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74"/>
  </p:notesMasterIdLst>
  <p:sldIdLst>
    <p:sldId id="256" r:id="rId2"/>
    <p:sldId id="325" r:id="rId3"/>
    <p:sldId id="322" r:id="rId4"/>
    <p:sldId id="323" r:id="rId5"/>
    <p:sldId id="326" r:id="rId6"/>
    <p:sldId id="327" r:id="rId7"/>
    <p:sldId id="328" r:id="rId8"/>
    <p:sldId id="329" r:id="rId9"/>
    <p:sldId id="324" r:id="rId10"/>
    <p:sldId id="267" r:id="rId11"/>
    <p:sldId id="259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330" r:id="rId20"/>
    <p:sldId id="331" r:id="rId21"/>
    <p:sldId id="332" r:id="rId22"/>
    <p:sldId id="333" r:id="rId23"/>
    <p:sldId id="272" r:id="rId24"/>
    <p:sldId id="273" r:id="rId25"/>
    <p:sldId id="281" r:id="rId26"/>
    <p:sldId id="283" r:id="rId27"/>
    <p:sldId id="284" r:id="rId28"/>
    <p:sldId id="285" r:id="rId29"/>
    <p:sldId id="286" r:id="rId30"/>
    <p:sldId id="287" r:id="rId31"/>
    <p:sldId id="274" r:id="rId32"/>
    <p:sldId id="288" r:id="rId33"/>
    <p:sldId id="275" r:id="rId34"/>
    <p:sldId id="276" r:id="rId35"/>
    <p:sldId id="277" r:id="rId36"/>
    <p:sldId id="278" r:id="rId37"/>
    <p:sldId id="289" r:id="rId38"/>
    <p:sldId id="290" r:id="rId39"/>
    <p:sldId id="291" r:id="rId40"/>
    <p:sldId id="292" r:id="rId41"/>
    <p:sldId id="293" r:id="rId42"/>
    <p:sldId id="294" r:id="rId43"/>
    <p:sldId id="279" r:id="rId44"/>
    <p:sldId id="280" r:id="rId45"/>
    <p:sldId id="295" r:id="rId46"/>
    <p:sldId id="297" r:id="rId47"/>
    <p:sldId id="298" r:id="rId48"/>
    <p:sldId id="296" r:id="rId49"/>
    <p:sldId id="300" r:id="rId50"/>
    <p:sldId id="299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263" r:id="rId73"/>
  </p:sldIdLst>
  <p:sldSz cx="9144000" cy="6858000" type="screen4x3"/>
  <p:notesSz cx="6858000" cy="9144000"/>
  <p:embeddedFontLst>
    <p:embeddedFont>
      <p:font typeface="Godo B" panose="02000503000000020004" pitchFamily="2" charset="-127"/>
      <p:regular r:id="rId75"/>
    </p:embeddedFont>
    <p:embeddedFont>
      <p:font typeface="고도 B" panose="02000503000000020004" pitchFamily="2" charset="-127"/>
      <p:regular r:id="rId76"/>
    </p:embeddedFont>
    <p:embeddedFont>
      <p:font typeface="맑은 고딕" panose="020B0503020000020004" pitchFamily="50" charset="-127"/>
      <p:regular r:id="rId77"/>
      <p:bold r:id="rId78"/>
    </p:embeddedFont>
    <p:embeddedFont>
      <p:font typeface="함초롬바탕" panose="02030504000101010101" pitchFamily="18" charset="-127"/>
      <p:regular r:id="rId79"/>
      <p:bold r:id="rId8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15A"/>
    <a:srgbClr val="FF40FF"/>
    <a:srgbClr val="FFFC00"/>
    <a:srgbClr val="D5C4B0"/>
    <a:srgbClr val="6FE55B"/>
    <a:srgbClr val="788C78"/>
    <a:srgbClr val="B9C3B9"/>
    <a:srgbClr val="EBF4F9"/>
    <a:srgbClr val="E7DDD1"/>
    <a:srgbClr val="F1E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4270" autoAdjust="0"/>
  </p:normalViewPr>
  <p:slideViewPr>
    <p:cSldViewPr>
      <p:cViewPr varScale="1">
        <p:scale>
          <a:sx n="73" d="100"/>
          <a:sy n="7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BA485-E049-4DD6-95CF-54C69AB6BBF0}" type="datetimeFigureOut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F5-6555-4DEB-A3E2-0F9F2D285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56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46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2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05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3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64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84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1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5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03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33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91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02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45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6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9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50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6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56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7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8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03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45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9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73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80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4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16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13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46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578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4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121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21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92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34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1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214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871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465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그래프의 도형은 자유형 도형으로 꼭지점을 찍어서 만들어주세요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투명도 조절 하면 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239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181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8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230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193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8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9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25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9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8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11A7-AB50-4241-BCB4-828FC3343CD5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D438-26A9-4D3D-9940-A34B470F924B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AE3D-3AA1-45AF-8174-600CFFDC4679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3D3B-10B6-4538-A81A-4A43FA91C164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B51D-06F8-4C04-8D0B-E3A77AB7FBD6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A765-BD25-4635-9EF9-C0491C047457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43B0-154E-4FE1-AC41-5912333986F7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5D3F-4595-4F6C-BD6D-E5E14D908979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0238-49DD-4081-9B6E-ABE33C91EEE9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229A-2D2C-44A4-BA26-92EFF107AD90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A6A2E-7BE4-4B31-AC7B-35A3DC2BD32E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09B70-DB86-46BD-9B42-D2132F77391B}" type="datetime1">
              <a:rPr lang="ko-KR" altLang="en-US" smtClean="0"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39B-D302-47C8-870F-9A3CEECBE37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jpeg"/><Relationship Id="rId7" Type="http://schemas.openxmlformats.org/officeDocument/2006/relationships/image" Target="../media/image54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1913338" y="1124744"/>
            <a:ext cx="540244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/>
            <a:r>
              <a:rPr lang="ko-KR" altLang="en-US" sz="6000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소프트웨어 공학</a:t>
            </a:r>
          </a:p>
        </p:txBody>
      </p:sp>
      <p:cxnSp>
        <p:nvCxnSpPr>
          <p:cNvPr id="11" name="직선 연결선[R] 10"/>
          <p:cNvCxnSpPr/>
          <p:nvPr/>
        </p:nvCxnSpPr>
        <p:spPr>
          <a:xfrm>
            <a:off x="1911995" y="1142123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1911995" y="2639520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/>
          <p:nvPr/>
        </p:nvSpPr>
        <p:spPr>
          <a:xfrm>
            <a:off x="7035970" y="4088105"/>
            <a:ext cx="1920718" cy="258532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1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분반 </a:t>
            </a:r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조</a:t>
            </a:r>
            <a:endParaRPr kumimoji="1" lang="en-US" altLang="ko-KR" dirty="0">
              <a:latin typeface="고도 B" pitchFamily="2" charset="-127"/>
              <a:ea typeface="고도 B" pitchFamily="2" charset="-127"/>
              <a:cs typeface="Godo B" charset="-127"/>
            </a:endParaRPr>
          </a:p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20121353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 최정훈</a:t>
            </a:r>
            <a:endParaRPr kumimoji="1" lang="en-US" altLang="ko-KR" dirty="0">
              <a:latin typeface="고도 B" pitchFamily="2" charset="-127"/>
              <a:ea typeface="고도 B" pitchFamily="2" charset="-127"/>
              <a:cs typeface="Godo B" charset="-127"/>
            </a:endParaRPr>
          </a:p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20150358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 김채은</a:t>
            </a:r>
            <a:endParaRPr kumimoji="1" lang="en-US" altLang="ko-KR" dirty="0">
              <a:latin typeface="고도 B" pitchFamily="2" charset="-127"/>
              <a:ea typeface="고도 B" pitchFamily="2" charset="-127"/>
              <a:cs typeface="Godo B" charset="-127"/>
            </a:endParaRPr>
          </a:p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20130493 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박상준</a:t>
            </a:r>
            <a:endParaRPr kumimoji="1" lang="en-US" altLang="ko-KR" dirty="0">
              <a:latin typeface="고도 B" pitchFamily="2" charset="-127"/>
              <a:ea typeface="고도 B" pitchFamily="2" charset="-127"/>
              <a:cs typeface="Godo B" charset="-127"/>
            </a:endParaRPr>
          </a:p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20150521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 박윤보</a:t>
            </a:r>
            <a:endParaRPr kumimoji="1" lang="en-US" altLang="ko-KR" dirty="0">
              <a:latin typeface="고도 B" pitchFamily="2" charset="-127"/>
              <a:ea typeface="고도 B" pitchFamily="2" charset="-127"/>
              <a:cs typeface="Godo B" charset="-127"/>
            </a:endParaRPr>
          </a:p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20150568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 방미연</a:t>
            </a:r>
            <a:endParaRPr kumimoji="1" lang="en-US" altLang="ko-KR" dirty="0">
              <a:latin typeface="고도 B" pitchFamily="2" charset="-127"/>
              <a:ea typeface="고도 B" pitchFamily="2" charset="-127"/>
              <a:cs typeface="Godo B" charset="-127"/>
            </a:endParaRPr>
          </a:p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20120628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 배영준</a:t>
            </a:r>
            <a:endParaRPr kumimoji="1" lang="en-US" altLang="ko-KR" dirty="0">
              <a:latin typeface="고도 B" pitchFamily="2" charset="-127"/>
              <a:ea typeface="고도 B" pitchFamily="2" charset="-127"/>
              <a:cs typeface="Godo B" charset="-127"/>
            </a:endParaRPr>
          </a:p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20130820 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유병현</a:t>
            </a:r>
            <a:endParaRPr kumimoji="1" lang="en-US" altLang="ko-KR" dirty="0">
              <a:latin typeface="고도 B" pitchFamily="2" charset="-127"/>
              <a:ea typeface="고도 B" pitchFamily="2" charset="-127"/>
              <a:cs typeface="Godo B" charset="-127"/>
            </a:endParaRPr>
          </a:p>
          <a:p>
            <a:r>
              <a:rPr kumimoji="1" lang="en-US" altLang="ko-KR" dirty="0">
                <a:latin typeface="고도 B" pitchFamily="2" charset="-127"/>
                <a:ea typeface="고도 B" pitchFamily="2" charset="-127"/>
                <a:cs typeface="Godo B" charset="-127"/>
              </a:rPr>
              <a:t>20131315 </a:t>
            </a:r>
            <a:r>
              <a:rPr kumimoji="1" lang="ko-KR" altLang="en-US" dirty="0">
                <a:latin typeface="고도 B" pitchFamily="2" charset="-127"/>
                <a:ea typeface="고도 B" pitchFamily="2" charset="-127"/>
                <a:cs typeface="Godo B" charset="-127"/>
              </a:rPr>
              <a:t> 최성영</a:t>
            </a:r>
          </a:p>
        </p:txBody>
      </p:sp>
      <p:sp>
        <p:nvSpPr>
          <p:cNvPr id="3" name="텍스트 상자 2"/>
          <p:cNvSpPr txBox="1"/>
          <p:nvPr/>
        </p:nvSpPr>
        <p:spPr>
          <a:xfrm>
            <a:off x="1911995" y="2030339"/>
            <a:ext cx="540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320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중간발표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663017" y="1124744"/>
            <a:ext cx="190308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0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P   C</a:t>
            </a:r>
            <a:endParaRPr lang="ko-KR" altLang="en-US" sz="6000" dirty="0"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</p:txBody>
      </p:sp>
      <p:cxnSp>
        <p:nvCxnSpPr>
          <p:cNvPr id="11" name="직선 연결선[R] 10"/>
          <p:cNvCxnSpPr/>
          <p:nvPr/>
        </p:nvCxnSpPr>
        <p:spPr>
          <a:xfrm>
            <a:off x="1911995" y="1142123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1911995" y="2639520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1911995" y="2030339"/>
            <a:ext cx="540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3200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프로젝트헌장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62E43300-615F-4668-ADB6-94E441090506}"/>
              </a:ext>
            </a:extLst>
          </p:cNvPr>
          <p:cNvSpPr txBox="1"/>
          <p:nvPr/>
        </p:nvSpPr>
        <p:spPr>
          <a:xfrm>
            <a:off x="3654280" y="2921168"/>
            <a:ext cx="1835439" cy="22775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목적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1143000" indent="-1143000" algn="dist">
              <a:buAutoNum type="arabicPeriod"/>
            </a:pPr>
            <a:endParaRPr lang="en-US" altLang="ko-KR" sz="14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요구 인력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endParaRPr lang="en-US" altLang="ko-KR" sz="14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위험 요소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endParaRPr lang="en-US" altLang="ko-KR" sz="14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en-US" altLang="ko-KR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Milestone</a:t>
            </a:r>
          </a:p>
          <a:p>
            <a:pPr marL="457200" indent="-457200" algn="dist">
              <a:buFont typeface="+mj-lt"/>
              <a:buAutoNum type="arabicPeriod"/>
            </a:pPr>
            <a:endParaRPr lang="ko-KR" altLang="en-US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48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PC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111ABB-3F8F-40E1-8B12-51D46FFA9399}"/>
              </a:ext>
            </a:extLst>
          </p:cNvPr>
          <p:cNvSpPr txBox="1"/>
          <p:nvPr/>
        </p:nvSpPr>
        <p:spPr>
          <a:xfrm>
            <a:off x="1043608" y="2642136"/>
            <a:ext cx="72859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목적</a:t>
            </a:r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rPr>
              <a:t>사업이 번창함에 따라 새로 개업하여 매장을 효율적으로</a:t>
            </a:r>
            <a:endParaRPr lang="en-US" altLang="ko-KR" sz="24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rPr>
              <a:t>관리하기 위해 </a:t>
            </a:r>
            <a:r>
              <a:rPr lang="en-US" altLang="ko-KR" sz="2400" dirty="0">
                <a:latin typeface="고도 B" panose="02000503000000020004" pitchFamily="2" charset="-127"/>
                <a:ea typeface="고도 B" panose="02000503000000020004" pitchFamily="2" charset="-127"/>
              </a:rPr>
              <a:t>J&amp;P Food </a:t>
            </a:r>
            <a:r>
              <a: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rPr>
              <a:t>관리 시스템을 새로이 구축</a:t>
            </a:r>
            <a:endParaRPr lang="en-US" altLang="ko-KR" sz="2400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PC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DAA332-27C9-4587-A4DB-89AB6164381A}"/>
              </a:ext>
            </a:extLst>
          </p:cNvPr>
          <p:cNvSpPr txBox="1"/>
          <p:nvPr/>
        </p:nvSpPr>
        <p:spPr>
          <a:xfrm>
            <a:off x="1043608" y="1556792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요구 인력</a:t>
            </a:r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837512A-CFE9-4148-AC87-C22E5ED2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6840760" cy="38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4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PC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DFD4B0-4E34-4816-AE67-E3FE4998EEFD}"/>
              </a:ext>
            </a:extLst>
          </p:cNvPr>
          <p:cNvSpPr txBox="1"/>
          <p:nvPr/>
        </p:nvSpPr>
        <p:spPr>
          <a:xfrm>
            <a:off x="1043608" y="1556792"/>
            <a:ext cx="734481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위험 요소</a:t>
            </a:r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프로젝트에 필요한 전문지식 부족</a:t>
            </a:r>
            <a:r>
              <a:rPr lang="en-US" altLang="ko-KR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(C#,</a:t>
            </a:r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 데이터베이스</a:t>
            </a:r>
            <a:r>
              <a:rPr lang="en-US" altLang="ko-KR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10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프로젝트 일정 지연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endParaRPr lang="en-US" altLang="ko-KR" sz="10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시스템의 불가피한 오류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endParaRPr lang="en-US" altLang="ko-KR" sz="10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예산 초과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endParaRPr lang="en-US" altLang="ko-KR" sz="10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고객과의 의사소통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endParaRPr lang="en-US" altLang="ko-KR" sz="10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팀원과의 의사소통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96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PC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Milestone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E4A1BCF-7C10-43E5-AD8E-075CCDE8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77674"/>
            <a:ext cx="7344816" cy="38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1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476268" y="1124744"/>
            <a:ext cx="227658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0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P M P</a:t>
            </a:r>
            <a:endParaRPr lang="ko-KR" altLang="en-US" sz="6000" dirty="0"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</p:txBody>
      </p:sp>
      <p:cxnSp>
        <p:nvCxnSpPr>
          <p:cNvPr id="11" name="직선 연결선[R] 10"/>
          <p:cNvCxnSpPr/>
          <p:nvPr/>
        </p:nvCxnSpPr>
        <p:spPr>
          <a:xfrm>
            <a:off x="1911995" y="1142123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1911995" y="2639520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1911995" y="2030339"/>
            <a:ext cx="540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3200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프로젝트관리계획서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62E43300-615F-4668-ADB6-94E441090506}"/>
              </a:ext>
            </a:extLst>
          </p:cNvPr>
          <p:cNvSpPr txBox="1"/>
          <p:nvPr/>
        </p:nvSpPr>
        <p:spPr>
          <a:xfrm>
            <a:off x="2837398" y="2780928"/>
            <a:ext cx="3469219" cy="40934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개요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프로젝트 </a:t>
            </a:r>
            <a:r>
              <a:rPr lang="ko-KR" altLang="en-US" sz="2000" dirty="0" err="1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인도물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프로젝트 조직 및 책임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프로젝트 진행기간 및 예산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en-US" altLang="ko-KR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WBS</a:t>
            </a: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네트워크 다이어그램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일정 할당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 err="1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간트</a:t>
            </a: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 차트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인력 배치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예산 산정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위험 요소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형상 관리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종료 계획</a:t>
            </a:r>
          </a:p>
        </p:txBody>
      </p:sp>
    </p:spTree>
    <p:extLst>
      <p:ext uri="{BB962C8B-B14F-4D97-AF65-F5344CB8AC3E}">
        <p14:creationId xmlns:p14="http://schemas.microsoft.com/office/powerpoint/2010/main" val="27102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개요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개요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5F16317-FD32-4F26-910E-B78B508FD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3123"/>
            <a:ext cx="7344816" cy="2743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A6C080-1BA1-424B-B0AF-751651DFCF27}"/>
              </a:ext>
            </a:extLst>
          </p:cNvPr>
          <p:cNvSpPr txBox="1"/>
          <p:nvPr/>
        </p:nvSpPr>
        <p:spPr>
          <a:xfrm>
            <a:off x="283855" y="5269849"/>
            <a:ext cx="88643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이 프로젝트는 사업이 번창함에 따라 새로 개업하여 매장을 더 효율적으로</a:t>
            </a:r>
            <a:endParaRPr lang="en-US" altLang="ko-KR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관리하기 위해 </a:t>
            </a:r>
            <a:r>
              <a:rPr lang="en-US" altLang="ko-KR" i="1" dirty="0">
                <a:ln w="19050">
                  <a:solidFill>
                    <a:srgbClr val="A8815A"/>
                  </a:solidFill>
                </a:ln>
                <a:solidFill>
                  <a:srgbClr val="A8815A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J&amp;P Food Management System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을 새로이 구축하는 것을 목적으로 한다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35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PMP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프로젝트 </a:t>
            </a:r>
            <a:r>
              <a:rPr lang="ko-KR" altLang="en-US" sz="36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인도물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B8E8C19-46B8-40E6-BAC6-0DC7629CB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56080"/>
              </p:ext>
            </p:extLst>
          </p:nvPr>
        </p:nvGraphicFramePr>
        <p:xfrm>
          <a:off x="1043608" y="2325084"/>
          <a:ext cx="7344816" cy="4149090"/>
        </p:xfrm>
        <a:graphic>
          <a:graphicData uri="http://schemas.openxmlformats.org/drawingml/2006/table">
            <a:tbl>
              <a:tblPr/>
              <a:tblGrid>
                <a:gridCol w="3673238">
                  <a:extLst>
                    <a:ext uri="{9D8B030D-6E8A-4147-A177-3AD203B41FA5}">
                      <a16:colId xmlns:a16="http://schemas.microsoft.com/office/drawing/2014/main" xmlns="" val="3696410733"/>
                    </a:ext>
                  </a:extLst>
                </a:gridCol>
                <a:gridCol w="3671578">
                  <a:extLst>
                    <a:ext uri="{9D8B030D-6E8A-4147-A177-3AD203B41FA5}">
                      <a16:colId xmlns:a16="http://schemas.microsoft.com/office/drawing/2014/main" xmlns="" val="177768444"/>
                    </a:ext>
                  </a:extLst>
                </a:gridCol>
              </a:tblGrid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프로젝트 헌장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프로젝트 관리 계획서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6942121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요구사항 명세서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분석단계 활동 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6708416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사용자 인터페이스 설계서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시스템구조 설계서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6878552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데이터베이스 설계서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프로시저 설계서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4792566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설계 명세서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설계단계 활동 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7839632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소스 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구현단계 활동 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6931271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테스트 계획서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단위 테스트 결과서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01561147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통합 테스트 결과서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시스템 테스트 결과서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2946050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인수 테스트 결과서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테스트 결과서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9776659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테스트 단계 활동 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사용자 메뉴얼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2682854"/>
                  </a:ext>
                </a:extLst>
              </a:tr>
              <a:tr h="3360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유지보수 계획서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•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도 B" panose="02000503000000020004" pitchFamily="2" charset="-127"/>
                          <a:ea typeface="고도 B" panose="02000503000000020004" pitchFamily="2" charset="-127"/>
                        </a:rPr>
                        <a:t>프로젝트 종료보고서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29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9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PMP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프로젝트 진행기간</a:t>
            </a:r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endParaRPr lang="en-US" altLang="ko-KR" sz="105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rPr>
              <a:t>시작일 </a:t>
            </a:r>
            <a:r>
              <a:rPr lang="en-US" altLang="ko-KR" sz="2400" dirty="0">
                <a:latin typeface="고도 B" panose="02000503000000020004" pitchFamily="2" charset="-127"/>
                <a:ea typeface="고도 B" panose="02000503000000020004" pitchFamily="2" charset="-127"/>
              </a:rPr>
              <a:t>: 2017.03.15</a:t>
            </a:r>
          </a:p>
          <a:p>
            <a:r>
              <a: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rPr>
              <a:t>종료일 </a:t>
            </a:r>
            <a:r>
              <a:rPr lang="en-US" altLang="ko-KR" sz="2400" dirty="0">
                <a:latin typeface="고도 B" panose="02000503000000020004" pitchFamily="2" charset="-127"/>
                <a:ea typeface="고도 B" panose="02000503000000020004" pitchFamily="2" charset="-127"/>
              </a:rPr>
              <a:t>: 2017.06.14</a:t>
            </a:r>
          </a:p>
          <a:p>
            <a:endParaRPr lang="en-US" altLang="ko-KR" sz="36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프로젝트 예산</a:t>
            </a:r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endParaRPr lang="en-US" altLang="ko-KR" sz="105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rPr>
              <a:t>총 </a:t>
            </a:r>
            <a:r>
              <a:rPr lang="en-US" altLang="ko-KR" sz="2400" dirty="0">
                <a:latin typeface="고도 B" panose="02000503000000020004" pitchFamily="2" charset="-127"/>
                <a:ea typeface="고도 B" panose="02000503000000020004" pitchFamily="2" charset="-127"/>
              </a:rPr>
              <a:t>158,460,455</a:t>
            </a:r>
            <a:r>
              <a:rPr lang="ko-KR" altLang="en-US" sz="2400" dirty="0">
                <a:latin typeface="고도 B" panose="02000503000000020004" pitchFamily="2" charset="-127"/>
                <a:ea typeface="고도 B" panose="02000503000000020004" pitchFamily="2" charset="-127"/>
              </a:rPr>
              <a:t>원</a:t>
            </a:r>
            <a:endParaRPr lang="en-US" altLang="ko-KR" sz="2400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71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PMP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487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프로젝트 조직 및 책임</a:t>
            </a:r>
            <a:endParaRPr lang="en-US" altLang="ko-KR" sz="105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endParaRPr lang="en-US" altLang="ko-KR" sz="105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외부 조직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 외부 조직으로는 개발 대상인 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J&amp;P Food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관리 시스템을 최종 인수할 고객과 프로젝트 수행 중 정기적인 감사 업무를 수행한 감사 팀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프로젝트 산출물이 고객의 요구사항 범위를 모두 만족하였는지를 확인하는 품질 보증 팀으로 구성한다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endParaRPr lang="en-US" altLang="ko-KR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내부 조직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fontAlgn="base"/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내부 조직으로는 프로젝트 수행을 위해 전반적인 운영을 하는 프로젝트 관리자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최정훈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),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프로젝트 계획 팀장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유병현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),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고객의 요구사항을 파악해 시스템의 목표를 찾는 요구사항 분석 팀장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박상준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),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요구사항에 맞게 설계를 하는 설계 팀장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최성영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 err="1">
                <a:latin typeface="고도 B" panose="02000503000000020004" pitchFamily="2" charset="-127"/>
                <a:ea typeface="고도 B" panose="02000503000000020004" pitchFamily="2" charset="-127"/>
              </a:rPr>
              <a:t>박윤보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),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프로그래밍을 진행하는 구현 팀장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배영준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),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종합적인 테스트를 맡게 되는 테스트 팀장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dirty="0" err="1">
                <a:latin typeface="고도 B" panose="02000503000000020004" pitchFamily="2" charset="-127"/>
                <a:ea typeface="고도 B" panose="02000503000000020004" pitchFamily="2" charset="-127"/>
              </a:rPr>
              <a:t>방미연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),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오류수정과 성능향상 등을 위해 계속하여 수정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보완하는 일을 하는 유지보수 팀장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dirty="0" err="1">
                <a:latin typeface="고도 B" panose="02000503000000020004" pitchFamily="2" charset="-127"/>
                <a:ea typeface="고도 B" panose="02000503000000020004" pitchFamily="2" charset="-127"/>
              </a:rPr>
              <a:t>김채은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로 구성한다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253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331640" y="0"/>
            <a:ext cx="781236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3265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제안</a:t>
            </a:r>
            <a:endParaRPr lang="en-US" altLang="ko-KR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목차</a:t>
            </a:r>
            <a:endParaRPr lang="en-US" altLang="ko-KR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119675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01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691680" y="184482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9672" y="19168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문제기술서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19672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19672" y="328498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계획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9672" y="407707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19672" y="479715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요구사항 분석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691680" y="3212976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691680" y="472514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7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19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PMP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역할과 책임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69C1434-6CCE-4D43-BEE5-49BE789A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7344816" cy="38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2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PMP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역할과 책임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19C9C42-75C8-481F-AD23-5CB3177A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41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PMP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이해관계도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C50BB6-DDBA-423C-A97B-3B12438DB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272808" cy="41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WBS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WBS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DEC4DB7-DFF1-472C-911F-F0C18DEF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03123"/>
            <a:ext cx="8324850" cy="3952875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DE1D808-6CFF-4023-AE34-3E3894A0E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23194"/>
              </p:ext>
            </p:extLst>
          </p:nvPr>
        </p:nvGraphicFramePr>
        <p:xfrm>
          <a:off x="598984" y="2849454"/>
          <a:ext cx="8229600" cy="523733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240866586"/>
                    </a:ext>
                  </a:extLst>
                </a:gridCol>
              </a:tblGrid>
              <a:tr h="5237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LV2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41" marR="53841" marT="14885" marB="14885" anchor="ctr">
                    <a:lnL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106124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8FD06318-6F36-42BD-9FEF-6EED97BB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70508"/>
              </p:ext>
            </p:extLst>
          </p:nvPr>
        </p:nvGraphicFramePr>
        <p:xfrm>
          <a:off x="598984" y="3373187"/>
          <a:ext cx="8229600" cy="553609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203289864"/>
                    </a:ext>
                  </a:extLst>
                </a:gridCol>
              </a:tblGrid>
              <a:tr h="5536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LV3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41" marR="53841" marT="14885" marB="14885" anchor="ctr">
                    <a:lnL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432047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F0829CCE-7716-4E55-A964-E1D7B3210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54719"/>
              </p:ext>
            </p:extLst>
          </p:nvPr>
        </p:nvGraphicFramePr>
        <p:xfrm>
          <a:off x="598984" y="3936102"/>
          <a:ext cx="8229600" cy="2229202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xmlns="" val="2625661727"/>
                    </a:ext>
                  </a:extLst>
                </a:gridCol>
              </a:tblGrid>
              <a:tr h="22292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LV4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3841" marR="53841" marT="14885" marB="14885" anchor="ctr">
                    <a:lnL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952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476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22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PMP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네트워크 다이어그램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6BBD15-6245-485D-A349-F730FB55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9" y="2203123"/>
            <a:ext cx="7344816" cy="38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79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계획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7561B53-B422-4D35-9643-F9514EF6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3530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5E7DE2B-2DB8-45A9-BB14-FC28967FE947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일정 할당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5E8E51A-A1C9-49DC-AFA7-D1F1DFEBC10D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301708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요구 분석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A9EE5D7-4304-428E-88BD-6DC22F8BB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99054"/>
            <a:ext cx="7344816" cy="3822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124767-D6A9-494B-BA24-70190663B5F9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일정 할당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46224AD-F19C-4647-B044-B92FE3D67031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11296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설계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F402EA7-3C46-4D82-B91B-F2742B8E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3818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3AEDF8-CB19-448C-8661-B7ED17D27089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일정 할당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04FD295-63BB-4B20-B2DC-E91730BAE602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74064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구현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23DED0F-A6E3-46DA-9681-E537B812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98931"/>
            <a:ext cx="7344816" cy="2022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F3132A-8A64-4747-B8A8-12D35E496A87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일정 할당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01F917D-BC06-4BB0-B2F7-EB0AA0F5D006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885195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테스트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0D5E291-7611-42EB-8CA3-5E381EC5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381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B0775B-F3F4-4627-A657-1B69132B1081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일정 할당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162CFD-6104-49AA-92CA-39AFF4617291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61804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2650721" y="1124744"/>
            <a:ext cx="392767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/>
            <a:r>
              <a:rPr lang="ko-KR" altLang="en-US" sz="6000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문제 기술서</a:t>
            </a:r>
          </a:p>
        </p:txBody>
      </p:sp>
      <p:cxnSp>
        <p:nvCxnSpPr>
          <p:cNvPr id="11" name="직선 연결선[R] 10"/>
          <p:cNvCxnSpPr/>
          <p:nvPr/>
        </p:nvCxnSpPr>
        <p:spPr>
          <a:xfrm>
            <a:off x="1911995" y="1142123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1911995" y="2639520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1911995" y="2030339"/>
            <a:ext cx="540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3200" b="1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Problem statement</a:t>
            </a:r>
            <a:endParaRPr kumimoji="1" lang="ko-KR" altLang="en-US" sz="3200" b="1" dirty="0"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00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29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인도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2C498E2B-C36F-49BD-A13E-2FB0865F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864" y="2203123"/>
            <a:ext cx="7345560" cy="3530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95A7E8-569A-413C-9DD7-10B4EB8A5344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일정 할당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373907-C0AF-41A9-BC5D-762ECD83C107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271076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간트차트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간트</a:t>
            </a:r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 차트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D54C0EF-F774-4803-8EDA-92B8B101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38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인력 배치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인력 배치표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669A83F-BFC3-4293-9F75-A7D4A304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56" y="2203123"/>
            <a:ext cx="7341468" cy="39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37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예산 요약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AC23861-071E-49D5-88FA-A06ACA0E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3386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5D2D48A-B57E-449D-A1E6-2DFF3869E6FF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F03391-BB0C-48FB-970D-A6692F95279D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57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제비용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7D0368-29D5-42A0-A1E2-920BAE69DF68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DBFF46-D197-43B8-A89C-A7FB6E461C9A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BAA9DE1-A816-4546-8CD8-AEF49D2F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41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56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7408E1-35BE-4109-9C02-385860A14CDB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구축 환경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E8B27ED-4585-4C79-B17E-D4F313477F21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2AA6460-6E03-43A4-99B6-73B4C723B664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7DA3F16-CA33-4BD5-9ADF-DD9899FE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35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6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A86CCE7-524B-4A31-9ADE-7187086B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381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96450D2-3601-4C42-A627-5404D395A419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기능 점수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008CAC-EE46-4B57-B4EA-0544D600E6ED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C74432-05A7-4038-8E31-636D8DB9C775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88454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31817AF-9765-4B8B-A78C-3D7613DF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7344816" cy="381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86BBF9-BC9E-4CC0-A437-92C8D9034448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기능 점수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10554B3-F214-455F-A27B-06A0F24AF3BA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64815B-565F-451D-A979-FF2F179A69D6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96622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3083260-B679-491E-AC41-D1612128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98683"/>
            <a:ext cx="7344816" cy="3822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DF9CF7-5B43-4FF9-A3E8-D2825E34433E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기능 점수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9A42BA7-EDBD-4CF9-A9D5-CA93F4342EC6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E5A04F-49CA-488A-A445-4103CABAEBFE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33127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325309-D8CD-478E-B204-E1254937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7344816" cy="381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BEDF2E-695D-45C2-9652-A149EDB9B2C9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기능 점수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A3B8873-F15A-4926-B873-D0015C6BAB0A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A3D074E-F9DF-49C3-AECE-412BDD9F2DF4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3296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문제기술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0966" y="2454751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일관성 있는 단어사용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9222" y="342900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모호하지 않은 단어사용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9222" y="1430755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스토리 설정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8498" y="436510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공학적인 내용을 배제</a:t>
            </a:r>
          </a:p>
        </p:txBody>
      </p:sp>
    </p:spTree>
    <p:extLst>
      <p:ext uri="{BB962C8B-B14F-4D97-AF65-F5344CB8AC3E}">
        <p14:creationId xmlns:p14="http://schemas.microsoft.com/office/powerpoint/2010/main" val="3550651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39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기능 점수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97FC1CA-D7EF-4CA0-BC43-934A4CFD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2450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576DBD-C6B1-4B82-B4A2-BD99CDDEF216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5858A3-C9BF-4731-AA37-D14E40BDD458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60405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40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보정 계수 산정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1257CAC-63BC-4193-AE98-69D91C31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3"/>
            <a:ext cx="7344816" cy="3026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CC4761-C1AC-4DEF-9616-1E7F1D973CA3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4EFF53-7535-4CA7-A444-21AD9AF9B73D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3563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개발 원가 산출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4BF0CE-6A86-4967-9F0D-E2CBD448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199178"/>
            <a:ext cx="7344816" cy="382210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xmlns="" id="{FD6D3AA8-CAC0-458F-A5FA-296C9FB980A7}"/>
              </a:ext>
            </a:extLst>
          </p:cNvPr>
          <p:cNvSpPr/>
          <p:nvPr/>
        </p:nvSpPr>
        <p:spPr>
          <a:xfrm>
            <a:off x="4479528" y="5661248"/>
            <a:ext cx="3456384" cy="34870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2D43359-BB01-47AD-89A5-1470ED409CD7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예산 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430292-9122-4E5C-BD6E-4637F28F69A8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0211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위험요소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등급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0CACA4-5779-4A48-B46B-3332F02DC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7344816" cy="38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83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43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위험 등급 분류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0CC259C-85C6-4D5F-A031-C61D0E60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7344816" cy="4106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4F740A-D310-4195-9E0F-52EF7335640F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위험요소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2929D85-08BF-4498-800A-60261C82F80A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32067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정량적 분석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650909E-340D-4C2A-B753-F59E355E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7344816" cy="33861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FF7A4F-D254-4AAA-B439-A6936934FB50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위험요소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898CF6-14FE-4FD5-BD30-6073A952AE48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15453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정량적 분석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D9821F7-E084-4725-9516-AFA4262B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371"/>
            <a:ext cx="7344816" cy="3385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FA4C5F-6723-45CF-AF34-037DB622A421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위험요소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B9BE774-7A67-4265-B65E-6BA1F5581E3D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07578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정량적 분석</a:t>
            </a:r>
            <a:endParaRPr lang="en-US" altLang="ko-KR" sz="24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20AD222-EB0B-44D5-9D18-03BF6F4B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7344816" cy="3386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AC95B0-F5B3-44EA-82B5-73D95124F78F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위험요소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6533EA-E594-4DA1-BAF9-0CAE7D1307E0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88819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형상관리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형상 관리</a:t>
            </a:r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 J&amp;P Food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관리 시스템 개발과정 및 운영 유지보수 과정에서 대부분 사용자의 요구가 추가되는 등 지속적인 변경이 생긴다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</a:p>
          <a:p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</a:p>
          <a:p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따라서 소프트웨어 개발 생명주기 전반에 걸쳐 생성되는 모든 산출물의 종합 및 변경 과정을 체계적으로 관리하고 유지</a:t>
            </a:r>
            <a:endParaRPr lang="en-US" altLang="ko-KR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endParaRPr lang="en-US" altLang="ko-KR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r>
              <a:rPr lang="ko-KR" altLang="en-US" dirty="0">
                <a:latin typeface="고도 B" panose="02000503000000020004" pitchFamily="2" charset="-127"/>
                <a:ea typeface="고도 B" panose="02000503000000020004" pitchFamily="2" charset="-127"/>
              </a:rPr>
              <a:t> 소프트웨어에 가시성과 추적 가능성을 부여하여 제품의 품질과 안전성을 높인다</a:t>
            </a:r>
            <a:r>
              <a:rPr lang="en-US" altLang="ko-KR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907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형상 관리</a:t>
            </a:r>
            <a:r>
              <a:rPr lang="en-US" altLang="ko-KR" sz="2400" b="1" dirty="0"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구조</a:t>
            </a:r>
            <a:endParaRPr lang="ko-KR" altLang="en-US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FB8AF3F-B1B0-4FB7-BA35-B1E612B9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03122"/>
            <a:ext cx="7344816" cy="4106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316CA0-3594-495C-A505-0AA1821E5EA6}"/>
              </a:ext>
            </a:extLst>
          </p:cNvPr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형상관리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796E03-E9CA-4C6A-BC3B-F17196290B1D}"/>
              </a:ext>
            </a:extLst>
          </p:cNvPr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0771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문제기술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35696" y="2564904"/>
            <a:ext cx="619268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J&amp;P FOOD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는 수제 햄버거 집으로써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인건비를 줄이기 위한 방안으로 주문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메뉴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발주 등의 기능을 자동으로 관리할 수 있는  시스템 개발을 의뢰해왔다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. </a:t>
            </a:r>
            <a:r>
              <a:rPr lang="en-US" altLang="ko-KR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j&amp;p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 food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가 </a:t>
            </a:r>
            <a:r>
              <a:rPr lang="ko-KR" altLang="en-US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필요로하는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 시스템은 다음과 같다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. …</a:t>
            </a:r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7560" y="147090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스토리 설정</a:t>
            </a:r>
          </a:p>
        </p:txBody>
      </p:sp>
    </p:spTree>
    <p:extLst>
      <p:ext uri="{BB962C8B-B14F-4D97-AF65-F5344CB8AC3E}">
        <p14:creationId xmlns:p14="http://schemas.microsoft.com/office/powerpoint/2010/main" val="1916380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49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종료계획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C345E5-06AA-4989-B1B3-65E51B03C17C}"/>
              </a:ext>
            </a:extLst>
          </p:cNvPr>
          <p:cNvSpPr txBox="1"/>
          <p:nvPr/>
        </p:nvSpPr>
        <p:spPr>
          <a:xfrm>
            <a:off x="1043608" y="1556792"/>
            <a:ext cx="73448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고도 B" panose="02000503000000020004" pitchFamily="2" charset="-127"/>
                <a:ea typeface="고도 B" panose="02000503000000020004" pitchFamily="2" charset="-127"/>
              </a:rPr>
              <a:t>종료 계획</a:t>
            </a:r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endParaRPr lang="en-US" altLang="ko-KR" sz="36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fontAlgn="base"/>
            <a:r>
              <a:rPr lang="ko-KR" altLang="en-US" sz="2000" dirty="0">
                <a:latin typeface="고도 B" panose="02000503000000020004" pitchFamily="2" charset="-127"/>
                <a:ea typeface="고도 B" panose="02000503000000020004" pitchFamily="2" charset="-127"/>
              </a:rPr>
              <a:t> 프로젝트 종료 시 고객은 프로젝트 수행 결과로 생성된 산출물과 </a:t>
            </a:r>
            <a:endParaRPr lang="en-US" altLang="ko-KR" sz="20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fontAlgn="base"/>
            <a:r>
              <a:rPr lang="ko-KR" altLang="en-US" sz="2000" dirty="0" err="1">
                <a:latin typeface="고도 B" panose="02000503000000020004" pitchFamily="2" charset="-127"/>
                <a:ea typeface="고도 B" panose="02000503000000020004" pitchFamily="2" charset="-127"/>
              </a:rPr>
              <a:t>인도물인</a:t>
            </a:r>
            <a:r>
              <a:rPr lang="ko-KR" altLang="en-US" sz="2000" dirty="0"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J&amp;P Food </a:t>
            </a:r>
            <a:r>
              <a:rPr lang="ko-KR" altLang="en-US" sz="2000" dirty="0">
                <a:latin typeface="고도 B" panose="02000503000000020004" pitchFamily="2" charset="-127"/>
                <a:ea typeface="고도 B" panose="02000503000000020004" pitchFamily="2" charset="-127"/>
              </a:rPr>
              <a:t>관리 시스템을 인도받는다</a:t>
            </a:r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</a:p>
          <a:p>
            <a:pPr fontAlgn="base"/>
            <a:endParaRPr lang="en-US" altLang="ko-KR" sz="10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fontAlgn="base"/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2000" dirty="0">
                <a:latin typeface="고도 B" panose="02000503000000020004" pitchFamily="2" charset="-127"/>
                <a:ea typeface="고도 B" panose="02000503000000020004" pitchFamily="2" charset="-127"/>
              </a:rPr>
              <a:t>이때 프로젝트 관리 계획과 요구사항 명세서에 명시된 고객의 요구사항은 모두 충족 되어야한다</a:t>
            </a:r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20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fontAlgn="base"/>
            <a:endParaRPr lang="en-US" altLang="ko-KR" sz="10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fontAlgn="base"/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2000" dirty="0">
                <a:latin typeface="고도 B" panose="02000503000000020004" pitchFamily="2" charset="-127"/>
                <a:ea typeface="고도 B" panose="02000503000000020004" pitchFamily="2" charset="-127"/>
              </a:rPr>
              <a:t>앞에서 제시한 인도물들은 프로젝트 종료 시 고객에게 전달되어야 하며</a:t>
            </a:r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000" dirty="0">
                <a:latin typeface="고도 B" panose="02000503000000020004" pitchFamily="2" charset="-127"/>
                <a:ea typeface="고도 B" panose="02000503000000020004" pitchFamily="2" charset="-127"/>
              </a:rPr>
              <a:t>고객은 납품 확인서를 발행하여 공식적으로 프로젝트를 종료 시킨다</a:t>
            </a:r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. </a:t>
            </a:r>
          </a:p>
          <a:p>
            <a:pPr fontAlgn="base"/>
            <a:endParaRPr lang="en-US" altLang="ko-KR" sz="1000" dirty="0">
              <a:latin typeface="고도 B" panose="02000503000000020004" pitchFamily="2" charset="-127"/>
              <a:ea typeface="고도 B" panose="02000503000000020004" pitchFamily="2" charset="-127"/>
            </a:endParaRPr>
          </a:p>
          <a:p>
            <a:pPr fontAlgn="base"/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2000" dirty="0">
                <a:latin typeface="고도 B" panose="02000503000000020004" pitchFamily="2" charset="-127"/>
                <a:ea typeface="고도 B" panose="02000503000000020004" pitchFamily="2" charset="-127"/>
              </a:rPr>
              <a:t>또한 프로젝트 팀은 프로젝트를 수행하는 동안 생성된 계약서</a:t>
            </a:r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sz="2000" dirty="0">
                <a:latin typeface="고도 B" panose="02000503000000020004" pitchFamily="2" charset="-127"/>
                <a:ea typeface="고도 B" panose="02000503000000020004" pitchFamily="2" charset="-127"/>
              </a:rPr>
              <a:t>개발 문서 등을 프로젝트 팀 자산으로 등재하여 관리한다</a:t>
            </a:r>
            <a:r>
              <a:rPr lang="en-US" altLang="ko-KR" sz="2000" dirty="0">
                <a:latin typeface="고도 B" panose="02000503000000020004" pitchFamily="2" charset="-127"/>
                <a:ea typeface="고도 B" panose="02000503000000020004" pitchFamily="2" charset="-127"/>
              </a:rPr>
              <a:t>.</a:t>
            </a:r>
            <a:endParaRPr lang="ko-KR" altLang="en-US" sz="2000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707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2985917" y="6220020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4"/>
          <p:cNvSpPr txBox="1"/>
          <p:nvPr/>
        </p:nvSpPr>
        <p:spPr>
          <a:xfrm>
            <a:off x="3521954" y="1124744"/>
            <a:ext cx="21852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dist"/>
            <a:r>
              <a:rPr lang="en-US" altLang="ko-KR" sz="6000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S R S</a:t>
            </a:r>
            <a:endParaRPr lang="ko-KR" altLang="en-US" sz="6000" dirty="0"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</p:txBody>
      </p:sp>
      <p:cxnSp>
        <p:nvCxnSpPr>
          <p:cNvPr id="12" name="직선 연결선[R] 10"/>
          <p:cNvCxnSpPr/>
          <p:nvPr/>
        </p:nvCxnSpPr>
        <p:spPr>
          <a:xfrm>
            <a:off x="1911995" y="1142123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1"/>
          <p:cNvCxnSpPr/>
          <p:nvPr/>
        </p:nvCxnSpPr>
        <p:spPr>
          <a:xfrm>
            <a:off x="1911995" y="2639520"/>
            <a:ext cx="5405126" cy="0"/>
          </a:xfrm>
          <a:prstGeom prst="line">
            <a:avLst/>
          </a:prstGeom>
          <a:ln w="76200">
            <a:solidFill>
              <a:srgbClr val="A881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2"/>
          <p:cNvSpPr txBox="1"/>
          <p:nvPr/>
        </p:nvSpPr>
        <p:spPr>
          <a:xfrm>
            <a:off x="1911995" y="2030339"/>
            <a:ext cx="540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ko-KR" altLang="en-US" sz="3200" dirty="0"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요구사항 명세서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xmlns="" id="{62E43300-615F-4668-ADB6-94E441090506}"/>
              </a:ext>
            </a:extLst>
          </p:cNvPr>
          <p:cNvSpPr txBox="1"/>
          <p:nvPr/>
        </p:nvSpPr>
        <p:spPr>
          <a:xfrm>
            <a:off x="3373541" y="2704496"/>
            <a:ext cx="2372765" cy="40934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추출방법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기능 요구사항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 err="1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비기능</a:t>
            </a: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 요구사항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검증기준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배경도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현 물리</a:t>
            </a:r>
            <a:r>
              <a:rPr lang="en-US" altLang="ko-KR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(DFD)</a:t>
            </a: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현 논리</a:t>
            </a:r>
            <a:r>
              <a:rPr lang="en-US" altLang="ko-KR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(DFD)</a:t>
            </a: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사건모형도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자료사전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소단위 명세서</a:t>
            </a:r>
            <a:endParaRPr lang="en-US" altLang="ko-KR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  <a:p>
            <a:pPr marL="457200" indent="-457200" algn="dist">
              <a:buFont typeface="+mj-lt"/>
              <a:buAutoNum type="arabicPeriod"/>
            </a:pPr>
            <a:r>
              <a:rPr lang="en-US" altLang="ko-KR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ERD</a:t>
            </a:r>
          </a:p>
          <a:p>
            <a:pPr marL="457200" indent="-457200" algn="dist">
              <a:buFont typeface="+mj-lt"/>
              <a:buAutoNum type="arabicPeriod"/>
            </a:pPr>
            <a:r>
              <a:rPr lang="en-US" altLang="ko-KR" sz="2000" dirty="0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CRUD</a:t>
            </a:r>
          </a:p>
          <a:p>
            <a:pPr marL="457200" indent="-457200" algn="dist">
              <a:buFont typeface="+mj-lt"/>
              <a:buAutoNum type="arabicPeriod"/>
            </a:pPr>
            <a:r>
              <a:rPr lang="ko-KR" altLang="en-US" sz="2000" dirty="0" err="1">
                <a:ln w="3175">
                  <a:solidFill>
                    <a:schemeClr val="tx1">
                      <a:alpha val="27000"/>
                    </a:schemeClr>
                  </a:solidFill>
                </a:ln>
                <a:solidFill>
                  <a:srgbClr val="A8815A"/>
                </a:solidFill>
                <a:latin typeface="Godo B" charset="-127"/>
                <a:ea typeface="Godo B" charset="-127"/>
                <a:cs typeface="Godo B" charset="-127"/>
              </a:rPr>
              <a:t>추적성</a:t>
            </a:r>
            <a:endParaRPr lang="ko-KR" altLang="en-US" sz="2000" dirty="0">
              <a:ln w="3175">
                <a:solidFill>
                  <a:schemeClr val="tx1">
                    <a:alpha val="27000"/>
                  </a:schemeClr>
                </a:solidFill>
              </a:ln>
              <a:solidFill>
                <a:srgbClr val="A8815A"/>
              </a:solidFill>
              <a:latin typeface="Godo B" charset="-127"/>
              <a:ea typeface="Godo B" charset="-127"/>
              <a:cs typeface="Godo B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3576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51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0648"/>
            <a:ext cx="3744416" cy="6120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추출방법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645" y="12163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309756"/>
            <a:ext cx="3600400" cy="42074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962362"/>
            <a:ext cx="3600400" cy="3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1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217249" y="260647"/>
          <a:ext cx="3426759" cy="6264707"/>
        </p:xfrm>
        <a:graphic>
          <a:graphicData uri="http://schemas.openxmlformats.org/drawingml/2006/table">
            <a:tbl>
              <a:tblPr/>
              <a:tblGrid>
                <a:gridCol w="428472">
                  <a:extLst>
                    <a:ext uri="{9D8B030D-6E8A-4147-A177-3AD203B41FA5}">
                      <a16:colId xmlns:a16="http://schemas.microsoft.com/office/drawing/2014/main" xmlns="" val="1669088418"/>
                    </a:ext>
                  </a:extLst>
                </a:gridCol>
                <a:gridCol w="2334624">
                  <a:extLst>
                    <a:ext uri="{9D8B030D-6E8A-4147-A177-3AD203B41FA5}">
                      <a16:colId xmlns:a16="http://schemas.microsoft.com/office/drawing/2014/main" xmlns="" val="3593286234"/>
                    </a:ext>
                  </a:extLst>
                </a:gridCol>
                <a:gridCol w="663663">
                  <a:extLst>
                    <a:ext uri="{9D8B030D-6E8A-4147-A177-3AD203B41FA5}">
                      <a16:colId xmlns:a16="http://schemas.microsoft.com/office/drawing/2014/main" xmlns="" val="1034376323"/>
                    </a:ext>
                  </a:extLst>
                </a:gridCol>
              </a:tblGrid>
              <a:tr h="12274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J&amp;P Food </a:t>
                      </a: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 시스템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74824"/>
                  </a:ext>
                </a:extLst>
              </a:tr>
              <a:tr h="1279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분류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명칭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49524910"/>
                  </a:ext>
                </a:extLst>
              </a:tr>
              <a:tr h="127963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적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리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등록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0488632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수정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8663487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탈퇴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HM01-03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39805727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HM01-04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6742532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상세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HM01-05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7223083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등록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5113517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수정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2666201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HM02-03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011454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HM02-04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0493310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상세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HM02-05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5186171"/>
                  </a:ext>
                </a:extLst>
              </a:tr>
              <a:tr h="12796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약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리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접수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0061858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취소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9806291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RM01-03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4580367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 상세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RM01-04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9592482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알림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RM01-05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8839286"/>
                  </a:ext>
                </a:extLst>
              </a:tr>
              <a:tr h="12796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뉴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리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등록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MM01-01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4570817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삭제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MM01-02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6414964"/>
                  </a:ext>
                </a:extLst>
              </a:tr>
              <a:tr h="1279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MM01-03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475875"/>
                  </a:ext>
                </a:extLst>
              </a:tr>
              <a:tr h="152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정보 상세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MM01-04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059807"/>
                  </a:ext>
                </a:extLst>
              </a:tr>
              <a:tr h="159244">
                <a:tc row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판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리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SM01-01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14921784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수정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SM01-02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8610060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삭제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SM01-03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0502350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내역 확인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SM01-04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2292634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대금 결제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2920383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결제 취소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8277322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SM02-03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7348845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내역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SM02-04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4668503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이용 취소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SM02-05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3291903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매출 실적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SM02-06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6134793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주문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SM03-01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6109185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결제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SM03-02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4161001"/>
                  </a:ext>
                </a:extLst>
              </a:tr>
              <a:tr h="137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포인트 적립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SM03-03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70660"/>
                  </a:ext>
                </a:extLst>
              </a:tr>
              <a:tr h="1136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기기 오류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SM03-04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3598128"/>
                  </a:ext>
                </a:extLst>
              </a:tr>
              <a:tr h="146828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리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입고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FM01-01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7823198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출고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FM01-02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0707643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폐기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FM01-03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4709973"/>
                  </a:ext>
                </a:extLst>
              </a:tr>
              <a:tr h="146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</a:t>
                      </a:r>
                      <a:r>
                        <a:rPr lang="ko-KR" altLang="en-US" sz="300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입⦁출고⦁폐기</a:t>
                      </a: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조회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FM01-04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2985643"/>
                  </a:ext>
                </a:extLst>
              </a:tr>
              <a:tr h="129992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리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발주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0746703"/>
                  </a:ext>
                </a:extLst>
              </a:tr>
              <a:tr h="129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7756881"/>
                  </a:ext>
                </a:extLst>
              </a:tr>
              <a:tr h="129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7669812"/>
                  </a:ext>
                </a:extLst>
              </a:tr>
              <a:tr h="129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예상소요량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7539244"/>
                  </a:ext>
                </a:extLst>
              </a:tr>
              <a:tr h="129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82301146"/>
                  </a:ext>
                </a:extLst>
              </a:tr>
              <a:tr h="16039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리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권한변경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5211484"/>
                  </a:ext>
                </a:extLst>
              </a:tr>
              <a:tr h="2380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관리자비밀번호변경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GM01-02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284" marR="16284" marT="4502" marB="45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0400461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772816"/>
            <a:ext cx="5227506" cy="44336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기능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645" y="12163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94530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16" y="428368"/>
            <a:ext cx="5256584" cy="59279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107878"/>
            <a:ext cx="5647255" cy="4248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3528" y="831195"/>
            <a:ext cx="720080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기능</a:t>
            </a: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251520" y="2374037"/>
            <a:ext cx="792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>
            <a:off x="287524" y="1556792"/>
            <a:ext cx="792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500" y="1512263"/>
            <a:ext cx="208823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상세 </a:t>
            </a:r>
            <a:endParaRPr lang="en-US" altLang="ko-KR" sz="2500" b="1" dirty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r>
              <a:rPr lang="ko-KR" altLang="en-US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명세</a:t>
            </a:r>
            <a:endParaRPr lang="en-US" altLang="ko-KR" sz="2500" b="1" dirty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645" y="121639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89317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324667" y="213025"/>
          <a:ext cx="4176463" cy="6340350"/>
        </p:xfrm>
        <a:graphic>
          <a:graphicData uri="http://schemas.openxmlformats.org/drawingml/2006/table">
            <a:tbl>
              <a:tblPr/>
              <a:tblGrid>
                <a:gridCol w="882351">
                  <a:extLst>
                    <a:ext uri="{9D8B030D-6E8A-4147-A177-3AD203B41FA5}">
                      <a16:colId xmlns:a16="http://schemas.microsoft.com/office/drawing/2014/main" xmlns="" val="1920095114"/>
                    </a:ext>
                  </a:extLst>
                </a:gridCol>
                <a:gridCol w="2491260">
                  <a:extLst>
                    <a:ext uri="{9D8B030D-6E8A-4147-A177-3AD203B41FA5}">
                      <a16:colId xmlns:a16="http://schemas.microsoft.com/office/drawing/2014/main" xmlns="" val="3472175985"/>
                    </a:ext>
                  </a:extLst>
                </a:gridCol>
                <a:gridCol w="802852">
                  <a:extLst>
                    <a:ext uri="{9D8B030D-6E8A-4147-A177-3AD203B41FA5}">
                      <a16:colId xmlns:a16="http://schemas.microsoft.com/office/drawing/2014/main" xmlns="" val="2337354322"/>
                    </a:ext>
                  </a:extLst>
                </a:gridCol>
              </a:tblGrid>
              <a:tr h="29872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J&amp;P Food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 시스템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4259987"/>
                  </a:ext>
                </a:extLst>
              </a:tr>
              <a:tr h="2312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분류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명칭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7901590"/>
                  </a:ext>
                </a:extLst>
              </a:tr>
              <a:tr h="49638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응답시간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PE-001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5015501"/>
                  </a:ext>
                </a:extLst>
              </a:tr>
              <a:tr h="496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동시 접속보장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PE-002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47078515"/>
                  </a:ext>
                </a:extLst>
              </a:tr>
              <a:tr h="49638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신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뢰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 백업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RA-001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562244"/>
                  </a:ext>
                </a:extLst>
              </a:tr>
              <a:tr h="4618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 장애 복구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RA-002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7874302"/>
                  </a:ext>
                </a:extLst>
              </a:tr>
              <a:tr h="53084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스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템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 운영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OP-001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1478726"/>
                  </a:ext>
                </a:extLst>
              </a:tr>
              <a:tr h="846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830" marR="0" indent="-93980" algn="ctr" fontAlgn="base" latinLnBrk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0" algn="l"/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안정화 작업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OP-002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6361015"/>
                  </a:ext>
                </a:extLst>
              </a:tr>
              <a:tr h="49638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시스템의 명확성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UA-001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7847859"/>
                  </a:ext>
                </a:extLst>
              </a:tr>
              <a:tr h="496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정보 제공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UA-002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3533411"/>
                  </a:ext>
                </a:extLst>
              </a:tr>
              <a:tr h="496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시스템사용의 편리성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UA-003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3151481"/>
                  </a:ext>
                </a:extLst>
              </a:tr>
              <a:tr h="49638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용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성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서비스 항시 제공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AA-001</a:t>
                      </a:r>
                      <a:endParaRPr 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7434543"/>
                  </a:ext>
                </a:extLst>
              </a:tr>
              <a:tr h="496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시스템의 유동성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AA-002</a:t>
                      </a: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939" marR="37939" marT="10489" marB="104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4150427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996952"/>
            <a:ext cx="5616624" cy="30125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비기능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049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760090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검증기준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04</a:t>
            </a: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55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396988" y="116639"/>
          <a:ext cx="4392488" cy="6629814"/>
        </p:xfrm>
        <a:graphic>
          <a:graphicData uri="http://schemas.openxmlformats.org/drawingml/2006/table">
            <a:tbl>
              <a:tblPr/>
              <a:tblGrid>
                <a:gridCol w="517676">
                  <a:extLst>
                    <a:ext uri="{9D8B030D-6E8A-4147-A177-3AD203B41FA5}">
                      <a16:colId xmlns:a16="http://schemas.microsoft.com/office/drawing/2014/main" xmlns="" val="1841647197"/>
                    </a:ext>
                  </a:extLst>
                </a:gridCol>
                <a:gridCol w="3286737">
                  <a:extLst>
                    <a:ext uri="{9D8B030D-6E8A-4147-A177-3AD203B41FA5}">
                      <a16:colId xmlns:a16="http://schemas.microsoft.com/office/drawing/2014/main" xmlns="" val="2706157896"/>
                    </a:ext>
                  </a:extLst>
                </a:gridCol>
                <a:gridCol w="588075">
                  <a:extLst>
                    <a:ext uri="{9D8B030D-6E8A-4147-A177-3AD203B41FA5}">
                      <a16:colId xmlns:a16="http://schemas.microsoft.com/office/drawing/2014/main" xmlns="" val="641591370"/>
                    </a:ext>
                  </a:extLst>
                </a:gridCol>
              </a:tblGrid>
              <a:tr h="16121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4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O/X)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453105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모든 프로젝트 관리자들에게 프로젝트 목표가 서로에게 의사소통되고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4070013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요구사항이 정해진 문서화를 따르고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46043653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누락된 요구사항은 존재하지 않는가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7599037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각 요구사항들에 일관성이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4755668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불필요한 요구사항들은 존재하지 않는가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1017725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중복된 요구사항은 존재하지 않는가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2367610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운영환경에 관한 요구사항들이 기술되어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2944254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예상 가능한 문제 상황에 대한 동작 요구사항이 기술되어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2034012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각 요구사항들이 프로젝트 범위에 적절한가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223618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각 요구사항들을 기술함에 있어 모호한 용어를 사용하지는 않는가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44320241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모든 요구사항들이 주어진 제약조건하에서 유효한 요구사항들인가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75543144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요구사항이 기술될 때 문장의 문법적 오류 또는 오타 등은 없는가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2035266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기능 수행에 따른 성능이 적절하게 기술되어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1154152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요구사항들이 기능별로 그룹화되어 관리되고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3996335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하나의 문장에 하나의 요구사항을 포함하고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3198577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16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각 요구사항들에 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가 부여되어 관리되고 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8495846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17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지나친 설명을 하고 있지는 않는가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9705149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18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사용자가 실행하고자하는 모든 작업들이 지정되었는가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27477705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19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구현이 불가능한 요구사항을 제거했는가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0136469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오류에 대한 메시지 기능이 제공되는가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3571750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인적 사항 보관 처리에 대해 고려하였는가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6518027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회원을 등록하고 탈퇴하는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6012150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회원의 정보를 수정하고 회원 명단을 조회하는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7830221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직원을 등록하고 삭제하는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57617815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직원의 정보를 수정하고 직원 명단을 조회하는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08964277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26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예약을 접수하고 취소하는 기능을 제공하는가</a:t>
                      </a:r>
                      <a:r>
                        <a:rPr lang="en-US" altLang="ko-KR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7210528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27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예약된 결과에 대한 예약자 명단을 조회하는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23794579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예약을 알리는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552942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29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메뉴를 등록하고 삭제하는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4526603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등록된 메뉴를 조회하는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76048871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주문하고 주문된 내용을 조회할 수 있는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94606050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주문된 내용을 삭제하고 수정할 수 있는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688314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주문된 결과 결제할 수 있는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8457779"/>
                  </a:ext>
                </a:extLst>
              </a:tr>
              <a:tr h="153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결제를 잘못했을 경우 결제를 취소할 수 있는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45679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결제 시 포인트를 적립할 수 있는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0665585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36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적립된 포인트나 사용된 포인트를 취소하는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6713900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37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매출 실적을 조회하는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3648325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38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자동판매기로 주문하고 결제하는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757232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39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자동판매기로 포인트 적립하는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9396587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자동판매기에 오류가 생겼을 시 오류 메시지를 띄우는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1443410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식자재를 입고⦁출고⦁폐기하는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9553308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입고⦁출고⦁폐기된 식자재 목록을 조회하는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85308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식자재를 발주할 수 있는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0646937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발주서를 조회하는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6985285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예상소요량⦁식자재 소요량을 산출하는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146050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46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일반모드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관리자모드로 권한 변경하는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7321194"/>
                  </a:ext>
                </a:extLst>
              </a:tr>
              <a:tr h="137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47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관리자의 비밀번호를 변경하는 기능을 제공하는가</a:t>
                      </a:r>
                      <a:r>
                        <a:rPr lang="en-US" altLang="ko-KR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?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1705" marR="21705" marT="6001" marB="600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330024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414" y="1988840"/>
            <a:ext cx="5063587" cy="41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8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배경도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60284"/>
            <a:ext cx="5988038" cy="49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19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현물리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78" y="620687"/>
            <a:ext cx="7274354" cy="5688633"/>
          </a:xfrm>
          <a:prstGeom prst="rect">
            <a:avLst/>
          </a:prstGeom>
        </p:spPr>
      </p:pic>
      <p:cxnSp>
        <p:nvCxnSpPr>
          <p:cNvPr id="6" name="직선 연결선 5"/>
          <p:cNvCxnSpPr>
            <a:cxnSpLocks/>
          </p:cNvCxnSpPr>
          <p:nvPr/>
        </p:nvCxnSpPr>
        <p:spPr>
          <a:xfrm>
            <a:off x="141962" y="1889830"/>
            <a:ext cx="12352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57862" y="1457305"/>
            <a:ext cx="1219361" cy="6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095" y="1412776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Lv. 1</a:t>
            </a:r>
          </a:p>
        </p:txBody>
      </p:sp>
    </p:spTree>
    <p:extLst>
      <p:ext uri="{BB962C8B-B14F-4D97-AF65-F5344CB8AC3E}">
        <p14:creationId xmlns:p14="http://schemas.microsoft.com/office/powerpoint/2010/main" val="2583520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79" y="116632"/>
            <a:ext cx="7202346" cy="6239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현물리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41962" y="1889830"/>
            <a:ext cx="12352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cxnSpLocks/>
          </p:cNvCxnSpPr>
          <p:nvPr/>
        </p:nvCxnSpPr>
        <p:spPr>
          <a:xfrm>
            <a:off x="157862" y="1457305"/>
            <a:ext cx="1219361" cy="6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5095" y="1412776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Lv. 2</a:t>
            </a:r>
          </a:p>
        </p:txBody>
      </p:sp>
    </p:spTree>
    <p:extLst>
      <p:ext uri="{BB962C8B-B14F-4D97-AF65-F5344CB8AC3E}">
        <p14:creationId xmlns:p14="http://schemas.microsoft.com/office/powerpoint/2010/main" val="363776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5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문제기술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95168" y="2564904"/>
            <a:ext cx="6192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직원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ko-KR" altLang="en-US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점장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ko-KR" altLang="en-US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메니저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종업원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직원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7560" y="147090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일관성 있는 단어사용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23758" y="3380126"/>
            <a:ext cx="67401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알림 창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ko-KR" altLang="en-US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알림화면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ko-KR" altLang="en-US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팝업창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en-US" altLang="ko-KR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Noti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창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알림 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43200" y="4167664"/>
            <a:ext cx="61926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성명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 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이름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–&gt; 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이름</a:t>
            </a:r>
            <a:endParaRPr lang="en-US" altLang="ko-KR" sz="2500" b="1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54640" y="4694278"/>
            <a:ext cx="5760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사장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 매니저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,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 </a:t>
            </a:r>
            <a:r>
              <a:rPr lang="ko-KR" altLang="en-US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점장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.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 관리자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관리자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61349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현물리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4896544" cy="3581400"/>
          </a:xfrm>
          <a:prstGeom prst="rect">
            <a:avLst/>
          </a:prstGeom>
        </p:spPr>
      </p:pic>
      <p:cxnSp>
        <p:nvCxnSpPr>
          <p:cNvPr id="8" name="직선 연결선 7"/>
          <p:cNvCxnSpPr>
            <a:cxnSpLocks/>
          </p:cNvCxnSpPr>
          <p:nvPr/>
        </p:nvCxnSpPr>
        <p:spPr>
          <a:xfrm>
            <a:off x="141962" y="1889830"/>
            <a:ext cx="12352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157862" y="1457305"/>
            <a:ext cx="1219361" cy="6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095" y="1412776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Lv. 3</a:t>
            </a:r>
          </a:p>
        </p:txBody>
      </p:sp>
    </p:spTree>
    <p:extLst>
      <p:ext uri="{BB962C8B-B14F-4D97-AF65-F5344CB8AC3E}">
        <p14:creationId xmlns:p14="http://schemas.microsoft.com/office/powerpoint/2010/main" val="357673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현논리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48680"/>
            <a:ext cx="7272808" cy="5760640"/>
          </a:xfrm>
          <a:prstGeom prst="rect">
            <a:avLst/>
          </a:prstGeom>
        </p:spPr>
      </p:pic>
      <p:cxnSp>
        <p:nvCxnSpPr>
          <p:cNvPr id="8" name="직선 연결선 7"/>
          <p:cNvCxnSpPr>
            <a:cxnSpLocks/>
          </p:cNvCxnSpPr>
          <p:nvPr/>
        </p:nvCxnSpPr>
        <p:spPr>
          <a:xfrm>
            <a:off x="141962" y="1889830"/>
            <a:ext cx="12352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157862" y="1457305"/>
            <a:ext cx="1219361" cy="6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095" y="1412776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Lv. 1</a:t>
            </a:r>
          </a:p>
        </p:txBody>
      </p:sp>
    </p:spTree>
    <p:extLst>
      <p:ext uri="{BB962C8B-B14F-4D97-AF65-F5344CB8AC3E}">
        <p14:creationId xmlns:p14="http://schemas.microsoft.com/office/powerpoint/2010/main" val="1485973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61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78" y="116632"/>
            <a:ext cx="7823778" cy="62646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현논리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41962" y="1889830"/>
            <a:ext cx="12352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57862" y="1457305"/>
            <a:ext cx="1219361" cy="6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095" y="1412776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Lv. 2</a:t>
            </a:r>
          </a:p>
        </p:txBody>
      </p:sp>
    </p:spTree>
    <p:extLst>
      <p:ext uri="{BB962C8B-B14F-4D97-AF65-F5344CB8AC3E}">
        <p14:creationId xmlns:p14="http://schemas.microsoft.com/office/powerpoint/2010/main" val="3972010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현논리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556792"/>
            <a:ext cx="4824536" cy="3581400"/>
          </a:xfrm>
          <a:prstGeom prst="rect">
            <a:avLst/>
          </a:prstGeom>
        </p:spPr>
      </p:pic>
      <p:cxnSp>
        <p:nvCxnSpPr>
          <p:cNvPr id="9" name="직선 연결선 8"/>
          <p:cNvCxnSpPr>
            <a:cxnSpLocks/>
          </p:cNvCxnSpPr>
          <p:nvPr/>
        </p:nvCxnSpPr>
        <p:spPr>
          <a:xfrm>
            <a:off x="141962" y="1889830"/>
            <a:ext cx="12352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</p:cNvCxnSpPr>
          <p:nvPr/>
        </p:nvCxnSpPr>
        <p:spPr>
          <a:xfrm>
            <a:off x="157862" y="1457305"/>
            <a:ext cx="1219361" cy="6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5095" y="1412776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Lv. 3</a:t>
            </a:r>
          </a:p>
        </p:txBody>
      </p:sp>
    </p:spTree>
    <p:extLst>
      <p:ext uri="{BB962C8B-B14F-4D97-AF65-F5344CB8AC3E}">
        <p14:creationId xmlns:p14="http://schemas.microsoft.com/office/powerpoint/2010/main" val="17395730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35" y="3598228"/>
            <a:ext cx="3727500" cy="7713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750605"/>
            <a:ext cx="936104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사건</a:t>
            </a:r>
            <a:endParaRPr lang="en-US" altLang="ko-KR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모형도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1085" y="859749"/>
            <a:ext cx="3411065" cy="5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4445728" descr="EMB000025f452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87346"/>
            <a:ext cx="3394720" cy="127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14438608" descr="EMB000025f452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005" y="337075"/>
            <a:ext cx="4430390" cy="196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4444128" descr="EMB000025f452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92" y="1920469"/>
            <a:ext cx="3726174" cy="114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314444208" descr="EMB000025f4521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74" y="4449654"/>
            <a:ext cx="4611726" cy="13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314444128" descr="EMB000025f4521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0" y="5326257"/>
            <a:ext cx="4736529" cy="97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9" name="_x314442608" descr="EMB000025f4521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0938"/>
            <a:ext cx="3525979" cy="59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32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87624" y="457189"/>
          <a:ext cx="4104456" cy="6068154"/>
        </p:xfrm>
        <a:graphic>
          <a:graphicData uri="http://schemas.openxmlformats.org/drawingml/2006/table">
            <a:tbl>
              <a:tblPr/>
              <a:tblGrid>
                <a:gridCol w="1441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자료이름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생년월일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등록할 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등록할 회원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회원가입신청서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회원가입신청서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회원가입신청서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실제로 주고받는 물건이다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결과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결과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조회된 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조회된 회원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상세 조회 결과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상세 조회 결과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수정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수정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수정할 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수정할 회원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수정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 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삭제할 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삭제할 회원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회원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조회할 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조회할 회원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조회할 회원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조회할 회원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주민등록번호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2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이력서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이력서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이력서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실제로 주고받는 물건이다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등록할 직원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등록할 직원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6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결과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결과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조회된 직원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조회된 직원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상세 조회 결과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상세 조회 결과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수정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수정 정보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수정할 직원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수정할 직원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수정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삭제할 직원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삭제할 직원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직원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직원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조회할 직원 정보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조회할 직원 정보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r>
                        <a:rPr lang="ko-KR" altLang="en-US" sz="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2037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조회할 직원 정보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조회할 직원 정보 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r>
                        <a:rPr lang="ko-KR" altLang="en-US" sz="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2777" marR="22777" marT="6297" marB="629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762963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자료사전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09</a:t>
            </a:r>
          </a:p>
        </p:txBody>
      </p:sp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64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655409"/>
            <a:ext cx="5374387" cy="3127909"/>
          </a:xfrm>
          <a:prstGeom prst="rect">
            <a:avLst/>
          </a:prstGeom>
        </p:spPr>
      </p:pic>
      <p:cxnSp>
        <p:nvCxnSpPr>
          <p:cNvPr id="12" name="직선 연결선 11"/>
          <p:cNvCxnSpPr>
            <a:cxnSpLocks/>
          </p:cNvCxnSpPr>
          <p:nvPr/>
        </p:nvCxnSpPr>
        <p:spPr>
          <a:xfrm>
            <a:off x="6444208" y="1582902"/>
            <a:ext cx="12352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>
            <a:off x="6460108" y="1150377"/>
            <a:ext cx="1219361" cy="6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44208" y="1105848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현 물리</a:t>
            </a:r>
            <a:endParaRPr lang="en-US" altLang="ko-KR" sz="2500" b="1" dirty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5535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762963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자료사전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09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31640" y="620697"/>
          <a:ext cx="3888432" cy="5328573"/>
        </p:xfrm>
        <a:graphic>
          <a:graphicData uri="http://schemas.openxmlformats.org/drawingml/2006/table">
            <a:tbl>
              <a:tblPr/>
              <a:tblGrid>
                <a:gridCol w="13660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01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자료이름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생년월일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등록할 회원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등록할 회원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결과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결과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조회된 회원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조회된 회원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상세 조회 결과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상세 조회 결과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수정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수정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수정할 회원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수정할 회원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수정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삭제할 회원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삭제할 회원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회원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회원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조회할 회원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조회할 회원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조회할 회원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조회할 회원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삭제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주민등록번호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등록할 직원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등록할 직원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결과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결과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조회된 직원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조회된 직원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상세 조회 결과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상세 조회 결과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수정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수정 정보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수정할 직원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수정할 직원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수정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삭제할 직원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삭제할 직원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직원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 직원 정보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조회할 직원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조회할 직원 정보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968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조회할 직원 정보</a:t>
                      </a:r>
                      <a:endParaRPr lang="ko-KR" altLang="en-US" sz="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상세 조회할 직원 정보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= *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동의어 </a:t>
                      </a:r>
                      <a:r>
                        <a:rPr lang="en-US" altLang="ko-KR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 정보</a:t>
                      </a:r>
                      <a:r>
                        <a:rPr lang="ko-KR" altLang="en-US" sz="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</a:t>
                      </a: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2977" marR="32977" marT="9117" marB="91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853614"/>
            <a:ext cx="5149196" cy="2735626"/>
          </a:xfrm>
          <a:prstGeom prst="rect">
            <a:avLst/>
          </a:prstGeom>
        </p:spPr>
      </p:pic>
      <p:cxnSp>
        <p:nvCxnSpPr>
          <p:cNvPr id="11" name="직선 연결선 10"/>
          <p:cNvCxnSpPr>
            <a:cxnSpLocks/>
          </p:cNvCxnSpPr>
          <p:nvPr/>
        </p:nvCxnSpPr>
        <p:spPr>
          <a:xfrm>
            <a:off x="6084168" y="1817822"/>
            <a:ext cx="12352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>
            <a:off x="6100068" y="1385297"/>
            <a:ext cx="1219361" cy="60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4168" y="1340768"/>
            <a:ext cx="208823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현 논리</a:t>
            </a:r>
            <a:endParaRPr lang="en-US" altLang="ko-KR" sz="2500" b="1" dirty="0">
              <a:solidFill>
                <a:srgbClr val="A8815A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197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20" y="750605"/>
            <a:ext cx="936104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소단위</a:t>
            </a:r>
            <a:endParaRPr lang="en-US" altLang="ko-KR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명세서</a:t>
            </a:r>
            <a:endParaRPr lang="en-US" altLang="ko-KR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88641"/>
            <a:ext cx="6192688" cy="61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395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2049" name="_x21374256" descr="EMB0000192005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7" y="620689"/>
            <a:ext cx="7935931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ERD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4377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ERD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692696"/>
            <a:ext cx="5223472" cy="55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9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6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문제기술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7560" y="1470900"/>
            <a:ext cx="433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모호하지 않은 단어사용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39752" y="2348880"/>
            <a:ext cx="4572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주문서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 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주문내역 </a:t>
            </a:r>
          </a:p>
          <a:p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예약조회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예약자명단조회</a:t>
            </a:r>
          </a:p>
          <a:p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결제금액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: 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결제할 금액</a:t>
            </a:r>
            <a:endParaRPr lang="en-US" altLang="ko-KR" sz="2500" b="1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구매금액 </a:t>
            </a:r>
            <a:r>
              <a:rPr lang="en-US" altLang="ko-KR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: 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주문한 금액</a:t>
            </a:r>
          </a:p>
        </p:txBody>
      </p:sp>
    </p:spTree>
    <p:extLst>
      <p:ext uri="{BB962C8B-B14F-4D97-AF65-F5344CB8AC3E}">
        <p14:creationId xmlns:p14="http://schemas.microsoft.com/office/powerpoint/2010/main" val="19419773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9974" y="763429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CRUD</a:t>
            </a:r>
            <a:endParaRPr lang="ko-KR" altLang="en-US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549210" y="260637"/>
          <a:ext cx="4606969" cy="6095719"/>
        </p:xfrm>
        <a:graphic>
          <a:graphicData uri="http://schemas.openxmlformats.org/drawingml/2006/table">
            <a:tbl>
              <a:tblPr/>
              <a:tblGrid>
                <a:gridCol w="13069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4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1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14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14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14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143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14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10223"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Entity type </a:t>
                      </a: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명칭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0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회원번호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탈퇴일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탈퇴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U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접수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알림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정보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102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내역 확인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대금 결제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38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결제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35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35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내역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35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이용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35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매출 실적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35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주문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35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결제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1356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포인트 적립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110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기기 오류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144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입고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  <a:tr h="144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출고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6"/>
                  </a:ext>
                </a:extLst>
              </a:tr>
              <a:tr h="144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폐기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7"/>
                  </a:ext>
                </a:extLst>
              </a:tr>
              <a:tr h="144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입⦁출고⦁폐기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8"/>
                  </a:ext>
                </a:extLst>
              </a:tr>
              <a:tr h="128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발주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9"/>
                  </a:ext>
                </a:extLst>
              </a:tr>
              <a:tr h="128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0"/>
                  </a:ext>
                </a:extLst>
              </a:tr>
              <a:tr h="128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1"/>
                  </a:ext>
                </a:extLst>
              </a:tr>
              <a:tr h="128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예상소요량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2"/>
                  </a:ext>
                </a:extLst>
              </a:tr>
              <a:tr h="128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3"/>
                  </a:ext>
                </a:extLst>
              </a:tr>
              <a:tr h="1582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권한변경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4"/>
                  </a:ext>
                </a:extLst>
              </a:tr>
              <a:tr h="1535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관리자비밀번호변경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715" marR="16715" marT="4621" marB="462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70" y="2388992"/>
            <a:ext cx="5572125" cy="18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441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239B-D302-47C8-870F-9A3CEECBE377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889104"/>
            <a:ext cx="936104" cy="369332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 err="1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추적성</a:t>
            </a:r>
            <a:endParaRPr lang="en-US" altLang="ko-KR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18257"/>
              </p:ext>
            </p:extLst>
          </p:nvPr>
        </p:nvGraphicFramePr>
        <p:xfrm>
          <a:off x="1475653" y="332643"/>
          <a:ext cx="7272811" cy="6023700"/>
        </p:xfrm>
        <a:graphic>
          <a:graphicData uri="http://schemas.openxmlformats.org/drawingml/2006/table">
            <a:tbl>
              <a:tblPr/>
              <a:tblGrid>
                <a:gridCol w="762627"/>
                <a:gridCol w="808253"/>
                <a:gridCol w="808253"/>
                <a:gridCol w="933765"/>
                <a:gridCol w="933765"/>
                <a:gridCol w="933765"/>
                <a:gridCol w="933765"/>
                <a:gridCol w="579309"/>
                <a:gridCol w="579309"/>
              </a:tblGrid>
              <a:tr h="4256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요구사항 분류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식별 번호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문제 기술서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헌장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프로젝트 관리 계획서 기능점수 산정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요구사항 정의서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기능 요구사항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요구사항 분석서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자료흐름도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확인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4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비고</a:t>
                      </a:r>
                      <a:endParaRPr lang="ko-KR" altLang="en-US" sz="4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</a:tr>
              <a:tr h="120621">
                <a:tc rowSpan="10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인적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관리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P.2(L.17)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P.2(L.22)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정보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P.2(L.26)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탈퇴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탈퇴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탈퇴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P.2(L.30)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HM01-05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P.2(L.30)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회원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P.5(L.6)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P.5(L.13)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정보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P.5(L.15)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P.5(L.6)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HM02-05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P.5(L.9)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직원 명단 상세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예약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관리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P.3(L.3)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접수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접수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접수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P.3(L.7)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P.3(L.10)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 목록조회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P.3(L.15)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예약자 명단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RM01-05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P.3(L.13)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예약알림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예약알림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예약알림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메뉴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관리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P.3(L.28)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등록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MM01-02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P.3(L.25, 30)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MM01-03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P.3(L.33)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MM01-04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P.3(L.36)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정보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정보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메뉴 정보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25">
                <a:tc rowSpan="1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판매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관리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P.4(L.3)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SM01-02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P.4(L.4)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수정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SM01-03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P.4(L.4)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삭제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SM01-04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P.4(L.5)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내역 확인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내역 확인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주문 내역 확인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P.4(L.7)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대금 결제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대금 결제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대금 결제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P.4(L.13)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결제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결제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결제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P.4(L.11)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P.2(L.33)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내역조회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내역조회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내역조회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0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이용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이용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이용 취소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SM02-06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P.3(L.22)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매출 실적조회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매출 실적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매출 실적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SM03-01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P.3(L.21)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주문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주문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주문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SM03-02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P.4(L.32)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결제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결제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결제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SM03-03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P.4(L.36)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 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3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SM03-04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P.5(L.2)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기기 오류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기기 오류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자동판매기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기기 오류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식자재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관리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P.5(L.29)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입고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입고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입고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FM01-02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P.5(L.34)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출고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출고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출고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FM01-03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P.5(L.26)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폐기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폐기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폐기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FM01-04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P.5(L.21)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입⦁출고⦁폐기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입⦁출고⦁폐기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입⦁출고⦁폐기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IW-01, 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발주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관리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P.6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발주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발주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발주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P.6(L.11)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OM01-03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P.6(L.12)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발주서 상세조회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OM01-04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P.6(L.1)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예상소요량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예상소요량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예상소요량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OM01-05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P.6(L.1)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식자재 소요량 산출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권한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관리</a:t>
                      </a:r>
                      <a:endParaRPr lang="ko-KR" altLang="en-US" sz="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GM01-01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권한 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권한변경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권한변경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GM01-02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 비밀번호 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 비밀번호 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관리자 비밀번호 변경</a:t>
                      </a:r>
                      <a:endParaRPr lang="ko-KR" alt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Y</a:t>
                      </a:r>
                      <a:endParaRPr lang="en-US" sz="3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IW-01</a:t>
                      </a:r>
                      <a:endParaRPr lang="en-US" sz="3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990" marR="20990" marT="5803" marB="580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980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ED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11560" y="764704"/>
            <a:ext cx="3240360" cy="72008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544" y="620688"/>
            <a:ext cx="288032" cy="288032"/>
          </a:xfrm>
          <a:prstGeom prst="rect">
            <a:avLst/>
          </a:prstGeom>
          <a:solidFill>
            <a:schemeClr val="bg1">
              <a:alpha val="54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7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문제기술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7560" y="1470900"/>
            <a:ext cx="4338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8815A"/>
                </a:solidFill>
                <a:latin typeface="Godo B" pitchFamily="2" charset="-127"/>
                <a:ea typeface="Godo B" pitchFamily="2" charset="-127"/>
              </a:rPr>
              <a:t>공학적인 내용을 배제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46100" y="2204864"/>
            <a:ext cx="6912768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회원정보를 </a:t>
            </a:r>
            <a:r>
              <a:rPr lang="ko-KR" altLang="en-US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입력받아</a:t>
            </a:r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r>
              <a:rPr lang="en-US" altLang="ko-KR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</a:t>
            </a:r>
            <a:r>
              <a:rPr lang="ko-KR" altLang="en-US" sz="2500" b="1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회정정보를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 이용하여</a:t>
            </a:r>
          </a:p>
          <a:p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회원조회 내용을 출력한다</a:t>
            </a:r>
          </a:p>
          <a:p>
            <a:r>
              <a:rPr lang="en-US" altLang="ko-KR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회원조회 내용을 확인할 수 있다</a:t>
            </a:r>
          </a:p>
          <a:p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주문내역에 저장한다</a:t>
            </a:r>
          </a:p>
          <a:p>
            <a:r>
              <a:rPr lang="en-US" altLang="ko-KR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주문내역에 추가</a:t>
            </a:r>
          </a:p>
          <a:p>
            <a:endParaRPr lang="ko-KR" altLang="en-US" sz="2500" dirty="0">
              <a:solidFill>
                <a:srgbClr val="A8815A"/>
              </a:solidFill>
              <a:latin typeface="고도 B" pitchFamily="2" charset="-127"/>
              <a:ea typeface="고도 B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500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출고일시를</a:t>
            </a:r>
            <a:r>
              <a:rPr lang="ko-KR" altLang="en-US" sz="2500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 입력하고</a:t>
            </a:r>
          </a:p>
          <a:p>
            <a:r>
              <a:rPr lang="en-US" altLang="ko-KR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-&gt;</a:t>
            </a:r>
            <a:r>
              <a:rPr lang="ko-KR" altLang="en-US" sz="2500" b="1" dirty="0" err="1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출고일시를</a:t>
            </a:r>
            <a:r>
              <a:rPr lang="ko-KR" altLang="en-US" sz="2500" b="1" dirty="0">
                <a:solidFill>
                  <a:srgbClr val="A8815A"/>
                </a:solidFill>
                <a:latin typeface="고도 B" pitchFamily="2" charset="-127"/>
                <a:ea typeface="고도 B" pitchFamily="2" charset="-127"/>
              </a:rPr>
              <a:t> 기록하고</a:t>
            </a:r>
          </a:p>
        </p:txBody>
      </p:sp>
    </p:spTree>
    <p:extLst>
      <p:ext uri="{BB962C8B-B14F-4D97-AF65-F5344CB8AC3E}">
        <p14:creationId xmlns:p14="http://schemas.microsoft.com/office/powerpoint/2010/main" val="340405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8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692696"/>
            <a:ext cx="720080" cy="646331"/>
          </a:xfrm>
          <a:prstGeom prst="rect">
            <a:avLst/>
          </a:prstGeom>
          <a:solidFill>
            <a:srgbClr val="A8815A"/>
          </a:solidFill>
          <a:ln>
            <a:solidFill>
              <a:srgbClr val="A8815A"/>
            </a:solidFill>
          </a:ln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dirty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rPr>
              <a:t>문제기술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11663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403672" cy="46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jh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403672" cy="46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3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3132</Words>
  <Application>Microsoft Office PowerPoint</Application>
  <PresentationFormat>화면 슬라이드 쇼(4:3)</PresentationFormat>
  <Paragraphs>1249</Paragraphs>
  <Slides>72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1" baseType="lpstr">
      <vt:lpstr>굴림</vt:lpstr>
      <vt:lpstr>Arial</vt:lpstr>
      <vt:lpstr>Godo B</vt:lpstr>
      <vt:lpstr>나눔바른고딕</vt:lpstr>
      <vt:lpstr>고도 B</vt:lpstr>
      <vt:lpstr>맑은 고딕</vt:lpstr>
      <vt:lpstr>함초롬바탕</vt:lpstr>
      <vt:lpstr>나눔명조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NSM</dc:creator>
  <cp:lastModifiedBy>user</cp:lastModifiedBy>
  <cp:revision>102</cp:revision>
  <dcterms:created xsi:type="dcterms:W3CDTF">2014-04-11T08:18:22Z</dcterms:created>
  <dcterms:modified xsi:type="dcterms:W3CDTF">2017-05-02T14:51:51Z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