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42"/>
  </p:notesMasterIdLst>
  <p:sldIdLst>
    <p:sldId id="256" r:id="rId2"/>
    <p:sldId id="392" r:id="rId3"/>
    <p:sldId id="393" r:id="rId4"/>
    <p:sldId id="399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8" r:id="rId15"/>
    <p:sldId id="366" r:id="rId16"/>
    <p:sldId id="370" r:id="rId17"/>
    <p:sldId id="371" r:id="rId18"/>
    <p:sldId id="372" r:id="rId19"/>
    <p:sldId id="374" r:id="rId20"/>
    <p:sldId id="376" r:id="rId21"/>
    <p:sldId id="377" r:id="rId22"/>
    <p:sldId id="378" r:id="rId23"/>
    <p:sldId id="379" r:id="rId24"/>
    <p:sldId id="369" r:id="rId25"/>
    <p:sldId id="380" r:id="rId26"/>
    <p:sldId id="400" r:id="rId27"/>
    <p:sldId id="394" r:id="rId28"/>
    <p:sldId id="395" r:id="rId29"/>
    <p:sldId id="396" r:id="rId30"/>
    <p:sldId id="397" r:id="rId31"/>
    <p:sldId id="398" r:id="rId32"/>
    <p:sldId id="381" r:id="rId33"/>
    <p:sldId id="382" r:id="rId34"/>
    <p:sldId id="383" r:id="rId35"/>
    <p:sldId id="386" r:id="rId36"/>
    <p:sldId id="387" r:id="rId37"/>
    <p:sldId id="388" r:id="rId38"/>
    <p:sldId id="389" r:id="rId39"/>
    <p:sldId id="390" r:id="rId40"/>
    <p:sldId id="347" r:id="rId41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40" autoAdjust="0"/>
    <p:restoredTop sz="94613"/>
  </p:normalViewPr>
  <p:slideViewPr>
    <p:cSldViewPr snapToGrid="0">
      <p:cViewPr varScale="1">
        <p:scale>
          <a:sx n="82" d="100"/>
          <a:sy n="82" d="100"/>
        </p:scale>
        <p:origin x="804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6C823-1D9E-4D70-86C7-43C7714287C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61DDE-A2AF-4403-8BC5-E6385BCF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90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63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4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6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7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45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7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3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C13C94-C31D-40E5-8260-267204DC903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6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0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C13C94-C31D-40E5-8260-267204DC903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03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7552" y="1557982"/>
            <a:ext cx="7772400" cy="14700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dirty="0"/>
              <a:t>WEB222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2793" y="3103449"/>
            <a:ext cx="6981916" cy="1752600"/>
          </a:xfrm>
        </p:spPr>
        <p:txBody>
          <a:bodyPr rtlCol="0">
            <a:norm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dirty="0"/>
              <a:t>JavaScript Functions, Scope and Closure</a:t>
            </a:r>
          </a:p>
        </p:txBody>
      </p:sp>
    </p:spTree>
    <p:extLst>
      <p:ext uri="{BB962C8B-B14F-4D97-AF65-F5344CB8AC3E}">
        <p14:creationId xmlns:p14="http://schemas.microsoft.com/office/powerpoint/2010/main" val="669472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Return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Parameters are used to pass values to functions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Parameters are also referred to as arguments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Multiple parameters can be used within each function 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Passed by value vs passed by ‘reference’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Primitive parameters (number, string and </a:t>
            </a:r>
            <a:r>
              <a:rPr lang="en-US" sz="1600" dirty="0" err="1"/>
              <a:t>boolean</a:t>
            </a:r>
            <a:r>
              <a:rPr lang="en-US" sz="1600" dirty="0"/>
              <a:t>) are passed to functions by value;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objects (i.e. a non-primitive value, such as Array or a user-defined object) are passed to functions by ‘reference’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Return value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Return data type is not necessary.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return statement is optional. 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105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Function without return: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93669" y="2357422"/>
            <a:ext cx="905691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greetings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using function declaration approach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"Hello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//go(); // will give Exception: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</a:rPr>
              <a:t>TypeError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: go is not a function because function expressions are //not "hoisted"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go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using function expression approach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"GO LEAFS GO"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go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27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Functions with parameters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7543" y="2304314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using function declaration approach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addTwoNumbers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using function expression approach</a:t>
            </a: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add2numbers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addTwoNumbers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5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add2numbers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118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Function with multiple or without parameter(s)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  </a:t>
            </a:r>
            <a:r>
              <a:rPr lang="en-US" b="1" dirty="0"/>
              <a:t>Default parameter</a:t>
            </a:r>
            <a:r>
              <a:rPr lang="en-US" dirty="0"/>
              <a:t>: arguments - an array-like object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63337" y="225909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addNumbers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sum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arguments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length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sum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arguments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sum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addNumbers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//0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addNumbers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931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Functions…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In JavaScript, functions are “</a:t>
            </a:r>
            <a:r>
              <a:rPr lang="en-US" b="1" dirty="0"/>
              <a:t>first-class”</a:t>
            </a:r>
            <a:r>
              <a:rPr lang="en-US" dirty="0"/>
              <a:t> values: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Functions are objects, just like regular values, and can be assigned, passed as parameters for another function and so on.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19497" y="294288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sayHi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"Hi,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hi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sayHi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assign a function to another variable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hi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"John"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call the function</a:t>
            </a:r>
          </a:p>
        </p:txBody>
      </p:sp>
    </p:spTree>
    <p:extLst>
      <p:ext uri="{BB962C8B-B14F-4D97-AF65-F5344CB8AC3E}">
        <p14:creationId xmlns:p14="http://schemas.microsoft.com/office/powerpoint/2010/main" val="1492880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Built-in / Global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They are built into the JavaScript language.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They have already been defined and the logic behind them has already been coded for you to use.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()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Not really built into JavaScript – but available when running our code in a web browser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parseFloat</a:t>
            </a:r>
            <a:r>
              <a:rPr lang="en-US" dirty="0"/>
              <a:t>(), </a:t>
            </a:r>
            <a:r>
              <a:rPr lang="en-US" dirty="0" err="1"/>
              <a:t>parseInt</a:t>
            </a:r>
            <a:r>
              <a:rPr lang="en-US" dirty="0"/>
              <a:t>()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Number(), String()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isNaN</a:t>
            </a:r>
            <a:r>
              <a:rPr lang="en-US" dirty="0"/>
              <a:t>(), </a:t>
            </a:r>
            <a:r>
              <a:rPr lang="en-US" dirty="0" err="1"/>
              <a:t>inFinite</a:t>
            </a:r>
            <a:r>
              <a:rPr lang="en-US" dirty="0"/>
              <a:t>(), </a:t>
            </a:r>
            <a:r>
              <a:rPr lang="en-US" dirty="0" err="1"/>
              <a:t>eval</a:t>
            </a:r>
            <a:r>
              <a:rPr lang="en-US" dirty="0"/>
              <a:t>(), 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842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parseFloat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 </a:t>
            </a:r>
            <a:r>
              <a:rPr lang="en-US" dirty="0" err="1"/>
              <a:t>parseFloat</a:t>
            </a:r>
            <a:r>
              <a:rPr lang="en-US" dirty="0"/>
              <a:t>() function parses a string (from left to right) and returns a floating point number.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If a character other than a numeral, a sign (+ or -), or an exponent is found, the function returns the value up to that point.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If the first character in the string cannot be converted to a number, the function returns "</a:t>
            </a:r>
            <a:r>
              <a:rPr lang="en-US" dirty="0" err="1"/>
              <a:t>NaN</a:t>
            </a:r>
            <a:r>
              <a:rPr lang="en-US" dirty="0"/>
              <a:t>".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 function trims the string (removes leading &amp; trailing whitespace) before parsing.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76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parseFloat</a:t>
            </a:r>
            <a:r>
              <a:rPr lang="en-US" dirty="0"/>
              <a:t>() Function Examples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80160" y="1977910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 err="1">
                <a:solidFill>
                  <a:srgbClr val="804000"/>
                </a:solidFill>
                <a:highlight>
                  <a:srgbClr val="FFFFFF"/>
                </a:highlight>
              </a:rPr>
              <a:t>parseFloat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"15.25"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15.25</a:t>
            </a:r>
          </a:p>
          <a:p>
            <a:endParaRPr lang="en-US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 err="1">
                <a:solidFill>
                  <a:srgbClr val="804000"/>
                </a:solidFill>
                <a:highlight>
                  <a:srgbClr val="FFFFFF"/>
                </a:highlight>
              </a:rPr>
              <a:t>parseFloat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"0.000345"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0.000345</a:t>
            </a:r>
          </a:p>
          <a:p>
            <a:endParaRPr lang="en-US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 err="1">
                <a:solidFill>
                  <a:srgbClr val="804000"/>
                </a:solidFill>
                <a:highlight>
                  <a:srgbClr val="FFFFFF"/>
                </a:highlight>
              </a:rPr>
              <a:t>parseFloat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"0.00159+E"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0.00159</a:t>
            </a:r>
          </a:p>
          <a:p>
            <a:endParaRPr lang="en-US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 err="1">
                <a:solidFill>
                  <a:srgbClr val="804000"/>
                </a:solidFill>
                <a:highlight>
                  <a:srgbClr val="FFFFFF"/>
                </a:highlight>
              </a:rPr>
              <a:t>parseFloat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 1234"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1234</a:t>
            </a:r>
          </a:p>
          <a:p>
            <a:endParaRPr lang="en-US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 err="1">
                <a:solidFill>
                  <a:srgbClr val="804000"/>
                </a:solidFill>
                <a:highlight>
                  <a:srgbClr val="FFFFFF"/>
                </a:highlight>
              </a:rPr>
              <a:t>parseFloat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"x 1234"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</a:rPr>
              <a:t>NaN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 err="1">
                <a:solidFill>
                  <a:srgbClr val="804000"/>
                </a:solidFill>
                <a:highlight>
                  <a:srgbClr val="FFFFFF"/>
                </a:highlight>
              </a:rPr>
              <a:t>parseFloat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"1 2 3 4"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1</a:t>
            </a:r>
          </a:p>
          <a:p>
            <a:endParaRPr lang="en-US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 err="1">
                <a:solidFill>
                  <a:srgbClr val="804000"/>
                </a:solidFill>
                <a:highlight>
                  <a:srgbClr val="FFFFFF"/>
                </a:highlight>
              </a:rPr>
              <a:t>parseFloat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"1234ABC"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1234</a:t>
            </a:r>
          </a:p>
        </p:txBody>
      </p:sp>
    </p:spTree>
    <p:extLst>
      <p:ext uri="{BB962C8B-B14F-4D97-AF65-F5344CB8AC3E}">
        <p14:creationId xmlns:p14="http://schemas.microsoft.com/office/powerpoint/2010/main" val="392313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parseInt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The </a:t>
            </a:r>
            <a:r>
              <a:rPr lang="en-US" dirty="0" err="1"/>
              <a:t>parseInt</a:t>
            </a:r>
            <a:r>
              <a:rPr lang="en-US" dirty="0"/>
              <a:t>() function parses its first argument (a string), and then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tries to return an integer of the specified radix (or base).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If a number in the string is beyond the base, </a:t>
            </a:r>
            <a:r>
              <a:rPr lang="en-US" dirty="0" err="1"/>
              <a:t>parseInt</a:t>
            </a:r>
            <a:r>
              <a:rPr lang="en-US" dirty="0"/>
              <a:t>() ignores the rest of the characters and returns an integer value up to that point.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340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parseInt</a:t>
            </a:r>
            <a:r>
              <a:rPr lang="en-US" dirty="0"/>
              <a:t>() Function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base 10 (decimal) examples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base 16 (hex) examples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base 8 (octal) 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base 2 (binary) example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41417" y="2333286"/>
            <a:ext cx="359664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parseInt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'15'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returns 15</a:t>
            </a:r>
          </a:p>
          <a:p>
            <a:r>
              <a:rPr lang="en-US" sz="16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parseInt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'15'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returns 15</a:t>
            </a:r>
          </a:p>
          <a:p>
            <a:r>
              <a:rPr lang="en-US" sz="16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parseInt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15.99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returns 15</a:t>
            </a:r>
          </a:p>
          <a:p>
            <a:r>
              <a:rPr lang="en-US" sz="16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parseInt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'15*3'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returns 15</a:t>
            </a:r>
          </a:p>
          <a:p>
            <a:r>
              <a:rPr lang="en-US" sz="16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parseInt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'Hello'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returns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NaN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541417" y="4485911"/>
            <a:ext cx="41365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parseInt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'F'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16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returns 15</a:t>
            </a:r>
          </a:p>
          <a:p>
            <a:r>
              <a:rPr lang="en-US" sz="16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parseInt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'FXX123'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16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returns 15</a:t>
            </a:r>
          </a:p>
        </p:txBody>
      </p:sp>
      <p:sp>
        <p:nvSpPr>
          <p:cNvPr id="7" name="Rectangle 6"/>
          <p:cNvSpPr/>
          <p:nvPr/>
        </p:nvSpPr>
        <p:spPr>
          <a:xfrm>
            <a:off x="6540137" y="2333286"/>
            <a:ext cx="37644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parseInt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'17'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returns 15</a:t>
            </a:r>
          </a:p>
          <a:p>
            <a:r>
              <a:rPr lang="en-US" sz="16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parseInt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'18'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returns 1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6557554" y="4485910"/>
            <a:ext cx="37708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parseInt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'1111'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returns 15</a:t>
            </a:r>
          </a:p>
          <a:p>
            <a:r>
              <a:rPr lang="en-US" sz="16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parseInt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'1211'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returns 1</a:t>
            </a:r>
          </a:p>
        </p:txBody>
      </p:sp>
    </p:spTree>
    <p:extLst>
      <p:ext uri="{BB962C8B-B14F-4D97-AF65-F5344CB8AC3E}">
        <p14:creationId xmlns:p14="http://schemas.microsoft.com/office/powerpoint/2010/main" val="81578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Assignment 1 Released This Week, Check BB assignments for details</a:t>
            </a:r>
          </a:p>
        </p:txBody>
      </p:sp>
    </p:spTree>
    <p:extLst>
      <p:ext uri="{BB962C8B-B14F-4D97-AF65-F5344CB8AC3E}">
        <p14:creationId xmlns:p14="http://schemas.microsoft.com/office/powerpoint/2010/main" val="3444142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Number() and String()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Attempts to convert an object into a string or number primitive: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dirty="0"/>
              <a:t>  Number() can convert both integer and float numbers.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dirty="0"/>
              <a:t>  NOTE: It is safer (more robust) to use </a:t>
            </a:r>
            <a:r>
              <a:rPr lang="en-CA" dirty="0" err="1"/>
              <a:t>parseInt</a:t>
            </a:r>
            <a:r>
              <a:rPr lang="en-CA" dirty="0"/>
              <a:t>() and </a:t>
            </a:r>
            <a:r>
              <a:rPr lang="en-CA" dirty="0" err="1"/>
              <a:t>parseFloat</a:t>
            </a:r>
            <a:r>
              <a:rPr lang="en-CA" dirty="0"/>
              <a:t>() instead of Number()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41417" y="2394245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"12.78"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y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z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Number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z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sss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=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68160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Converting without Number() and String()</a:t>
            </a:r>
          </a:p>
        </p:txBody>
      </p:sp>
      <p:sp>
        <p:nvSpPr>
          <p:cNvPr id="5" name="Rectangle 4"/>
          <p:cNvSpPr/>
          <p:nvPr/>
        </p:nvSpPr>
        <p:spPr>
          <a:xfrm>
            <a:off x="1288869" y="197087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str1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"1234"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num1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str1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num1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typeof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num1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str2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"1234.5678"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num2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str2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The Unary + Operator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num2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typeof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num2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54878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isNaN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 </a:t>
            </a:r>
            <a:r>
              <a:rPr lang="en-US" dirty="0" err="1"/>
              <a:t>isNaN</a:t>
            </a:r>
            <a:r>
              <a:rPr lang="en-US" dirty="0"/>
              <a:t>() function is used to determine if an argument is "</a:t>
            </a:r>
            <a:r>
              <a:rPr lang="en-US" dirty="0" err="1"/>
              <a:t>NaN</a:t>
            </a:r>
            <a:r>
              <a:rPr lang="en-US" dirty="0"/>
              <a:t>" (not a number).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06583" y="2410864"/>
            <a:ext cx="6096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isNaN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"123"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false</a:t>
            </a:r>
          </a:p>
          <a:p>
            <a:endParaRPr 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isNaN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123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false</a:t>
            </a:r>
          </a:p>
          <a:p>
            <a:endParaRPr 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isNaN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"123 456 789"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true</a:t>
            </a:r>
          </a:p>
          <a:p>
            <a:endParaRPr 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isNaN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"+123"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 false</a:t>
            </a:r>
          </a:p>
          <a:p>
            <a:endParaRPr 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isNaN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"123+"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 true</a:t>
            </a:r>
          </a:p>
          <a:p>
            <a:endParaRPr 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isNaN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 123 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  false</a:t>
            </a:r>
          </a:p>
        </p:txBody>
      </p:sp>
    </p:spTree>
    <p:extLst>
      <p:ext uri="{BB962C8B-B14F-4D97-AF65-F5344CB8AC3E}">
        <p14:creationId xmlns:p14="http://schemas.microsoft.com/office/powerpoint/2010/main" val="3623020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isFinite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 global </a:t>
            </a:r>
            <a:r>
              <a:rPr lang="en-US" dirty="0" err="1"/>
              <a:t>isFinite</a:t>
            </a:r>
            <a:r>
              <a:rPr lang="en-US" dirty="0"/>
              <a:t>() function determines whether the passed value is a finite number.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parameter is first converted to a number.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15291" y="2742587"/>
            <a:ext cx="6096000" cy="23391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isFinite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Infinity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false</a:t>
            </a:r>
          </a:p>
          <a:p>
            <a:endParaRPr lang="en-US" sz="1600" dirty="0">
              <a:solidFill>
                <a:srgbClr val="8000FF"/>
              </a:solidFill>
              <a:highlight>
                <a:srgbClr val="FFFFFF"/>
              </a:highlight>
            </a:endParaRPr>
          </a:p>
          <a:p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isFinite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NaN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false</a:t>
            </a:r>
          </a:p>
          <a:p>
            <a:endParaRPr lang="en-US" sz="1600" dirty="0">
              <a:solidFill>
                <a:srgbClr val="8000FF"/>
              </a:solidFill>
              <a:highlight>
                <a:srgbClr val="FFFFFF"/>
              </a:highlight>
            </a:endParaRPr>
          </a:p>
          <a:p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isFinite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(-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Infinity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false</a:t>
            </a:r>
          </a:p>
          <a:p>
            <a:endParaRPr lang="en-US" sz="1600" dirty="0">
              <a:solidFill>
                <a:srgbClr val="8000FF"/>
              </a:solidFill>
              <a:highlight>
                <a:srgbClr val="FFFFFF"/>
              </a:highlight>
            </a:endParaRPr>
          </a:p>
          <a:p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isFinite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true</a:t>
            </a:r>
          </a:p>
          <a:p>
            <a:endParaRPr lang="en-US" sz="1600" dirty="0">
              <a:solidFill>
                <a:srgbClr val="8000FF"/>
              </a:solidFill>
              <a:highlight>
                <a:srgbClr val="FFFFFF"/>
              </a:highlight>
            </a:endParaRPr>
          </a:p>
          <a:p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isFinite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2e64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1997688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eval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One argument: a string.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If the string is an expression, </a:t>
            </a:r>
            <a:r>
              <a:rPr lang="en-US" dirty="0" err="1"/>
              <a:t>eval</a:t>
            </a:r>
            <a:r>
              <a:rPr lang="en-US" dirty="0"/>
              <a:t>() evaluates/executes the expression.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If the string is made up of JavaScript statements, </a:t>
            </a:r>
            <a:r>
              <a:rPr lang="en-US" dirty="0" err="1"/>
              <a:t>eval</a:t>
            </a:r>
            <a:r>
              <a:rPr lang="en-US" dirty="0"/>
              <a:t>() executes the statements.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Example:</a:t>
            </a:r>
          </a:p>
        </p:txBody>
      </p:sp>
      <p:sp>
        <p:nvSpPr>
          <p:cNvPr id="4" name="Rectangle 3"/>
          <p:cNvSpPr/>
          <p:nvPr/>
        </p:nvSpPr>
        <p:spPr>
          <a:xfrm>
            <a:off x="1402080" y="3502747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y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600" dirty="0">
                <a:solidFill>
                  <a:srgbClr val="808080"/>
                </a:solidFill>
                <a:highlight>
                  <a:srgbClr val="FFFFFF"/>
                </a:highlight>
              </a:rPr>
              <a:t>"x + y"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s-ES" sz="1600" dirty="0">
                <a:solidFill>
                  <a:srgbClr val="008000"/>
                </a:solidFill>
                <a:highlight>
                  <a:srgbClr val="FFFFFF"/>
                </a:highlight>
              </a:rPr>
              <a:t>// x + y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eval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600" dirty="0">
                <a:solidFill>
                  <a:srgbClr val="808080"/>
                </a:solidFill>
                <a:highlight>
                  <a:srgbClr val="FFFFFF"/>
                </a:highlight>
              </a:rPr>
              <a:t>"x + y"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s-ES" sz="1600" dirty="0">
                <a:solidFill>
                  <a:srgbClr val="008000"/>
                </a:solidFill>
                <a:highlight>
                  <a:srgbClr val="FFFFFF"/>
                </a:highlight>
              </a:rPr>
              <a:t>// 5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61264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toFixed</a:t>
            </a:r>
            <a:r>
              <a:rPr lang="en-US" dirty="0"/>
              <a:t>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 </a:t>
            </a:r>
            <a:r>
              <a:rPr lang="en-US" dirty="0" err="1"/>
              <a:t>toFixed</a:t>
            </a:r>
            <a:r>
              <a:rPr lang="en-US" dirty="0"/>
              <a:t>() method formats a number to a specific number of digits to the right of the decimal (rounding the result).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spcBef>
                <a:spcPts val="400"/>
              </a:spcBef>
              <a:spcAft>
                <a:spcPts val="800"/>
              </a:spcAft>
              <a:buNone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NOTE: this is a function (method) of Number object instead of a global function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41418" y="2611958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amount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165.25456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amount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toFixed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is 165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amount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toFixed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is 165.254560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amount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toFixed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is 165.25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5256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08619"/>
            <a:ext cx="10058400" cy="3948514"/>
          </a:xfrm>
        </p:spPr>
        <p:txBody>
          <a:bodyPr/>
          <a:lstStyle/>
          <a:p>
            <a:pPr algn="ctr"/>
            <a:r>
              <a:rPr lang="en-US" dirty="0"/>
              <a:t>Part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>
            <a:normAutofit/>
          </a:bodyPr>
          <a:lstStyle/>
          <a:p>
            <a:pPr lvl="1"/>
            <a:r>
              <a:rPr lang="en-US" sz="1600" dirty="0"/>
              <a:t>Variable Scope</a:t>
            </a:r>
          </a:p>
          <a:p>
            <a:pPr lvl="1"/>
            <a:r>
              <a:rPr lang="en-US" sz="1600" dirty="0"/>
              <a:t>Closures</a:t>
            </a:r>
          </a:p>
        </p:txBody>
      </p:sp>
    </p:spTree>
    <p:extLst>
      <p:ext uri="{BB962C8B-B14F-4D97-AF65-F5344CB8AC3E}">
        <p14:creationId xmlns:p14="http://schemas.microsoft.com/office/powerpoint/2010/main" val="1109641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In JavaScript, variable scope can be local or global – the ways of variables to be accessed. Scope is determined by where and how a variable is declared.</a:t>
            </a:r>
          </a:p>
          <a:p>
            <a:pPr marL="457200" indent="-457200"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b="1" dirty="0"/>
              <a:t>Global variable </a:t>
            </a:r>
            <a:br>
              <a:rPr lang="en-US" b="1" dirty="0"/>
            </a:br>
            <a:r>
              <a:rPr lang="en-US" dirty="0"/>
              <a:t>A variable that is declared outside any functions is global. A global variable can be accessed anywhere in the current file or other files.</a:t>
            </a:r>
          </a:p>
          <a:p>
            <a:pPr marL="749808" lvl="1" indent="-457200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Declared outside any functions, with or without the </a:t>
            </a:r>
            <a:r>
              <a:rPr lang="en-US" dirty="0" err="1"/>
              <a:t>var</a:t>
            </a:r>
            <a:r>
              <a:rPr lang="en-US" dirty="0"/>
              <a:t> keyword.</a:t>
            </a:r>
          </a:p>
          <a:p>
            <a:pPr marL="749808" lvl="1" indent="-457200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Undeclared variable – “Declared” inside a function without using the </a:t>
            </a:r>
            <a:r>
              <a:rPr lang="en-US" dirty="0" err="1"/>
              <a:t>var</a:t>
            </a:r>
            <a:r>
              <a:rPr lang="en-US" dirty="0"/>
              <a:t> keyword, </a:t>
            </a:r>
            <a:br>
              <a:rPr lang="en-US" dirty="0"/>
            </a:br>
            <a:r>
              <a:rPr lang="en-US" dirty="0"/>
              <a:t>but the variable exists only after the function has been called.</a:t>
            </a:r>
          </a:p>
          <a:p>
            <a:pPr marL="457200" indent="-457200"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390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b="1" dirty="0"/>
              <a:t>Local variable </a:t>
            </a:r>
            <a:br>
              <a:rPr lang="en-US" b="1" dirty="0"/>
            </a:br>
            <a:r>
              <a:rPr lang="en-US" dirty="0"/>
              <a:t>A variable that is declared inside a function is local. A local variable can only be accessed inside the function where it is declared in.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Declared in a function with the </a:t>
            </a:r>
            <a:r>
              <a:rPr lang="en-US" dirty="0" err="1"/>
              <a:t>var</a:t>
            </a:r>
            <a:r>
              <a:rPr lang="en-US" dirty="0"/>
              <a:t> keyword.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If you reference a local variable globally or in another function, JavaScript will trigger the "is not defined" error. (this is different error from the "undefined" that is for a variable that is not initialized.)</a:t>
            </a:r>
          </a:p>
        </p:txBody>
      </p:sp>
    </p:spTree>
    <p:extLst>
      <p:ext uri="{BB962C8B-B14F-4D97-AF65-F5344CB8AC3E}">
        <p14:creationId xmlns:p14="http://schemas.microsoft.com/office/powerpoint/2010/main" val="1761190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-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5658" y="1919968"/>
            <a:ext cx="998002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display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Global variable</a:t>
            </a: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ident_A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Global variable - bad practice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someFunction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Start of function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ident_B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15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Local  variable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ident_C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34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Global variable - bad practice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ident_A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ident_C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increment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ident_C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 by 1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ident_A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ident_B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ident_C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 console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ident_A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show the value of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ident_A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 inside the function      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End of function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someFunction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call the function. If we remove this line, what is the result?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ident_A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show the value of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ident_A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 outside the function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ident_C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show the value of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ident_C</a:t>
            </a:r>
            <a:endParaRPr lang="en-US" sz="14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ident_B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what happens here?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53946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 typeface="Arial" charset="0"/>
              <a:buChar char="•"/>
            </a:pPr>
            <a:r>
              <a:rPr lang="en-US" b="1" dirty="0"/>
              <a:t>  Part One</a:t>
            </a:r>
          </a:p>
          <a:p>
            <a:pPr lvl="1">
              <a:spcBef>
                <a:spcPts val="600"/>
              </a:spcBef>
              <a:buFont typeface="Arial" charset="0"/>
              <a:buChar char="•"/>
            </a:pPr>
            <a:r>
              <a:rPr lang="en-US" dirty="0"/>
              <a:t>JavaScript Functions</a:t>
            </a:r>
          </a:p>
          <a:p>
            <a:pPr lvl="1">
              <a:spcBef>
                <a:spcPts val="600"/>
              </a:spcBef>
              <a:buFont typeface="Arial" charset="0"/>
              <a:buChar char="•"/>
            </a:pPr>
            <a:r>
              <a:rPr lang="en-US" dirty="0"/>
              <a:t>Built-in / Global Functions</a:t>
            </a:r>
          </a:p>
          <a:p>
            <a:pPr>
              <a:spcBef>
                <a:spcPts val="600"/>
              </a:spcBef>
              <a:buFont typeface="Arial" charset="0"/>
              <a:buChar char="•"/>
            </a:pPr>
            <a:r>
              <a:rPr lang="en-US" b="1" dirty="0"/>
              <a:t>  Part Two</a:t>
            </a:r>
          </a:p>
          <a:p>
            <a:pPr lvl="1">
              <a:spcBef>
                <a:spcPts val="600"/>
              </a:spcBef>
              <a:buFont typeface="Arial" charset="0"/>
              <a:buChar char="•"/>
            </a:pPr>
            <a:r>
              <a:rPr lang="en-US" dirty="0"/>
              <a:t>Variable Scope</a:t>
            </a:r>
          </a:p>
          <a:p>
            <a:pPr lvl="1">
              <a:spcBef>
                <a:spcPts val="600"/>
              </a:spcBef>
              <a:buFont typeface="Arial" charset="0"/>
              <a:buChar char="•"/>
            </a:pPr>
            <a:r>
              <a:rPr lang="en-US" dirty="0"/>
              <a:t>Closures</a:t>
            </a:r>
          </a:p>
        </p:txBody>
      </p:sp>
    </p:spTree>
    <p:extLst>
      <p:ext uri="{BB962C8B-B14F-4D97-AF65-F5344CB8AC3E}">
        <p14:creationId xmlns:p14="http://schemas.microsoft.com/office/powerpoint/2010/main" val="13303207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Variable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It is recommended that you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Avoid using global variables.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Always use the </a:t>
            </a:r>
            <a:r>
              <a:rPr lang="en-US" dirty="0" err="1"/>
              <a:t>var</a:t>
            </a:r>
            <a:r>
              <a:rPr lang="en-US" dirty="0"/>
              <a:t> keyword when declaring variables.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For large web applications, use Immediately-Invoked function expressions (IIFE) to wrap your JavaScript files: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Notes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Functions are the only construct that can be used to limit scope of variables. 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In JavaScript, code blocks {} </a:t>
            </a:r>
            <a:r>
              <a:rPr lang="en-US" b="1" dirty="0"/>
              <a:t>do not </a:t>
            </a:r>
            <a:r>
              <a:rPr lang="en-US" dirty="0"/>
              <a:t>determine variable scope. 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80753" y="3488082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your code</a:t>
            </a: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})();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23471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– C vs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2899956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Local block in C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Output: 30 10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0116" y="1845735"/>
            <a:ext cx="493776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Local block in JavaScript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Output: log: 30, log: 20, log: 4</a:t>
            </a:r>
          </a:p>
        </p:txBody>
      </p:sp>
      <p:sp>
        <p:nvSpPr>
          <p:cNvPr id="5" name="Rectangle 4"/>
          <p:cNvSpPr/>
          <p:nvPr/>
        </p:nvSpPr>
        <p:spPr>
          <a:xfrm>
            <a:off x="1280160" y="2313860"/>
            <a:ext cx="195072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4000"/>
                </a:solidFill>
                <a:highlight>
                  <a:srgbClr val="FFFFFF"/>
                </a:highlight>
              </a:rPr>
              <a:t>#include &lt;</a:t>
            </a:r>
            <a:r>
              <a:rPr lang="en-US" sz="1400" dirty="0" err="1">
                <a:solidFill>
                  <a:srgbClr val="804000"/>
                </a:solidFill>
                <a:highlight>
                  <a:srgbClr val="FFFFFF"/>
                </a:highlight>
              </a:rPr>
              <a:t>stdio.h</a:t>
            </a:r>
            <a:r>
              <a:rPr lang="en-US" sz="1400" dirty="0">
                <a:solidFill>
                  <a:srgbClr val="804000"/>
                </a:solidFill>
                <a:highlight>
                  <a:srgbClr val="FFFFFF"/>
                </a:highlight>
              </a:rPr>
              <a:t>&gt;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30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printf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"%d"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printf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"%d"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519248" y="2313860"/>
            <a:ext cx="3527472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30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b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20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c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063199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"Closure"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In JavaScript, a </a:t>
            </a:r>
            <a:r>
              <a:rPr lang="en-US" b="1" dirty="0"/>
              <a:t>closure</a:t>
            </a:r>
            <a:r>
              <a:rPr lang="en-US" dirty="0"/>
              <a:t> is created when a function is nested within another function. The nested function forms a closure.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Closures are one of the most </a:t>
            </a:r>
            <a:r>
              <a:rPr lang="en-US" b="1" dirty="0"/>
              <a:t>powerful</a:t>
            </a:r>
            <a:r>
              <a:rPr lang="en-US" dirty="0"/>
              <a:t> features of JavaScript.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1603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–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 </a:t>
            </a:r>
            <a:r>
              <a:rPr lang="en-US" b="1" dirty="0"/>
              <a:t>nested (inner) function </a:t>
            </a:r>
            <a:r>
              <a:rPr lang="en-US" dirty="0"/>
              <a:t>is private to its containing (outer) function.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 </a:t>
            </a:r>
            <a:r>
              <a:rPr lang="en-US" b="1" dirty="0"/>
              <a:t>nested (inner) function </a:t>
            </a:r>
            <a:r>
              <a:rPr lang="en-US" dirty="0"/>
              <a:t>is a </a:t>
            </a:r>
            <a:r>
              <a:rPr lang="en-US" b="1" dirty="0"/>
              <a:t>closure</a:t>
            </a:r>
            <a:r>
              <a:rPr lang="en-US" dirty="0"/>
              <a:t>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means that a nested function can access and 'remember' the outer function’s context (variable and parameters).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Meanwhile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inner function can be accessed only from statements in the outer function.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outer function cannot use the arguments and variables of the </a:t>
            </a:r>
            <a:r>
              <a:rPr lang="en-US" b="1" dirty="0"/>
              <a:t>inner function.</a:t>
            </a:r>
          </a:p>
        </p:txBody>
      </p:sp>
    </p:spTree>
    <p:extLst>
      <p:ext uri="{BB962C8B-B14F-4D97-AF65-F5344CB8AC3E}">
        <p14:creationId xmlns:p14="http://schemas.microsoft.com/office/powerpoint/2010/main" val="27462587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–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190044" y="1839319"/>
            <a:ext cx="892136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program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prog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p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prog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student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"Student name: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name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", \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nProgram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: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p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student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bsd_student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program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"BSD"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returns the inner function with an initial program value for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prog</a:t>
            </a:r>
            <a:endParaRPr lang="en-US" sz="14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cpa_student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program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"CPA"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john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bsd_student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"John Smith"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dave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cpa_student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"Dave Lee"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dave2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program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"BSD"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"Jr. Dave Lee"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john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dave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dave2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055070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Function Expression &amp; Anonymous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Using </a:t>
            </a:r>
            <a:r>
              <a:rPr lang="en-US" b="1" dirty="0"/>
              <a:t>Function Expression</a:t>
            </a:r>
            <a:r>
              <a:rPr lang="en-US" dirty="0"/>
              <a:t> in closure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Using </a:t>
            </a:r>
            <a:r>
              <a:rPr lang="en-US" b="1" dirty="0"/>
              <a:t>anonymous function </a:t>
            </a:r>
            <a:r>
              <a:rPr lang="en-US" dirty="0"/>
              <a:t>in closure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0423" y="2287754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program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prog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student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"Student name: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name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", \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nProgram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prog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student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54629" y="4514877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program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prog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"Student name: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name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", \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nProgram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prog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461031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closures?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Analogy to OOP.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 closure makes it possible to associate some data (the environment) with a function to operate on the data.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is analogous to Object Oriented Programming (OOP), where we can associate some data (properties) to the object with one or more methods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scoped variables in the inner function become private variables, which is the notion of "Encapsulation" in Object Oriented Programming.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6736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closures?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Private methods.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mechanism of closures, (inner function can only be accessed/ invoked by its outer function),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implements the same concept of private methods in other Object Oriented Programming (OOP) languages, such as C++.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Private methods provide powerful ways to manage the global namespace to keep the non-essential methods from cluttering up the public interface.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449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closures?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Avoid global variables.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Global variables are not reliable.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They are not secure.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They may conflict with other global variables in the same application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which may cause your code failure and their code failure.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And it is very difficult to test. </a:t>
            </a:r>
          </a:p>
        </p:txBody>
      </p:sp>
    </p:spTree>
    <p:extLst>
      <p:ext uri="{BB962C8B-B14F-4D97-AF65-F5344CB8AC3E}">
        <p14:creationId xmlns:p14="http://schemas.microsoft.com/office/powerpoint/2010/main" val="18361892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closures?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Function factory.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you can create more functions with the same function body definition and different environments</a:t>
            </a:r>
          </a:p>
          <a:p>
            <a:pPr>
              <a:spcBef>
                <a:spcPts val="400"/>
              </a:spcBef>
              <a:spcAft>
                <a:spcPts val="800"/>
              </a:spcAft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9165" y="2747615"/>
            <a:ext cx="6096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makeAdder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 </a:t>
            </a: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add5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makeAdder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add10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makeAdder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  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add5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7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add10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12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16832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08619"/>
            <a:ext cx="10058400" cy="3948514"/>
          </a:xfrm>
        </p:spPr>
        <p:txBody>
          <a:bodyPr/>
          <a:lstStyle/>
          <a:p>
            <a:pPr algn="ctr"/>
            <a:r>
              <a:rPr lang="en-US" dirty="0"/>
              <a:t>Part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>
            <a:normAutofit/>
          </a:bodyPr>
          <a:lstStyle/>
          <a:p>
            <a:pPr lvl="1"/>
            <a:r>
              <a:rPr lang="en-US" sz="1600" dirty="0"/>
              <a:t>JavaScript Functions</a:t>
            </a:r>
          </a:p>
          <a:p>
            <a:pPr lvl="1"/>
            <a:r>
              <a:rPr lang="en-US" sz="1600" dirty="0"/>
              <a:t>Built-in / Global Functions</a:t>
            </a:r>
          </a:p>
        </p:txBody>
      </p:sp>
    </p:spTree>
    <p:extLst>
      <p:ext uri="{BB962C8B-B14F-4D97-AF65-F5344CB8AC3E}">
        <p14:creationId xmlns:p14="http://schemas.microsoft.com/office/powerpoint/2010/main" val="6314216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Any questions?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Would you like to see any more examples?</a:t>
            </a:r>
          </a:p>
        </p:txBody>
      </p:sp>
    </p:spTree>
    <p:extLst>
      <p:ext uri="{BB962C8B-B14F-4D97-AF65-F5344CB8AC3E}">
        <p14:creationId xmlns:p14="http://schemas.microsoft.com/office/powerpoint/2010/main" val="331248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A function is a "subprogram" that can be called by code external (or internal in the case of recursion) to the function.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Like the program itself, a function is composed of a sequence of statements called the function body.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Parameters are used to pass values to functions.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A function can return a value.</a:t>
            </a:r>
          </a:p>
        </p:txBody>
      </p:sp>
    </p:spTree>
    <p:extLst>
      <p:ext uri="{BB962C8B-B14F-4D97-AF65-F5344CB8AC3E}">
        <p14:creationId xmlns:p14="http://schemas.microsoft.com/office/powerpoint/2010/main" val="236058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Every function in JavaScript is a </a:t>
            </a:r>
            <a:r>
              <a:rPr lang="en-US" b="1" dirty="0"/>
              <a:t>Function object</a:t>
            </a:r>
            <a:r>
              <a:rPr lang="en-US" dirty="0"/>
              <a:t>. 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A function is not executed until it is </a:t>
            </a:r>
            <a:r>
              <a:rPr lang="en-US" b="1" dirty="0"/>
              <a:t>called</a:t>
            </a:r>
            <a:r>
              <a:rPr lang="en-US" dirty="0"/>
              <a:t>. 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Function names must adhere to variable name rules.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Where to use JavaScript Functions (In this class):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Used for event handlers on web pages, and can be triggered/executed/called/invoked when some events occur on the web page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JavaScript functions are actions or behaviors that are associated with the events on web pages.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Associated with an object to specify the behavior of the object. 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 method or a member function. 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As a utility, </a:t>
            </a:r>
            <a:r>
              <a:rPr lang="en-US" dirty="0" err="1"/>
              <a:t>ie</a:t>
            </a:r>
            <a:r>
              <a:rPr lang="en-US" dirty="0"/>
              <a:t>: to perform a useful task to help with our algorithms &amp; promote reuse.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296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User-defined functions / custom functions 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Built-in functions / global functions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example: methods on the global “console” object, </a:t>
            </a:r>
            <a:r>
              <a:rPr lang="en-US" dirty="0" err="1"/>
              <a:t>ie</a:t>
            </a:r>
            <a:r>
              <a:rPr lang="en-US" dirty="0"/>
              <a:t>: </a:t>
            </a:r>
            <a:r>
              <a:rPr lang="en-US" dirty="0" err="1"/>
              <a:t>console.log</a:t>
            </a:r>
            <a:r>
              <a:rPr lang="en-US" dirty="0"/>
              <a:t>(), </a:t>
            </a:r>
            <a:r>
              <a:rPr lang="en-US" dirty="0" err="1"/>
              <a:t>console.dir</a:t>
            </a:r>
            <a:r>
              <a:rPr lang="en-US" dirty="0"/>
              <a:t>() etc.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51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There are several ways to define functions. e.g. function declaration and function expression:</a:t>
            </a:r>
          </a:p>
          <a:p>
            <a:pPr marL="544068" lvl="1" indent="-342900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b="1" dirty="0"/>
              <a:t>Function declaration:  </a:t>
            </a:r>
            <a:br>
              <a:rPr lang="en-US" b="1" dirty="0"/>
            </a:br>
            <a:r>
              <a:rPr lang="en-US" dirty="0"/>
              <a:t>Syntax: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Example: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/>
              <a:t>Note:</a:t>
            </a:r>
            <a:r>
              <a:rPr lang="en-US" dirty="0"/>
              <a:t> A function is not executed until it is called (invoked).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63635" y="2985588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functionName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parameter1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parameter2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…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functionBody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750427" y="4288002"/>
            <a:ext cx="609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square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number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number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number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square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92422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49808" lvl="1" indent="-457200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+mj-lt"/>
              <a:buAutoNum type="arabicPeriod" startAt="2"/>
            </a:pPr>
            <a:r>
              <a:rPr lang="en-US" b="1" dirty="0"/>
              <a:t>Function expression:</a:t>
            </a:r>
            <a:br>
              <a:rPr lang="en-US" b="1" dirty="0"/>
            </a:br>
            <a:r>
              <a:rPr lang="en-US" dirty="0"/>
              <a:t>Syntax: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Example: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/>
              <a:t>Note: </a:t>
            </a:r>
            <a:r>
              <a:rPr lang="en-US" dirty="0"/>
              <a:t>This is essentially assigning an “anonymous function” to a variable </a:t>
            </a:r>
          </a:p>
          <a:p>
            <a:pPr marL="749808" lvl="1" indent="-457200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+mj-lt"/>
              <a:buAutoNum type="arabicPeriod" startAt="2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5224" y="2593704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functionName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parameter1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parameter2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…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functionBody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055224" y="4048036"/>
            <a:ext cx="609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square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number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number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number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square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216991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11604</TotalTime>
  <Words>2979</Words>
  <Application>Microsoft Office PowerPoint</Application>
  <PresentationFormat>Widescreen</PresentationFormat>
  <Paragraphs>407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Retrospect</vt:lpstr>
      <vt:lpstr>WEB222</vt:lpstr>
      <vt:lpstr>Announcements</vt:lpstr>
      <vt:lpstr>Agenda</vt:lpstr>
      <vt:lpstr>Part 1</vt:lpstr>
      <vt:lpstr>JavaScript Function</vt:lpstr>
      <vt:lpstr>JavaScript Function</vt:lpstr>
      <vt:lpstr>Two Types of Functions</vt:lpstr>
      <vt:lpstr>User-defined Functions</vt:lpstr>
      <vt:lpstr>User-defined Functions</vt:lpstr>
      <vt:lpstr>Parameters and Return Value</vt:lpstr>
      <vt:lpstr>Function Examples</vt:lpstr>
      <vt:lpstr>Function Examples</vt:lpstr>
      <vt:lpstr>Function Examples</vt:lpstr>
      <vt:lpstr>More about Functions…</vt:lpstr>
      <vt:lpstr>JavaScript Built-in / Global Functions</vt:lpstr>
      <vt:lpstr>parseFloat() Function</vt:lpstr>
      <vt:lpstr>parseFloat() Function Examples</vt:lpstr>
      <vt:lpstr>parseInt() Function</vt:lpstr>
      <vt:lpstr>parseInt() Function Examples</vt:lpstr>
      <vt:lpstr>Number() and String() Functions</vt:lpstr>
      <vt:lpstr>Converting without Number() and String()</vt:lpstr>
      <vt:lpstr>isNaN() Function</vt:lpstr>
      <vt:lpstr>isFinite() Function</vt:lpstr>
      <vt:lpstr>eval() Function</vt:lpstr>
      <vt:lpstr>toFixed() Method</vt:lpstr>
      <vt:lpstr>Part 2</vt:lpstr>
      <vt:lpstr>Variable Scope</vt:lpstr>
      <vt:lpstr>Variable Scope</vt:lpstr>
      <vt:lpstr>Variable Scope - Example</vt:lpstr>
      <vt:lpstr>About Variable Scope</vt:lpstr>
      <vt:lpstr>Scope – C vs JavaScript</vt:lpstr>
      <vt:lpstr>"Closure" in JavaScript</vt:lpstr>
      <vt:lpstr>Closure – Explained</vt:lpstr>
      <vt:lpstr>Closure – Example</vt:lpstr>
      <vt:lpstr>Function Expression &amp; Anonymous Function</vt:lpstr>
      <vt:lpstr>Why closures? </vt:lpstr>
      <vt:lpstr>Why closures?</vt:lpstr>
      <vt:lpstr>Why closures?</vt:lpstr>
      <vt:lpstr>Why closures?</vt:lpstr>
      <vt:lpstr>Questions? </vt:lpstr>
    </vt:vector>
  </TitlesOfParts>
  <Company>Seneca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IPC144</dc:title>
  <dc:creator>Patrick Crawford</dc:creator>
  <cp:lastModifiedBy>Mohammad Shamas</cp:lastModifiedBy>
  <cp:revision>235</cp:revision>
  <cp:lastPrinted>2016-01-07T17:03:32Z</cp:lastPrinted>
  <dcterms:created xsi:type="dcterms:W3CDTF">2015-09-07T20:55:59Z</dcterms:created>
  <dcterms:modified xsi:type="dcterms:W3CDTF">2022-09-12T10:54:03Z</dcterms:modified>
</cp:coreProperties>
</file>