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88" r:id="rId2"/>
    <p:sldId id="279" r:id="rId3"/>
    <p:sldId id="389" r:id="rId4"/>
    <p:sldId id="280" r:id="rId5"/>
    <p:sldId id="397" r:id="rId6"/>
    <p:sldId id="315" r:id="rId7"/>
    <p:sldId id="288" r:id="rId8"/>
    <p:sldId id="297" r:id="rId9"/>
    <p:sldId id="394" r:id="rId10"/>
    <p:sldId id="281" r:id="rId11"/>
    <p:sldId id="396" r:id="rId12"/>
    <p:sldId id="282" r:id="rId13"/>
    <p:sldId id="338" r:id="rId14"/>
    <p:sldId id="395" r:id="rId15"/>
    <p:sldId id="298" r:id="rId16"/>
    <p:sldId id="319" r:id="rId17"/>
    <p:sldId id="299" r:id="rId18"/>
    <p:sldId id="320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45" r:id="rId27"/>
    <p:sldId id="307" r:id="rId28"/>
    <p:sldId id="308" r:id="rId29"/>
    <p:sldId id="311" r:id="rId30"/>
    <p:sldId id="309" r:id="rId31"/>
    <p:sldId id="339" r:id="rId32"/>
    <p:sldId id="314" r:id="rId33"/>
    <p:sldId id="35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59" autoAdjust="0"/>
    <p:restoredTop sz="95735" autoAdjust="0"/>
  </p:normalViewPr>
  <p:slideViewPr>
    <p:cSldViewPr>
      <p:cViewPr varScale="1">
        <p:scale>
          <a:sx n="87" d="100"/>
          <a:sy n="87" d="100"/>
        </p:scale>
        <p:origin x="1733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3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8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</a:t>
            </a:r>
            <a:r>
              <a:rPr lang="en-US" dirty="0"/>
              <a:t> {list-style-type: none;}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Nested list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one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two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three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&lt;element attribute=value&gt;Content&lt;/element&gt;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69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absent in HTML document?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HTML document which lacks a DOCTYPE, will be rendered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bugwards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compatibility mode (Quirk Mode), since it is assumed to be an older document which was written before DOCTYPE became widely used.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will not be able to use a HTML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check the page coding. 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requires the DOCTYPE declaration.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not be implemented as planned.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51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&lt;element attribute=value&gt;Content&lt;/element&gt;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Core / Global</a:t>
            </a:r>
            <a:r>
              <a:rPr lang="en-CA" baseline="0" dirty="0"/>
              <a:t> attributes: id, title, class, style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4A5D-D266-4B16-BA7B-0A996EBB9C4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3.org/html5/html-author/charref" TargetMode="External"/><Relationship Id="rId2" Type="http://schemas.openxmlformats.org/officeDocument/2006/relationships/hyperlink" Target="https://developer.mozilla.org/en-US/docs/Glossary/Ent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charre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imag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necacollege.ca/home.html%22%3eSenec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HTML5" TargetMode="External"/><Relationship Id="rId7" Type="http://schemas.openxmlformats.org/officeDocument/2006/relationships/hyperlink" Target="https://thimble.mozilla.org/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eservlets.com/html5-tutorial/basic-html5-document.html" TargetMode="External"/><Relationship Id="rId5" Type="http://schemas.openxmlformats.org/officeDocument/2006/relationships/hyperlink" Target="https://developer.mozilla.org/en-US/docs/Web/HTML/Attributes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_Berners-Lee" TargetMode="External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Guide/HTML/HTML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Web Programming Principles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2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fr-F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000" dirty="0">
                <a:solidFill>
                  <a:srgbClr val="0070C0"/>
                </a:solidFill>
              </a:rPr>
              <a:t>Element</a:t>
            </a:r>
            <a:r>
              <a:rPr lang="en-US" dirty="0"/>
              <a:t>: everything that is defined between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tag </a:t>
            </a:r>
            <a:r>
              <a:rPr lang="en-US" dirty="0"/>
              <a:t>and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tag</a:t>
            </a:r>
            <a:r>
              <a:rPr lang="en-US" dirty="0"/>
              <a:t>,  e.g.  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&lt;p&gt;Some text&lt;/p&gt; </a:t>
            </a:r>
            <a:r>
              <a:rPr lang="en-US" dirty="0"/>
              <a:t>- is referred to as an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b="1" dirty="0"/>
              <a:t>, </a:t>
            </a:r>
            <a:r>
              <a:rPr lang="en-US" dirty="0"/>
              <a:t>including start tag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text</a:t>
            </a:r>
            <a:r>
              <a:rPr lang="en-US" dirty="0"/>
              <a:t> - end tag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&lt;p&gt;, &lt;/p&gt; </a:t>
            </a:r>
            <a:r>
              <a:rPr lang="en-US" dirty="0"/>
              <a:t>- are referred to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38BE-8375-D649-8264-06E9EFEB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6D58-17D6-6544-989F-F4CD80D5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hlinkClick r:id="rId2"/>
              </a:rPr>
              <a:t>entity</a:t>
            </a:r>
            <a:r>
              <a:rPr lang="en-CA" dirty="0"/>
              <a:t>: special text that should not be confused for HTML markup. </a:t>
            </a:r>
          </a:p>
          <a:p>
            <a:r>
              <a:rPr lang="en-CA" dirty="0"/>
              <a:t>Entities begin with &amp; and end with ;.  E.g.,</a:t>
            </a:r>
          </a:p>
          <a:p>
            <a:pPr lvl="1"/>
            <a:r>
              <a:rPr lang="en-CA" dirty="0"/>
              <a:t>if you need to use the &lt; character in your document, you need to use &amp;</a:t>
            </a:r>
            <a:r>
              <a:rPr lang="en-CA" dirty="0" err="1"/>
              <a:t>lt</a:t>
            </a:r>
            <a:r>
              <a:rPr lang="en-CA" dirty="0"/>
              <a:t>; instead,</a:t>
            </a:r>
          </a:p>
          <a:p>
            <a:pPr lvl="2"/>
            <a:r>
              <a:rPr lang="en-CA" dirty="0"/>
              <a:t> since &lt; would be interpreted as part of an HTML tag. </a:t>
            </a:r>
          </a:p>
          <a:p>
            <a:pPr lvl="1"/>
            <a:r>
              <a:rPr lang="en-CA" dirty="0"/>
              <a:t>&amp;</a:t>
            </a:r>
            <a:r>
              <a:rPr lang="en-CA" dirty="0" err="1"/>
              <a:t>nbsp</a:t>
            </a:r>
            <a:r>
              <a:rPr lang="en-CA" dirty="0"/>
              <a:t>; is a single whitespace and </a:t>
            </a:r>
          </a:p>
          <a:p>
            <a:pPr lvl="1"/>
            <a:r>
              <a:rPr lang="en-CA" dirty="0"/>
              <a:t>&amp;amp; is the &amp; symbol. </a:t>
            </a:r>
          </a:p>
          <a:p>
            <a:r>
              <a:rPr lang="en-US" dirty="0"/>
              <a:t>Full list of named entities</a:t>
            </a:r>
          </a:p>
          <a:p>
            <a:r>
              <a:rPr lang="en-US" dirty="0">
                <a:hlinkClick r:id="rId3"/>
              </a:rPr>
              <a:t>https://dev.w3.org/html5/html-author/charref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309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fr-FR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attribute is used to define the characteristics of an element, and it is placed inside the opening tag.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/>
              <a:t>e.g.</a:t>
            </a:r>
          </a:p>
          <a:p>
            <a:pPr marL="400050" lvl="1" indent="0">
              <a:buNone/>
            </a:pPr>
            <a:r>
              <a:rPr lang="en-US" sz="2300" dirty="0"/>
              <a:t>&lt;p </a:t>
            </a:r>
            <a:r>
              <a:rPr lang="en-US" sz="2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id="a3" name="a3" class="highlight"</a:t>
            </a:r>
            <a:r>
              <a:rPr lang="en-US" sz="2300" dirty="0">
                <a:effectLst/>
              </a:rPr>
              <a:t>&gt;</a:t>
            </a:r>
            <a:r>
              <a:rPr lang="en-US" sz="2300" dirty="0"/>
              <a:t>Some text&lt;/p&gt; </a:t>
            </a:r>
          </a:p>
          <a:p>
            <a:pPr lvl="1"/>
            <a:r>
              <a:rPr lang="en-US" sz="2400" dirty="0"/>
              <a:t>Id, name and class are examples of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attributes are made up 2 parts: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800" dirty="0"/>
              <a:t>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</a:t>
            </a:r>
          </a:p>
          <a:p>
            <a:pPr marL="400050" lvl="1" indent="0">
              <a:buNone/>
            </a:pPr>
            <a:r>
              <a:rPr lang="en-CA" sz="2400" dirty="0"/>
              <a:t>The new HTML standard (HTML5) does not require quotes around attribute values, but we suggest to do so.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Also called HTML </a:t>
            </a:r>
            <a:r>
              <a:rPr lang="en-CA" sz="2400" dirty="0">
                <a:effectLst/>
              </a:rPr>
              <a:t>core attributes,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can be used on any HTML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36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98096"/>
              </p:ext>
            </p:extLst>
          </p:nvPr>
        </p:nvGraphicFramePr>
        <p:xfrm>
          <a:off x="723656" y="2857496"/>
          <a:ext cx="7848872" cy="293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1808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&lt;h2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="Hello HTML!"&gt;Titled Heading Tag Example&lt;/h2&gt;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&lt;div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="className1 className2"&gt;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&lt;p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="xyz123"&gt;This para explains what is HTML&lt;/p&gt;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font-family:arial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color:#FF0000;"&gt;Some text...&lt;/p&gt;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&lt;/div&gt;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8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406A-86A0-2E4A-AAFE-0A59F22F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&lt;meta&gt; 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2CCC-5AB7-9D46-A04E-773716B7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2980928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Defines metadata about an HTML document.</a:t>
            </a:r>
          </a:p>
          <a:p>
            <a:r>
              <a:rPr lang="en-CA" dirty="0"/>
              <a:t>Always go inside the &lt;head&gt; element, </a:t>
            </a:r>
          </a:p>
          <a:p>
            <a:r>
              <a:rPr lang="en-CA" dirty="0"/>
              <a:t>Is used to specify </a:t>
            </a:r>
            <a:r>
              <a:rPr lang="en-CA" u="sng" dirty="0"/>
              <a:t>character set</a:t>
            </a:r>
            <a:r>
              <a:rPr lang="en-CA" dirty="0"/>
              <a:t>, </a:t>
            </a:r>
            <a:r>
              <a:rPr lang="en-CA" u="sng" dirty="0"/>
              <a:t>page description</a:t>
            </a:r>
            <a:r>
              <a:rPr lang="en-CA" dirty="0"/>
              <a:t>, </a:t>
            </a:r>
            <a:r>
              <a:rPr lang="en-CA" u="sng" dirty="0"/>
              <a:t>keywords</a:t>
            </a:r>
            <a:r>
              <a:rPr lang="en-CA" dirty="0"/>
              <a:t>, </a:t>
            </a:r>
            <a:r>
              <a:rPr lang="en-CA" u="sng" dirty="0"/>
              <a:t>author</a:t>
            </a:r>
            <a:r>
              <a:rPr lang="en-CA" dirty="0"/>
              <a:t> of the document, and </a:t>
            </a:r>
            <a:r>
              <a:rPr lang="en-CA" u="sng" dirty="0"/>
              <a:t>viewport</a:t>
            </a:r>
            <a:r>
              <a:rPr lang="en-CA" dirty="0"/>
              <a:t> settings.</a:t>
            </a:r>
          </a:p>
          <a:p>
            <a:r>
              <a:rPr lang="en-CA" dirty="0"/>
              <a:t>Metadata is data (information) about data.</a:t>
            </a:r>
          </a:p>
          <a:p>
            <a:r>
              <a:rPr lang="en-CA" dirty="0"/>
              <a:t>Metadata will not be displayed on the page, but is machine </a:t>
            </a:r>
            <a:r>
              <a:rPr lang="en-CA" dirty="0" err="1"/>
              <a:t>parsable</a:t>
            </a:r>
            <a:r>
              <a:rPr lang="en-CA" dirty="0"/>
              <a:t>.</a:t>
            </a:r>
          </a:p>
          <a:p>
            <a:r>
              <a:rPr lang="en-CA" dirty="0"/>
              <a:t>Metadata is used by browsers (how to display content or reload page), search engines (keywords), and other web services.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A181B-37F0-A643-B585-7E40DB14145D}"/>
              </a:ext>
            </a:extLst>
          </p:cNvPr>
          <p:cNvSpPr txBox="1"/>
          <p:nvPr/>
        </p:nvSpPr>
        <p:spPr>
          <a:xfrm>
            <a:off x="755576" y="4519135"/>
            <a:ext cx="7355603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&lt;meta charset = "UTF-8"&gt;</a:t>
            </a:r>
          </a:p>
          <a:p>
            <a:r>
              <a:rPr lang="en-CA" dirty="0"/>
              <a:t>&lt;meta name = "description" content = "HTML Cheat Sheet"&gt;</a:t>
            </a:r>
          </a:p>
          <a:p>
            <a:r>
              <a:rPr lang="en-CA" dirty="0"/>
              <a:t>&lt;meta name = "keywords" content = "HTML, CSS, JavaScript"&gt;</a:t>
            </a:r>
          </a:p>
          <a:p>
            <a:r>
              <a:rPr lang="en-CA" dirty="0"/>
              <a:t>&lt;meta name = “author” content = “your name”&gt;</a:t>
            </a:r>
          </a:p>
          <a:p>
            <a:r>
              <a:rPr lang="en-CA" dirty="0"/>
              <a:t>&lt;meta name = "viewport" content = "width=device-width, initial-scale=1.0"&gt;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7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52600"/>
          <a:ext cx="7543800" cy="288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tags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&lt;h1&gt;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1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&lt;h1&gt;.......&lt;/h1&gt;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&lt;h2&gt;.......&lt;/h2&gt;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&lt;h3&gt;.......&lt;/h3&gt;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&lt;h4&gt;.......&lt;/h4&gt;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&lt;h5&gt;.......&lt;/h5&gt;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&lt;h6&gt;.......&lt;/h6&gt;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&lt;h2&gt;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&lt;h3&gt;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&lt;h4&gt;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&lt;h5&gt;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 Tag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013" y="1556792"/>
            <a:ext cx="4357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&lt;!DOC TYPE html&gt;</a:t>
            </a:r>
          </a:p>
          <a:p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</a:t>
            </a:r>
            <a:r>
              <a:rPr lang="en-CA" dirty="0" err="1"/>
              <a:t>en</a:t>
            </a:r>
            <a:r>
              <a:rPr lang="en-CA" dirty="0"/>
              <a:t>"&gt;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</a:t>
            </a:r>
            <a:r>
              <a:rPr lang="en-US" dirty="0"/>
              <a:t> My First HTML </a:t>
            </a:r>
            <a:r>
              <a:rPr lang="en-CA" dirty="0"/>
              <a:t>&lt;/title&gt;</a:t>
            </a:r>
          </a:p>
          <a:p>
            <a:r>
              <a:rPr lang="en-CA" dirty="0"/>
              <a:t> &lt;/head&gt;</a:t>
            </a:r>
          </a:p>
          <a:p>
            <a:r>
              <a:rPr lang="en-CA" dirty="0"/>
              <a:t> &lt;body&gt;</a:t>
            </a:r>
          </a:p>
          <a:p>
            <a:r>
              <a:rPr lang="en-CA" dirty="0"/>
              <a:t>    &lt;h1&gt;HTML Heading - Level 1&lt;/h1&gt;</a:t>
            </a:r>
          </a:p>
          <a:p>
            <a:r>
              <a:rPr lang="en-CA" dirty="0"/>
              <a:t>    &lt;h2&gt;HTML Heading - Level 2&lt;/h2&gt;</a:t>
            </a:r>
          </a:p>
          <a:p>
            <a:r>
              <a:rPr lang="en-CA" dirty="0"/>
              <a:t>    &lt;h3&gt;HTML Heading - Level 3&lt;/h3&gt;</a:t>
            </a:r>
          </a:p>
          <a:p>
            <a:r>
              <a:rPr lang="en-CA" dirty="0"/>
              <a:t>    &lt;h4&gt;HTML Heading - Level 4&lt;/h4&gt;</a:t>
            </a:r>
          </a:p>
          <a:p>
            <a:r>
              <a:rPr lang="en-CA" dirty="0"/>
              <a:t>    &lt;h5&gt;HTML Heading - Level 5&lt;/h5&gt;</a:t>
            </a:r>
          </a:p>
          <a:p>
            <a:r>
              <a:rPr lang="en-CA" dirty="0"/>
              <a:t>    &lt;h6&gt;HTML Heading - Level 6&lt;/h6&gt;</a:t>
            </a:r>
          </a:p>
          <a:p>
            <a:r>
              <a:rPr lang="en-CA" dirty="0"/>
              <a:t> 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9605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60" y="1628800"/>
          <a:ext cx="7776863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paragraph.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&lt;p&gt;.......&lt;/p&gt;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&lt;pre&gt;.......&lt;/pre&gt;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&lt;hr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long quotation.</a:t>
                      </a:r>
                    </a:p>
                    <a:p>
                      <a:r>
                        <a:rPr lang="en-US" dirty="0"/>
                        <a:t>It will indent the right and left margins both on the display and in print form.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&lt;pre&gt;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pre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formatted</a:t>
                      </a:r>
                      <a:r>
                        <a:rPr lang="en-US" dirty="0"/>
                        <a:t> text,</a:t>
                      </a:r>
                      <a:r>
                        <a:rPr lang="en-US" baseline="0" dirty="0"/>
                        <a:t> e.g. </a:t>
                      </a:r>
                      <a:r>
                        <a:rPr lang="en-US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keep white space.</a:t>
                      </a:r>
                      <a:endParaRPr lang="en-US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br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single line break.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horizontal rule.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parts of a text.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 &amp; 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44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Whitespace characters </a:t>
            </a:r>
          </a:p>
          <a:p>
            <a:pPr lvl="1"/>
            <a:r>
              <a:rPr lang="en-CA" sz="2000" dirty="0">
                <a:effectLst/>
              </a:rPr>
              <a:t>spaces, tabs, and newlines</a:t>
            </a:r>
          </a:p>
          <a:p>
            <a:pPr lvl="1"/>
            <a:r>
              <a:rPr lang="en-CA" sz="2000" dirty="0">
                <a:effectLst/>
              </a:rPr>
              <a:t>HTML treats them as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space</a:t>
            </a:r>
            <a:r>
              <a:rPr lang="en-CA" sz="2000" dirty="0"/>
              <a:t>.</a:t>
            </a:r>
            <a:endParaRPr lang="en-CA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HTML Entities</a:t>
            </a:r>
          </a:p>
          <a:p>
            <a:pPr lvl="1"/>
            <a:r>
              <a:rPr lang="en-CA" sz="2000" dirty="0"/>
              <a:t>Reserved characters in HTML must be replaced with character entities.</a:t>
            </a:r>
          </a:p>
          <a:p>
            <a:pPr lvl="1"/>
            <a:r>
              <a:rPr lang="en-CA" sz="2000" dirty="0"/>
              <a:t>Some useful html </a:t>
            </a:r>
            <a:r>
              <a:rPr lang="en-CA" sz="2000" dirty="0">
                <a:hlinkClick r:id="rId3"/>
              </a:rPr>
              <a:t>character entities</a:t>
            </a:r>
            <a:r>
              <a:rPr lang="en-CA" sz="20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03648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Name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#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non-breaking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nbsp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ampersand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&amp;#38;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&amp;copy;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&amp;#169;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50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175266"/>
          <a:ext cx="835292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Equivalent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bold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&lt;b&gt;.......&lt;/b&gt;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font-weight: bold;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&lt;em&gt;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emphasized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&gt;....&lt;/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</a:t>
                      </a:r>
                      <a:r>
                        <a:rPr lang="en-US" dirty="0"/>
                        <a:t>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italic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text to be underlined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&lt;u&gt;.......&lt;/u&gt;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text-decoration: underline; </a:t>
                      </a:r>
                      <a:r>
                        <a:rPr lang="en-US" dirty="0"/>
                        <a:t>}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superscripted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&lt;sup&gt;...&lt;/sup&gt;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font-size:small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vertical-align:top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subscripted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&lt;sub&gt;...&lt;/sub&gt;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font-size: xx-small; vertical-align: bottom;}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992505"/>
            <a:ext cx="785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You may avoid using these tags. Use CSS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7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What is HTML?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Document structure/overview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HTML5 Structural Elements</a:t>
            </a:r>
            <a:endParaRPr lang="en-US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Important HTML elements and using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Image and Hyperlink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Three types of list tags in HTML: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Definition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001000" cy="234123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3000" dirty="0"/>
              <a:t>tag displays an unordered bulleted list. You can use CSS (</a:t>
            </a:r>
            <a:r>
              <a:rPr lang="en-US" sz="3000" dirty="0">
                <a:solidFill>
                  <a:srgbClr val="0000CC"/>
                </a:solidFill>
              </a:rPr>
              <a:t>list-style-type</a:t>
            </a:r>
            <a:r>
              <a:rPr lang="en-US" sz="3000" dirty="0"/>
              <a:t> property) to control the bullet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&lt;</a:t>
            </a:r>
            <a:r>
              <a:rPr lang="en-US" sz="3000" dirty="0" err="1"/>
              <a:t>li</a:t>
            </a:r>
            <a:r>
              <a:rPr lang="en-US" sz="30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Both the &lt;</a:t>
            </a:r>
            <a:r>
              <a:rPr lang="en-US" sz="3000" dirty="0" err="1"/>
              <a:t>ul</a:t>
            </a:r>
            <a:r>
              <a:rPr lang="en-US" sz="3000" dirty="0"/>
              <a:t>&gt; and the &lt;</a:t>
            </a:r>
            <a:r>
              <a:rPr lang="en-US" sz="3000" dirty="0" err="1"/>
              <a:t>li</a:t>
            </a:r>
            <a:r>
              <a:rPr lang="en-US" sz="3000" dirty="0"/>
              <a:t>&gt; require a closing tag (&lt;/</a:t>
            </a:r>
            <a:r>
              <a:rPr lang="en-US" sz="3000" dirty="0" err="1"/>
              <a:t>ul</a:t>
            </a:r>
            <a:r>
              <a:rPr lang="en-US" sz="3000" dirty="0"/>
              <a:t>&gt; and &lt;/</a:t>
            </a:r>
            <a:r>
              <a:rPr lang="en-US" sz="3000" dirty="0" err="1"/>
              <a:t>li</a:t>
            </a:r>
            <a:r>
              <a:rPr lang="en-US" sz="30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3861048"/>
          <a:ext cx="71287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ul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unordered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&lt;ul&gt;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&lt;/ul&gt;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li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ol</a:t>
            </a:r>
            <a:r>
              <a:rPr lang="en-US" sz="2800" dirty="0"/>
              <a:t>&gt; tag displays an ordered list. You can use CSS (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 </a:t>
            </a:r>
            <a:r>
              <a:rPr lang="en-US" sz="2800" dirty="0"/>
              <a:t>property) to control the sequence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li</a:t>
            </a:r>
            <a:r>
              <a:rPr lang="en-US" sz="28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Both the &lt;</a:t>
            </a:r>
            <a:r>
              <a:rPr lang="en-US" sz="2800" dirty="0" err="1"/>
              <a:t>ol</a:t>
            </a:r>
            <a:r>
              <a:rPr lang="en-US" sz="2800" dirty="0"/>
              <a:t>&gt; and the &lt;</a:t>
            </a:r>
            <a:r>
              <a:rPr lang="en-US" sz="2800" dirty="0" err="1"/>
              <a:t>li</a:t>
            </a:r>
            <a:r>
              <a:rPr lang="en-US" sz="2800" dirty="0"/>
              <a:t>&gt; require a closing tag (&lt;/</a:t>
            </a:r>
            <a:r>
              <a:rPr lang="en-US" sz="2800" dirty="0" err="1"/>
              <a:t>ol</a:t>
            </a:r>
            <a:r>
              <a:rPr lang="en-US" sz="2800" dirty="0"/>
              <a:t>&gt; and &lt;/</a:t>
            </a:r>
            <a:r>
              <a:rPr lang="en-US" sz="2800" dirty="0" err="1"/>
              <a:t>li</a:t>
            </a:r>
            <a:r>
              <a:rPr lang="en-US" sz="28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3608" y="3933056"/>
          <a:ext cx="701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ol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&lt;ol&gt;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&lt;/ol&gt;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li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&lt;dl&gt; encloses a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sz="2600" dirty="0"/>
              <a:t> list.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definition list contains 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200" dirty="0"/>
              <a:t>&gt; tag, and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200" dirty="0"/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&lt;dl&gt;, &lt;</a:t>
            </a:r>
            <a:r>
              <a:rPr lang="en-US" sz="2600" dirty="0" err="1"/>
              <a:t>dt</a:t>
            </a:r>
            <a:r>
              <a:rPr lang="en-US" sz="2600" dirty="0"/>
              <a:t>&gt; and &lt;</a:t>
            </a:r>
            <a:r>
              <a:rPr lang="en-US" sz="2600" dirty="0" err="1"/>
              <a:t>dd</a:t>
            </a:r>
            <a:r>
              <a:rPr lang="en-US" sz="2600" dirty="0"/>
              <a:t>&gt; tag requires a closing tag (&lt;/dl&gt;, &lt;</a:t>
            </a:r>
            <a:r>
              <a:rPr lang="en-US" sz="2600" dirty="0" err="1"/>
              <a:t>dt</a:t>
            </a:r>
            <a:r>
              <a:rPr lang="en-US" sz="2600" dirty="0"/>
              <a:t>&gt; and &lt;/</a:t>
            </a:r>
            <a:r>
              <a:rPr lang="en-US" sz="2600" dirty="0" err="1"/>
              <a:t>dd</a:t>
            </a:r>
            <a:r>
              <a:rPr lang="en-US" sz="2600" dirty="0"/>
              <a:t>&gt;).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By default, a browser will align terms on the left and indents each definition on a new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intent of a definition list is to display lists of terms and their corresponding descriptions, such as in a glossary.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1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71600" y="1772815"/>
          <a:ext cx="7105601" cy="26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list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&lt;dl&gt; 	 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&lt;/dl&gt;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term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608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Ordered lists and Unordered lists can be nested - a combination of the two can also be nested.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level will be indented.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Nested lists may look complicated however you just need remember the basic structure for ordered and unordered lists.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64088" y="1556792"/>
          <a:ext cx="301446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0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338">
                <a:tc>
                  <a:txBody>
                    <a:bodyPr/>
                    <a:lstStyle/>
                    <a:p>
                      <a:r>
                        <a:rPr lang="it-IT" sz="2000" dirty="0"/>
                        <a:t>&lt;ol&gt; 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&lt;li&gt; </a:t>
                      </a:r>
                      <a:r>
                        <a:rPr lang="it-IT" sz="2000" dirty="0"/>
                        <a:t>...... 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&lt;ul&gt;</a:t>
                      </a:r>
                      <a:r>
                        <a:rPr lang="it-IT" sz="2000" dirty="0"/>
                        <a:t>	 </a:t>
                      </a:r>
                    </a:p>
                    <a:p>
                      <a:r>
                        <a:rPr lang="it-IT" sz="2000" dirty="0"/>
                        <a:t>         &lt;li&gt; ...... &lt;/li&gt;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         &lt;li&gt; ...... &lt;/li&gt;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&lt;/ol&gt;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 HTML </a:t>
            </a:r>
            <a:r>
              <a:rPr lang="en-CA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400" b="1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CA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</a:t>
            </a:r>
            <a:r>
              <a:rPr lang="en-CA" sz="2400" dirty="0">
                <a:effectLst/>
              </a:rPr>
              <a:t>tags defines an image in an HTML page.</a:t>
            </a:r>
          </a:p>
          <a:p>
            <a:pPr lvl="1" indent="-342900"/>
            <a:r>
              <a:rPr lang="en-CA" sz="2000" dirty="0">
                <a:effectLst/>
              </a:rPr>
              <a:t>e.g. </a:t>
            </a:r>
          </a:p>
          <a:p>
            <a:pPr marL="457200" lvl="1" indent="0">
              <a:buNone/>
            </a:pPr>
            <a:r>
              <a:rPr lang="en-CA" sz="1800" dirty="0">
                <a:effectLst/>
              </a:rPr>
              <a:t>&lt;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1800" dirty="0">
                <a:effectLst/>
              </a:rPr>
              <a:t>="logo.png"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n-CA" sz="1800" dirty="0">
                <a:effectLst/>
              </a:rPr>
              <a:t>="Seneca College"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&lt;</a:t>
            </a:r>
            <a:r>
              <a:rPr lang="en-CA" sz="2400" dirty="0" err="1">
                <a:effectLst/>
              </a:rPr>
              <a:t>img</a:t>
            </a:r>
            <a:r>
              <a:rPr lang="en-CA" sz="2400" dirty="0">
                <a:effectLst/>
              </a:rPr>
              <a:t>&gt; tag has 2 </a:t>
            </a:r>
            <a:r>
              <a:rPr lang="en-CA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attributes</a:t>
            </a:r>
            <a:r>
              <a:rPr lang="en-CA" sz="2400" dirty="0">
                <a:effectLst/>
              </a:rPr>
              <a:t>: </a:t>
            </a:r>
          </a:p>
          <a:p>
            <a:pPr lvl="1"/>
            <a:r>
              <a:rPr lang="en-CA" sz="2000" dirty="0" err="1">
                <a:solidFill>
                  <a:srgbClr val="0000CC"/>
                </a:solidFill>
                <a:effectLst/>
              </a:rPr>
              <a:t>src</a:t>
            </a:r>
            <a:r>
              <a:rPr lang="en-CA" sz="2000" dirty="0">
                <a:effectLst/>
              </a:rPr>
              <a:t>: </a:t>
            </a:r>
            <a:r>
              <a:rPr lang="en-CA" sz="2000" dirty="0" err="1">
                <a:effectLst/>
              </a:rPr>
              <a:t>url</a:t>
            </a:r>
            <a:r>
              <a:rPr lang="en-CA" sz="2000" dirty="0">
                <a:effectLst/>
              </a:rPr>
              <a:t> of the image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  <a:effectLst/>
              </a:rPr>
              <a:t>alt: </a:t>
            </a:r>
            <a:r>
              <a:rPr lang="en-CA" sz="2000" dirty="0">
                <a:effectLst/>
              </a:rPr>
              <a:t>alternate text for the image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400" dirty="0">
                <a:effectLst/>
              </a:rPr>
              <a:t> and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400" dirty="0">
                <a:effectLst/>
              </a:rPr>
              <a:t> are supported by HTML5, </a:t>
            </a:r>
          </a:p>
          <a:p>
            <a:pPr lvl="1">
              <a:buFont typeface="Courier New" pitchFamily="49" charset="0"/>
              <a:buChar char="o"/>
            </a:pPr>
            <a:r>
              <a:rPr lang="en-CA" sz="2000" dirty="0"/>
              <a:t>&lt;</a:t>
            </a:r>
            <a:r>
              <a:rPr lang="en-CA" sz="2000" dirty="0" err="1"/>
              <a:t>img</a:t>
            </a:r>
            <a:r>
              <a:rPr lang="en-CA" sz="2000" dirty="0"/>
              <a:t> </a:t>
            </a:r>
            <a:r>
              <a:rPr lang="en-CA" sz="2000" dirty="0" err="1"/>
              <a:t>src</a:t>
            </a:r>
            <a:r>
              <a:rPr lang="en-CA" sz="2000" dirty="0"/>
              <a:t>="logo.png" alt="Seneca College" width = 195 height = 43&gt;</a:t>
            </a:r>
            <a:endParaRPr lang="en-CA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but suggest to use CSS to define the size:</a:t>
            </a:r>
          </a:p>
          <a:p>
            <a:pPr lvl="1" indent="-342900"/>
            <a:r>
              <a:rPr lang="en-CA" sz="2000" dirty="0">
                <a:effectLst/>
              </a:rPr>
              <a:t>e.g. </a:t>
            </a:r>
          </a:p>
          <a:p>
            <a:pPr marL="457200" lvl="1" indent="0">
              <a:buNone/>
            </a:pPr>
            <a:r>
              <a:rPr lang="en-CA" sz="1700" dirty="0">
                <a:effectLst/>
              </a:rPr>
              <a:t>&lt;</a:t>
            </a:r>
            <a:r>
              <a:rPr lang="en-CA" sz="1700" dirty="0" err="1">
                <a:effectLst/>
              </a:rPr>
              <a:t>img</a:t>
            </a:r>
            <a:r>
              <a:rPr lang="en-CA" sz="1700" dirty="0">
                <a:effectLst/>
              </a:rPr>
              <a:t> </a:t>
            </a:r>
            <a:r>
              <a:rPr lang="en-CA" sz="1700" dirty="0" err="1">
                <a:effectLst/>
              </a:rPr>
              <a:t>src</a:t>
            </a:r>
            <a:r>
              <a:rPr lang="en-CA" sz="1700" dirty="0">
                <a:effectLst/>
              </a:rPr>
              <a:t>="logo.png" alt="Seneca College" </a:t>
            </a:r>
            <a:r>
              <a:rPr lang="en-CA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style="width:195px;height:43px"</a:t>
            </a:r>
            <a:r>
              <a:rPr lang="en-CA" sz="1700" dirty="0">
                <a:effectLst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effectLst/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573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 &amp; Anchors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13305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sz="3000" dirty="0"/>
              <a:t> Element (or 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Element) defines 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, the named target destination for a hyperlink, or both.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 (or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3000" dirty="0"/>
              <a:t>) is a word, group of words, or image that you can click on to jump to another document or  another part</a:t>
            </a:r>
            <a:r>
              <a:rPr lang="en-CA" sz="3000" dirty="0"/>
              <a:t> of the same document</a:t>
            </a:r>
            <a:r>
              <a:rPr lang="en-US" sz="30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Basic HTML link (anchor) format: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600" dirty="0"/>
              <a:t>="URL................."&gt;text&lt;/a&gt;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3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08720"/>
            <a:ext cx="7992888" cy="3205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Absolute link </a:t>
            </a:r>
          </a:p>
          <a:p>
            <a:pPr>
              <a:buNone/>
            </a:pPr>
            <a:r>
              <a:rPr lang="en-US" sz="1700" dirty="0"/>
              <a:t>      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1700" dirty="0" err="1"/>
              <a:t>href</a:t>
            </a:r>
            <a:r>
              <a:rPr lang="en-US" sz="1700" dirty="0"/>
              <a:t>=</a:t>
            </a:r>
            <a:r>
              <a:rPr lang="en-US" sz="1700" dirty="0">
                <a:solidFill>
                  <a:srgbClr val="990033"/>
                </a:solidFill>
              </a:rPr>
              <a:t>" </a:t>
            </a:r>
            <a:r>
              <a:rPr lang="en-US" sz="1700" dirty="0">
                <a:solidFill>
                  <a:srgbClr val="990033"/>
                </a:solidFill>
                <a:hlinkClick r:id="rId2"/>
              </a:rPr>
              <a:t>http://www.senecacollege.ca/home.html"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&gt;</a:t>
            </a:r>
            <a:r>
              <a:rPr lang="en-US" sz="1700" dirty="0"/>
              <a:t> Seneca College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Relative link </a:t>
            </a:r>
          </a:p>
          <a:p>
            <a:pPr lvl="1"/>
            <a:r>
              <a:rPr lang="en-US" sz="2200" dirty="0"/>
              <a:t>The links should be relative to the location of the current document. e.g.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r>
              <a:rPr lang="en-US" sz="2000" dirty="0"/>
              <a:t>"&gt;BTI225 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../index.html</a:t>
            </a:r>
            <a:r>
              <a:rPr lang="en-US" sz="2000" dirty="0"/>
              <a:t>"&gt;Home&lt;/a&gt;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="../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info/policy.html</a:t>
            </a:r>
            <a:r>
              <a:rPr lang="en-US" sz="2000" dirty="0"/>
              <a:t>"&gt;Academic Policy&lt;/a&gt;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E-mail link </a:t>
            </a:r>
          </a:p>
          <a:p>
            <a:pPr lvl="1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9900CC"/>
                </a:solidFill>
              </a:rPr>
              <a:t>mailto:</a:t>
            </a:r>
            <a:r>
              <a:rPr lang="en-US" sz="2000" dirty="0"/>
              <a:t>user@myseneca.on.ca"&gt;Email me&lt;/a&gt;</a:t>
            </a:r>
          </a:p>
          <a:p>
            <a:pPr lvl="1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Phone link</a:t>
            </a:r>
          </a:p>
          <a:p>
            <a:pPr marL="400050" lvl="1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="tel:4164915050"&gt;Call us at: (416)491-5050&lt;/a&gt;</a:t>
            </a:r>
          </a:p>
          <a:p>
            <a:pPr marL="400050" lvl="1" indent="0">
              <a:buNone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Image link </a:t>
            </a:r>
          </a:p>
          <a:p>
            <a:pPr lvl="1">
              <a:buNone/>
            </a:pPr>
            <a:r>
              <a:rPr lang="en-US" sz="2200" dirty="0"/>
              <a:t>&lt;a </a:t>
            </a:r>
            <a:r>
              <a:rPr lang="en-US" sz="2200" dirty="0" err="1"/>
              <a:t>href</a:t>
            </a:r>
            <a:r>
              <a:rPr lang="en-US" sz="2200" dirty="0"/>
              <a:t>="http://www.senecacollege.ca/"&gt;</a:t>
            </a:r>
          </a:p>
          <a:p>
            <a:pPr lvl="1">
              <a:buNone/>
            </a:pPr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="seneca-logo.png" alt="Seneca College" /&gt;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None/>
            </a:pPr>
            <a:r>
              <a:rPr lang="en-US" sz="2200" dirty="0"/>
              <a:t>&lt;/a&gt;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E2BE-E267-D741-AB16-5C5F1BF2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E211-7647-934A-9589-7C7EA867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an HTML file using a Text editor: </a:t>
            </a:r>
          </a:p>
          <a:p>
            <a:pPr lvl="1"/>
            <a:r>
              <a:rPr lang="en-US" dirty="0"/>
              <a:t>Visual Studio Code (recommended)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/>
              <a:t>Or other text editors</a:t>
            </a:r>
          </a:p>
          <a:p>
            <a:pPr lvl="1"/>
            <a:r>
              <a:rPr lang="en-US" dirty="0"/>
              <a:t>Do not use Microsoft Word</a:t>
            </a:r>
          </a:p>
          <a:p>
            <a:r>
              <a:rPr lang="en-US" dirty="0"/>
              <a:t>File extension .html</a:t>
            </a:r>
          </a:p>
          <a:p>
            <a:r>
              <a:rPr lang="en-US" dirty="0"/>
              <a:t>Run the HTML file on a Web browser: </a:t>
            </a:r>
          </a:p>
          <a:p>
            <a:pPr lvl="1"/>
            <a:r>
              <a:rPr lang="en-US" dirty="0"/>
              <a:t>Chrome</a:t>
            </a:r>
          </a:p>
          <a:p>
            <a:pPr lvl="1"/>
            <a:r>
              <a:rPr lang="en-US" dirty="0"/>
              <a:t>Firefox</a:t>
            </a:r>
          </a:p>
          <a:p>
            <a:pPr lvl="1"/>
            <a:r>
              <a:rPr lang="en-US" dirty="0"/>
              <a:t>Safari</a:t>
            </a:r>
          </a:p>
          <a:p>
            <a:pPr lvl="1"/>
            <a:r>
              <a:rPr lang="en-US" dirty="0"/>
              <a:t>Edge</a:t>
            </a:r>
          </a:p>
          <a:p>
            <a:pPr lvl="1"/>
            <a:r>
              <a:rPr lang="en-US" dirty="0"/>
              <a:t>Internet Explore (Do not recommend)</a:t>
            </a:r>
          </a:p>
          <a:p>
            <a:r>
              <a:rPr lang="en-US" dirty="0" err="1"/>
              <a:t>index.html</a:t>
            </a:r>
            <a:r>
              <a:rPr lang="en-US" dirty="0"/>
              <a:t> is the root/ home page of a website</a:t>
            </a:r>
          </a:p>
        </p:txBody>
      </p:sp>
    </p:spTree>
    <p:extLst>
      <p:ext uri="{BB962C8B-B14F-4D97-AF65-F5344CB8AC3E}">
        <p14:creationId xmlns:p14="http://schemas.microsoft.com/office/powerpoint/2010/main" val="768516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 within a page - using Anchor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424936" cy="47895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3400" dirty="0"/>
              <a:t>Create a bookmark in a page, and jump/link to the bookmark in the page.</a:t>
            </a:r>
            <a:endParaRPr lang="en-US" sz="14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Create bookmark within a web page:</a:t>
            </a:r>
            <a:br>
              <a:rPr lang="en-US" dirty="0"/>
            </a:b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"&gt;&lt;/a&gt;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Note: &lt;a name="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300" dirty="0"/>
              <a:t>"&gt;&lt;/a&gt; &lt;!-- works but </a:t>
            </a:r>
            <a:r>
              <a:rPr lang="en-US" sz="2300"/>
              <a:t>not supported </a:t>
            </a:r>
            <a:r>
              <a:rPr lang="en-US" sz="2300" dirty="0"/>
              <a:t>by HTML5 --&gt;</a:t>
            </a:r>
            <a:br>
              <a:rPr lang="en-US" dirty="0"/>
            </a:br>
            <a:endParaRPr lang="en-US" sz="13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Use hyperlink to link to bookmark: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page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</a:t>
            </a:r>
            <a:r>
              <a:rPr lang="en-US" sz="26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600" dirty="0"/>
              <a:t>"&gt;Go to Timetable&lt;/a&gt;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website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=”BTI225.html</a:t>
            </a:r>
            <a:r>
              <a:rPr lang="en-US" sz="26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600" dirty="0"/>
              <a:t>"&gt;My Timetable&lt;/a&gt;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26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different sites (External link)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</a:t>
            </a:r>
            <a:r>
              <a:rPr lang="en-US" sz="2600" dirty="0">
                <a:hlinkClick r:id="rId2"/>
              </a:rPr>
              <a:t>https://scs.senecac.on.ca/~sunny.shi/index.html#timetable</a:t>
            </a:r>
            <a:r>
              <a:rPr lang="en-US" sz="2600" dirty="0"/>
              <a:t>"&gt; My Timetable&lt;/a&gt;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 Tag (Anchor) Attributes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CC"/>
                </a:solidFill>
              </a:rPr>
              <a:t>download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/>
              <a:t>Specifies that the target will be downloaded when a user clicks on the hyperlink.</a:t>
            </a:r>
          </a:p>
          <a:p>
            <a:pPr marL="457200" lvl="1" indent="0">
              <a:buNone/>
            </a:pPr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="/images/</a:t>
            </a:r>
            <a:r>
              <a:rPr lang="en-CA" dirty="0" err="1"/>
              <a:t>Seneca_logo.png</a:t>
            </a:r>
            <a:r>
              <a:rPr lang="en-CA" dirty="0"/>
              <a:t>" download&gt;</a:t>
            </a:r>
            <a:r>
              <a:rPr lang="en-CA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target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Specifies where to open the linked document – typically "_blank" to force the link to open in a new window / tab</a:t>
            </a:r>
          </a:p>
          <a:p>
            <a:pPr marL="457200" lvl="1" indent="0">
              <a:buNone/>
            </a:pPr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/>
              <a:t>= "https</a:t>
            </a:r>
            <a:r>
              <a:rPr lang="en-CA" dirty="0"/>
              <a:t>://</a:t>
            </a:r>
            <a:r>
              <a:rPr lang="en-CA" dirty="0" err="1"/>
              <a:t>www.senecacollege.ca</a:t>
            </a:r>
            <a:r>
              <a:rPr lang="en-CA" dirty="0"/>
              <a:t>/</a:t>
            </a:r>
            <a:r>
              <a:rPr lang="en-CA" dirty="0" err="1"/>
              <a:t>home.html</a:t>
            </a:r>
            <a:r>
              <a:rPr lang="en-CA" dirty="0"/>
              <a:t>" target=_blank&gt;</a:t>
            </a:r>
            <a:r>
              <a:rPr lang="en-CA" sz="2400" dirty="0"/>
              <a:t>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38337"/>
            <a:ext cx="8540750" cy="46371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Introduction to HTML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2"/>
              </a:rPr>
              <a:t>https://developer.mozilla.org/en-US/docs/Web/Guide/HTML/Introduction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HTML5</a:t>
            </a:r>
          </a:p>
          <a:p>
            <a:pPr marL="400050" lvl="1" indent="0">
              <a:buNone/>
            </a:pPr>
            <a:r>
              <a:rPr lang="en-US" sz="1700" dirty="0">
                <a:effectLst/>
                <a:hlinkClick r:id="rId3"/>
              </a:rPr>
              <a:t>https://developer.mozilla.org/en-US/docs/Web/Guide/HTML/HTML5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element reference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4"/>
              </a:rPr>
              <a:t>https://developer.mozilla.org/en-US/docs/Web/HTML/Element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attribute reference</a:t>
            </a:r>
          </a:p>
          <a:p>
            <a:pPr lvl="1">
              <a:buNone/>
            </a:pPr>
            <a:r>
              <a:rPr lang="en-US" sz="1700" dirty="0">
                <a:effectLst/>
                <a:hlinkClick r:id="rId5"/>
              </a:rPr>
              <a:t>https://developer.mozilla.org/en-US/docs/Web/HTML/Attributes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Basic Structure of an HTML5 Document</a:t>
            </a:r>
          </a:p>
          <a:p>
            <a:pPr lvl="1">
              <a:buNone/>
            </a:pPr>
            <a:r>
              <a:rPr lang="en-US" sz="1700" dirty="0">
                <a:effectLst/>
                <a:hlinkClick r:id="rId6"/>
              </a:rPr>
              <a:t>http://www.coreservlets.com/html5-tutorial/basic-html5-document.html#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Thimble by </a:t>
            </a:r>
            <a:r>
              <a:rPr lang="en-US" dirty="0" err="1"/>
              <a:t>mozilla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>
                <a:hlinkClick r:id="rId7"/>
              </a:rPr>
              <a:t>https://thimble.mozilla.org/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88640"/>
            <a:ext cx="854075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580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dirty="0"/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Markup Language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a programming language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/>
              <a:t> is text with hyperlinks.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</a:t>
            </a:r>
            <a:r>
              <a:rPr lang="en-US" dirty="0"/>
              <a:t> tells the Web browser how to display a Web page’s contents.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a set of markup symbols or code inserted in a file intended for display on a World Wide Web browser page.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8FDF-28D2-8549-BC97-37DC8B14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831D-14F9-CD42-8058-64BF0406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First </a:t>
            </a:r>
            <a:r>
              <a:rPr lang="en-CA" dirty="0">
                <a:hlinkClick r:id="rId2"/>
              </a:rPr>
              <a:t>HTML page ever created</a:t>
            </a:r>
            <a:r>
              <a:rPr lang="en-CA" dirty="0"/>
              <a:t> was built by </a:t>
            </a:r>
            <a:r>
              <a:rPr lang="en-CA" dirty="0">
                <a:hlinkClick r:id="rId3"/>
              </a:rPr>
              <a:t>Tim Berners-Lee</a:t>
            </a:r>
            <a:r>
              <a:rPr lang="en-CA" dirty="0"/>
              <a:t> on August 6, 1991.</a:t>
            </a:r>
          </a:p>
          <a:p>
            <a:r>
              <a:rPr lang="en-CA" dirty="0">
                <a:hlinkClick r:id="rId3"/>
              </a:rPr>
              <a:t>Tim Berners-Lee </a:t>
            </a:r>
            <a:r>
              <a:rPr lang="en-CA" dirty="0"/>
              <a:t> is best known as the </a:t>
            </a:r>
            <a:r>
              <a:rPr lang="en-CA" b="1" dirty="0"/>
              <a:t>inventor</a:t>
            </a:r>
            <a:r>
              <a:rPr lang="en-CA" dirty="0"/>
              <a:t> of the World Wide </a:t>
            </a:r>
            <a:r>
              <a:rPr lang="en-CA" b="1" dirty="0"/>
              <a:t>Web</a:t>
            </a:r>
            <a:r>
              <a:rPr lang="en-CA" dirty="0"/>
              <a:t>.</a:t>
            </a:r>
          </a:p>
          <a:p>
            <a:r>
              <a:rPr lang="en-CA" dirty="0"/>
              <a:t>Since then, the web has gone through many versions:</a:t>
            </a:r>
          </a:p>
          <a:p>
            <a:pPr lvl="1"/>
            <a:r>
              <a:rPr lang="en-CA" dirty="0"/>
              <a:t>HTML - created in 1990 and standardized in 1997 as HTML 4</a:t>
            </a:r>
          </a:p>
          <a:p>
            <a:pPr lvl="1"/>
            <a:r>
              <a:rPr lang="en-CA" dirty="0" err="1"/>
              <a:t>xHTML</a:t>
            </a:r>
            <a:r>
              <a:rPr lang="en-CA" dirty="0"/>
              <a:t> - a rewrite of HTML using XML in 2000</a:t>
            </a:r>
          </a:p>
          <a:p>
            <a:pPr lvl="1"/>
            <a:r>
              <a:rPr lang="en-CA" dirty="0">
                <a:hlinkClick r:id="rId4"/>
              </a:rPr>
              <a:t>HTML5</a:t>
            </a:r>
            <a:r>
              <a:rPr lang="en-CA" dirty="0"/>
              <a:t> - the current standard (that we will use).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1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4983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is the latest standard that defines HTML</a:t>
            </a:r>
            <a:r>
              <a:rPr lang="en-CA" sz="2400" dirty="0"/>
              <a:t>.</a:t>
            </a:r>
          </a:p>
          <a:p>
            <a:r>
              <a:rPr lang="en-CA" sz="2400" dirty="0"/>
              <a:t>HTML5 is a candidate recommendation of W3C as of 2012.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HTML5 comes with a number of new elements, attributes, and behaviors.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2000" dirty="0"/>
              <a:t>Providing new semantic, graphics, and multimedia elements.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2000" dirty="0"/>
              <a:t>designed to deliver rich web content without the need for additional 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larger set of technologies that allows more diverse and powerful Web sites and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form elements </a:t>
            </a:r>
            <a:r>
              <a:rPr lang="en-CA" sz="2000" dirty="0"/>
              <a:t>and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API's </a:t>
            </a:r>
            <a:r>
              <a:rPr lang="en-CA" sz="2000" dirty="0"/>
              <a:t>to make it </a:t>
            </a:r>
            <a:r>
              <a:rPr lang="en-CA" sz="2000" dirty="0">
                <a:effectLst/>
              </a:rPr>
              <a:t>easier to build web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Supporting cross-platform</a:t>
            </a:r>
            <a:r>
              <a:rPr lang="en-CA" sz="2000" dirty="0"/>
              <a:t>, designed to </a:t>
            </a:r>
            <a:r>
              <a:rPr lang="en-CA" sz="2000" dirty="0">
                <a:effectLst/>
              </a:rPr>
              <a:t>work on types of hardware </a:t>
            </a:r>
            <a:r>
              <a:rPr lang="en-CA" sz="2000" dirty="0"/>
              <a:t>(PCs, Tablets, Phones, TVs,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  <p:pic>
        <p:nvPicPr>
          <p:cNvPr id="1026" name="Picture 2" descr="HTML5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9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4075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920" y="1123812"/>
            <a:ext cx="7920880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</a:p>
          <a:p>
            <a:r>
              <a:rPr lang="en-CA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dirty="0"/>
              <a:t>   &lt;title&gt;My first HTML&lt;/title&gt;</a:t>
            </a:r>
          </a:p>
          <a:p>
            <a:r>
              <a:rPr lang="en-CA" sz="1600" dirty="0"/>
              <a:t>       </a:t>
            </a:r>
            <a:r>
              <a:rPr lang="en-CA" dirty="0"/>
              <a:t>&lt;meta charset = "UTF-8"&gt;</a:t>
            </a:r>
          </a:p>
          <a:p>
            <a:r>
              <a:rPr lang="en-CA" dirty="0"/>
              <a:t>       &lt;meta name = "viewport" content = "width=device-width, initial-scale=1.0"&gt;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mystyle.css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="stylesheet"/&gt;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myscript.js</a:t>
            </a:r>
            <a:r>
              <a:rPr lang="en-US" dirty="0"/>
              <a:t>"&gt;&lt;/script&gt;</a:t>
            </a:r>
            <a:endParaRPr lang="en-CA" dirty="0"/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r>
              <a:rPr lang="en-CA" dirty="0"/>
              <a:t>     </a:t>
            </a:r>
            <a:r>
              <a:rPr lang="en-US" dirty="0"/>
              <a:t>&lt;h1&gt;Basic HTML Document Structure&lt;/h1&gt;</a:t>
            </a:r>
          </a:p>
          <a:p>
            <a:r>
              <a:rPr lang="en-US" dirty="0"/>
              <a:t>     &lt;p&gt;This is a paragraph.&lt;/p&gt;</a:t>
            </a:r>
          </a:p>
          <a:p>
            <a:r>
              <a:rPr lang="en-US" dirty="0"/>
              <a:t>     &lt;p&gt;Here are links to</a:t>
            </a:r>
          </a:p>
          <a:p>
            <a:r>
              <a:rPr lang="en-US" dirty="0"/>
              <a:t>      &lt;a </a:t>
            </a:r>
            <a:r>
              <a:rPr lang="en-US" dirty="0" err="1"/>
              <a:t>href</a:t>
            </a:r>
            <a:r>
              <a:rPr lang="en-US" dirty="0"/>
              <a:t>="https://ict.senecacollege.ca/"&gt;School of ICT&lt;/a&gt; </a:t>
            </a:r>
          </a:p>
          <a:p>
            <a:r>
              <a:rPr lang="en-US" dirty="0"/>
              <a:t>      and</a:t>
            </a:r>
          </a:p>
          <a:p>
            <a:r>
              <a:rPr lang="en-US" dirty="0"/>
              <a:t>      &lt;a </a:t>
            </a:r>
            <a:r>
              <a:rPr lang="en-US" dirty="0" err="1"/>
              <a:t>href</a:t>
            </a:r>
            <a:r>
              <a:rPr lang="en-US" dirty="0"/>
              <a:t>="http://www.senecacollege.ca/"&gt;Seneca College.&lt;/a&gt;</a:t>
            </a:r>
          </a:p>
          <a:p>
            <a:r>
              <a:rPr lang="en-US" dirty="0"/>
              <a:t>   &lt;/p&gt;</a:t>
            </a: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r>
              <a:rPr lang="en-CA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4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/>
              </a:rPr>
              <a:t>HTML Structural Elements</a:t>
            </a:r>
            <a:endParaRPr lang="en-US" sz="40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1340768"/>
          <a:ext cx="8229600" cy="475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tag 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68">
                <a:tc>
                  <a:txBody>
                    <a:bodyPr/>
                    <a:lstStyle/>
                    <a:p>
                      <a:r>
                        <a:rPr lang="en-US" dirty="0"/>
                        <a:t>&lt;!DOCTYPE&gt;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document type (is </a:t>
                      </a:r>
                      <a:r>
                        <a:rPr lang="en-US" b="1" dirty="0">
                          <a:solidFill>
                            <a:srgbClr val="660033"/>
                          </a:solidFill>
                        </a:rPr>
                        <a:t>HTML5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information about the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96">
                <a:tc>
                  <a:txBody>
                    <a:bodyPr/>
                    <a:lstStyle/>
                    <a:p>
                      <a:r>
                        <a:rPr lang="en-US" dirty="0"/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document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meta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resource reference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style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body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&lt;!--...--&gt;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114018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MDN: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HTML element 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82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88640"/>
            <a:ext cx="854075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markup symbols/indicators are often called </a:t>
            </a:r>
            <a:r>
              <a:rPr lang="en-US" dirty="0">
                <a:solidFill>
                  <a:srgbClr val="0000CC"/>
                </a:solidFill>
              </a:rPr>
              <a:t>“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>
                <a:solidFill>
                  <a:srgbClr val="0000CC"/>
                </a:solidFill>
              </a:rPr>
              <a:t>”, </a:t>
            </a:r>
            <a:r>
              <a:rPr lang="en-US" dirty="0"/>
              <a:t>which are enclosed in angle brackets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Most html tags come in pairs e.g. &lt;p&gt; and &lt;/p&gt;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&lt;p&gt; : the opening tag / start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&lt;/p&gt; : the closing tag / end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In between these tags you can add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text-based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There are some tags that are not paired – these tags are know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tags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self-closed tags</a:t>
            </a:r>
            <a:r>
              <a:rPr lang="en-US" dirty="0"/>
              <a:t>, such as &lt;</a:t>
            </a:r>
            <a:r>
              <a:rPr lang="en-US" dirty="0" err="1"/>
              <a:t>img</a:t>
            </a:r>
            <a:r>
              <a:rPr lang="en-US" dirty="0"/>
              <a:t>&gt; or &lt;</a:t>
            </a:r>
            <a:r>
              <a:rPr lang="en-US" dirty="0" err="1"/>
              <a:t>img</a:t>
            </a:r>
            <a:r>
              <a:rPr lang="en-US" dirty="0"/>
              <a:t> /&gt;.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31887</TotalTime>
  <Words>3233</Words>
  <Application>Microsoft Office PowerPoint</Application>
  <PresentationFormat>On-screen Show (4:3)</PresentationFormat>
  <Paragraphs>475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Office Theme</vt:lpstr>
      <vt:lpstr>Web Programming Principles</vt:lpstr>
      <vt:lpstr>Outline</vt:lpstr>
      <vt:lpstr>Deploy A Webpage</vt:lpstr>
      <vt:lpstr>What is HTML</vt:lpstr>
      <vt:lpstr>HTML History</vt:lpstr>
      <vt:lpstr>About HTML5</vt:lpstr>
      <vt:lpstr>Basic HTML5 Document Structure</vt:lpstr>
      <vt:lpstr>HTML Structural Elements</vt:lpstr>
      <vt:lpstr>HTML Tags</vt:lpstr>
      <vt:lpstr>HTML Elements</vt:lpstr>
      <vt:lpstr>Entity </vt:lpstr>
      <vt:lpstr>Attribute</vt:lpstr>
      <vt:lpstr>HTML Global Attributes</vt:lpstr>
      <vt:lpstr>&lt;meta&gt; tag</vt:lpstr>
      <vt:lpstr>HTML Heading Tags</vt:lpstr>
      <vt:lpstr>Heading Tag Examples</vt:lpstr>
      <vt:lpstr>Presentation Tags</vt:lpstr>
      <vt:lpstr>Whitespace &amp; HTML Entities</vt:lpstr>
      <vt:lpstr>Presentation Tags</vt:lpstr>
      <vt:lpstr>HTML List Tags</vt:lpstr>
      <vt:lpstr>Unordered lists</vt:lpstr>
      <vt:lpstr>Ordered lists</vt:lpstr>
      <vt:lpstr>Definition lists</vt:lpstr>
      <vt:lpstr>Definition lists</vt:lpstr>
      <vt:lpstr>Nested lists</vt:lpstr>
      <vt:lpstr>HTML Image</vt:lpstr>
      <vt:lpstr>Hyperlinks &amp; Anchors</vt:lpstr>
      <vt:lpstr>Hyperlinks</vt:lpstr>
      <vt:lpstr>More Hyperlinks</vt:lpstr>
      <vt:lpstr>Links within a page - using Anchor</vt:lpstr>
      <vt:lpstr>&lt;a&gt; Tag (Anchor) Attributes</vt:lpstr>
      <vt:lpstr>Resourceful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Mohammad Shamas</cp:lastModifiedBy>
  <cp:revision>474</cp:revision>
  <cp:lastPrinted>2014-12-15T14:00:04Z</cp:lastPrinted>
  <dcterms:created xsi:type="dcterms:W3CDTF">2012-08-23T18:09:37Z</dcterms:created>
  <dcterms:modified xsi:type="dcterms:W3CDTF">2022-02-07T14:49:34Z</dcterms:modified>
</cp:coreProperties>
</file>