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65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/>
        <a:ea typeface="굴림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2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3">
          <p15:clr>
            <a:srgbClr val="A4A3A4"/>
          </p15:clr>
        </p15:guide>
        <p15:guide id="5" orient="horz" pos="5256">
          <p15:clr>
            <a:srgbClr val="A4A3A4"/>
          </p15:clr>
        </p15:guide>
        <p15:guide id="6" orient="horz" pos="780">
          <p15:clr>
            <a:srgbClr val="A4A3A4"/>
          </p15:clr>
        </p15:guide>
        <p15:guide id="7" pos="4032">
          <p15:clr>
            <a:srgbClr val="A4A3A4"/>
          </p15:clr>
        </p15:guide>
        <p15:guide id="8" pos="7815">
          <p15:clr>
            <a:srgbClr val="A4A3A4"/>
          </p15:clr>
        </p15:guide>
        <p15:guide id="9" pos="185">
          <p15:clr>
            <a:srgbClr val="A4A3A4"/>
          </p15:clr>
        </p15:guide>
        <p15:guide id="10" pos="610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 varScale="1">
        <p:scale>
          <a:sx n="82" d="100"/>
          <a:sy n="82" d="100"/>
        </p:scale>
        <p:origin x="2064" y="108"/>
      </p:cViewPr>
      <p:guideLst>
        <p:guide orient="horz" pos="5578"/>
        <p:guide orient="horz" pos="392"/>
        <p:guide orient="horz" pos="5846"/>
        <p:guide orient="horz" pos="133"/>
        <p:guide orient="horz" pos="5256"/>
        <p:guide orient="horz" pos="780"/>
        <p:guide pos="4032"/>
        <p:guide pos="7815"/>
        <p:guide pos="185"/>
        <p:guide pos="610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fld id="{2CD1F5E4-9472-40E8-A3FE-848ACDC25F6B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346" tIns="48174" rIns="96346" bIns="48174" anchor="b" anchorCtr="0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lvl="0">
              <a:defRPr/>
            </a:pPr>
            <a:fld id="{9908D01D-3302-42CB-9F01-EEEC1A5C0B15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/>
        <a:ea typeface="굴림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5C600CF4-EAEC-4113-A98B-58E3F6D72046}" type="slidenum">
              <a:rPr lang="en-US" altLang="ko-KR"/>
              <a:pPr lvl="0">
                <a:defRPr/>
              </a:pPr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6CEC3E49-596F-4F2C-A186-9AB1291F7978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lvl="0">
              <a:defRPr/>
            </a:pPr>
            <a:fld id="{6CEC3E49-596F-4F2C-A186-9AB1291F7978}" type="slidenum">
              <a:rPr lang="en-US" altLang="ko-KR"/>
              <a:pPr lvl="0">
                <a:defRPr/>
              </a:pPr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54272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lvl="0" algn="ctr"/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Pet feeder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700" b="1" kern="100" dirty="0">
                <a:latin typeface="+mn-ea"/>
                <a:ea typeface="+mn-ea"/>
                <a:cs typeface="Arial"/>
              </a:rPr>
              <a:t>구축 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12308"/>
              </p:ext>
            </p:extLst>
          </p:nvPr>
        </p:nvGraphicFramePr>
        <p:xfrm>
          <a:off x="724354" y="1704653"/>
          <a:ext cx="11350755" cy="5768144"/>
        </p:xfrm>
        <a:graphic>
          <a:graphicData uri="http://schemas.openxmlformats.org/drawingml/2006/table">
            <a:tbl>
              <a:tblPr/>
              <a:tblGrid>
                <a:gridCol w="1021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6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889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2024-03-28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초안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한건우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2024-04-04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 및 보안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박민성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2024-04-05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 및 보안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lvl="0" indent="-46228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범태원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4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2024-04-11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 및 보안 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lvl="0" indent="-46228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한건우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5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en-US" altLang="ko-KR" sz="15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0.5</a:t>
                      </a:r>
                      <a:endParaRPr lang="en-US" altLang="ko-KR" sz="1500" kern="100" dirty="0">
                        <a:effectLst/>
                        <a:latin typeface="+mn-lt"/>
                        <a:ea typeface="굴림체"/>
                        <a:cs typeface="Arial" panose="020B0604020202020204" pitchFamily="34" charset="0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en-US" altLang="ko-KR" sz="15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2024-04-18</a:t>
                      </a:r>
                      <a:endParaRPr kumimoji="0" lang="ko-KR" altLang="en-US" sz="15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수정 및 보안 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lvl="0" indent="-46228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sz="1500" kern="100" dirty="0">
                        <a:effectLst/>
                        <a:latin typeface="+mn-lt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한건우</a:t>
                      </a:r>
                      <a:endParaRPr kumimoji="0" lang="ko-KR" altLang="ko-KR" sz="15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6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en-US" altLang="ko-KR" sz="15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0.6</a:t>
                      </a:r>
                      <a:endParaRPr lang="en-US" altLang="ko-KR" sz="1500" kern="100" dirty="0">
                        <a:effectLst/>
                        <a:latin typeface="+mn-lt"/>
                        <a:ea typeface="굴림체"/>
                        <a:cs typeface="Arial" panose="020B0604020202020204" pitchFamily="34" charset="0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en-US" altLang="ko-KR" sz="15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2024-04-25</a:t>
                      </a:r>
                      <a:endParaRPr kumimoji="0" lang="ko-KR" altLang="en-US" sz="15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수정 및 보안 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lvl="0" indent="-46228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altLang="ko-KR" sz="1500" kern="100" dirty="0">
                        <a:effectLst/>
                        <a:latin typeface="+mn-lt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박민성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7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en-US" altLang="ko-KR" sz="15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0.7</a:t>
                      </a:r>
                      <a:endParaRPr lang="en-US" altLang="ko-KR" sz="1500" kern="100" dirty="0">
                        <a:effectLst/>
                        <a:latin typeface="+mn-lt"/>
                        <a:ea typeface="굴림체"/>
                        <a:cs typeface="Arial" panose="020B0604020202020204" pitchFamily="34" charset="0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en-US" altLang="ko-KR" sz="15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2024-05-02</a:t>
                      </a:r>
                      <a:endParaRPr kumimoji="0" lang="ko-KR" altLang="en-US" sz="15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수정 및 보안 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lvl="0" indent="-46228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kumimoji="0" lang="ko-KR" altLang="en-US" sz="15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altLang="ko-KR" sz="1500" kern="100" dirty="0">
                        <a:effectLst/>
                        <a:latin typeface="+mn-lt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박민성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70387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23318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</p:spPr>
        <p:txBody>
          <a:bodyPr lIns="122191" tIns="61096" rIns="122191" bIns="61096">
            <a:spAutoFit/>
          </a:bodyPr>
          <a:lstStyle/>
          <a:p>
            <a:pPr algn="just" eaLnBrk="0" latinLnBrk="0" hangingPunct="0">
              <a:defRPr/>
            </a:pPr>
            <a:r>
              <a:rPr kumimoji="0" lang="en-US" altLang="ko-KR" sz="1600"/>
              <a:t> </a:t>
            </a:r>
          </a:p>
        </p:txBody>
      </p:sp>
      <p:sp>
        <p:nvSpPr>
          <p:cNvPr id="256" name="직사각형 255"/>
          <p:cNvSpPr/>
          <p:nvPr/>
        </p:nvSpPr>
        <p:spPr>
          <a:xfrm>
            <a:off x="3252702" y="1934806"/>
            <a:ext cx="2543508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 사용자</a:t>
            </a:r>
          </a:p>
        </p:txBody>
      </p:sp>
      <p:cxnSp>
        <p:nvCxnSpPr>
          <p:cNvPr id="260" name="직선 연결선 259"/>
          <p:cNvCxnSpPr/>
          <p:nvPr/>
        </p:nvCxnSpPr>
        <p:spPr>
          <a:xfrm rot="16200000" flipH="1">
            <a:off x="-1304056" y="5376664"/>
            <a:ext cx="7056784" cy="144016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tailEnd w="med" len="med"/>
          </a:ln>
        </p:spPr>
      </p:cxnSp>
      <p:cxnSp>
        <p:nvCxnSpPr>
          <p:cNvPr id="299" name="직선 연결선 298"/>
          <p:cNvCxnSpPr/>
          <p:nvPr/>
        </p:nvCxnSpPr>
        <p:spPr>
          <a:xfrm rot="16200000" flipH="1">
            <a:off x="3673458" y="5606867"/>
            <a:ext cx="7056784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tailEnd w="med" len="med"/>
          </a:ln>
        </p:spPr>
      </p:cxnSp>
      <p:sp>
        <p:nvSpPr>
          <p:cNvPr id="61" name="직사각형 60"/>
          <p:cNvSpPr/>
          <p:nvPr/>
        </p:nvSpPr>
        <p:spPr>
          <a:xfrm>
            <a:off x="377463" y="2928392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오프라인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77463" y="2379928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온라인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968545" y="1389481"/>
            <a:ext cx="3111822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배식 관리 </a:t>
            </a:r>
            <a:r>
              <a:rPr kumimoji="0" lang="en-US" altLang="ko-KR" sz="1000" b="1">
                <a:solidFill>
                  <a:schemeClr val="tx1"/>
                </a:solidFill>
                <a:latin typeface="+mn-ea"/>
              </a:rPr>
              <a:t>APP</a:t>
            </a:r>
            <a:endParaRPr kumimoji="0" lang="ko-KR" altLang="en-US" sz="10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648219" y="5847507"/>
            <a:ext cx="1377618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배식 기록 저장</a:t>
            </a:r>
          </a:p>
        </p:txBody>
      </p:sp>
      <p:graphicFrame>
        <p:nvGraphicFramePr>
          <p:cNvPr id="81" name="Group 41"/>
          <p:cNvGraphicFramePr>
            <a:graphicFrameLocks noGrp="1"/>
          </p:cNvGraphicFramePr>
          <p:nvPr/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1" i="0" u="none" strike="noStrike">
                          <a:effectLst/>
                          <a:latin typeface="굴림체"/>
                          <a:ea typeface="굴림체"/>
                        </a:rPr>
                        <a:t>업무흐름도</a:t>
                      </a:r>
                      <a:endParaRPr lang="en-US" altLang="ko-KR" sz="1800" b="1" i="0" u="none" strike="noStrike">
                        <a:effectLst/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프로젝트명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Pet feeder</a:t>
                      </a:r>
                      <a:endParaRPr kumimoji="1" lang="ko-KR" altLang="en-US" sz="8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굴림체"/>
                          <a:ea typeface="굴림체"/>
                        </a:rPr>
                        <a:t>문서번호</a:t>
                      </a:r>
                      <a:endParaRPr kumimoji="1" lang="ko-KR" altLang="en-US" sz="800" b="1" i="0" u="none" strike="noStrike" cap="none" normalizeH="0" baseline="0">
                        <a:solidFill>
                          <a:schemeClr val="tx1"/>
                        </a:solidFill>
                        <a:latin typeface="굴림체"/>
                        <a:ea typeface="굴림체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/>
                          <a:ea typeface="굴림체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3768144" y="6380757"/>
            <a:ext cx="1368152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잔여 사료 및 물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기록 요청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3758678" y="4626940"/>
            <a:ext cx="1377618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원격배식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715485" y="3774680"/>
            <a:ext cx="1368152" cy="5168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배식 시간 설정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또는 변경 또는 제거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785311" y="2549544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기기 등록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084401" y="2423576"/>
            <a:ext cx="1389547" cy="28733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사료 및 물 보충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497960" y="2543832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앱 연동</a:t>
            </a:r>
          </a:p>
        </p:txBody>
      </p:sp>
      <p:cxnSp>
        <p:nvCxnSpPr>
          <p:cNvPr id="22" name="직선 화살표 연결선 21"/>
          <p:cNvCxnSpPr>
            <a:stCxn id="12" idx="3"/>
            <a:endCxn id="13" idx="1"/>
          </p:cNvCxnSpPr>
          <p:nvPr/>
        </p:nvCxnSpPr>
        <p:spPr>
          <a:xfrm flipV="1">
            <a:off x="5153463" y="2687501"/>
            <a:ext cx="3344497" cy="571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7" name="직사각형 26"/>
          <p:cNvSpPr/>
          <p:nvPr/>
        </p:nvSpPr>
        <p:spPr>
          <a:xfrm>
            <a:off x="3781236" y="2981311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기기 삭제</a:t>
            </a:r>
          </a:p>
        </p:txBody>
      </p:sp>
      <p:sp>
        <p:nvSpPr>
          <p:cNvPr id="224" name="직사각형 223"/>
          <p:cNvSpPr/>
          <p:nvPr/>
        </p:nvSpPr>
        <p:spPr>
          <a:xfrm>
            <a:off x="8477544" y="5014612"/>
            <a:ext cx="1377618" cy="5052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밥그릇에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사료 및 물 배식</a:t>
            </a:r>
          </a:p>
        </p:txBody>
      </p:sp>
      <p:cxnSp>
        <p:nvCxnSpPr>
          <p:cNvPr id="231" name="직선 화살표 연결선 230"/>
          <p:cNvCxnSpPr>
            <a:cxnSpLocks/>
            <a:stCxn id="116" idx="3"/>
            <a:endCxn id="237" idx="1"/>
          </p:cNvCxnSpPr>
          <p:nvPr/>
        </p:nvCxnSpPr>
        <p:spPr>
          <a:xfrm flipV="1">
            <a:off x="5136296" y="4760147"/>
            <a:ext cx="521389" cy="1046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38" name="직사각형 237"/>
          <p:cNvSpPr/>
          <p:nvPr/>
        </p:nvSpPr>
        <p:spPr>
          <a:xfrm>
            <a:off x="8463450" y="5788812"/>
            <a:ext cx="1377618" cy="394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배식 기록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전송</a:t>
            </a:r>
          </a:p>
        </p:txBody>
      </p:sp>
      <p:cxnSp>
        <p:nvCxnSpPr>
          <p:cNvPr id="241" name="직선 화살표 연결선 240"/>
          <p:cNvCxnSpPr>
            <a:cxnSpLocks/>
            <a:stCxn id="238" idx="1"/>
            <a:endCxn id="97" idx="3"/>
          </p:cNvCxnSpPr>
          <p:nvPr/>
        </p:nvCxnSpPr>
        <p:spPr>
          <a:xfrm flipH="1">
            <a:off x="7025837" y="5985847"/>
            <a:ext cx="1437613" cy="532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243" name="직선 화살표 연결선 242"/>
          <p:cNvCxnSpPr>
            <a:cxnSpLocks/>
            <a:stCxn id="224" idx="2"/>
            <a:endCxn id="238" idx="0"/>
          </p:cNvCxnSpPr>
          <p:nvPr/>
        </p:nvCxnSpPr>
        <p:spPr>
          <a:xfrm flipH="1">
            <a:off x="9152259" y="5519844"/>
            <a:ext cx="14094" cy="26896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247" name="직선 화살표 연결선 246"/>
          <p:cNvCxnSpPr>
            <a:cxnSpLocks/>
            <a:stCxn id="23" idx="3"/>
            <a:endCxn id="274" idx="1"/>
          </p:cNvCxnSpPr>
          <p:nvPr/>
        </p:nvCxnSpPr>
        <p:spPr>
          <a:xfrm>
            <a:off x="5083637" y="4033113"/>
            <a:ext cx="563021" cy="8043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66" name="직사각형 265"/>
          <p:cNvSpPr/>
          <p:nvPr/>
        </p:nvSpPr>
        <p:spPr>
          <a:xfrm>
            <a:off x="8486485" y="1425208"/>
            <a:ext cx="221660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Pet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feeder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460" name="직사각형 9"/>
          <p:cNvSpPr/>
          <p:nvPr/>
        </p:nvSpPr>
        <p:spPr>
          <a:xfrm>
            <a:off x="8497675" y="7828290"/>
            <a:ext cx="1368152" cy="6643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dirty="0">
                <a:solidFill>
                  <a:srgbClr val="000000"/>
                </a:solidFill>
              </a:rPr>
              <a:t>30</a:t>
            </a:r>
            <a:r>
              <a:rPr kumimoji="0" lang="ko-KR" altLang="en-US" sz="1000" dirty="0">
                <a:solidFill>
                  <a:srgbClr val="000000"/>
                </a:solidFill>
              </a:rPr>
              <a:t>분마다 잔여 사료</a:t>
            </a:r>
            <a:endParaRPr kumimoji="0" lang="en-US" altLang="ko-KR" sz="1000" dirty="0">
              <a:solidFill>
                <a:srgbClr val="000000"/>
              </a:solidFill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굴림"/>
              </a:rPr>
              <a:t>및 물 잔량 확인</a:t>
            </a:r>
            <a:endParaRPr kumimoji="0" lang="en-US" altLang="ko-KR" sz="1000" b="0" i="0" u="none" strike="noStrike" kern="1200" cap="none" spc="0" normalizeH="0" baseline="0" dirty="0">
              <a:solidFill>
                <a:srgbClr val="000000"/>
              </a:solidFill>
              <a:latin typeface="굴림"/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dirty="0">
                <a:solidFill>
                  <a:srgbClr val="000000"/>
                </a:solidFill>
              </a:rPr>
              <a:t>및 기록 저장</a:t>
            </a:r>
            <a:endParaRPr kumimoji="0" lang="en-US" altLang="ko-KR" sz="1000" b="0" i="0" u="none" strike="noStrike" kern="1200" cap="none" spc="0" normalizeH="0" baseline="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9463" name="직사각형 9"/>
          <p:cNvSpPr/>
          <p:nvPr/>
        </p:nvSpPr>
        <p:spPr>
          <a:xfrm>
            <a:off x="8497675" y="6350475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굴림"/>
              </a:rPr>
              <a:t>잔여 사료 및 물</a:t>
            </a:r>
            <a:endParaRPr kumimoji="0" lang="en-US" altLang="ko-KR" sz="1000" b="0" i="0" u="none" strike="noStrike" kern="1200" cap="none" spc="0" normalizeH="0" baseline="0" dirty="0">
              <a:solidFill>
                <a:srgbClr val="000000"/>
              </a:solidFill>
              <a:latin typeface="굴림"/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굴림"/>
              </a:rPr>
              <a:t>잔량</a:t>
            </a:r>
            <a:r>
              <a:rPr kumimoji="0" lang="ko-KR" altLang="en-US" sz="1000" b="0" i="0" u="none" strike="noStrike" kern="1200" cap="none" spc="0" normalizeH="0" dirty="0">
                <a:solidFill>
                  <a:srgbClr val="000000"/>
                </a:solidFill>
                <a:latin typeface="굴림"/>
              </a:rPr>
              <a:t> </a:t>
            </a:r>
            <a:r>
              <a:rPr kumimoji="0" lang="ko-KR" altLang="en-US" sz="1000" dirty="0">
                <a:solidFill>
                  <a:srgbClr val="000000"/>
                </a:solidFill>
              </a:rPr>
              <a:t>확인</a:t>
            </a:r>
            <a:endParaRPr kumimoji="0" lang="ko-KR" altLang="en-US" sz="1000" b="0" i="0" u="none" strike="noStrike" kern="1200" cap="none" spc="0" normalizeH="0" baseline="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9464" name="직사각형 12"/>
          <p:cNvSpPr/>
          <p:nvPr/>
        </p:nvSpPr>
        <p:spPr>
          <a:xfrm>
            <a:off x="8463450" y="3890129"/>
            <a:ext cx="1377618" cy="2873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dirty="0">
                <a:solidFill>
                  <a:srgbClr val="000000"/>
                </a:solidFill>
              </a:rPr>
              <a:t>설정된 시간 저장</a:t>
            </a:r>
            <a:endParaRPr kumimoji="0" lang="ko-KR" altLang="en-US" sz="1000" b="0" i="0" u="none" strike="noStrike" kern="1200" cap="none" spc="0" normalizeH="0" baseline="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9467" name="직사각형 9"/>
          <p:cNvSpPr/>
          <p:nvPr/>
        </p:nvSpPr>
        <p:spPr>
          <a:xfrm>
            <a:off x="8497675" y="7312904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굴림"/>
              </a:rPr>
              <a:t>잔여 사료 및</a:t>
            </a:r>
            <a:endParaRPr kumimoji="0" lang="en-US" altLang="ko-KR" sz="1000" b="0" i="0" u="none" strike="noStrike" kern="1200" cap="none" spc="0" normalizeH="0" baseline="0" dirty="0">
              <a:solidFill>
                <a:srgbClr val="000000"/>
              </a:solidFill>
              <a:latin typeface="굴림"/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굴림"/>
              </a:rPr>
              <a:t>물 잔량</a:t>
            </a:r>
            <a:r>
              <a:rPr kumimoji="0" lang="ko-KR" altLang="en-US" sz="1000" b="0" i="0" u="none" strike="noStrike" kern="1200" cap="none" spc="0" normalizeH="0" dirty="0">
                <a:solidFill>
                  <a:srgbClr val="000000"/>
                </a:solidFill>
                <a:latin typeface="굴림"/>
              </a:rPr>
              <a:t> 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굴림"/>
              </a:rPr>
              <a:t>전송</a:t>
            </a:r>
          </a:p>
        </p:txBody>
      </p:sp>
      <p:sp>
        <p:nvSpPr>
          <p:cNvPr id="19471" name="직사각형 19470"/>
          <p:cNvSpPr/>
          <p:nvPr/>
        </p:nvSpPr>
        <p:spPr>
          <a:xfrm>
            <a:off x="276590" y="8363558"/>
            <a:ext cx="403244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사료의 양은 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g(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그램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으로 계산 물의 양은 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L(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리터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로 계산한다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개발은 </a:t>
            </a:r>
            <a:r>
              <a:rPr kumimoji="0" lang="ko-KR" altLang="en-US" sz="1000" dirty="0" err="1">
                <a:solidFill>
                  <a:schemeClr val="tx1"/>
                </a:solidFill>
                <a:latin typeface="+mn-ea"/>
              </a:rPr>
              <a:t>아두이노를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 사용한다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앱에서 전송된 요청은 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1~2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분의 유효 사간을 가진다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45" name="직사각형 96"/>
          <p:cNvSpPr/>
          <p:nvPr/>
        </p:nvSpPr>
        <p:spPr>
          <a:xfrm>
            <a:off x="3749558" y="5847507"/>
            <a:ext cx="1368152" cy="28733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굴림"/>
              </a:rPr>
              <a:t>배식 기록 확인</a:t>
            </a:r>
          </a:p>
        </p:txBody>
      </p:sp>
      <p:cxnSp>
        <p:nvCxnSpPr>
          <p:cNvPr id="48" name="직선 화살표 연결선 47"/>
          <p:cNvCxnSpPr>
            <a:stCxn id="97" idx="1"/>
            <a:endCxn id="45" idx="3"/>
          </p:cNvCxnSpPr>
          <p:nvPr/>
        </p:nvCxnSpPr>
        <p:spPr>
          <a:xfrm flipH="1">
            <a:off x="5117710" y="5991176"/>
            <a:ext cx="530509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56" name="직사각형 12"/>
          <p:cNvSpPr/>
          <p:nvPr/>
        </p:nvSpPr>
        <p:spPr>
          <a:xfrm>
            <a:off x="8474925" y="4356674"/>
            <a:ext cx="1377618" cy="287337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굴림"/>
              </a:rPr>
              <a:t>배식 시간 확인</a:t>
            </a:r>
          </a:p>
        </p:txBody>
      </p:sp>
      <p:cxnSp>
        <p:nvCxnSpPr>
          <p:cNvPr id="37" name="직선 화살표 연결선 36"/>
          <p:cNvCxnSpPr>
            <a:stCxn id="56" idx="2"/>
            <a:endCxn id="224" idx="0"/>
          </p:cNvCxnSpPr>
          <p:nvPr/>
        </p:nvCxnSpPr>
        <p:spPr>
          <a:xfrm>
            <a:off x="9163734" y="4644011"/>
            <a:ext cx="2619" cy="37060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74" name="직사각형 9"/>
          <p:cNvSpPr/>
          <p:nvPr/>
        </p:nvSpPr>
        <p:spPr>
          <a:xfrm>
            <a:off x="3761588" y="7321051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dirty="0">
                <a:solidFill>
                  <a:srgbClr val="000000"/>
                </a:solidFill>
              </a:rPr>
              <a:t>전송 받은 기록 확인</a:t>
            </a:r>
            <a:endParaRPr kumimoji="0" lang="ko-KR" altLang="en-US" sz="1000" b="0" i="0" u="none" strike="noStrike" kern="1200" cap="none" spc="0" normalizeH="0" baseline="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77" name="직사각형 9"/>
          <p:cNvSpPr/>
          <p:nvPr/>
        </p:nvSpPr>
        <p:spPr>
          <a:xfrm>
            <a:off x="5637656" y="7314965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dirty="0">
                <a:solidFill>
                  <a:srgbClr val="000000"/>
                </a:solidFill>
              </a:rPr>
              <a:t>전송 받은</a:t>
            </a:r>
            <a:endParaRPr kumimoji="0" lang="en-US" altLang="ko-KR" sz="1000" dirty="0">
              <a:solidFill>
                <a:srgbClr val="000000"/>
              </a:solidFill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굴림"/>
              </a:rPr>
              <a:t>기록 저장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1267375" y="1879484"/>
            <a:ext cx="1080120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solidFill>
                  <a:schemeClr val="tx1"/>
                </a:solidFill>
                <a:latin typeface="+mn-ea"/>
              </a:rPr>
              <a:t> 사용자</a:t>
            </a:r>
          </a:p>
        </p:txBody>
      </p:sp>
      <p:cxnSp>
        <p:nvCxnSpPr>
          <p:cNvPr id="86" name="꺾인 연결선 85"/>
          <p:cNvCxnSpPr>
            <a:stCxn id="149" idx="1"/>
            <a:endCxn id="77" idx="2"/>
          </p:cNvCxnSpPr>
          <p:nvPr/>
        </p:nvCxnSpPr>
        <p:spPr>
          <a:xfrm rot="10800000">
            <a:off x="6321733" y="7747014"/>
            <a:ext cx="2175943" cy="1151705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102" name="직선 화살표 연결선 101"/>
          <p:cNvCxnSpPr>
            <a:stCxn id="19463" idx="2"/>
            <a:endCxn id="19467" idx="0"/>
          </p:cNvCxnSpPr>
          <p:nvPr/>
        </p:nvCxnSpPr>
        <p:spPr>
          <a:xfrm>
            <a:off x="9181751" y="6782523"/>
            <a:ext cx="0" cy="53038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104" name="직선 화살표 연결선 103"/>
          <p:cNvCxnSpPr>
            <a:stCxn id="19467" idx="1"/>
            <a:endCxn id="77" idx="3"/>
          </p:cNvCxnSpPr>
          <p:nvPr/>
        </p:nvCxnSpPr>
        <p:spPr>
          <a:xfrm flipH="1">
            <a:off x="7005808" y="7528928"/>
            <a:ext cx="1491867" cy="206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136" name="직선 화살표 연결선 135"/>
          <p:cNvCxnSpPr>
            <a:stCxn id="77" idx="1"/>
            <a:endCxn id="74" idx="3"/>
          </p:cNvCxnSpPr>
          <p:nvPr/>
        </p:nvCxnSpPr>
        <p:spPr>
          <a:xfrm flipH="1">
            <a:off x="5129740" y="7530989"/>
            <a:ext cx="507916" cy="608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139" name="직선 화살표 연결선 138"/>
          <p:cNvCxnSpPr>
            <a:cxnSpLocks/>
            <a:stCxn id="114" idx="3"/>
            <a:endCxn id="284" idx="1"/>
          </p:cNvCxnSpPr>
          <p:nvPr/>
        </p:nvCxnSpPr>
        <p:spPr>
          <a:xfrm flipV="1">
            <a:off x="5136296" y="6592915"/>
            <a:ext cx="510362" cy="386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149" name="직사각형 9"/>
          <p:cNvSpPr/>
          <p:nvPr/>
        </p:nvSpPr>
        <p:spPr>
          <a:xfrm>
            <a:off x="8497675" y="8682694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dirty="0">
                <a:solidFill>
                  <a:srgbClr val="000000"/>
                </a:solidFill>
              </a:rPr>
              <a:t>하루마다 </a:t>
            </a:r>
            <a:r>
              <a:rPr kumimoji="0" lang="en-US" altLang="ko-KR" sz="1000" dirty="0">
                <a:solidFill>
                  <a:srgbClr val="000000"/>
                </a:solidFill>
              </a:rPr>
              <a:t>(00</a:t>
            </a:r>
            <a:r>
              <a:rPr kumimoji="0" lang="ko-KR" altLang="en-US" sz="1000" dirty="0">
                <a:solidFill>
                  <a:srgbClr val="000000"/>
                </a:solidFill>
              </a:rPr>
              <a:t>시</a:t>
            </a:r>
            <a:r>
              <a:rPr kumimoji="0" lang="en-US" altLang="ko-KR" sz="1000" dirty="0">
                <a:solidFill>
                  <a:srgbClr val="000000"/>
                </a:solidFill>
              </a:rPr>
              <a:t>)</a:t>
            </a: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굴림"/>
              </a:rPr>
              <a:t>저장된</a:t>
            </a:r>
            <a:r>
              <a:rPr kumimoji="0" lang="en-US" altLang="ko-KR" sz="1000" dirty="0">
                <a:solidFill>
                  <a:srgbClr val="000000"/>
                </a:solidFill>
              </a:rPr>
              <a:t> 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굴림"/>
              </a:rPr>
              <a:t>기록 전송</a:t>
            </a:r>
          </a:p>
        </p:txBody>
      </p:sp>
      <p:cxnSp>
        <p:nvCxnSpPr>
          <p:cNvPr id="153" name="직선 화살표 연결선 152"/>
          <p:cNvCxnSpPr>
            <a:stCxn id="19460" idx="2"/>
            <a:endCxn id="149" idx="0"/>
          </p:cNvCxnSpPr>
          <p:nvPr/>
        </p:nvCxnSpPr>
        <p:spPr>
          <a:xfrm>
            <a:off x="9181751" y="8492590"/>
            <a:ext cx="0" cy="19010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156" name="직사각형 9"/>
          <p:cNvSpPr/>
          <p:nvPr/>
        </p:nvSpPr>
        <p:spPr>
          <a:xfrm>
            <a:off x="10023384" y="7334553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dirty="0">
                <a:solidFill>
                  <a:srgbClr val="000000"/>
                </a:solidFill>
              </a:rPr>
              <a:t>3</a:t>
            </a:r>
            <a:r>
              <a:rPr kumimoji="0" lang="ko-KR" altLang="en-US" sz="1000" dirty="0">
                <a:solidFill>
                  <a:srgbClr val="000000"/>
                </a:solidFill>
              </a:rPr>
              <a:t>일이 지난</a:t>
            </a:r>
            <a:endParaRPr kumimoji="0" lang="en-US" altLang="ko-KR" sz="1000" dirty="0">
              <a:solidFill>
                <a:srgbClr val="000000"/>
              </a:solidFill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굴림"/>
              </a:rPr>
              <a:t>기록 삭제</a:t>
            </a:r>
          </a:p>
        </p:txBody>
      </p:sp>
      <p:cxnSp>
        <p:nvCxnSpPr>
          <p:cNvPr id="175" name="꺾인 연결선 174"/>
          <p:cNvCxnSpPr>
            <a:stCxn id="19460" idx="3"/>
            <a:endCxn id="156" idx="2"/>
          </p:cNvCxnSpPr>
          <p:nvPr/>
        </p:nvCxnSpPr>
        <p:spPr>
          <a:xfrm flipV="1">
            <a:off x="9865827" y="7766601"/>
            <a:ext cx="841633" cy="393839"/>
          </a:xfrm>
          <a:prstGeom prst="bentConnector2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9DCC395-7FB4-F6F4-5E45-37396CD8C7BF}"/>
              </a:ext>
            </a:extLst>
          </p:cNvPr>
          <p:cNvCxnSpPr>
            <a:cxnSpLocks/>
            <a:stCxn id="19463" idx="3"/>
            <a:endCxn id="10" idx="1"/>
          </p:cNvCxnSpPr>
          <p:nvPr/>
        </p:nvCxnSpPr>
        <p:spPr>
          <a:xfrm>
            <a:off x="9865827" y="6566499"/>
            <a:ext cx="167592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079B63-B3E4-B94B-BC0C-91A32297FE8D}"/>
              </a:ext>
            </a:extLst>
          </p:cNvPr>
          <p:cNvSpPr/>
          <p:nvPr/>
        </p:nvSpPr>
        <p:spPr>
          <a:xfrm>
            <a:off x="10033419" y="6350475"/>
            <a:ext cx="1368152" cy="43204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wrap="none" anchor="ctr"/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굴림"/>
              </a:rPr>
              <a:t>잔여 사료 및 물</a:t>
            </a:r>
            <a:endParaRPr kumimoji="0" lang="en-US" altLang="ko-KR" sz="1000" b="0" i="0" u="none" strike="noStrike" kern="1200" cap="none" spc="0" normalizeH="0" baseline="0" dirty="0">
              <a:solidFill>
                <a:srgbClr val="000000"/>
              </a:solidFill>
              <a:latin typeface="굴림"/>
            </a:endParaRPr>
          </a:p>
          <a:p>
            <a:pPr marL="0" indent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굴림"/>
              </a:rPr>
              <a:t>잔량</a:t>
            </a:r>
            <a:r>
              <a:rPr kumimoji="0" lang="ko-KR" altLang="en-US" sz="1000" b="0" i="0" u="none" strike="noStrike" kern="1200" cap="none" spc="0" normalizeH="0" dirty="0">
                <a:solidFill>
                  <a:srgbClr val="000000"/>
                </a:solidFill>
                <a:latin typeface="굴림"/>
              </a:rPr>
              <a:t> </a:t>
            </a:r>
            <a:r>
              <a:rPr kumimoji="0" lang="ko-KR" altLang="en-US" sz="1000" dirty="0">
                <a:solidFill>
                  <a:srgbClr val="000000"/>
                </a:solidFill>
              </a:rPr>
              <a:t>확인</a:t>
            </a:r>
            <a:endParaRPr kumimoji="0" lang="ko-KR" altLang="en-US" sz="1000" b="0" i="0" u="none" strike="noStrike" kern="1200" cap="none" spc="0" normalizeH="0" baseline="0" dirty="0">
              <a:solidFill>
                <a:srgbClr val="000000"/>
              </a:solidFill>
              <a:latin typeface="굴림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F58ECE0-8B02-99CB-CE6A-20C1E3BE7215}"/>
              </a:ext>
            </a:extLst>
          </p:cNvPr>
          <p:cNvCxnSpPr>
            <a:cxnSpLocks/>
            <a:stCxn id="10" idx="2"/>
            <a:endCxn id="156" idx="0"/>
          </p:cNvCxnSpPr>
          <p:nvPr/>
        </p:nvCxnSpPr>
        <p:spPr>
          <a:xfrm flipH="1">
            <a:off x="10707460" y="6782523"/>
            <a:ext cx="10035" cy="55203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D93CEBC8-6025-74A0-2420-10C129D2F8E7}"/>
              </a:ext>
            </a:extLst>
          </p:cNvPr>
          <p:cNvSpPr/>
          <p:nvPr/>
        </p:nvSpPr>
        <p:spPr>
          <a:xfrm>
            <a:off x="5657685" y="4616478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연동확인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D94E922F-66F2-2B2B-6C24-AAE9FBB75FF7}"/>
              </a:ext>
            </a:extLst>
          </p:cNvPr>
          <p:cNvCxnSpPr>
            <a:stCxn id="237" idx="3"/>
            <a:endCxn id="224" idx="1"/>
          </p:cNvCxnSpPr>
          <p:nvPr/>
        </p:nvCxnSpPr>
        <p:spPr>
          <a:xfrm>
            <a:off x="7025837" y="4760147"/>
            <a:ext cx="1451707" cy="507081"/>
          </a:xfrm>
          <a:prstGeom prst="bentConnector3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E401BC8-1332-AF85-D645-5887078911D3}"/>
              </a:ext>
            </a:extLst>
          </p:cNvPr>
          <p:cNvSpPr/>
          <p:nvPr/>
        </p:nvSpPr>
        <p:spPr>
          <a:xfrm>
            <a:off x="5657685" y="5097808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solidFill>
                  <a:schemeClr val="tx1"/>
                </a:solidFill>
                <a:latin typeface="+mn-ea"/>
              </a:rPr>
              <a:t>실패시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 메시지 출력</a:t>
            </a:r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0FA6AE55-6A88-4736-B578-6D4DD260D6BD}"/>
              </a:ext>
            </a:extLst>
          </p:cNvPr>
          <p:cNvCxnSpPr>
            <a:stCxn id="237" idx="2"/>
            <a:endCxn id="267" idx="0"/>
          </p:cNvCxnSpPr>
          <p:nvPr/>
        </p:nvCxnSpPr>
        <p:spPr>
          <a:xfrm>
            <a:off x="6341761" y="4903816"/>
            <a:ext cx="0" cy="19399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3D6A0FA-64B3-91EA-2839-18C38839DA60}"/>
              </a:ext>
            </a:extLst>
          </p:cNvPr>
          <p:cNvSpPr/>
          <p:nvPr/>
        </p:nvSpPr>
        <p:spPr>
          <a:xfrm>
            <a:off x="5646658" y="3897487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연동확인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15D93BE9-5AE5-B914-D860-65AC1EC6F0A7}"/>
              </a:ext>
            </a:extLst>
          </p:cNvPr>
          <p:cNvCxnSpPr>
            <a:stCxn id="274" idx="3"/>
            <a:endCxn id="19464" idx="1"/>
          </p:cNvCxnSpPr>
          <p:nvPr/>
        </p:nvCxnSpPr>
        <p:spPr>
          <a:xfrm flipV="1">
            <a:off x="7014810" y="4033798"/>
            <a:ext cx="1448640" cy="735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F61ECE16-8130-D1F6-0732-43AAF275AF5F}"/>
              </a:ext>
            </a:extLst>
          </p:cNvPr>
          <p:cNvSpPr/>
          <p:nvPr/>
        </p:nvSpPr>
        <p:spPr>
          <a:xfrm>
            <a:off x="5646658" y="3445860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solidFill>
                  <a:schemeClr val="tx1"/>
                </a:solidFill>
                <a:latin typeface="+mn-ea"/>
              </a:rPr>
              <a:t>실패시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 메시지 출력</a:t>
            </a: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4095975E-E3C6-1496-BB08-A502093C30FE}"/>
              </a:ext>
            </a:extLst>
          </p:cNvPr>
          <p:cNvCxnSpPr>
            <a:stCxn id="274" idx="0"/>
            <a:endCxn id="280" idx="2"/>
          </p:cNvCxnSpPr>
          <p:nvPr/>
        </p:nvCxnSpPr>
        <p:spPr>
          <a:xfrm flipV="1">
            <a:off x="6330734" y="3733198"/>
            <a:ext cx="0" cy="164289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2B50BDD6-114D-F378-73C1-77B786CE23A2}"/>
              </a:ext>
            </a:extLst>
          </p:cNvPr>
          <p:cNvSpPr/>
          <p:nvPr/>
        </p:nvSpPr>
        <p:spPr>
          <a:xfrm>
            <a:off x="5646658" y="6449246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연동확인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062258F9-21A1-B114-91DA-EF847451E4E2}"/>
              </a:ext>
            </a:extLst>
          </p:cNvPr>
          <p:cNvCxnSpPr>
            <a:cxnSpLocks/>
            <a:stCxn id="284" idx="3"/>
            <a:endCxn id="19463" idx="1"/>
          </p:cNvCxnSpPr>
          <p:nvPr/>
        </p:nvCxnSpPr>
        <p:spPr>
          <a:xfrm flipV="1">
            <a:off x="7014810" y="6566499"/>
            <a:ext cx="1482865" cy="2641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AE40FE-49D8-95DC-E294-F6DBCF57F204}"/>
              </a:ext>
            </a:extLst>
          </p:cNvPr>
          <p:cNvSpPr/>
          <p:nvPr/>
        </p:nvSpPr>
        <p:spPr>
          <a:xfrm>
            <a:off x="5629890" y="6917252"/>
            <a:ext cx="1368152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solidFill>
                  <a:schemeClr val="tx1"/>
                </a:solidFill>
                <a:latin typeface="+mn-ea"/>
              </a:rPr>
              <a:t>실패시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 메시지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9F6A1B-E7FF-22CC-E353-A2D2D5DBC94B}"/>
              </a:ext>
            </a:extLst>
          </p:cNvPr>
          <p:cNvCxnSpPr>
            <a:cxnSpLocks/>
            <a:stCxn id="284" idx="2"/>
            <a:endCxn id="34" idx="0"/>
          </p:cNvCxnSpPr>
          <p:nvPr/>
        </p:nvCxnSpPr>
        <p:spPr>
          <a:xfrm flipH="1">
            <a:off x="6313966" y="6736584"/>
            <a:ext cx="16768" cy="18066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tailEnd type="triangle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175" algn="ctr">
          <a:solidFill>
            <a:srgbClr val="4D4D4D"/>
          </a:solidFill>
          <a:round/>
          <a:tailEnd type="triangle" w="med" len="med"/>
        </a:ln>
      </a:spPr>
      <a:bodyPr/>
      <a:lstStyle/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433</Words>
  <Application>Microsoft Office PowerPoint</Application>
  <PresentationFormat>A3 용지(297x420mm)</PresentationFormat>
  <Paragraphs>167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굴림체</vt:lpstr>
      <vt:lpstr>바탕체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(주)야긴스텍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의현 김</cp:lastModifiedBy>
  <cp:revision>190</cp:revision>
  <dcterms:created xsi:type="dcterms:W3CDTF">2000-12-07T00:03:18Z</dcterms:created>
  <dcterms:modified xsi:type="dcterms:W3CDTF">2024-05-02T06:19:47Z</dcterms:modified>
  <cp:version/>
</cp:coreProperties>
</file>