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C7BA59F6-F09E-4F33-8686-8C178B149B91}" name="기본 구역">
          <p14:sldIdLst>
            <p14:sldId id="256"/>
            <p14:sldId id="257"/>
            <p14:sldId id="258"/>
          </p14:sldIdLst>
        </p14:section>
        <p14:section id="{3B9AC8DF-E0DC-4E8A-A3AF-E9191E3310F3}" name="APP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51" autoAdjust="0"/>
    <p:restoredTop sz="90221" autoAdjust="0"/>
  </p:normalViewPr>
  <p:slideViewPr>
    <p:cSldViewPr>
      <p:cViewPr varScale="1">
        <p:scale>
          <a:sx n="100" d="100"/>
          <a:sy n="100" d="100"/>
        </p:scale>
        <p:origin x="1524" y="114"/>
      </p:cViewPr>
      <p:guideLst>
        <p:guide orient="horz" pos="480"/>
        <p:guide orient="horz" pos="4199"/>
        <p:guide orient="horz" pos="1525"/>
        <p:guide orient="horz" pos="2522"/>
        <p:guide pos="2880"/>
        <p:guide pos="5692"/>
        <p:guide pos="20"/>
        <p:guide pos="4241"/>
        <p:guide pos="4195"/>
        <p:guide pos="6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6"/>
        <p:guide pos="2111"/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FFACF5F9-BF6D-45A1-8B7F-E33A63BB863C}" type="datetime1">
              <a:rPr lang="ko-KR" altLang="en-US"/>
              <a:pPr lvl="0">
                <a:defRPr/>
              </a:pPr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13DF0817-840A-4486-B261-AF34827343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21619"/>
              </p:ext>
            </p:extLst>
          </p:nvPr>
        </p:nvGraphicFramePr>
        <p:xfrm>
          <a:off x="114300" y="1833470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Pet 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en-US" altLang="ko-KR" sz="2400" b="1" dirty="0" smtClean="0">
                          <a:latin typeface="+mn-ea"/>
                          <a:ea typeface="+mn-ea"/>
                        </a:rPr>
                        <a:t>eeder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  <a:endParaRPr lang="en-US" altLang="ko-KR" sz="1845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6052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3220">
                <a:latin typeface="바탕체"/>
              </a:rPr>
              <a:t>배식 시간 설정 화면</a:t>
            </a:r>
            <a:endParaRPr lang="en-US" altLang="ko-KR" sz="3220">
              <a:latin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516216" y="2996951"/>
          <a:ext cx="2522806" cy="2567047"/>
        </p:xfrm>
        <a:graphic>
          <a:graphicData uri="http://schemas.openxmlformats.org/drawingml/2006/table">
            <a:tbl>
              <a:tblPr firstRow="1" bandRow="1"/>
              <a:tblGrid>
                <a:gridCol w="530176"/>
                <a:gridCol w="1992630"/>
              </a:tblGrid>
              <a:tr h="179191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87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5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891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메인화면에서 배식 시간 확인을 누룰시 오는 화면이다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35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다음에 예약되어진 배식을 알려줍니다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3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처음 부분은 자신이 지정한 배식 이름과 시간을 나타내고 사료의 양과 물의 배식 여부를 나타낸다 물이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일 경우 물을 배식하고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X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인경우 배식하지 않는다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또한 이름을 클릭시 배식 변경 화면으로 이동한다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40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배식을 하는 요일은 진한 색으로 표현하고 하얀색인 부분은 배식을 하지 않는 요일이다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40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다른 배식을 설정하고 싶을경우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버튼을 눌러서 배식 시간 설정 화면으로 이동한다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16216" y="836712"/>
          <a:ext cx="2520278" cy="1909950"/>
        </p:xfrm>
        <a:graphic>
          <a:graphicData uri="http://schemas.openxmlformats.org/drawingml/2006/table">
            <a:tbl>
              <a:tblPr firstRow="1" bandRow="1"/>
              <a:tblGrid>
                <a:gridCol w="729611"/>
                <a:gridCol w="1790667"/>
              </a:tblGrid>
              <a:tr h="212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배식 시간 설정</a:t>
                      </a:r>
                      <a:endParaRPr lang="ko-KR" altLang="en-US" sz="700">
                        <a:latin typeface="굴림"/>
                        <a:ea typeface="나눔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0" y="764704"/>
            <a:ext cx="4781889" cy="366671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>
                <a:latin typeface="HY헤드라인M"/>
                <a:ea typeface="HY헤드라인M"/>
              </a:rPr>
              <a:t>배식 시간 설정 화면</a:t>
            </a:r>
            <a:endParaRPr lang="en-US" altLang="ko-KR" sz="1600">
              <a:latin typeface="HY헤드라인M"/>
              <a:ea typeface="HY헤드라인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8272" y="1856640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52328" y="1856640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배식 시간 설정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48272" y="2242439"/>
            <a:ext cx="2195736" cy="113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배식 예정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밥 과 물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예정까지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시간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남았습니다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8272" y="5110943"/>
            <a:ext cx="2195736" cy="550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48272" y="3392996"/>
            <a:ext cx="161967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7864" y="519476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448272" y="1856640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99992" y="3356992"/>
            <a:ext cx="144016" cy="1728192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67944" y="3861048"/>
            <a:ext cx="432048" cy="3600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dk1"/>
                </a:solidFill>
              </a:rPr>
              <a:t>off</a:t>
            </a:r>
            <a:endParaRPr lang="en-US" altLang="ko-KR" sz="1300">
              <a:solidFill>
                <a:schemeClr val="dk1"/>
              </a:solidFill>
            </a:endParaRPr>
          </a:p>
        </p:txBody>
      </p:sp>
      <p:sp>
        <p:nvSpPr>
          <p:cNvPr id="96" name="직사각형 7"/>
          <p:cNvSpPr/>
          <p:nvPr/>
        </p:nvSpPr>
        <p:spPr>
          <a:xfrm>
            <a:off x="2448272" y="3356992"/>
            <a:ext cx="1619672" cy="86409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직사각형 49"/>
          <p:cNvSpPr/>
          <p:nvPr/>
        </p:nvSpPr>
        <p:spPr>
          <a:xfrm>
            <a:off x="2448272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직사각형 63"/>
          <p:cNvSpPr/>
          <p:nvPr/>
        </p:nvSpPr>
        <p:spPr>
          <a:xfrm>
            <a:off x="2692413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64"/>
          <p:cNvSpPr/>
          <p:nvPr/>
        </p:nvSpPr>
        <p:spPr>
          <a:xfrm>
            <a:off x="2915816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직사각형 66"/>
          <p:cNvSpPr/>
          <p:nvPr/>
        </p:nvSpPr>
        <p:spPr>
          <a:xfrm>
            <a:off x="3851920" y="3858330"/>
            <a:ext cx="223403" cy="358681"/>
          </a:xfrm>
          <a:prstGeom prst="rect">
            <a:avLst/>
          </a:prstGeom>
          <a:solidFill>
            <a:srgbClr val="d9d9d9">
              <a:alpha val="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직사각형 67"/>
          <p:cNvSpPr/>
          <p:nvPr/>
        </p:nvSpPr>
        <p:spPr>
          <a:xfrm>
            <a:off x="3635896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57b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직사각형 68"/>
          <p:cNvSpPr/>
          <p:nvPr/>
        </p:nvSpPr>
        <p:spPr>
          <a:xfrm>
            <a:off x="3149396" y="3861048"/>
            <a:ext cx="27925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직사각형 69"/>
          <p:cNvSpPr/>
          <p:nvPr/>
        </p:nvSpPr>
        <p:spPr>
          <a:xfrm>
            <a:off x="3419872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직사각형 90"/>
          <p:cNvSpPr/>
          <p:nvPr/>
        </p:nvSpPr>
        <p:spPr>
          <a:xfrm>
            <a:off x="4067944" y="3356992"/>
            <a:ext cx="432048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7"/>
          <p:cNvSpPr/>
          <p:nvPr/>
        </p:nvSpPr>
        <p:spPr>
          <a:xfrm>
            <a:off x="2448272" y="3356992"/>
            <a:ext cx="1187624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08:00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90"/>
          <p:cNvSpPr/>
          <p:nvPr/>
        </p:nvSpPr>
        <p:spPr>
          <a:xfrm>
            <a:off x="4067944" y="4725144"/>
            <a:ext cx="432048" cy="36004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on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49"/>
          <p:cNvSpPr/>
          <p:nvPr/>
        </p:nvSpPr>
        <p:spPr>
          <a:xfrm>
            <a:off x="2448272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직사각형 63"/>
          <p:cNvSpPr/>
          <p:nvPr/>
        </p:nvSpPr>
        <p:spPr>
          <a:xfrm>
            <a:off x="2692413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직사각형 64"/>
          <p:cNvSpPr/>
          <p:nvPr/>
        </p:nvSpPr>
        <p:spPr>
          <a:xfrm>
            <a:off x="2915816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66"/>
          <p:cNvSpPr/>
          <p:nvPr/>
        </p:nvSpPr>
        <p:spPr>
          <a:xfrm>
            <a:off x="3851920" y="4722426"/>
            <a:ext cx="223403" cy="358681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직사각형 67"/>
          <p:cNvSpPr/>
          <p:nvPr/>
        </p:nvSpPr>
        <p:spPr>
          <a:xfrm>
            <a:off x="3635896" y="4723785"/>
            <a:ext cx="223403" cy="358681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57b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직사각형 68"/>
          <p:cNvSpPr/>
          <p:nvPr/>
        </p:nvSpPr>
        <p:spPr>
          <a:xfrm>
            <a:off x="3149396" y="4725144"/>
            <a:ext cx="27925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직사각형 69"/>
          <p:cNvSpPr/>
          <p:nvPr/>
        </p:nvSpPr>
        <p:spPr>
          <a:xfrm>
            <a:off x="3419872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직사각형 90"/>
          <p:cNvSpPr/>
          <p:nvPr/>
        </p:nvSpPr>
        <p:spPr>
          <a:xfrm>
            <a:off x="4067944" y="4221088"/>
            <a:ext cx="432048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직사각형 7"/>
          <p:cNvSpPr/>
          <p:nvPr/>
        </p:nvSpPr>
        <p:spPr>
          <a:xfrm>
            <a:off x="2448272" y="4221088"/>
            <a:ext cx="1187624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점심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08:00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3275856" y="141277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/>
          <p:nvPr/>
        </p:nvSpPr>
        <p:spPr>
          <a:xfrm>
            <a:off x="1979707" y="2276872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1979707" y="34290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"/>
          <p:cNvSpPr/>
          <p:nvPr/>
        </p:nvSpPr>
        <p:spPr>
          <a:xfrm>
            <a:off x="1979707" y="3861048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직사각형 90"/>
          <p:cNvSpPr/>
          <p:nvPr/>
        </p:nvSpPr>
        <p:spPr>
          <a:xfrm>
            <a:off x="3635896" y="3356992"/>
            <a:ext cx="432048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직사각형 90"/>
          <p:cNvSpPr/>
          <p:nvPr/>
        </p:nvSpPr>
        <p:spPr>
          <a:xfrm>
            <a:off x="3635896" y="4221088"/>
            <a:ext cx="432048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직사각형 90"/>
          <p:cNvSpPr/>
          <p:nvPr/>
        </p:nvSpPr>
        <p:spPr>
          <a:xfrm>
            <a:off x="4067944" y="4509120"/>
            <a:ext cx="432048" cy="216024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직사각형 90"/>
          <p:cNvSpPr/>
          <p:nvPr/>
        </p:nvSpPr>
        <p:spPr>
          <a:xfrm>
            <a:off x="4067944" y="4221088"/>
            <a:ext cx="432048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직사각형 90"/>
          <p:cNvSpPr/>
          <p:nvPr/>
        </p:nvSpPr>
        <p:spPr>
          <a:xfrm>
            <a:off x="3635896" y="4509120"/>
            <a:ext cx="432048" cy="216024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직사각형 90"/>
          <p:cNvSpPr/>
          <p:nvPr/>
        </p:nvSpPr>
        <p:spPr>
          <a:xfrm>
            <a:off x="3635896" y="4221088"/>
            <a:ext cx="432048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직사각형 90"/>
          <p:cNvSpPr/>
          <p:nvPr/>
        </p:nvSpPr>
        <p:spPr>
          <a:xfrm>
            <a:off x="4067944" y="3645024"/>
            <a:ext cx="432048" cy="21602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8" name="직사각형 90"/>
          <p:cNvSpPr/>
          <p:nvPr/>
        </p:nvSpPr>
        <p:spPr>
          <a:xfrm>
            <a:off x="4067944" y="3356992"/>
            <a:ext cx="432048" cy="288032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9" name="직사각형 90"/>
          <p:cNvSpPr/>
          <p:nvPr/>
        </p:nvSpPr>
        <p:spPr>
          <a:xfrm>
            <a:off x="3635896" y="3645024"/>
            <a:ext cx="432048" cy="21602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직사각형 90"/>
          <p:cNvSpPr/>
          <p:nvPr/>
        </p:nvSpPr>
        <p:spPr>
          <a:xfrm>
            <a:off x="3635896" y="3356992"/>
            <a:ext cx="432048" cy="288032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"/>
          <p:cNvSpPr/>
          <p:nvPr/>
        </p:nvSpPr>
        <p:spPr>
          <a:xfrm>
            <a:off x="2843808" y="530120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372200" y="2924944"/>
          <a:ext cx="2670810" cy="3168352"/>
        </p:xfrm>
        <a:graphic>
          <a:graphicData uri="http://schemas.openxmlformats.org/drawingml/2006/table">
            <a:tbl>
              <a:tblPr firstRow="1" bandRow="1"/>
              <a:tblGrid>
                <a:gridCol w="563880"/>
                <a:gridCol w="2106930"/>
              </a:tblGrid>
              <a:tr h="188679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43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5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131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설정에서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눌러서 오는 화면이다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4397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시간을 설정할수있다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4397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이름을 정한다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341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사료를 원할경우 원하는 양을 입력한다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물은 활성화시 일정양을 정하지 않고 기기에서 물통에 부족한 양만큼 지급해준다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38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원하는 요일을 눌러 활성화 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360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확인후 바로 활성화를 원하면 확인 및 활성화를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나중에 활성화를 하고싶으면 확인 및 저장을 누룬다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47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&lt;- 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키로 뒤로 갔을경우 저장이 되지 않는다는 경고를 제시한다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72199" y="980728"/>
          <a:ext cx="2664295" cy="1765935"/>
        </p:xfrm>
        <a:graphic>
          <a:graphicData uri="http://schemas.openxmlformats.org/drawingml/2006/table">
            <a:tbl>
              <a:tblPr firstRow="1" bandRow="1"/>
              <a:tblGrid>
                <a:gridCol w="771303"/>
                <a:gridCol w="1892991"/>
              </a:tblGrid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배식 시간 설정 </a:t>
                      </a:r>
                      <a:r>
                        <a:rPr lang="en-US" altLang="ko-KR" sz="700">
                          <a:latin typeface="굴림"/>
                          <a:ea typeface="나눔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 시간설정</a:t>
                      </a:r>
                      <a:endParaRPr lang="ko-KR" altLang="en-US" sz="700">
                        <a:latin typeface="굴림"/>
                        <a:ea typeface="나눔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0" y="764704"/>
            <a:ext cx="4781889" cy="366671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>
                <a:latin typeface="HY헤드라인M"/>
                <a:ea typeface="HY헤드라인M"/>
              </a:rPr>
              <a:t>배식 시간 설정 화면</a:t>
            </a:r>
            <a:endParaRPr lang="en-US" altLang="ko-KR" sz="1600">
              <a:latin typeface="HY헤드라인M"/>
              <a:ea typeface="HY헤드라인M"/>
            </a:endParaRPr>
          </a:p>
        </p:txBody>
      </p:sp>
      <p:sp>
        <p:nvSpPr>
          <p:cNvPr id="34" name="직사각형 3"/>
          <p:cNvSpPr/>
          <p:nvPr/>
        </p:nvSpPr>
        <p:spPr>
          <a:xfrm>
            <a:off x="934269" y="1918403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직사각형 3"/>
          <p:cNvSpPr/>
          <p:nvPr/>
        </p:nvSpPr>
        <p:spPr>
          <a:xfrm>
            <a:off x="1440155" y="1918403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설정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934269" y="1916832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직사각형 4"/>
          <p:cNvSpPr/>
          <p:nvPr/>
        </p:nvSpPr>
        <p:spPr>
          <a:xfrm>
            <a:off x="934269" y="2278443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15:00</a:t>
            </a:r>
            <a:endParaRPr kumimoji="0" lang="en-US" altLang="ko-KR" sz="3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7"/>
          <p:cNvSpPr/>
          <p:nvPr/>
        </p:nvSpPr>
        <p:spPr>
          <a:xfrm>
            <a:off x="934269" y="3429000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직사각형 7"/>
          <p:cNvSpPr/>
          <p:nvPr/>
        </p:nvSpPr>
        <p:spPr>
          <a:xfrm>
            <a:off x="934269" y="4078643"/>
            <a:ext cx="64807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직사각형 7"/>
          <p:cNvSpPr/>
          <p:nvPr/>
        </p:nvSpPr>
        <p:spPr>
          <a:xfrm>
            <a:off x="2158405" y="4078643"/>
            <a:ext cx="86409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직사각형 7"/>
          <p:cNvSpPr/>
          <p:nvPr/>
        </p:nvSpPr>
        <p:spPr>
          <a:xfrm>
            <a:off x="934269" y="3430571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물주기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7"/>
          <p:cNvSpPr/>
          <p:nvPr/>
        </p:nvSpPr>
        <p:spPr>
          <a:xfrm>
            <a:off x="934269" y="5157192"/>
            <a:ext cx="100811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및 활성화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직사각형 7"/>
          <p:cNvSpPr/>
          <p:nvPr/>
        </p:nvSpPr>
        <p:spPr>
          <a:xfrm>
            <a:off x="1942381" y="5154050"/>
            <a:ext cx="1080120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확인 및</a:t>
            </a:r>
            <a:endParaRPr kumimoji="0" lang="ko-KR" altLang="en-US" sz="15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저장</a:t>
            </a:r>
            <a:endParaRPr kumimoji="0" lang="ko-KR" altLang="en-US" sz="15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7"/>
          <p:cNvSpPr/>
          <p:nvPr/>
        </p:nvSpPr>
        <p:spPr>
          <a:xfrm>
            <a:off x="934269" y="4654707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4269" y="4654707"/>
            <a:ext cx="288032" cy="50405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월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22301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화</a:t>
            </a:r>
            <a:endParaRPr kumimoji="0" lang="ko-KR" altLang="en-US" sz="18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10333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수</a:t>
            </a:r>
            <a:endParaRPr kumimoji="0" lang="ko-KR" altLang="en-US" sz="18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35034" y="4653348"/>
            <a:ext cx="288032" cy="504056"/>
          </a:xfrm>
          <a:prstGeom prst="rect">
            <a:avLst/>
          </a:prstGeom>
          <a:solidFill>
            <a:schemeClr val="dk1">
              <a:alpha val="0"/>
            </a:schemeClr>
          </a:solidFill>
          <a:ln w="2540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  <a:endParaRPr kumimoji="0" lang="ko-KR" altLang="en-US" sz="18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46437" y="4654707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  <a:endParaRPr kumimoji="0" lang="ko-KR" altLang="en-US" sz="1800" b="0" i="0" u="none" strike="noStrike" kern="1200" cap="none" spc="0" normalizeH="0" baseline="0">
              <a:solidFill>
                <a:srgbClr val="3057b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98365" y="4654707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</a:t>
            </a:r>
            <a:endParaRPr kumimoji="0" lang="ko-KR" altLang="en-US" sz="18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58405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금</a:t>
            </a:r>
            <a:endParaRPr kumimoji="0" lang="ko-KR" altLang="en-US" sz="18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582341" y="4078643"/>
            <a:ext cx="576064" cy="5760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9" name=""/>
          <p:cNvSpPr/>
          <p:nvPr/>
        </p:nvSpPr>
        <p:spPr>
          <a:xfrm>
            <a:off x="1728182" y="148478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"/>
          <p:cNvSpPr/>
          <p:nvPr/>
        </p:nvSpPr>
        <p:spPr>
          <a:xfrm>
            <a:off x="1078280" y="263690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502216" y="414907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/>
          <p:nvPr/>
        </p:nvSpPr>
        <p:spPr>
          <a:xfrm>
            <a:off x="502221" y="472514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"/>
          <p:cNvSpPr/>
          <p:nvPr/>
        </p:nvSpPr>
        <p:spPr>
          <a:xfrm>
            <a:off x="1080115" y="357301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/>
          <p:nvPr/>
        </p:nvSpPr>
        <p:spPr>
          <a:xfrm>
            <a:off x="502216" y="52292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/>
          <p:nvPr/>
        </p:nvSpPr>
        <p:spPr>
          <a:xfrm>
            <a:off x="4391977" y="11247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직사각형 29"/>
          <p:cNvSpPr/>
          <p:nvPr/>
        </p:nvSpPr>
        <p:spPr>
          <a:xfrm>
            <a:off x="3707904" y="2295715"/>
            <a:ext cx="1689243" cy="1421316"/>
          </a:xfrm>
          <a:prstGeom prst="rect">
            <a:avLst/>
          </a:prstGeom>
          <a:solidFill>
            <a:srgbClr val="d9d9d9"/>
          </a:solidFill>
          <a:ln w="3175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9" name=""/>
          <p:cNvCxnSpPr>
            <a:stCxn id="135" idx="2"/>
            <a:endCxn id="38" idx="0"/>
          </p:cNvCxnSpPr>
          <p:nvPr/>
        </p:nvCxnSpPr>
        <p:spPr>
          <a:xfrm flipH="1">
            <a:off x="1186297" y="1304761"/>
            <a:ext cx="3205680" cy="61207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"/>
          <p:cNvCxnSpPr>
            <a:stCxn id="135" idx="4"/>
            <a:endCxn id="137" idx="0"/>
          </p:cNvCxnSpPr>
          <p:nvPr/>
        </p:nvCxnSpPr>
        <p:spPr>
          <a:xfrm rot="5400000">
            <a:off x="4156797" y="1880512"/>
            <a:ext cx="810931" cy="194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29"/>
          <p:cNvSpPr/>
          <p:nvPr/>
        </p:nvSpPr>
        <p:spPr>
          <a:xfrm>
            <a:off x="3779912" y="2348880"/>
            <a:ext cx="1584176" cy="432048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돌아 가시겠습니까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직사각형 29"/>
          <p:cNvSpPr/>
          <p:nvPr/>
        </p:nvSpPr>
        <p:spPr>
          <a:xfrm>
            <a:off x="3779912" y="2708920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지정한 내용은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직사각형 29"/>
          <p:cNvSpPr/>
          <p:nvPr/>
        </p:nvSpPr>
        <p:spPr>
          <a:xfrm>
            <a:off x="3779912" y="2996952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저장되지 않습니다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6" name="직사각형 29"/>
          <p:cNvSpPr/>
          <p:nvPr/>
        </p:nvSpPr>
        <p:spPr>
          <a:xfrm>
            <a:off x="4572000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/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아니요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직사각형 29"/>
          <p:cNvSpPr/>
          <p:nvPr/>
        </p:nvSpPr>
        <p:spPr>
          <a:xfrm>
            <a:off x="3779912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/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516216" y="2924944"/>
          <a:ext cx="2523247" cy="2876520"/>
        </p:xfrm>
        <a:graphic>
          <a:graphicData uri="http://schemas.openxmlformats.org/drawingml/2006/table">
            <a:tbl>
              <a:tblPr firstRow="1" bandRow="1"/>
              <a:tblGrid>
                <a:gridCol w="530617"/>
                <a:gridCol w="1992630"/>
              </a:tblGrid>
              <a:tr h="217670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90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5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670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 화면에서 배식 이름을 클릭할시 해당 배식의 시간 변경 화면으로 와진다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956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시간을 다시 변경할수있다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이름을 다시 변경하수있다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670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사료 및 물 배식을 변경할 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3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요일을 변경할수있다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수정을 마친 배식 예약을 저장한다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&lt;- </a:t>
                      </a:r>
                      <a:r>
          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키로 뒤로 갔을경우 저장이 되지 않는다는 경고를 제시한다</a:t>
                      </a: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해당 배식 설정을 삭제한다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삭제시 삭제를 진행 하냐는 경고문을 제시한다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16215" y="980728"/>
          <a:ext cx="2520279" cy="1765935"/>
        </p:xfrm>
        <a:graphic>
          <a:graphicData uri="http://schemas.openxmlformats.org/drawingml/2006/table">
            <a:tbl>
              <a:tblPr firstRow="1" bandRow="1"/>
              <a:tblGrid>
                <a:gridCol w="729611"/>
                <a:gridCol w="1790667"/>
              </a:tblGrid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변경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변경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2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배식 시간 설정 </a:t>
                      </a:r>
                      <a:r>
                        <a:rPr lang="en-US" altLang="ko-KR" sz="700">
                          <a:latin typeface="굴림"/>
                          <a:ea typeface="나눔고딕"/>
                        </a:rPr>
                        <a:t>-&gt;</a:t>
                      </a:r>
                      <a:endParaRPr lang="en-US" altLang="ko-KR" sz="700">
                        <a:latin typeface="굴림"/>
                        <a:ea typeface="나눔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0" y="764704"/>
            <a:ext cx="4781889" cy="366671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>
                <a:latin typeface="HY헤드라인M"/>
                <a:ea typeface="HY헤드라인M"/>
              </a:rPr>
              <a:t>배식 시간 설정 화면</a:t>
            </a:r>
            <a:endParaRPr lang="en-US" altLang="ko-KR" sz="1600">
              <a:latin typeface="HY헤드라인M"/>
              <a:ea typeface="HY헤드라인M"/>
            </a:endParaRPr>
          </a:p>
        </p:txBody>
      </p:sp>
      <p:sp>
        <p:nvSpPr>
          <p:cNvPr id="71" name="직사각형 3"/>
          <p:cNvSpPr/>
          <p:nvPr/>
        </p:nvSpPr>
        <p:spPr>
          <a:xfrm>
            <a:off x="971605" y="1916832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직사각형 3"/>
          <p:cNvSpPr/>
          <p:nvPr/>
        </p:nvSpPr>
        <p:spPr>
          <a:xfrm>
            <a:off x="1477491" y="1916832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직사각형 10"/>
          <p:cNvSpPr/>
          <p:nvPr/>
        </p:nvSpPr>
        <p:spPr>
          <a:xfrm>
            <a:off x="973435" y="1916832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4"/>
          <p:cNvSpPr/>
          <p:nvPr/>
        </p:nvSpPr>
        <p:spPr>
          <a:xfrm>
            <a:off x="971605" y="2276872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19:00</a:t>
            </a:r>
            <a:endParaRPr kumimoji="0" lang="en-US" altLang="ko-KR" sz="3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7"/>
          <p:cNvSpPr/>
          <p:nvPr/>
        </p:nvSpPr>
        <p:spPr>
          <a:xfrm>
            <a:off x="971605" y="3427429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"/>
          <p:cNvSpPr/>
          <p:nvPr/>
        </p:nvSpPr>
        <p:spPr>
          <a:xfrm>
            <a:off x="971605" y="4077072"/>
            <a:ext cx="649902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"/>
          <p:cNvSpPr/>
          <p:nvPr/>
        </p:nvSpPr>
        <p:spPr>
          <a:xfrm>
            <a:off x="2197571" y="4077072"/>
            <a:ext cx="86226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직사각형 7"/>
          <p:cNvSpPr/>
          <p:nvPr/>
        </p:nvSpPr>
        <p:spPr>
          <a:xfrm>
            <a:off x="971605" y="3429000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7"/>
          <p:cNvSpPr/>
          <p:nvPr/>
        </p:nvSpPr>
        <p:spPr>
          <a:xfrm>
            <a:off x="971605" y="5157192"/>
            <a:ext cx="100811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및 저장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7"/>
          <p:cNvSpPr/>
          <p:nvPr/>
        </p:nvSpPr>
        <p:spPr>
          <a:xfrm>
            <a:off x="1979717" y="5154050"/>
            <a:ext cx="1080120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</a:t>
            </a:r>
            <a:endParaRPr kumimoji="0" lang="ko-KR" altLang="en-US" sz="17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7"/>
          <p:cNvSpPr/>
          <p:nvPr/>
        </p:nvSpPr>
        <p:spPr>
          <a:xfrm>
            <a:off x="971605" y="4653136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71605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59637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547669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71805" y="4653136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  <a:endParaRPr kumimoji="0" lang="ko-KR" altLang="en-US" sz="18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83773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  <a:endParaRPr kumimoji="0" lang="ko-KR" altLang="en-US" sz="1800" b="0" i="0" u="none" strike="noStrike" kern="1200" cap="none" spc="0" normalizeH="0" baseline="0">
              <a:solidFill>
                <a:srgbClr val="3057b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835701" y="4653136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95741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21507" y="4077072"/>
            <a:ext cx="576064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1835701" y="141277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"/>
          <p:cNvSpPr/>
          <p:nvPr/>
        </p:nvSpPr>
        <p:spPr>
          <a:xfrm>
            <a:off x="467544" y="270891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"/>
          <p:cNvSpPr/>
          <p:nvPr/>
        </p:nvSpPr>
        <p:spPr>
          <a:xfrm>
            <a:off x="467549" y="422108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467544" y="357301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/>
          <p:nvPr/>
        </p:nvSpPr>
        <p:spPr>
          <a:xfrm>
            <a:off x="467544" y="47251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"/>
          <p:cNvSpPr/>
          <p:nvPr/>
        </p:nvSpPr>
        <p:spPr>
          <a:xfrm>
            <a:off x="467549" y="52292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/>
          <p:nvPr/>
        </p:nvSpPr>
        <p:spPr>
          <a:xfrm>
            <a:off x="4391977" y="126876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/>
          <p:nvPr/>
        </p:nvSpPr>
        <p:spPr>
          <a:xfrm>
            <a:off x="3491880" y="52292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직사각형 29"/>
          <p:cNvSpPr/>
          <p:nvPr/>
        </p:nvSpPr>
        <p:spPr>
          <a:xfrm>
            <a:off x="3707904" y="2295715"/>
            <a:ext cx="1689243" cy="1421316"/>
          </a:xfrm>
          <a:prstGeom prst="rect">
            <a:avLst/>
          </a:prstGeom>
          <a:solidFill>
            <a:srgbClr val="d9d9d9">
              <a:alpha val="100000"/>
            </a:srgbClr>
          </a:solidFill>
          <a:ln w="3175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직사각형 29"/>
          <p:cNvSpPr/>
          <p:nvPr/>
        </p:nvSpPr>
        <p:spPr>
          <a:xfrm>
            <a:off x="3779912" y="2348880"/>
            <a:ext cx="1584176" cy="432048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돌아 가시겠습니까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8" name="직사각형 29"/>
          <p:cNvSpPr/>
          <p:nvPr/>
        </p:nvSpPr>
        <p:spPr>
          <a:xfrm>
            <a:off x="3779912" y="2708920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지정한 내용은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9" name="직사각형 29"/>
          <p:cNvSpPr/>
          <p:nvPr/>
        </p:nvSpPr>
        <p:spPr>
          <a:xfrm>
            <a:off x="3779912" y="2996952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저장되지 않습니다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직사각형 29"/>
          <p:cNvSpPr/>
          <p:nvPr/>
        </p:nvSpPr>
        <p:spPr>
          <a:xfrm>
            <a:off x="4572000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아니요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직사각형 29"/>
          <p:cNvSpPr/>
          <p:nvPr/>
        </p:nvSpPr>
        <p:spPr>
          <a:xfrm>
            <a:off x="3779912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2" name=""/>
          <p:cNvCxnSpPr>
            <a:stCxn id="73" idx="0"/>
            <a:endCxn id="134" idx="0"/>
          </p:cNvCxnSpPr>
          <p:nvPr/>
        </p:nvCxnSpPr>
        <p:spPr>
          <a:xfrm rot="5400000" flipH="1" flipV="1">
            <a:off x="2574695" y="-80472"/>
            <a:ext cx="648072" cy="3346536"/>
          </a:xfrm>
          <a:prstGeom prst="bentConnector3">
            <a:avLst>
              <a:gd name="adj1" fmla="val 1216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"/>
          <p:cNvCxnSpPr>
            <a:stCxn id="134" idx="4"/>
            <a:endCxn id="137" idx="0"/>
          </p:cNvCxnSpPr>
          <p:nvPr/>
        </p:nvCxnSpPr>
        <p:spPr>
          <a:xfrm rot="5400000" flipV="1">
            <a:off x="4212756" y="1988048"/>
            <a:ext cx="720075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29"/>
          <p:cNvSpPr/>
          <p:nvPr/>
        </p:nvSpPr>
        <p:spPr>
          <a:xfrm>
            <a:off x="4250909" y="4671980"/>
            <a:ext cx="1689243" cy="1421316"/>
          </a:xfrm>
          <a:prstGeom prst="rect">
            <a:avLst/>
          </a:prstGeom>
          <a:solidFill>
            <a:srgbClr val="d9d9d9">
              <a:alpha val="100000"/>
            </a:srgbClr>
          </a:solidFill>
          <a:ln w="3175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5" name="직사각형 29"/>
          <p:cNvSpPr/>
          <p:nvPr/>
        </p:nvSpPr>
        <p:spPr>
          <a:xfrm>
            <a:off x="4322917" y="4725144"/>
            <a:ext cx="1584176" cy="432048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하시겠습니까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8" name="직사각형 29"/>
          <p:cNvSpPr/>
          <p:nvPr/>
        </p:nvSpPr>
        <p:spPr>
          <a:xfrm>
            <a:off x="4427984" y="5661248"/>
            <a:ext cx="1296144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돌아 가기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직사각형 29"/>
          <p:cNvSpPr/>
          <p:nvPr/>
        </p:nvSpPr>
        <p:spPr>
          <a:xfrm>
            <a:off x="4427984" y="5157192"/>
            <a:ext cx="1296144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 한다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2" name=""/>
          <p:cNvCxnSpPr>
            <a:stCxn id="80" idx="3"/>
            <a:endCxn id="135" idx="2"/>
          </p:cNvCxnSpPr>
          <p:nvPr/>
        </p:nvCxnSpPr>
        <p:spPr>
          <a:xfrm flipV="1">
            <a:off x="3059837" y="5409223"/>
            <a:ext cx="432043" cy="34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"/>
          <p:cNvCxnSpPr>
            <a:stCxn id="135" idx="6"/>
            <a:endCxn id="144" idx="1"/>
          </p:cNvCxnSpPr>
          <p:nvPr/>
        </p:nvCxnSpPr>
        <p:spPr>
          <a:xfrm flipV="1">
            <a:off x="3851925" y="5382638"/>
            <a:ext cx="398984" cy="26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  <a:endParaRPr lang="en-US" altLang="ko-KR" sz="1845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78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>
              <a:defRPr/>
            </a:pPr>
            <a:r>
              <a:rPr lang="ko-KR" altLang="en-US" sz="3220">
                <a:latin typeface="바탕체"/>
              </a:rPr>
              <a:t>배식 기록 및 잔량 확인 화면</a:t>
            </a:r>
            <a:endParaRPr lang="en-US" altLang="ko-KR" sz="3220">
              <a:latin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1427" y="833133"/>
            <a:ext cx="18854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algn="ctr">
              <a:defRPr/>
            </a:pPr>
            <a:r>
              <a:rPr lang="ko-KR" altLang="en-US"/>
              <a:t>⊙ </a:t>
            </a:r>
            <a:r>
              <a:rPr lang="ko-KR" altLang="en-US">
                <a:latin typeface="나눔고딕"/>
                <a:ea typeface="나눔고딕"/>
                <a:cs typeface="+mn-cs"/>
              </a:rPr>
              <a:t>배식 기록 및 잔량확인 페이지</a:t>
            </a:r>
            <a:endParaRPr lang="en-US" altLang="ko-KR"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0141" y="2825720"/>
          <a:ext cx="2306355" cy="3120646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1181"/>
              </a:tblGrid>
              <a:tr h="286848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01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화면에서는 최근에 기록된 날자를 알려주고  요청하고 확인할있다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848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배식및 잔량을 확인할수 있는 화면이다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848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기록을 용청할시 본체에게 기록을 요청 하고 앱에는 요청 진행을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848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배식기록 들을 확인할수 있는 화면으로 이동한다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848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배식기록의 최근에 갱신되었던 날자를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34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잔량기록을 확인할수 있는 화면으로 이동한다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34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 기록의 최근에 갱신되었던 날자를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34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기록의 요청이 실패 하였을시 실패 화면을 표시한다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66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 요청의 성공 하였을 경우 요청의 최근 기록 날자가 변경된다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4985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1464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+mn-ea"/>
                        </a:rPr>
                        <a:t>Pet feeder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ko-KR" altLang="en-US" sz="700" b="0">
                          <a:latin typeface="나눔고딕"/>
                          <a:ea typeface="나눔고딕"/>
                          <a:cs typeface="+mn-cs"/>
                        </a:rPr>
                        <a:t>배식 기록 및 잔량 확인 </a:t>
                      </a:r>
                      <a:endParaRPr lang="en-US" altLang="ko-KR" sz="7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>
                        <a:defRPr/>
                      </a:pPr>
                      <a:r>
                        <a:rPr lang="ko-KR" altLang="en-US" sz="800" b="0">
                          <a:latin typeface="나눔고딕"/>
                          <a:ea typeface="나눔고딕"/>
                          <a:cs typeface="+mn-cs"/>
                        </a:rPr>
                        <a:t>배식 기록 및 잔량 확인 화면</a:t>
                      </a:r>
                      <a:endParaRPr lang="en-US" altLang="ko-KR" sz="8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확인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직사각형 3"/>
          <p:cNvSpPr/>
          <p:nvPr/>
        </p:nvSpPr>
        <p:spPr>
          <a:xfrm>
            <a:off x="395539" y="1520788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3"/>
          <p:cNvSpPr/>
          <p:nvPr/>
        </p:nvSpPr>
        <p:spPr>
          <a:xfrm>
            <a:off x="901425" y="1522359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 및 잔량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직사각형 10"/>
          <p:cNvSpPr/>
          <p:nvPr/>
        </p:nvSpPr>
        <p:spPr>
          <a:xfrm>
            <a:off x="395539" y="1520788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16642" y="3885368"/>
            <a:ext cx="93996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89386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75242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9377" y="4461996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  <a:endParaRPr lang="en-US" altLang="ko-KR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1578" y="1945445"/>
            <a:ext cx="897979" cy="6201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03" name="직사각형 3"/>
          <p:cNvSpPr/>
          <p:nvPr/>
        </p:nvSpPr>
        <p:spPr>
          <a:xfrm>
            <a:off x="2771800" y="1918586"/>
            <a:ext cx="1584176" cy="1006358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기록을 요청 중입니다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3"/>
          <p:cNvSpPr/>
          <p:nvPr/>
        </p:nvSpPr>
        <p:spPr>
          <a:xfrm>
            <a:off x="4498162" y="1520788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3"/>
          <p:cNvSpPr/>
          <p:nvPr/>
        </p:nvSpPr>
        <p:spPr>
          <a:xfrm>
            <a:off x="5004048" y="1522359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 및 잔량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10"/>
          <p:cNvSpPr/>
          <p:nvPr/>
        </p:nvSpPr>
        <p:spPr>
          <a:xfrm>
            <a:off x="4498162" y="1520788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2195" y="3869561"/>
            <a:ext cx="93996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92009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77865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72001" y="3145256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2024-08-09</a:t>
            </a:r>
            <a:endParaRPr lang="en-US" altLang="ko-KR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en-US" altLang="ko-KR" sz="900">
                <a:latin typeface="나눔고딕"/>
                <a:ea typeface="나눔고딕"/>
                <a:cs typeface="+mn-cs"/>
              </a:rPr>
              <a:t>8:00</a:t>
            </a:r>
            <a:endParaRPr lang="en-US" altLang="ko-KR" sz="900">
              <a:latin typeface="나눔고딕"/>
              <a:ea typeface="나눔고딕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572000" y="4461996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  <a:endParaRPr lang="en-US" altLang="ko-KR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094201" y="1945445"/>
            <a:ext cx="897979" cy="6201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15" name="직사각형 3"/>
          <p:cNvSpPr/>
          <p:nvPr/>
        </p:nvSpPr>
        <p:spPr>
          <a:xfrm>
            <a:off x="2771800" y="3645024"/>
            <a:ext cx="1584176" cy="1006358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Fail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 오류</a:t>
            </a:r>
            <a:endParaRPr lang="ko-KR" altLang="en-US" sz="1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연결 상태를</a:t>
            </a:r>
            <a:r>
              <a:rPr kumimoji="0" lang="ko-KR" altLang="en-US" sz="1000" b="0" i="0" u="none" strike="noStrike" kern="1200" cap="none" spc="0" normalizeH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다시 </a:t>
            </a:r>
            <a:endParaRPr kumimoji="0" lang="ko-KR" altLang="en-US" sz="1000" b="0" i="0" u="none" strike="noStrike" kern="1200" cap="none" spc="0" normalizeH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해주세요</a:t>
            </a: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1187624" y="112474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324897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2564904"/>
            <a:ext cx="539552" cy="50405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2-1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/>
          <p:nvPr/>
        </p:nvSpPr>
        <p:spPr>
          <a:xfrm>
            <a:off x="2411755" y="270892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539547" y="393305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450912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4" name=""/>
          <p:cNvSpPr/>
          <p:nvPr/>
        </p:nvSpPr>
        <p:spPr>
          <a:xfrm>
            <a:off x="3275856" y="324897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"/>
          <p:cNvSpPr/>
          <p:nvPr/>
        </p:nvSpPr>
        <p:spPr>
          <a:xfrm>
            <a:off x="5940152" y="324897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"/>
          <p:cNvSpPr/>
          <p:nvPr/>
        </p:nvSpPr>
        <p:spPr>
          <a:xfrm>
            <a:off x="3168352" y="1340768"/>
            <a:ext cx="539552" cy="50405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2-2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직사각형 111"/>
          <p:cNvSpPr/>
          <p:nvPr/>
        </p:nvSpPr>
        <p:spPr>
          <a:xfrm>
            <a:off x="467544" y="3187550"/>
            <a:ext cx="1942383" cy="48289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c0c0c0">
                <a:alpha val="100000"/>
              </a:srgbClr>
            </a:solidFill>
            <a:round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최근 기록 날자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2024-08-09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8:00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  <a:endParaRPr lang="en-US" altLang="ko-KR" sz="1845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200"/>
              <a:t>배식 기록 화면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558614" y="2386248"/>
            <a:ext cx="2195736" cy="383719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37"/>
          <p:cNvSpPr/>
          <p:nvPr/>
        </p:nvSpPr>
        <p:spPr>
          <a:xfrm>
            <a:off x="3563888" y="2420888"/>
            <a:ext cx="2195914" cy="36004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직사각형 37"/>
          <p:cNvSpPr/>
          <p:nvPr/>
        </p:nvSpPr>
        <p:spPr>
          <a:xfrm>
            <a:off x="3563888" y="2779357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08" y="1272230"/>
            <a:ext cx="3456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/>
              <a:t>⊙배식기록확인 화면</a:t>
            </a:r>
            <a:endParaRPr lang="ko-KR" altLang="en-US" sz="900" b="1"/>
          </a:p>
        </p:txBody>
      </p:sp>
      <p:sp>
        <p:nvSpPr>
          <p:cNvPr id="9" name="직사각형 8"/>
          <p:cNvSpPr/>
          <p:nvPr/>
        </p:nvSpPr>
        <p:spPr>
          <a:xfrm>
            <a:off x="521804" y="2407017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58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배식기록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8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9369" y="27974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369" y="30689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9369" y="33405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9369" y="36120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369" y="38836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9369" y="4155159"/>
            <a:ext cx="2195736" cy="206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3" idx="3"/>
            <a:endCxn id="30" idx="1"/>
          </p:cNvCxnSpPr>
          <p:nvPr/>
        </p:nvCxnSpPr>
        <p:spPr>
          <a:xfrm>
            <a:off x="2715105" y="2933185"/>
            <a:ext cx="847364" cy="710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67944" y="2395129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배식기록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563888" y="2395129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68758" y="2777786"/>
            <a:ext cx="931233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 아침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07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732240" y="2747800"/>
          <a:ext cx="2306355" cy="2625416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1181"/>
              </a:tblGrid>
              <a:tr h="301133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193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기록된 날자의 배식기록을 확인할수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133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날자 별로 저장된 배식기록을 볼수있다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3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날자를 클릭시 해당 날자에 배식한 기록을 보여준다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3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배식한 시간을 알려주고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에약 배식인지 수동 배식인지를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7350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사료와 물의 실제 집급한 양을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만약 사료나 물중 하나만을 지급하는 상태였다면 나오지 않는다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732589" y="763920"/>
          <a:ext cx="2309023" cy="1870710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0205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 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확인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배식기록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"/>
          <p:cNvSpPr/>
          <p:nvPr/>
        </p:nvSpPr>
        <p:spPr>
          <a:xfrm>
            <a:off x="1475651" y="19888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4572000" y="198883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3059832" y="29249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직사각형 37"/>
          <p:cNvSpPr/>
          <p:nvPr/>
        </p:nvSpPr>
        <p:spPr>
          <a:xfrm>
            <a:off x="3563888" y="3355421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직사각형 37"/>
          <p:cNvSpPr/>
          <p:nvPr/>
        </p:nvSpPr>
        <p:spPr>
          <a:xfrm>
            <a:off x="3563888" y="3931485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직사각형 37"/>
          <p:cNvSpPr/>
          <p:nvPr/>
        </p:nvSpPr>
        <p:spPr>
          <a:xfrm>
            <a:off x="3563888" y="4509120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2469" y="3353850"/>
            <a:ext cx="937523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점심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62468" y="3933056"/>
            <a:ext cx="937523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저녁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18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67895" y="4509120"/>
            <a:ext cx="932097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수 동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20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15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99992" y="4509120"/>
            <a:ext cx="288032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수동</a:t>
            </a:r>
            <a:endParaRPr lang="ko-KR" altLang="en-US" sz="1300">
              <a:solidFill>
                <a:schemeClr val="dk1"/>
              </a:solidFill>
            </a:endParaRPr>
          </a:p>
        </p:txBody>
      </p:sp>
      <p:sp>
        <p:nvSpPr>
          <p:cNvPr id="53" name="직사각형 28"/>
          <p:cNvSpPr/>
          <p:nvPr/>
        </p:nvSpPr>
        <p:spPr>
          <a:xfrm>
            <a:off x="4499992" y="3933056"/>
            <a:ext cx="288032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28"/>
          <p:cNvSpPr/>
          <p:nvPr/>
        </p:nvSpPr>
        <p:spPr>
          <a:xfrm>
            <a:off x="4499992" y="3355421"/>
            <a:ext cx="288032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직사각형 28"/>
          <p:cNvSpPr/>
          <p:nvPr/>
        </p:nvSpPr>
        <p:spPr>
          <a:xfrm>
            <a:off x="4499992" y="2779357"/>
            <a:ext cx="288032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4788024" y="2780928"/>
            <a:ext cx="936103" cy="576064"/>
            <a:chOff x="5228456" y="1349152"/>
            <a:chExt cx="720080" cy="576064"/>
          </a:xfrm>
        </p:grpSpPr>
        <p:sp>
          <p:nvSpPr>
            <p:cNvPr id="60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1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100/100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2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3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150/200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65" name=""/>
          <p:cNvGrpSpPr/>
          <p:nvPr/>
        </p:nvGrpSpPr>
        <p:grpSpPr>
          <a:xfrm rot="0">
            <a:off x="4788024" y="3356992"/>
            <a:ext cx="936103" cy="576064"/>
            <a:chOff x="5228456" y="1349152"/>
            <a:chExt cx="720080" cy="576064"/>
          </a:xfrm>
        </p:grpSpPr>
        <p:sp>
          <p:nvSpPr>
            <p:cNvPr id="66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7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100/150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8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9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70/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200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70" name=""/>
          <p:cNvGrpSpPr/>
          <p:nvPr/>
        </p:nvGrpSpPr>
        <p:grpSpPr>
          <a:xfrm rot="0">
            <a:off x="4788024" y="3933056"/>
            <a:ext cx="936103" cy="576064"/>
            <a:chOff x="5228456" y="1349152"/>
            <a:chExt cx="720080" cy="576064"/>
          </a:xfrm>
        </p:grpSpPr>
        <p:sp>
          <p:nvSpPr>
            <p:cNvPr id="71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150/150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3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4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60/200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75" name=""/>
          <p:cNvGrpSpPr/>
          <p:nvPr/>
        </p:nvGrpSpPr>
        <p:grpSpPr>
          <a:xfrm rot="0">
            <a:off x="4788024" y="4509120"/>
            <a:ext cx="936103" cy="576064"/>
            <a:chOff x="5228456" y="1349152"/>
            <a:chExt cx="720080" cy="576064"/>
          </a:xfrm>
        </p:grpSpPr>
        <p:sp>
          <p:nvSpPr>
            <p:cNvPr id="76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chemeClr val="dk1">
                <a:alpha val="100000"/>
              </a:scheme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7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chemeClr val="dk1">
                <a:alpha val="100000"/>
              </a:scheme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8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9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100/200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80" name=""/>
          <p:cNvSpPr/>
          <p:nvPr/>
        </p:nvSpPr>
        <p:spPr>
          <a:xfrm>
            <a:off x="5796136" y="299694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  <a:endParaRPr lang="en-US" altLang="ko-KR" sz="1845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200"/>
              <a:t>잔량기록확인 화면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94" y="1170589"/>
            <a:ext cx="3456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/>
              <a:t>⊙ 잔량기록확인 화면</a:t>
            </a:r>
            <a:endParaRPr lang="ko-KR" altLang="en-US" sz="900" b="1"/>
          </a:p>
        </p:txBody>
      </p:sp>
      <p:sp>
        <p:nvSpPr>
          <p:cNvPr id="32" name="직사각형 31"/>
          <p:cNvSpPr/>
          <p:nvPr/>
        </p:nvSpPr>
        <p:spPr>
          <a:xfrm>
            <a:off x="521804" y="2407017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58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잔량기록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18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9369" y="27974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9369" y="30689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369" y="33405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9369" y="36120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9369" y="38836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9369" y="4155159"/>
            <a:ext cx="2195736" cy="206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64904" y="2797410"/>
            <a:ext cx="2195736" cy="3426030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689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잔량기록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43" name="직사각형 10"/>
          <p:cNvSpPr/>
          <p:nvPr/>
        </p:nvSpPr>
        <p:spPr>
          <a:xfrm>
            <a:off x="35649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68759" y="2801735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72000" y="2803306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물 </a:t>
            </a:r>
            <a:r>
              <a:rPr lang="en-US" altLang="ko-KR" sz="1300">
                <a:solidFill>
                  <a:schemeClr val="dk1"/>
                </a:solidFill>
              </a:rPr>
              <a:t>: 150ml</a:t>
            </a:r>
            <a:br>
              <a:rPr lang="en-US" altLang="ko-KR" sz="1300">
                <a:solidFill>
                  <a:schemeClr val="dk1"/>
                </a:solidFill>
              </a:rPr>
            </a:br>
            <a:r>
              <a:rPr lang="ko-KR" altLang="en-US" sz="1300">
                <a:solidFill>
                  <a:schemeClr val="dk1"/>
                </a:solidFill>
              </a:rPr>
              <a:t>사료 </a:t>
            </a:r>
            <a:r>
              <a:rPr lang="en-US" altLang="ko-KR" sz="1300">
                <a:solidFill>
                  <a:schemeClr val="dk1"/>
                </a:solidFill>
              </a:rPr>
              <a:t>: 15g</a:t>
            </a:r>
            <a:endParaRPr lang="en-US" altLang="ko-KR" sz="1300">
              <a:solidFill>
                <a:schemeClr val="dk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62469" y="3374516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65710" y="3376087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물 </a:t>
            </a:r>
            <a:r>
              <a:rPr lang="en-US" altLang="ko-KR" sz="1300">
                <a:solidFill>
                  <a:schemeClr val="dk1"/>
                </a:solidFill>
              </a:rPr>
              <a:t>: 143ml</a:t>
            </a:r>
            <a:br>
              <a:rPr lang="en-US" altLang="ko-KR" sz="1300">
                <a:solidFill>
                  <a:schemeClr val="dk1"/>
                </a:solidFill>
              </a:rPr>
            </a:br>
            <a:r>
              <a:rPr lang="ko-KR" altLang="en-US" sz="1300">
                <a:solidFill>
                  <a:schemeClr val="dk1"/>
                </a:solidFill>
              </a:rPr>
              <a:t>사료 </a:t>
            </a:r>
            <a:r>
              <a:rPr lang="en-US" altLang="ko-KR" sz="1300">
                <a:solidFill>
                  <a:schemeClr val="dk1"/>
                </a:solidFill>
              </a:rPr>
              <a:t>: 15g</a:t>
            </a:r>
            <a:endParaRPr lang="en-US" altLang="ko-KR" sz="1300">
              <a:solidFill>
                <a:schemeClr val="dk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75049" y="3961070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01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8290" y="3962641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물 </a:t>
            </a:r>
            <a:r>
              <a:rPr lang="en-US" altLang="ko-KR" sz="1300">
                <a:solidFill>
                  <a:schemeClr val="dk1"/>
                </a:solidFill>
              </a:rPr>
              <a:t>: 120ml</a:t>
            </a:r>
            <a:br>
              <a:rPr lang="en-US" altLang="ko-KR" sz="1300">
                <a:solidFill>
                  <a:schemeClr val="dk1"/>
                </a:solidFill>
              </a:rPr>
            </a:br>
            <a:r>
              <a:rPr lang="ko-KR" altLang="en-US" sz="1300">
                <a:solidFill>
                  <a:schemeClr val="dk1"/>
                </a:solidFill>
              </a:rPr>
              <a:t>사료 </a:t>
            </a:r>
            <a:r>
              <a:rPr lang="en-US" altLang="ko-KR" sz="1300">
                <a:solidFill>
                  <a:schemeClr val="dk1"/>
                </a:solidFill>
              </a:rPr>
              <a:t>: 15g</a:t>
            </a:r>
            <a:endParaRPr lang="en-US" altLang="ko-KR" sz="1300">
              <a:solidFill>
                <a:schemeClr val="dk1"/>
              </a:solidFill>
            </a:endParaRPr>
          </a:p>
        </p:txBody>
      </p:sp>
      <p:cxnSp>
        <p:nvCxnSpPr>
          <p:cNvPr id="54" name="직선 화살표 연결선 53"/>
          <p:cNvCxnSpPr>
            <a:stCxn id="35" idx="3"/>
            <a:endCxn id="41" idx="1"/>
          </p:cNvCxnSpPr>
          <p:nvPr/>
        </p:nvCxnSpPr>
        <p:spPr>
          <a:xfrm>
            <a:off x="2715105" y="2933185"/>
            <a:ext cx="849799" cy="157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732240" y="2747800"/>
          <a:ext cx="2306355" cy="1975485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1181"/>
              </a:tblGrid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기록된 날자의 잔량을 확인 할수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각 날자별로 잔량기록을 확인할수 있다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해당 날자를 누루면 해당자라의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분마다 기록된 잔량 기록을 확인할수있다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732589" y="763920"/>
          <a:ext cx="2309023" cy="1870710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0205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 기록 확인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잔량 기록 확인 화면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확인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잔량기록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직사각형 51"/>
          <p:cNvSpPr/>
          <p:nvPr/>
        </p:nvSpPr>
        <p:spPr>
          <a:xfrm>
            <a:off x="3568759" y="4577986"/>
            <a:ext cx="1003241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52"/>
          <p:cNvSpPr/>
          <p:nvPr/>
        </p:nvSpPr>
        <p:spPr>
          <a:xfrm>
            <a:off x="4572000" y="4579557"/>
            <a:ext cx="1182350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115ml</a:t>
            </a:r>
            <a:b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15g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1475651" y="19888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4572000" y="19888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u="sng">
                <a:latin typeface="Arial"/>
                <a:ea typeface="굴림체"/>
                <a:cs typeface="Arial"/>
              </a:rPr>
              <a:t>개 정 이 력</a:t>
            </a:r>
            <a:endParaRPr lang="ko-KR" altLang="en-US" sz="1400" b="1" u="sng">
              <a:latin typeface="Arial"/>
              <a:ea typeface="굴림체"/>
              <a:cs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1) </a:t>
            </a:r>
            <a:r>
              <a:rPr lang="ko-KR" altLang="ko-KR" sz="800">
                <a:latin typeface="Arial"/>
                <a:cs typeface="Arial"/>
              </a:rPr>
              <a:t>버전</a:t>
            </a:r>
            <a:r>
              <a:rPr lang="en-US" altLang="ko-KR" sz="800">
                <a:latin typeface="Arial"/>
                <a:cs typeface="Arial"/>
              </a:rPr>
              <a:t>: </a:t>
            </a:r>
            <a:r>
              <a:rPr lang="ko-KR" altLang="ko-KR" sz="800">
                <a:latin typeface="Arial"/>
                <a:cs typeface="Arial"/>
              </a:rPr>
              <a:t>초안은</a:t>
            </a:r>
            <a:r>
              <a:rPr lang="en-US" altLang="ko-KR" sz="800">
                <a:latin typeface="Arial"/>
                <a:cs typeface="Arial"/>
              </a:rPr>
              <a:t> 0.1</a:t>
            </a:r>
            <a:r>
              <a:rPr lang="ko-KR" altLang="ko-KR" sz="800">
                <a:latin typeface="Arial"/>
                <a:cs typeface="Arial"/>
              </a:rPr>
              <a:t>으로 표시 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검토 된 이후 승인을 득한 이후에는</a:t>
            </a:r>
            <a:r>
              <a:rPr lang="en-US" altLang="ko-KR" sz="800">
                <a:latin typeface="Arial"/>
                <a:cs typeface="Arial"/>
              </a:rPr>
              <a:t> 1.0</a:t>
            </a:r>
            <a:r>
              <a:rPr lang="ko-KR" altLang="ko-KR" sz="800">
                <a:latin typeface="Arial"/>
                <a:cs typeface="Arial"/>
              </a:rPr>
              <a:t>부터 시작하여 정수 단위로 변경 관리 함</a:t>
            </a:r>
            <a:r>
              <a:rPr lang="en-US" altLang="ko-KR" sz="800">
                <a:latin typeface="Arial"/>
                <a:cs typeface="Arial"/>
              </a:rPr>
              <a:t>, </a:t>
            </a:r>
            <a:endParaRPr lang="en-US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ko-KR" altLang="ko-KR" sz="800">
                <a:latin typeface="Arial"/>
                <a:cs typeface="Arial"/>
              </a:rPr>
              <a:t>변경 발생 시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소수점 아래 번호로 관리하고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바뀔 정도의 큰 변경이 발생하면 상위 정수를 변경 함</a:t>
            </a:r>
            <a:r>
              <a:rPr lang="en-US" altLang="ko-KR" sz="800">
                <a:latin typeface="Arial"/>
                <a:cs typeface="Arial"/>
              </a:rPr>
              <a:t>. </a:t>
            </a:r>
            <a:endParaRPr lang="en-US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예</a:t>
            </a:r>
            <a:r>
              <a:rPr lang="en-US" altLang="ko-KR" sz="800">
                <a:latin typeface="Arial"/>
                <a:cs typeface="Arial"/>
              </a:rPr>
              <a:t>, V1.2 : 2</a:t>
            </a:r>
            <a:r>
              <a:rPr lang="ko-KR" altLang="ko-KR" sz="800">
                <a:latin typeface="Arial"/>
                <a:cs typeface="Arial"/>
              </a:rPr>
              <a:t>번 수정됨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변경되면</a:t>
            </a:r>
            <a:r>
              <a:rPr lang="en-US" altLang="ko-KR" sz="800">
                <a:latin typeface="Arial"/>
                <a:cs typeface="Arial"/>
              </a:rPr>
              <a:t> V2.0 </a:t>
            </a:r>
            <a:r>
              <a:rPr lang="ko-KR" altLang="ko-KR" sz="800">
                <a:latin typeface="Arial"/>
                <a:cs typeface="Arial"/>
              </a:rPr>
              <a:t>이 됨</a:t>
            </a:r>
            <a:r>
              <a:rPr lang="en-US" altLang="ko-KR" sz="800">
                <a:latin typeface="Arial"/>
                <a:cs typeface="Arial"/>
              </a:rPr>
              <a:t>)</a:t>
            </a:r>
            <a:endParaRPr lang="en-US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2) </a:t>
            </a:r>
            <a:r>
              <a:rPr lang="ko-KR" altLang="ko-KR" sz="800">
                <a:latin typeface="Arial"/>
                <a:cs typeface="Arial"/>
              </a:rPr>
              <a:t>변경 사유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내용이 이전 문서에 대해 신규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추가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수정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삭제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검토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승인 인지 선택 기입</a:t>
            </a:r>
            <a:endParaRPr lang="ko-KR" altLang="ko-KR" sz="800"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3) </a:t>
            </a:r>
            <a:r>
              <a:rPr lang="ko-KR" altLang="ko-KR" sz="800">
                <a:latin typeface="Arial"/>
                <a:cs typeface="Arial"/>
              </a:rPr>
              <a:t>변경 내용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내용을 자세히 기록</a:t>
            </a: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변경된 위치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즉 페이지 번호와 변경 내용을 기술한다</a:t>
            </a:r>
            <a:r>
              <a:rPr lang="en-US" altLang="ko-KR" sz="800">
                <a:latin typeface="Arial"/>
                <a:cs typeface="Arial"/>
              </a:rPr>
              <a:t>.)</a:t>
            </a:r>
            <a:endParaRPr lang="ko-KR" altLang="ko-KR" sz="800">
              <a:latin typeface="Arial"/>
              <a:cs typeface="Arial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/>
        </p:nvGraphicFramePr>
        <p:xfrm>
          <a:off x="222739" y="1460788"/>
          <a:ext cx="8602490" cy="4122913"/>
        </p:xfrm>
        <a:graphic>
          <a:graphicData uri="http://schemas.openxmlformats.org/drawingml/2006/table">
            <a:tbl>
              <a:tblGrid>
                <a:gridCol w="522224"/>
                <a:gridCol w="522224"/>
                <a:gridCol w="712525"/>
                <a:gridCol w="597437"/>
                <a:gridCol w="3995078"/>
                <a:gridCol w="1127268"/>
                <a:gridCol w="1125734"/>
              </a:tblGrid>
              <a:tr h="282563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NO.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버전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변경일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변경사유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변경내용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작성자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승인자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9864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초안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ko-KR" altLang="en-US" sz="800">
                          <a:latin typeface="+mj-lt"/>
                          <a:ea typeface="+mn-ea"/>
                        </a:rPr>
                        <a:t>초안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박민성</a:t>
                      </a: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0.11</a:t>
                      </a:r>
                      <a:endParaRPr lang="en-US" alt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5-06</a:t>
                      </a:r>
                      <a:endParaRPr lang="en-US" alt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제작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ko-KR" altLang="en-US" sz="800">
                          <a:latin typeface="+mj-lt"/>
                          <a:ea typeface="+mn-ea"/>
                        </a:rPr>
                        <a:t>배식 설정 화면 제작</a:t>
                      </a:r>
                      <a:endParaRPr lang="ko-KR" altLang="en-US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한건우</a:t>
                      </a: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0.15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5-07</a:t>
                      </a:r>
                      <a:endParaRPr lang="ko-KR" alt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수정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및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제작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>
                        <a:defRPr/>
                      </a:pP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배식 기록 및 잔량</a:t>
                      </a:r>
                      <a:r>
                        <a:rPr lang="ko-KR" altLang="en-US" sz="800" b="0" baseline="0">
                          <a:latin typeface="+mj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확인 화면</a:t>
                      </a:r>
                      <a:r>
                        <a:rPr lang="en-US" altLang="ko-KR" sz="800" b="0">
                          <a:latin typeface="+mj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연동 화면</a:t>
                      </a:r>
                      <a:r>
                        <a:rPr lang="en-US" altLang="ko-KR" sz="800" b="0">
                          <a:latin typeface="+mj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배식 기록 화면 </a:t>
                      </a:r>
                      <a:r>
                        <a:rPr lang="en-US" altLang="ko-KR" sz="800" b="0">
                          <a:latin typeface="+mj-lt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잔량 기록 화면 제작</a:t>
                      </a:r>
                      <a:endParaRPr lang="en-US" altLang="ko-KR" sz="800" b="0">
                        <a:latin typeface="+mj-lt"/>
                        <a:ea typeface="나눔고딕"/>
                        <a:cs typeface="+mn-cs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범태원</a:t>
                      </a: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02"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0.2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5-10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수정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및 제작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세분화 설명 추가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화면 수정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한건우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84406" tIns="45720" rIns="84406" bIns="4572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0" anchor="ctr" anchorCtr="0"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27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14"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3231" tIns="0" rIns="33231" bIns="107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</a:t>
            </a:r>
            <a:r>
              <a:rPr lang="ko-KR" altLang="en-US" sz="1845"/>
              <a:t> </a:t>
            </a:r>
            <a:r>
              <a:rPr lang="en-US" altLang="ko-KR" sz="1845"/>
              <a:t>- </a:t>
            </a:r>
            <a:r>
              <a:rPr lang="ko-KR" altLang="en-US" sz="1845"/>
              <a:t>기기</a:t>
            </a:r>
            <a:endParaRPr lang="ko-KR" altLang="en-US" sz="1845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323"/>
              <a:t>설계도</a:t>
            </a:r>
            <a:endParaRPr lang="ko-KR" altLang="en-US" sz="3323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8"/>
          <p:cNvGraphicFramePr>
            <a:graphicFrameLocks noGrp="1"/>
          </p:cNvGraphicFramePr>
          <p:nvPr/>
        </p:nvGraphicFramePr>
        <p:xfrm>
          <a:off x="6732240" y="2747800"/>
          <a:ext cx="2306355" cy="2625416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1181"/>
              </a:tblGrid>
              <a:tr h="301133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7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461932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133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3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3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7350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39"/>
          <p:cNvGraphicFramePr>
            <a:graphicFrameLocks noGrp="1"/>
          </p:cNvGraphicFramePr>
          <p:nvPr/>
        </p:nvGraphicFramePr>
        <p:xfrm>
          <a:off x="6732589" y="763920"/>
          <a:ext cx="2309023" cy="1765935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0205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xmlns:mc="http://schemas.openxmlformats.org/markup-compatibility/2006" xmlns:hp="http://schemas.haansoft.com/office/presentation/8.0" kumimoji="0" lang="en-US" altLang="ko-KR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xmlns:mc="http://schemas.openxmlformats.org/markup-compatibility/2006" xmlns:hp="http://schemas.haansoft.com/office/presentation/8.0" kumimoji="0" lang="en-US" altLang="ko-KR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xmlns:mc="http://schemas.openxmlformats.org/markup-compatibility/2006" xmlns:hp="http://schemas.haansoft.com/office/presentation/8.0" kumimoji="0" lang="en-US" altLang="ko-KR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700" b="1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700" b="0" i="0" u="none" strike="noStrike" kern="1200" cap="none" normalizeH="0" baseline="0" mc:Ignorable="hp" hp:hslEmbossed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19" y="908720"/>
            <a:ext cx="3456385" cy="2228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 기기 모듈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>
          <a:xfrm>
            <a:off x="3216953" y="90304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b="1">
                <a:latin typeface="나눔고딕"/>
                <a:ea typeface="나눔고딕"/>
                <a:cs typeface="+mn-cs"/>
              </a:rPr>
              <a:t>Pet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f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eeder</a:t>
            </a:r>
            <a:endParaRPr lang="ko-KR" altLang="en-US" sz="12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9" name="꺾인 연결선 48"/>
          <p:cNvCxnSpPr>
            <a:stCxn id="133" idx="2"/>
            <a:endCxn id="4" idx="0"/>
          </p:cNvCxnSpPr>
          <p:nvPr/>
        </p:nvCxnSpPr>
        <p:spPr>
          <a:xfrm rot="16200000" flipH="1">
            <a:off x="6183937" y="-348857"/>
            <a:ext cx="550480" cy="37743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7330" y="1807180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700" b="1">
                <a:latin typeface="나눔고딕"/>
                <a:ea typeface="나눔고딕"/>
                <a:cs typeface="+mn-cs"/>
              </a:rPr>
              <a:t>feeder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>
                <a:latin typeface="나눔고딕"/>
                <a:ea typeface="나눔고딕"/>
                <a:cs typeface="+mn-cs"/>
              </a:rPr>
              <a:t>APP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98753" y="1813560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700" b="1">
                <a:latin typeface="나눔고딕"/>
                <a:ea typeface="나눔고딕"/>
                <a:cs typeface="+mn-cs"/>
              </a:rPr>
              <a:t>feeder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본체</a:t>
            </a:r>
            <a:endParaRPr lang="ko-KR" altLang="en-US" sz="7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꺾인 연결선 48"/>
          <p:cNvCxnSpPr>
            <a:stCxn id="50" idx="0"/>
            <a:endCxn id="133" idx="2"/>
          </p:cNvCxnSpPr>
          <p:nvPr/>
        </p:nvCxnSpPr>
        <p:spPr>
          <a:xfrm rot="5400000" flipH="1" flipV="1">
            <a:off x="4066415" y="1301596"/>
            <a:ext cx="544100" cy="4670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553644" y="2880360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배식 버튼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53122" y="2250793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메인 화면</a:t>
            </a:r>
            <a:endParaRPr lang="ko-KR" altLang="en-US" sz="7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25520" y="2889246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배식 기록 및 잔량</a:t>
            </a:r>
            <a:endParaRPr lang="ko-KR" altLang="en-US" sz="700" b="1">
              <a:latin typeface="나눔고딕"/>
              <a:ea typeface="나눔고딕"/>
              <a:cs typeface="+mn-cs"/>
            </a:endParaRPr>
          </a:p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확인 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화면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</p:txBody>
      </p:sp>
      <p:cxnSp>
        <p:nvCxnSpPr>
          <p:cNvPr id="76" name="꺾인 연결선 48"/>
          <p:cNvCxnSpPr>
            <a:stCxn id="24" idx="0"/>
            <a:endCxn id="23" idx="1"/>
          </p:cNvCxnSpPr>
          <p:nvPr/>
        </p:nvCxnSpPr>
        <p:spPr>
          <a:xfrm rot="5400000" flipH="1" flipV="1">
            <a:off x="2894595" y="2230720"/>
            <a:ext cx="537052" cy="78000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225519" y="3936872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226131" y="3520805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25520" y="3197855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126184" y="3490242"/>
            <a:ext cx="868323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배식 기록 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화면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490" y="3490242"/>
            <a:ext cx="97794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잔량 기록 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화면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</p:txBody>
      </p:sp>
      <p:cxnSp>
        <p:nvCxnSpPr>
          <p:cNvPr id="117" name="꺾인 연결선 48"/>
          <p:cNvCxnSpPr>
            <a:stCxn id="99" idx="0"/>
            <a:endCxn id="24" idx="1"/>
          </p:cNvCxnSpPr>
          <p:nvPr/>
        </p:nvCxnSpPr>
        <p:spPr>
          <a:xfrm rot="5400000" flipH="1" flipV="1">
            <a:off x="1643136" y="2907858"/>
            <a:ext cx="499595" cy="665174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48"/>
          <p:cNvCxnSpPr>
            <a:stCxn id="107" idx="0"/>
            <a:endCxn id="24" idx="1"/>
          </p:cNvCxnSpPr>
          <p:nvPr/>
        </p:nvCxnSpPr>
        <p:spPr>
          <a:xfrm rot="5400000" flipH="1" flipV="1">
            <a:off x="1123193" y="2387916"/>
            <a:ext cx="499595" cy="170505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126184" y="3936872"/>
            <a:ext cx="868323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배식기록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1490" y="3936872"/>
            <a:ext cx="97794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7" name="꺾인 연결선 48"/>
          <p:cNvCxnSpPr>
            <a:stCxn id="23" idx="3"/>
            <a:endCxn id="130" idx="0"/>
          </p:cNvCxnSpPr>
          <p:nvPr/>
        </p:nvCxnSpPr>
        <p:spPr>
          <a:xfrm>
            <a:off x="4648323" y="2352193"/>
            <a:ext cx="706933" cy="55483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916815" y="2907024"/>
            <a:ext cx="876882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연동 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화면</a:t>
            </a:r>
            <a:endParaRPr lang="ko-KR" altLang="en-US" sz="7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916815" y="3225703"/>
            <a:ext cx="876882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연동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952902" y="2901899"/>
            <a:ext cx="876882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 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화면</a:t>
            </a:r>
            <a:endParaRPr lang="ko-KR" altLang="en-US" sz="7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38" name="꺾인 연결선 48"/>
          <p:cNvCxnSpPr>
            <a:stCxn id="23" idx="3"/>
            <a:endCxn id="136" idx="0"/>
          </p:cNvCxnSpPr>
          <p:nvPr/>
        </p:nvCxnSpPr>
        <p:spPr>
          <a:xfrm>
            <a:off x="4648323" y="2352193"/>
            <a:ext cx="1743020" cy="54970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942651" y="3226199"/>
            <a:ext cx="876882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44" name="직사각형 141"/>
          <p:cNvSpPr/>
          <p:nvPr/>
        </p:nvSpPr>
        <p:spPr>
          <a:xfrm>
            <a:off x="5927366" y="3564132"/>
            <a:ext cx="876882" cy="20280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c0c0c0">
                <a:alpha val="100000"/>
              </a:srgbClr>
            </a:solidFill>
            <a:round/>
          </a:ln>
        </p:spPr>
        <p:txBody>
          <a:bodyPr wrap="none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배식 시간</a:t>
            </a:r>
            <a:endParaRPr kumimoji="0" lang="ko-KR" altLang="en-US" sz="700" b="0" i="0" u="none" strike="noStrike" kern="1200" cap="none" spc="0" normalizeH="0" baseline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변경 및 삭제</a:t>
            </a:r>
            <a:endParaRPr kumimoji="0" lang="ko-KR" altLang="en-US" sz="700" b="0" i="0" u="none" strike="noStrike" kern="1200" cap="none" spc="0" normalizeH="0" baseline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  <p:cxnSp>
        <p:nvCxnSpPr>
          <p:cNvPr id="35" name="직선 연결선 34"/>
          <p:cNvCxnSpPr>
            <a:stCxn id="50" idx="2"/>
            <a:endCxn id="23" idx="0"/>
          </p:cNvCxnSpPr>
          <p:nvPr/>
        </p:nvCxnSpPr>
        <p:spPr>
          <a:xfrm flipH="1">
            <a:off x="4100723" y="2009981"/>
            <a:ext cx="4208" cy="240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323" dirty="0"/>
              <a:t>Pet</a:t>
            </a:r>
            <a:r>
              <a:rPr lang="ko-KR" altLang="en-US" sz="3323" dirty="0"/>
              <a:t> </a:t>
            </a:r>
            <a:r>
              <a:rPr lang="en-US" altLang="ko-KR" sz="3323" dirty="0"/>
              <a:t>f</a:t>
            </a:r>
            <a:r>
              <a:rPr lang="en-US" altLang="ko-KR" sz="3323" dirty="0" smtClean="0"/>
              <a:t>eeder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</a:t>
            </a:r>
            <a:r>
              <a:rPr lang="ko-KR" altLang="en-US" sz="1845"/>
              <a:t> </a:t>
            </a:r>
            <a:r>
              <a:rPr lang="en-US" altLang="ko-KR" sz="1845"/>
              <a:t>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  <a:endParaRPr lang="en-US" altLang="ko-KR" sz="1845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323"/>
              <a:t>메인화면</a:t>
            </a:r>
            <a:endParaRPr lang="en-US" altLang="ko-KR" sz="3323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355" cy="2089785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1181"/>
              </a:tblGrid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메인페이지 에서는 수동 배식 버튼 과 연결 상태 그리고 설정또는 확을 하러 이동하는 길들이다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와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app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의 연동 상태를 나타낸다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 화면으로 이동한다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수동 배식 버튼이다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 화면으로 이동한다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 화면으로 이동한다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65935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1464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49592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어플리케이션</a:t>
            </a:r>
            <a:r>
              <a:rPr lang="en-US" altLang="ko-KR"/>
              <a:t>/ </a:t>
            </a:r>
            <a:r>
              <a:rPr lang="ko-KR" altLang="en-US"/>
              <a:t>메인화면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43808" y="2731920"/>
            <a:ext cx="1189936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500">
                <a:latin typeface="굴림"/>
                <a:ea typeface="나눔고딕"/>
              </a:rPr>
              <a:t>로고</a:t>
            </a:r>
            <a:endParaRPr lang="en-US" altLang="ko-KR" sz="2500">
              <a:latin typeface="굴림"/>
              <a:ea typeface="나눔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79" y="3812040"/>
            <a:ext cx="1152128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배식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6306" y="1939832"/>
            <a:ext cx="1035693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3491879" y="460412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연동 정보</a:t>
            </a:r>
            <a:endParaRPr lang="ko-KR" altLang="en-US" sz="1300">
              <a:latin typeface="굴림"/>
              <a:ea typeface="나눔고딕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2267743" y="460412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기록 확인</a:t>
            </a:r>
            <a:endParaRPr lang="ko-KR" altLang="en-US" sz="1200">
              <a:latin typeface="굴림"/>
              <a:ea typeface="나눔고딕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2267743" y="3812040"/>
            <a:ext cx="1152128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시간 설정</a:t>
            </a:r>
            <a:endParaRPr lang="ko-KR" altLang="en-US" sz="1200">
              <a:latin typeface="굴림"/>
              <a:ea typeface="나눔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5735" y="1507784"/>
            <a:ext cx="2520280" cy="4824536"/>
          </a:xfrm>
          <a:prstGeom prst="rect">
            <a:avLst/>
          </a:prstGeom>
          <a:noFill/>
          <a:ln>
            <a:solidFill>
              <a:schemeClr val="dk1"/>
            </a:solidFill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3886114" y="1556787"/>
            <a:ext cx="360045" cy="360045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1</a:t>
            </a:r>
            <a:endParaRPr lang="en-US" altLang="ko-KR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1797882" y="393305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1797887" y="47251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4750215" y="386104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4750210" y="472514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355" cy="2518410"/>
        </p:xfrm>
        <a:graphic>
          <a:graphicData uri="http://schemas.openxmlformats.org/drawingml/2006/table">
            <a:tbl>
              <a:tblPr firstRow="1" bandRow="1"/>
              <a:tblGrid>
                <a:gridCol w="485174"/>
                <a:gridCol w="1821181"/>
              </a:tblGrid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수동 배식을 실행한다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수동 배식시 사료와 물의 양을 정한다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초기에는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으로 되어있고 추후에는 이후 입력값을 가지게 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번에서 확인을 누루면  수동배식을 시작한다는 메세지를 아레 화면에 출력한다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본체에서 배식을 완료 하면 완료 메세지를 출력한다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실패시 실패 하였다는 메세지와 연결 상태나 배식기 본체의 사료를 확인하라는 메세지를 출력한다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65935"/>
        </p:xfrm>
        <a:graphic>
          <a:graphicData uri="http://schemas.openxmlformats.org/drawingml/2006/table">
            <a:tbl>
              <a:tblPr firstRow="1" bandRow="1"/>
              <a:tblGrid>
                <a:gridCol w="668818"/>
                <a:gridCol w="1641464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 배식 실행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2082196" cy="2171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어플리케이션</a:t>
            </a:r>
            <a:r>
              <a:rPr lang="en-US" altLang="ko-KR"/>
              <a:t>/ </a:t>
            </a:r>
            <a:r>
              <a:rPr lang="ko-KR" altLang="en-US"/>
              <a:t>메인화면 </a:t>
            </a:r>
            <a:r>
              <a:rPr lang="en-US" altLang="ko-KR"/>
              <a:t>-</a:t>
            </a:r>
            <a:r>
              <a:rPr lang="ko-KR" altLang="en-US"/>
              <a:t> 배식 실행</a:t>
            </a:r>
            <a:endParaRPr lang="ko-KR" altLang="en-US"/>
          </a:p>
        </p:txBody>
      </p:sp>
      <p:sp>
        <p:nvSpPr>
          <p:cNvPr id="46" name="직사각형 11"/>
          <p:cNvSpPr/>
          <p:nvPr/>
        </p:nvSpPr>
        <p:spPr>
          <a:xfrm>
            <a:off x="861783" y="2852930"/>
            <a:ext cx="1189936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로고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47" name="직사각형 12"/>
          <p:cNvSpPr/>
          <p:nvPr/>
        </p:nvSpPr>
        <p:spPr>
          <a:xfrm>
            <a:off x="1547664" y="3956055"/>
            <a:ext cx="1152128" cy="697080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배식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48" name="직사각형 13"/>
          <p:cNvSpPr/>
          <p:nvPr/>
        </p:nvSpPr>
        <p:spPr>
          <a:xfrm>
            <a:off x="1592091" y="2060842"/>
            <a:ext cx="1035693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연결상태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49" name="직사각형 1"/>
          <p:cNvSpPr/>
          <p:nvPr/>
        </p:nvSpPr>
        <p:spPr>
          <a:xfrm>
            <a:off x="1547664" y="472513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연동 정보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50" name="직사각형 1"/>
          <p:cNvSpPr/>
          <p:nvPr/>
        </p:nvSpPr>
        <p:spPr>
          <a:xfrm>
            <a:off x="323528" y="472513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배식 기록 확인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51" name="직사각형 1"/>
          <p:cNvSpPr/>
          <p:nvPr/>
        </p:nvSpPr>
        <p:spPr>
          <a:xfrm>
            <a:off x="323528" y="3933050"/>
            <a:ext cx="1152128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배식 시간 설정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52" name="직사각형 19"/>
          <p:cNvSpPr/>
          <p:nvPr/>
        </p:nvSpPr>
        <p:spPr>
          <a:xfrm>
            <a:off x="251520" y="1628794"/>
            <a:ext cx="2520280" cy="4824536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직사각형 20"/>
          <p:cNvSpPr/>
          <p:nvPr/>
        </p:nvSpPr>
        <p:spPr>
          <a:xfrm>
            <a:off x="3203848" y="4221088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수동 배식을 시작합니다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54" name=""/>
          <p:cNvSpPr/>
          <p:nvPr/>
        </p:nvSpPr>
        <p:spPr>
          <a:xfrm>
            <a:off x="2195731" y="357301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3131835" y="126875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직사각형 29"/>
          <p:cNvSpPr/>
          <p:nvPr/>
        </p:nvSpPr>
        <p:spPr>
          <a:xfrm>
            <a:off x="3170788" y="1647644"/>
            <a:ext cx="1689243" cy="192537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배식량을 설정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 주십시오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직사각형 13"/>
          <p:cNvSpPr/>
          <p:nvPr/>
        </p:nvSpPr>
        <p:spPr>
          <a:xfrm>
            <a:off x="3851920" y="2564904"/>
            <a:ext cx="864096" cy="21602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59" name="직사각형 13"/>
          <p:cNvSpPr/>
          <p:nvPr/>
        </p:nvSpPr>
        <p:spPr>
          <a:xfrm>
            <a:off x="3851920" y="2924944"/>
            <a:ext cx="864096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60" name="직사각형 13"/>
          <p:cNvSpPr/>
          <p:nvPr/>
        </p:nvSpPr>
        <p:spPr>
          <a:xfrm>
            <a:off x="3275855" y="2924944"/>
            <a:ext cx="504056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61" name="직사각형 13"/>
          <p:cNvSpPr/>
          <p:nvPr/>
        </p:nvSpPr>
        <p:spPr>
          <a:xfrm>
            <a:off x="3275856" y="2564904"/>
            <a:ext cx="504056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사 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62" name="직사각형 13"/>
          <p:cNvSpPr/>
          <p:nvPr/>
        </p:nvSpPr>
        <p:spPr>
          <a:xfrm>
            <a:off x="3275856" y="3240405"/>
            <a:ext cx="648072" cy="25202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확 인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63" name="직사각형 13"/>
          <p:cNvSpPr/>
          <p:nvPr/>
        </p:nvSpPr>
        <p:spPr>
          <a:xfrm>
            <a:off x="4067944" y="3240405"/>
            <a:ext cx="648072" cy="25202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굴림"/>
                <a:ea typeface="나눔고딕"/>
              </a:rPr>
              <a:t>취 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chemeClr val="accent2"/>
              </a:solidFill>
              <a:latin typeface="굴림"/>
              <a:ea typeface="나눔고딕"/>
            </a:endParaRPr>
          </a:p>
        </p:txBody>
      </p:sp>
      <p:sp>
        <p:nvSpPr>
          <p:cNvPr id="64" name=""/>
          <p:cNvSpPr/>
          <p:nvPr/>
        </p:nvSpPr>
        <p:spPr>
          <a:xfrm>
            <a:off x="3203848" y="37890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/>
          <p:nvPr/>
        </p:nvSpPr>
        <p:spPr>
          <a:xfrm>
            <a:off x="3203848" y="479714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직사각형 20"/>
          <p:cNvSpPr/>
          <p:nvPr/>
        </p:nvSpPr>
        <p:spPr>
          <a:xfrm>
            <a:off x="3203848" y="5219204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수동 배식을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굴림"/>
                <a:ea typeface="나눔고딕"/>
              </a:rPr>
              <a:t>완료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 하였습니다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67" name=""/>
          <p:cNvSpPr/>
          <p:nvPr/>
        </p:nvSpPr>
        <p:spPr>
          <a:xfrm>
            <a:off x="3203848" y="573325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직사각형 20"/>
          <p:cNvSpPr/>
          <p:nvPr/>
        </p:nvSpPr>
        <p:spPr>
          <a:xfrm>
            <a:off x="3203848" y="6155308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수동 배식을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나눔고딕"/>
              </a:rPr>
              <a:t>실패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 하였습니다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69" name="직사각형 20"/>
          <p:cNvSpPr/>
          <p:nvPr/>
        </p:nvSpPr>
        <p:spPr>
          <a:xfrm>
            <a:off x="5796136" y="6155308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연결 상태 또는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나눔고딕"/>
              </a:rPr>
              <a:t>사료를 확인 하십시오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  <a:endParaRPr lang="en-US" altLang="ko-KR" sz="1845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78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>
              <a:defRPr/>
            </a:pPr>
            <a:r>
              <a:rPr lang="ko-KR" altLang="en-US" sz="3220">
                <a:latin typeface="바탕체"/>
              </a:rPr>
              <a:t>연동 화면 </a:t>
            </a:r>
            <a:endParaRPr lang="en-US" altLang="ko-KR" sz="3220">
              <a:latin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27784" y="2208528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320609" y="3374195"/>
          <a:ext cx="1736695" cy="2194560"/>
        </p:xfrm>
        <a:graphic>
          <a:graphicData uri="http://schemas.openxmlformats.org/drawingml/2006/table">
            <a:tbl>
              <a:tblPr firstRow="1" bandRow="1"/>
              <a:tblGrid>
                <a:gridCol w="325090"/>
                <a:gridCol w="1411605"/>
              </a:tblGrid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Arial"/>
                        <a:ea typeface="맑은 고딕"/>
                        <a:cs typeface="Arial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앱과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를 연동한다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..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를 누루면 기기연동 화면으로 이동한다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290873" y="763920"/>
          <a:ext cx="1751997" cy="2328307"/>
        </p:xfrm>
        <a:graphic>
          <a:graphicData uri="http://schemas.openxmlformats.org/drawingml/2006/table">
            <a:tbl>
              <a:tblPr firstRow="1" bandRow="1"/>
              <a:tblGrid>
                <a:gridCol w="507197"/>
                <a:gridCol w="1244800"/>
              </a:tblGrid>
              <a:tr h="174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Pet feeder APP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712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026" y="831020"/>
            <a:ext cx="54854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연동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7122" y="2343788"/>
            <a:ext cx="794678" cy="4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000">
                <a:latin typeface="굴림"/>
                <a:ea typeface="나눔고딕"/>
              </a:rPr>
              <a:t>로고</a:t>
            </a:r>
            <a:endParaRPr lang="en-US" altLang="ko-KR" sz="2000">
              <a:latin typeface="굴림"/>
              <a:ea typeface="나눔고딕"/>
            </a:endParaRP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>
          <a:xfrm>
            <a:off x="3501749" y="3520963"/>
            <a:ext cx="638203" cy="340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ko-KR" altLang="en-US" sz="1000" b="1">
                <a:latin typeface="나눔고딕"/>
                <a:ea typeface="나눔고딕"/>
                <a:cs typeface="+mn-cs"/>
              </a:rPr>
              <a:t>등록</a:t>
            </a:r>
            <a:endParaRPr kumimoji="0" lang="ko-KR" altLang="en-US" sz="1000" b="1"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2209541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4619" y="1812169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연동 기기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107504" y="1812169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1704" y="559391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2616" y="2483007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연결 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81030" y="4146408"/>
            <a:ext cx="1689243" cy="142131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</a:rPr>
              <a:t>Faill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요청</a:t>
            </a:r>
            <a:r>
              <a:rPr lang="en-US" altLang="ko-KR" sz="1500">
                <a:solidFill>
                  <a:schemeClr val="tx1"/>
                </a:solidFill>
              </a:rPr>
              <a:t> </a:t>
            </a:r>
            <a:r>
              <a:rPr lang="ko-KR" altLang="en-US" sz="1500">
                <a:solidFill>
                  <a:schemeClr val="tx1"/>
                </a:solidFill>
              </a:rPr>
              <a:t>오류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연결 상태를 다시 확인해주세요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2627784" y="1810323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59254" y="1811294"/>
            <a:ext cx="1664266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연동 기기 추가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9329" y="2196955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466444" y="1799583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연동 기기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65446" y="3326449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Pet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feeder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4959329" y="1799583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  <a:endParaRPr kumimoji="0" lang="en-US" altLang="ko-KR" sz="2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91030" y="3321772"/>
            <a:ext cx="565613" cy="57920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300">
              <a:solidFill>
                <a:schemeClr val="dk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6216" y="3439181"/>
            <a:ext cx="390363" cy="39036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5823529" y="5581331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24441" y="2470421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연결 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1043608" y="134076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3635896" y="1340768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5868139" y="134076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6660227" y="400506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1388</ep:Words>
  <ep:PresentationFormat>화면 슬라이드 쇼(4:3)</ep:PresentationFormat>
  <ep:Paragraphs>317</ep:Paragraphs>
  <ep:Slides>21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2013-01-15T05:34:45.000</dcterms:created>
  <dc:creator>Administrator</dc:creator>
  <cp:lastModifiedBy>USER</cp:lastModifiedBy>
  <dcterms:modified xsi:type="dcterms:W3CDTF">2024-05-09T18:52:48.349</dcterms:modified>
  <cp:revision>523</cp:revision>
  <dc:title>PowerPoint 프레젠테이션</dc:title>
  <cp:version/>
</cp:coreProperties>
</file>