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5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2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3">
          <p15:clr>
            <a:srgbClr val="A4A3A4"/>
          </p15:clr>
        </p15:guide>
        <p15:guide id="5" orient="horz" pos="5256">
          <p15:clr>
            <a:srgbClr val="A4A3A4"/>
          </p15:clr>
        </p15:guide>
        <p15:guide id="6" orient="horz" pos="780">
          <p15:clr>
            <a:srgbClr val="A4A3A4"/>
          </p15:clr>
        </p15:guide>
        <p15:guide id="7" pos="4032">
          <p15:clr>
            <a:srgbClr val="A4A3A4"/>
          </p15:clr>
        </p15:guide>
        <p15:guide id="8" pos="7815">
          <p15:clr>
            <a:srgbClr val="A4A3A4"/>
          </p15:clr>
        </p15:guide>
        <p15:guide id="9" pos="185">
          <p15:clr>
            <a:srgbClr val="A4A3A4"/>
          </p15:clr>
        </p15:guide>
        <p15:guide id="10" pos="610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91" d="100"/>
          <a:sy n="91" d="100"/>
        </p:scale>
        <p:origin x="1686" y="102"/>
      </p:cViewPr>
      <p:guideLst>
        <p:guide orient="horz" pos="5578"/>
        <p:guide orient="horz" pos="392"/>
        <p:guide orient="horz" pos="5846"/>
        <p:guide orient="horz" pos="133"/>
        <p:guide orient="horz" pos="5256"/>
        <p:guide orient="horz" pos="780"/>
        <p:guide pos="4032"/>
        <p:guide pos="7815"/>
        <p:guide pos="185"/>
        <p:guide pos="610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fld id="{2CD1F5E4-9472-40E8-A3FE-848ACDC25F6B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fld id="{9908D01D-3302-42CB-9F01-EEEC1A5C0B15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5C600CF4-EAEC-4113-A98B-58E3F6D72046}" type="slidenum">
              <a:rPr lang="en-US" altLang="ko-KR"/>
              <a:pPr lvl="0">
                <a:defRPr/>
              </a:pPr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6CEC3E49-596F-4F2C-A186-9AB1291F7978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6CEC3E49-596F-4F2C-A186-9AB1291F7978}" type="slidenum">
              <a:rPr lang="en-US" altLang="ko-KR"/>
              <a:pPr lvl="0">
                <a:defRPr/>
              </a:pPr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54272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 algn="ctr"/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Pet feeder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700" b="1" kern="100" dirty="0">
                <a:latin typeface="+mn-ea"/>
                <a:ea typeface="+mn-ea"/>
                <a:cs typeface="Arial"/>
              </a:rPr>
              <a:t>구축 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756"/>
              </p:ext>
            </p:extLst>
          </p:nvPr>
        </p:nvGraphicFramePr>
        <p:xfrm>
          <a:off x="724354" y="1704653"/>
          <a:ext cx="11350755" cy="5768144"/>
        </p:xfrm>
        <a:graphic>
          <a:graphicData uri="http://schemas.openxmlformats.org/drawingml/2006/table">
            <a:tbl>
              <a:tblPr/>
              <a:tblGrid>
                <a:gridCol w="1021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889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2024-03-28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초안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2024-04-04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박민성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2024-04-05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범태원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 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5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0.5</a:t>
                      </a:r>
                      <a:endParaRPr lang="en-US" altLang="ko-KR" sz="1500" kern="100" dirty="0" smtClean="0">
                        <a:effectLst/>
                        <a:latin typeface="+mn-lt"/>
                        <a:ea typeface="굴림체"/>
                        <a:cs typeface="Arial" panose="020B0604020202020204" pitchFamily="34" charset="0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2024-04-18</a:t>
                      </a:r>
                      <a:endParaRPr kumimoji="0" lang="ko-KR" altLang="en-US" sz="15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수정 및 보안 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sz="1500" kern="100" dirty="0">
                        <a:effectLst/>
                        <a:latin typeface="+mn-lt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kumimoji="0" lang="ko-KR" altLang="ko-KR" sz="15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7038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23318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</p:spPr>
        <p:txBody>
          <a:bodyPr lIns="122191" tIns="61096" rIns="122191" bIns="61096">
            <a:spAutoFit/>
          </a:bodyPr>
          <a:lstStyle/>
          <a:p>
            <a:pPr algn="just" eaLnBrk="0" latinLnBrk="0" hangingPunct="0">
              <a:defRPr/>
            </a:pPr>
            <a:r>
              <a:rPr kumimoji="0" lang="en-US" altLang="ko-KR" sz="1600"/>
              <a:t> </a:t>
            </a:r>
          </a:p>
        </p:txBody>
      </p:sp>
      <p:sp>
        <p:nvSpPr>
          <p:cNvPr id="256" name="직사각형 255"/>
          <p:cNvSpPr/>
          <p:nvPr/>
        </p:nvSpPr>
        <p:spPr>
          <a:xfrm>
            <a:off x="3252702" y="2286072"/>
            <a:ext cx="2543508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 사용자</a:t>
            </a:r>
          </a:p>
        </p:txBody>
      </p:sp>
      <p:cxnSp>
        <p:nvCxnSpPr>
          <p:cNvPr id="260" name="직선 연결선 259"/>
          <p:cNvCxnSpPr/>
          <p:nvPr/>
        </p:nvCxnSpPr>
        <p:spPr>
          <a:xfrm rot="16200000" flipH="1">
            <a:off x="-1304056" y="5376664"/>
            <a:ext cx="7056784" cy="144016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tailEnd w="med" len="med"/>
          </a:ln>
        </p:spPr>
      </p:cxnSp>
      <p:cxnSp>
        <p:nvCxnSpPr>
          <p:cNvPr id="299" name="직선 연결선 298"/>
          <p:cNvCxnSpPr/>
          <p:nvPr/>
        </p:nvCxnSpPr>
        <p:spPr>
          <a:xfrm rot="16200000" flipH="1">
            <a:off x="3793528" y="5390876"/>
            <a:ext cx="7056784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tailEnd w="med" len="med"/>
          </a:ln>
        </p:spPr>
      </p:cxnSp>
      <p:cxnSp>
        <p:nvCxnSpPr>
          <p:cNvPr id="47" name="직선 연결선 46"/>
          <p:cNvCxnSpPr/>
          <p:nvPr/>
        </p:nvCxnSpPr>
        <p:spPr>
          <a:xfrm>
            <a:off x="2296344" y="8977064"/>
            <a:ext cx="9505056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tailEnd w="med" len="med"/>
          </a:ln>
        </p:spPr>
      </p:cxnSp>
      <p:sp>
        <p:nvSpPr>
          <p:cNvPr id="61" name="직사각형 60"/>
          <p:cNvSpPr/>
          <p:nvPr/>
        </p:nvSpPr>
        <p:spPr>
          <a:xfrm>
            <a:off x="377463" y="2928392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오프라인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77463" y="237992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온라인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944416" y="1705296"/>
            <a:ext cx="3111822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배식 관리 </a:t>
            </a:r>
            <a:r>
              <a:rPr kumimoji="0" lang="en-US" altLang="ko-KR" sz="1000" b="1">
                <a:solidFill>
                  <a:schemeClr val="tx1"/>
                </a:solidFill>
                <a:latin typeface="+mn-ea"/>
              </a:rPr>
              <a:t>APP</a:t>
            </a:r>
            <a:endParaRPr kumimoji="0" lang="ko-KR" altLang="en-US" sz="10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659421" y="5510119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배식 기록 저장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/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i="0" u="none" strike="noStrike">
                          <a:effectLst/>
                          <a:latin typeface="굴림체"/>
                          <a:ea typeface="굴림체"/>
                        </a:rPr>
                        <a:t>업무흐름도</a:t>
                      </a:r>
                      <a:endParaRPr lang="en-US" altLang="ko-KR" sz="1800" b="1" i="0" u="none" strike="noStrike">
                        <a:effectLst/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프로젝트명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Pet feeder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문서번호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/>
                          <a:ea typeface="굴림체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3779874" y="6074218"/>
            <a:ext cx="1368152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잔여 사료 및 물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기록 요청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779874" y="4771372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원격배식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789340" y="3684805"/>
            <a:ext cx="1368152" cy="516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배식 시간 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설정</a:t>
            </a: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또는 변경 또는 제거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97325" y="2821270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기기 등록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112662" y="2824951"/>
            <a:ext cx="1389547" cy="28733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사료 및 물 보충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498499" y="2792281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앱 연동</a:t>
            </a:r>
          </a:p>
        </p:txBody>
      </p:sp>
      <p:cxnSp>
        <p:nvCxnSpPr>
          <p:cNvPr id="22" name="직선 화살표 연결선 21"/>
          <p:cNvCxnSpPr>
            <a:stCxn id="12" idx="3"/>
            <a:endCxn id="13" idx="1"/>
          </p:cNvCxnSpPr>
          <p:nvPr/>
        </p:nvCxnSpPr>
        <p:spPr>
          <a:xfrm flipV="1">
            <a:off x="5165477" y="2935950"/>
            <a:ext cx="3333022" cy="2898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7" name="직사각형 26"/>
          <p:cNvSpPr/>
          <p:nvPr/>
        </p:nvSpPr>
        <p:spPr>
          <a:xfrm>
            <a:off x="3793250" y="3253037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기기 삭제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8499939" y="4645298"/>
            <a:ext cx="1377618" cy="505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밥그릇에 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사료 및 물 배식</a:t>
            </a:r>
          </a:p>
        </p:txBody>
      </p:sp>
      <p:cxnSp>
        <p:nvCxnSpPr>
          <p:cNvPr id="231" name="직선 화살표 연결선 230"/>
          <p:cNvCxnSpPr>
            <a:stCxn id="116" idx="3"/>
            <a:endCxn id="224" idx="1"/>
          </p:cNvCxnSpPr>
          <p:nvPr/>
        </p:nvCxnSpPr>
        <p:spPr>
          <a:xfrm flipV="1">
            <a:off x="5157492" y="4897914"/>
            <a:ext cx="3342447" cy="17127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38" name="직사각형 237"/>
          <p:cNvSpPr/>
          <p:nvPr/>
        </p:nvSpPr>
        <p:spPr>
          <a:xfrm>
            <a:off x="8499939" y="5401970"/>
            <a:ext cx="137761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배식 기록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cxnSp>
        <p:nvCxnSpPr>
          <p:cNvPr id="241" name="직선 화살표 연결선 240"/>
          <p:cNvCxnSpPr>
            <a:stCxn id="238" idx="1"/>
            <a:endCxn id="97" idx="3"/>
          </p:cNvCxnSpPr>
          <p:nvPr/>
        </p:nvCxnSpPr>
        <p:spPr>
          <a:xfrm flipH="1" flipV="1">
            <a:off x="7037039" y="5653788"/>
            <a:ext cx="1462900" cy="21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243" name="직선 화살표 연결선 242"/>
          <p:cNvCxnSpPr>
            <a:stCxn id="224" idx="2"/>
            <a:endCxn id="238" idx="0"/>
          </p:cNvCxnSpPr>
          <p:nvPr/>
        </p:nvCxnSpPr>
        <p:spPr>
          <a:xfrm rot="16200000" flipH="1">
            <a:off x="9063029" y="5276249"/>
            <a:ext cx="251440" cy="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247" name="직선 화살표 연결선 246"/>
          <p:cNvCxnSpPr>
            <a:stCxn id="23" idx="3"/>
            <a:endCxn id="19464" idx="1"/>
          </p:cNvCxnSpPr>
          <p:nvPr/>
        </p:nvCxnSpPr>
        <p:spPr>
          <a:xfrm flipV="1">
            <a:off x="5157492" y="3942105"/>
            <a:ext cx="3341007" cy="1133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66" name="직사각형 265"/>
          <p:cNvSpPr/>
          <p:nvPr/>
        </p:nvSpPr>
        <p:spPr>
          <a:xfrm>
            <a:off x="8487221" y="1693930"/>
            <a:ext cx="221660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solidFill>
                  <a:schemeClr val="tx1"/>
                </a:solidFill>
                <a:latin typeface="+mn-ea"/>
              </a:rPr>
              <a:t>Pet</a:t>
            </a: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000" b="1">
                <a:solidFill>
                  <a:schemeClr val="tx1"/>
                </a:solidFill>
                <a:latin typeface="+mn-ea"/>
              </a:rPr>
              <a:t>feeder</a:t>
            </a:r>
            <a:endParaRPr kumimoji="0" lang="ko-KR" altLang="en-US" sz="10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60" name="직사각형 9"/>
          <p:cNvSpPr/>
          <p:nvPr/>
        </p:nvSpPr>
        <p:spPr>
          <a:xfrm>
            <a:off x="8519440" y="7337242"/>
            <a:ext cx="1368152" cy="6643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dirty="0" smtClean="0">
                <a:solidFill>
                  <a:srgbClr val="000000"/>
                </a:solidFill>
              </a:rPr>
              <a:t>30</a:t>
            </a:r>
            <a:r>
              <a:rPr kumimoji="0" lang="ko-KR" altLang="en-US" sz="1000" dirty="0" smtClean="0">
                <a:solidFill>
                  <a:srgbClr val="000000"/>
                </a:solidFill>
              </a:rPr>
              <a:t>분마다 잔여 사료</a:t>
            </a:r>
            <a:endParaRPr kumimoji="0" lang="en-US" altLang="ko-KR" sz="1000" dirty="0" smtClean="0">
              <a:solidFill>
                <a:srgbClr val="000000"/>
              </a:solidFill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굴림"/>
              </a:rPr>
              <a:t>및 물 잔량 확인</a:t>
            </a:r>
            <a:endParaRPr kumimoji="0" lang="en-US" altLang="ko-KR" sz="1000" b="0" i="0" u="none" strike="noStrike" kern="1200" cap="none" spc="0" normalizeH="0" baseline="0" dirty="0" smtClean="0">
              <a:solidFill>
                <a:srgbClr val="000000"/>
              </a:solidFill>
              <a:latin typeface="굴림"/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dirty="0" smtClean="0">
                <a:solidFill>
                  <a:srgbClr val="000000"/>
                </a:solidFill>
              </a:rPr>
              <a:t>및 기록 저장</a:t>
            </a:r>
            <a:endParaRPr kumimoji="0" lang="en-US" altLang="ko-KR" sz="1000" b="0" i="0" u="none" strike="noStrike" kern="1200" cap="none" spc="0" normalizeH="0" baseline="0" dirty="0" smtClean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463" name="직사각형 9"/>
          <p:cNvSpPr/>
          <p:nvPr/>
        </p:nvSpPr>
        <p:spPr>
          <a:xfrm>
            <a:off x="8509405" y="6043936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굴림"/>
              </a:rPr>
              <a:t>잔여 사료 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및 </a:t>
            </a: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굴림"/>
              </a:rPr>
              <a:t>물</a:t>
            </a:r>
            <a:endParaRPr kumimoji="0" lang="en-US" altLang="ko-KR" sz="1000" b="0" i="0" u="none" strike="noStrike" kern="1200" cap="none" spc="0" normalizeH="0" baseline="0" dirty="0" smtClean="0">
              <a:solidFill>
                <a:srgbClr val="000000"/>
              </a:solidFill>
              <a:latin typeface="굴림"/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굴림"/>
              </a:rPr>
              <a:t>잔량</a:t>
            </a:r>
            <a:r>
              <a:rPr kumimoji="0" lang="ko-KR" altLang="en-US" sz="1000" b="0" i="0" u="none" strike="noStrike" kern="1200" cap="none" spc="0" normalizeH="0" dirty="0" smtClean="0">
                <a:solidFill>
                  <a:srgbClr val="000000"/>
                </a:solidFill>
                <a:latin typeface="굴림"/>
              </a:rPr>
              <a:t> </a:t>
            </a: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굴림"/>
              </a:rPr>
              <a:t>확인 및 저장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464" name="직사각형 12"/>
          <p:cNvSpPr/>
          <p:nvPr/>
        </p:nvSpPr>
        <p:spPr>
          <a:xfrm>
            <a:off x="8498499" y="3798436"/>
            <a:ext cx="1377618" cy="2873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dirty="0" smtClean="0">
                <a:solidFill>
                  <a:srgbClr val="000000"/>
                </a:solidFill>
              </a:rPr>
              <a:t>설정된 시간 저장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467" name="직사각형 9"/>
          <p:cNvSpPr/>
          <p:nvPr/>
        </p:nvSpPr>
        <p:spPr>
          <a:xfrm>
            <a:off x="8519440" y="6821856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굴림"/>
              </a:rPr>
              <a:t>잔여 사료 및</a:t>
            </a:r>
            <a:endParaRPr kumimoji="0" lang="en-US" altLang="ko-KR" sz="1000" b="0" i="0" u="none" strike="noStrike" kern="1200" cap="none" spc="0" normalizeH="0" baseline="0" dirty="0" smtClean="0">
              <a:solidFill>
                <a:srgbClr val="000000"/>
              </a:solidFill>
              <a:latin typeface="굴림"/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굴림"/>
              </a:rPr>
              <a:t>물 잔량</a:t>
            </a:r>
            <a:r>
              <a:rPr kumimoji="0" lang="ko-KR" altLang="en-US" sz="1000" b="0" i="0" u="none" strike="noStrike" kern="1200" cap="none" spc="0" normalizeH="0" dirty="0" smtClean="0">
                <a:solidFill>
                  <a:srgbClr val="000000"/>
                </a:solidFill>
                <a:latin typeface="굴림"/>
              </a:rPr>
              <a:t> </a:t>
            </a: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굴림"/>
              </a:rPr>
              <a:t>전송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471" name="직사각형 19470"/>
          <p:cNvSpPr/>
          <p:nvPr/>
        </p:nvSpPr>
        <p:spPr>
          <a:xfrm>
            <a:off x="2325672" y="8198770"/>
            <a:ext cx="403244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사료의 양은 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g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으로 계산 물의 양은 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ml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 계산한다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개발은 </a:t>
            </a:r>
            <a:r>
              <a:rPr kumimoji="0" lang="ko-KR" altLang="en-US" sz="1000" dirty="0" err="1">
                <a:solidFill>
                  <a:schemeClr val="tx1"/>
                </a:solidFill>
                <a:latin typeface="+mn-ea"/>
              </a:rPr>
              <a:t>아두이노를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사용한다</a:t>
            </a: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5" name="직사각형 96"/>
          <p:cNvSpPr/>
          <p:nvPr/>
        </p:nvSpPr>
        <p:spPr>
          <a:xfrm>
            <a:off x="3784607" y="5510119"/>
            <a:ext cx="1368152" cy="28733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배식 기록 확인</a:t>
            </a:r>
          </a:p>
        </p:txBody>
      </p:sp>
      <p:cxnSp>
        <p:nvCxnSpPr>
          <p:cNvPr id="48" name="직선 화살표 연결선 47"/>
          <p:cNvCxnSpPr>
            <a:stCxn id="97" idx="1"/>
            <a:endCxn id="45" idx="3"/>
          </p:cNvCxnSpPr>
          <p:nvPr/>
        </p:nvCxnSpPr>
        <p:spPr>
          <a:xfrm flipH="1">
            <a:off x="5152759" y="5653788"/>
            <a:ext cx="506662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56" name="직사각형 12"/>
          <p:cNvSpPr/>
          <p:nvPr/>
        </p:nvSpPr>
        <p:spPr>
          <a:xfrm>
            <a:off x="8509974" y="4229917"/>
            <a:ext cx="1377618" cy="2873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배식 시간 확인</a:t>
            </a:r>
          </a:p>
        </p:txBody>
      </p:sp>
      <p:cxnSp>
        <p:nvCxnSpPr>
          <p:cNvPr id="37" name="직선 화살표 연결선 36"/>
          <p:cNvCxnSpPr>
            <a:stCxn id="56" idx="2"/>
            <a:endCxn id="224" idx="0"/>
          </p:cNvCxnSpPr>
          <p:nvPr/>
        </p:nvCxnSpPr>
        <p:spPr>
          <a:xfrm flipH="1">
            <a:off x="9188748" y="4517254"/>
            <a:ext cx="10035" cy="12804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74" name="직사각형 9"/>
          <p:cNvSpPr/>
          <p:nvPr/>
        </p:nvSpPr>
        <p:spPr>
          <a:xfrm>
            <a:off x="3783353" y="6830003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dirty="0" smtClean="0">
                <a:solidFill>
                  <a:srgbClr val="000000"/>
                </a:solidFill>
              </a:rPr>
              <a:t>전송 받은 기록 확인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77" name="직사각형 9"/>
          <p:cNvSpPr/>
          <p:nvPr/>
        </p:nvSpPr>
        <p:spPr>
          <a:xfrm>
            <a:off x="5659421" y="6823917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dirty="0" smtClean="0">
                <a:solidFill>
                  <a:srgbClr val="000000"/>
                </a:solidFill>
              </a:rPr>
              <a:t>전송 받은</a:t>
            </a:r>
            <a:endParaRPr kumimoji="0" lang="en-US" altLang="ko-KR" sz="1000" dirty="0">
              <a:solidFill>
                <a:srgbClr val="000000"/>
              </a:solidFill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굴림"/>
              </a:rPr>
              <a:t>기록 저장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1267375" y="2205267"/>
            <a:ext cx="1080120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 사용자</a:t>
            </a:r>
          </a:p>
        </p:txBody>
      </p:sp>
      <p:cxnSp>
        <p:nvCxnSpPr>
          <p:cNvPr id="86" name="꺾인 연결선 85"/>
          <p:cNvCxnSpPr>
            <a:stCxn id="149" idx="1"/>
            <a:endCxn id="77" idx="2"/>
          </p:cNvCxnSpPr>
          <p:nvPr/>
        </p:nvCxnSpPr>
        <p:spPr>
          <a:xfrm rot="10800000">
            <a:off x="6343498" y="7255966"/>
            <a:ext cx="2175943" cy="1151705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102" name="직선 화살표 연결선 101"/>
          <p:cNvCxnSpPr>
            <a:stCxn id="19463" idx="2"/>
            <a:endCxn id="19467" idx="0"/>
          </p:cNvCxnSpPr>
          <p:nvPr/>
        </p:nvCxnSpPr>
        <p:spPr>
          <a:xfrm>
            <a:off x="9193481" y="6475984"/>
            <a:ext cx="10035" cy="34587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104" name="직선 화살표 연결선 103"/>
          <p:cNvCxnSpPr>
            <a:stCxn id="19467" idx="1"/>
            <a:endCxn id="77" idx="3"/>
          </p:cNvCxnSpPr>
          <p:nvPr/>
        </p:nvCxnSpPr>
        <p:spPr>
          <a:xfrm flipH="1">
            <a:off x="7027573" y="7037880"/>
            <a:ext cx="1491867" cy="206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136" name="직선 화살표 연결선 135"/>
          <p:cNvCxnSpPr>
            <a:stCxn id="77" idx="1"/>
            <a:endCxn id="74" idx="3"/>
          </p:cNvCxnSpPr>
          <p:nvPr/>
        </p:nvCxnSpPr>
        <p:spPr>
          <a:xfrm flipH="1">
            <a:off x="5151505" y="7039941"/>
            <a:ext cx="507916" cy="608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139" name="직선 화살표 연결선 138"/>
          <p:cNvCxnSpPr>
            <a:stCxn id="114" idx="3"/>
            <a:endCxn id="19463" idx="1"/>
          </p:cNvCxnSpPr>
          <p:nvPr/>
        </p:nvCxnSpPr>
        <p:spPr>
          <a:xfrm flipV="1">
            <a:off x="5148026" y="6259960"/>
            <a:ext cx="3361379" cy="3028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149" name="직사각형 9"/>
          <p:cNvSpPr/>
          <p:nvPr/>
        </p:nvSpPr>
        <p:spPr>
          <a:xfrm>
            <a:off x="8519440" y="8191646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dirty="0" smtClean="0">
                <a:solidFill>
                  <a:srgbClr val="000000"/>
                </a:solidFill>
              </a:rPr>
              <a:t>하루마다 </a:t>
            </a:r>
            <a:r>
              <a:rPr kumimoji="0" lang="en-US" altLang="ko-KR" sz="1000" dirty="0" smtClean="0">
                <a:solidFill>
                  <a:srgbClr val="000000"/>
                </a:solidFill>
              </a:rPr>
              <a:t>(00</a:t>
            </a:r>
            <a:r>
              <a:rPr kumimoji="0" lang="ko-KR" altLang="en-US" sz="1000" dirty="0" smtClean="0">
                <a:solidFill>
                  <a:srgbClr val="000000"/>
                </a:solidFill>
              </a:rPr>
              <a:t>시</a:t>
            </a:r>
            <a:r>
              <a:rPr kumimoji="0" lang="en-US" altLang="ko-KR" sz="1000" dirty="0" smtClean="0">
                <a:solidFill>
                  <a:srgbClr val="000000"/>
                </a:solidFill>
              </a:rPr>
              <a:t>)</a:t>
            </a: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굴림"/>
              </a:rPr>
              <a:t>저장된</a:t>
            </a:r>
            <a:r>
              <a:rPr kumimoji="0" lang="en-US" altLang="ko-KR" sz="1000" dirty="0">
                <a:solidFill>
                  <a:srgbClr val="000000"/>
                </a:solidFill>
              </a:rPr>
              <a:t> </a:t>
            </a: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굴림"/>
              </a:rPr>
              <a:t>기록 전송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</p:txBody>
      </p:sp>
      <p:cxnSp>
        <p:nvCxnSpPr>
          <p:cNvPr id="153" name="직선 화살표 연결선 152"/>
          <p:cNvCxnSpPr>
            <a:stCxn id="19460" idx="2"/>
            <a:endCxn id="149" idx="0"/>
          </p:cNvCxnSpPr>
          <p:nvPr/>
        </p:nvCxnSpPr>
        <p:spPr>
          <a:xfrm>
            <a:off x="9203516" y="8001542"/>
            <a:ext cx="0" cy="19010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156" name="직사각형 9"/>
          <p:cNvSpPr/>
          <p:nvPr/>
        </p:nvSpPr>
        <p:spPr>
          <a:xfrm>
            <a:off x="10045149" y="6843505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dirty="0" smtClean="0">
                <a:solidFill>
                  <a:srgbClr val="000000"/>
                </a:solidFill>
              </a:rPr>
              <a:t>3</a:t>
            </a:r>
            <a:r>
              <a:rPr kumimoji="0" lang="ko-KR" altLang="en-US" sz="1000" dirty="0" smtClean="0">
                <a:solidFill>
                  <a:srgbClr val="000000"/>
                </a:solidFill>
              </a:rPr>
              <a:t>일이 지난</a:t>
            </a:r>
            <a:endParaRPr kumimoji="0" lang="en-US" altLang="ko-KR" sz="1000" dirty="0">
              <a:solidFill>
                <a:srgbClr val="000000"/>
              </a:solidFill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굴림"/>
              </a:rPr>
              <a:t>기록 삭제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</p:txBody>
      </p:sp>
      <p:cxnSp>
        <p:nvCxnSpPr>
          <p:cNvPr id="168" name="꺾인 연결선 167"/>
          <p:cNvCxnSpPr>
            <a:stCxn id="19463" idx="3"/>
            <a:endCxn id="156" idx="0"/>
          </p:cNvCxnSpPr>
          <p:nvPr/>
        </p:nvCxnSpPr>
        <p:spPr>
          <a:xfrm>
            <a:off x="9877557" y="6259960"/>
            <a:ext cx="851668" cy="583545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175" name="꺾인 연결선 174"/>
          <p:cNvCxnSpPr>
            <a:stCxn id="19460" idx="3"/>
            <a:endCxn id="156" idx="2"/>
          </p:cNvCxnSpPr>
          <p:nvPr/>
        </p:nvCxnSpPr>
        <p:spPr>
          <a:xfrm flipV="1">
            <a:off x="9887592" y="7275553"/>
            <a:ext cx="841633" cy="393839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175" algn="ctr">
          <a:solidFill>
            <a:srgbClr val="4D4D4D"/>
          </a:solidFill>
          <a:round/>
          <a:tailEnd type="triangle" w="med" len="med"/>
        </a:ln>
      </a:spPr>
      <a:bodyPr/>
      <a:lstStyle/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341</Words>
  <Application>Microsoft Office PowerPoint</Application>
  <PresentationFormat>A3 용지(297x420mm)</PresentationFormat>
  <Paragraphs>155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굴림체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(주)야긴스텍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pc</cp:lastModifiedBy>
  <cp:revision>187</cp:revision>
  <dcterms:created xsi:type="dcterms:W3CDTF">2000-12-07T00:03:18Z</dcterms:created>
  <dcterms:modified xsi:type="dcterms:W3CDTF">2024-04-18T08:58:50Z</dcterms:modified>
  <cp:version/>
</cp:coreProperties>
</file>