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9" r:id="rId23"/>
    <p:sldId id="275" r:id="rId24"/>
    <p:sldId id="276" r:id="rId2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7BA59F6-F09E-4F33-8686-8C178B149B91}">
          <p14:sldIdLst>
            <p14:sldId id="256"/>
            <p14:sldId id="257"/>
            <p14:sldId id="258"/>
          </p14:sldIdLst>
        </p14:section>
        <p14:section name="APP" id="{3B9AC8DF-E0DC-4E8A-A3AF-E9191E3310F3}">
          <p14:sldIdLst>
            <p14:sldId id="259"/>
            <p14:sldId id="260"/>
            <p14:sldId id="261"/>
            <p14:sldId id="262"/>
            <p14:sldId id="263"/>
            <p14:sldId id="264"/>
            <p14:sldId id="277"/>
            <p14:sldId id="278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9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orient="horz" pos="4199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2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0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6">
          <p15:clr>
            <a:srgbClr val="A4A3A4"/>
          </p15:clr>
        </p15:guide>
        <p15:guide id="2" pos="2111">
          <p15:clr>
            <a:srgbClr val="A4A3A4"/>
          </p15:clr>
        </p15:guide>
        <p15:guide id="3" orient="horz" pos="3125">
          <p15:clr>
            <a:srgbClr val="A4A3A4"/>
          </p15:clr>
        </p15:guide>
        <p15:guide id="4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0221" autoAdjust="0"/>
  </p:normalViewPr>
  <p:slideViewPr>
    <p:cSldViewPr>
      <p:cViewPr varScale="1">
        <p:scale>
          <a:sx n="81" d="100"/>
          <a:sy n="81" d="100"/>
        </p:scale>
        <p:origin x="540" y="78"/>
      </p:cViewPr>
      <p:guideLst>
        <p:guide orient="horz" pos="480"/>
        <p:guide orient="horz" pos="4199"/>
        <p:guide orient="horz" pos="1525"/>
        <p:guide orient="horz" pos="2522"/>
        <p:guide pos="2880"/>
        <p:guide pos="5692"/>
        <p:guide pos="20"/>
        <p:guide pos="4241"/>
        <p:guide pos="4195"/>
        <p:guide pos="6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6"/>
        <p:guide pos="2111"/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751804461942266E-2"/>
          <c:y val="3.3133194540381182E-2"/>
          <c:w val="0.75594603018372708"/>
          <c:h val="0.749314890938043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h:mm</c:formatCode>
                <c:ptCount val="11"/>
                <c:pt idx="0">
                  <c:v>0.33333333333333331</c:v>
                </c:pt>
                <c:pt idx="1">
                  <c:v>0.35416666666666669</c:v>
                </c:pt>
                <c:pt idx="2">
                  <c:v>0.375</c:v>
                </c:pt>
                <c:pt idx="3">
                  <c:v>0.39583333333333331</c:v>
                </c:pt>
                <c:pt idx="4">
                  <c:v>0.41666666666666669</c:v>
                </c:pt>
                <c:pt idx="5">
                  <c:v>0.4375</c:v>
                </c:pt>
                <c:pt idx="6">
                  <c:v>0.45833333333333331</c:v>
                </c:pt>
                <c:pt idx="7">
                  <c:v>0.47916666666666669</c:v>
                </c:pt>
                <c:pt idx="8">
                  <c:v>0.5</c:v>
                </c:pt>
                <c:pt idx="9">
                  <c:v>0.52083333333333337</c:v>
                </c:pt>
                <c:pt idx="10">
                  <c:v>0.54166666666666663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150</c:v>
                </c:pt>
                <c:pt idx="1">
                  <c:v>100</c:v>
                </c:pt>
                <c:pt idx="2">
                  <c:v>50</c:v>
                </c:pt>
                <c:pt idx="3">
                  <c:v>20</c:v>
                </c:pt>
                <c:pt idx="4">
                  <c:v>20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200</c:v>
                </c:pt>
                <c:pt idx="9">
                  <c:v>180</c:v>
                </c:pt>
                <c:pt idx="1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66-4647-BDA9-203123D2FC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사료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h:mm</c:formatCode>
                <c:ptCount val="11"/>
                <c:pt idx="0">
                  <c:v>0.33333333333333331</c:v>
                </c:pt>
                <c:pt idx="1">
                  <c:v>0.35416666666666669</c:v>
                </c:pt>
                <c:pt idx="2">
                  <c:v>0.375</c:v>
                </c:pt>
                <c:pt idx="3">
                  <c:v>0.39583333333333331</c:v>
                </c:pt>
                <c:pt idx="4">
                  <c:v>0.41666666666666669</c:v>
                </c:pt>
                <c:pt idx="5">
                  <c:v>0.4375</c:v>
                </c:pt>
                <c:pt idx="6">
                  <c:v>0.45833333333333331</c:v>
                </c:pt>
                <c:pt idx="7">
                  <c:v>0.47916666666666669</c:v>
                </c:pt>
                <c:pt idx="8">
                  <c:v>0.5</c:v>
                </c:pt>
                <c:pt idx="9">
                  <c:v>0.52083333333333337</c:v>
                </c:pt>
                <c:pt idx="10">
                  <c:v>0.54166666666666663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100</c:v>
                </c:pt>
                <c:pt idx="1">
                  <c:v>70</c:v>
                </c:pt>
                <c:pt idx="2">
                  <c:v>50</c:v>
                </c:pt>
                <c:pt idx="3">
                  <c:v>30</c:v>
                </c:pt>
                <c:pt idx="4">
                  <c:v>30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150</c:v>
                </c:pt>
                <c:pt idx="9">
                  <c:v>100</c:v>
                </c:pt>
                <c:pt idx="10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66-4647-BDA9-203123D2FC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h:mm</c:formatCode>
                <c:ptCount val="11"/>
                <c:pt idx="0">
                  <c:v>0.33333333333333331</c:v>
                </c:pt>
                <c:pt idx="1">
                  <c:v>0.35416666666666669</c:v>
                </c:pt>
                <c:pt idx="2">
                  <c:v>0.375</c:v>
                </c:pt>
                <c:pt idx="3">
                  <c:v>0.39583333333333331</c:v>
                </c:pt>
                <c:pt idx="4">
                  <c:v>0.41666666666666669</c:v>
                </c:pt>
                <c:pt idx="5">
                  <c:v>0.4375</c:v>
                </c:pt>
                <c:pt idx="6">
                  <c:v>0.45833333333333331</c:v>
                </c:pt>
                <c:pt idx="7">
                  <c:v>0.47916666666666669</c:v>
                </c:pt>
                <c:pt idx="8">
                  <c:v>0.5</c:v>
                </c:pt>
                <c:pt idx="9">
                  <c:v>0.52083333333333337</c:v>
                </c:pt>
                <c:pt idx="10">
                  <c:v>0.54166666666666663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66-4647-BDA9-203123D2F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025192"/>
        <c:axId val="407015472"/>
      </c:lineChart>
      <c:catAx>
        <c:axId val="407025192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7015472"/>
        <c:crosses val="autoZero"/>
        <c:auto val="1"/>
        <c:lblAlgn val="ctr"/>
        <c:lblOffset val="100"/>
        <c:noMultiLvlLbl val="0"/>
      </c:catAx>
      <c:valAx>
        <c:axId val="40701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7025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1.3931548134048583E-2"/>
          <c:y val="0.88604966579006628"/>
          <c:w val="0.53189078992905348"/>
          <c:h val="0.10659869974477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FFACF5F9-BF6D-45A1-8B7F-E33A63BB863C}" type="datetime1">
              <a:rPr lang="ko-KR" altLang="en-US"/>
              <a:pPr lvl="0">
                <a:defRPr/>
              </a:pPr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13DF0817-840A-4486-B261-AF348273438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3DF0817-840A-4486-B261-AF348273438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3DF0817-840A-4486-B261-AF3482734387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3DF0817-840A-4486-B261-AF3482734387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3DF0817-840A-4486-B261-AF3482734387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 err="1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21619"/>
              </p:ext>
            </p:extLst>
          </p:nvPr>
        </p:nvGraphicFramePr>
        <p:xfrm>
          <a:off x="114300" y="1833470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Pet feeder 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어플리케이션</a:t>
                      </a: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616576" y="1916832"/>
            <a:ext cx="2195736" cy="420501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6576" y="2304452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48930"/>
              </p:ext>
            </p:extLst>
          </p:nvPr>
        </p:nvGraphicFramePr>
        <p:xfrm>
          <a:off x="7320609" y="3374195"/>
          <a:ext cx="1736695" cy="2103120"/>
        </p:xfrm>
        <a:graphic>
          <a:graphicData uri="http://schemas.openxmlformats.org/drawingml/2006/table">
            <a:tbl>
              <a:tblPr firstRow="1" bandRow="1"/>
              <a:tblGrid>
                <a:gridCol w="32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앱과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를 연동한다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..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 기기 추가 화면이다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QR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코드를 스캔한다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실패시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오류 메시지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인식이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완료되었을시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등록버튼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62698"/>
              </p:ext>
            </p:extLst>
          </p:nvPr>
        </p:nvGraphicFramePr>
        <p:xfrm>
          <a:off x="7290873" y="763920"/>
          <a:ext cx="1751997" cy="2353072"/>
        </p:xfrm>
        <a:graphic>
          <a:graphicData uri="http://schemas.openxmlformats.org/drawingml/2006/table">
            <a:tbl>
              <a:tblPr firstRow="1" bandRow="1"/>
              <a:tblGrid>
                <a:gridCol w="50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+mn-lt"/>
                          <a:ea typeface="맑은 고딕"/>
                        </a:rPr>
                        <a:t>Pet feeder APP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7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 기기 추가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기기추가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026" y="831020"/>
            <a:ext cx="54854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900" b="1"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>⊙ 연동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34066" y="2460360"/>
            <a:ext cx="794678" cy="4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2000" dirty="0">
                <a:latin typeface="굴림"/>
                <a:ea typeface="나눔고딕"/>
              </a:rPr>
              <a:t>로고</a:t>
            </a:r>
            <a:endParaRPr lang="en-US" altLang="ko-KR" sz="2000" dirty="0">
              <a:latin typeface="굴림"/>
              <a:ea typeface="나눔고딕"/>
            </a:endParaRPr>
          </a:p>
        </p:txBody>
      </p:sp>
      <p:sp>
        <p:nvSpPr>
          <p:cNvPr id="40" name="Rounded Rectangle 1250914"/>
          <p:cNvSpPr>
            <a:spLocks noChangeArrowheads="1"/>
          </p:cNvSpPr>
          <p:nvPr/>
        </p:nvSpPr>
        <p:spPr>
          <a:xfrm>
            <a:off x="1427149" y="5118928"/>
            <a:ext cx="638203" cy="3400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ko-KR" altLang="en-US" sz="1000" b="1" dirty="0">
                <a:latin typeface="나눔고딕"/>
                <a:ea typeface="나눔고딕"/>
                <a:cs typeface="+mn-cs"/>
              </a:rPr>
              <a:t>등록</a:t>
            </a:r>
            <a:endParaRPr kumimoji="0" lang="ko-KR" altLang="en-US" sz="1000" b="1" dirty="0">
              <a:latin typeface="나눔고딕"/>
              <a:ea typeface="나눔고딕"/>
              <a:cs typeface="+mn-cs"/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616576" y="1915861"/>
            <a:ext cx="510173" cy="392695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48046" y="1916832"/>
            <a:ext cx="1664266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연동 기기 추가</a:t>
            </a:r>
          </a:p>
        </p:txBody>
      </p:sp>
      <p:sp>
        <p:nvSpPr>
          <p:cNvPr id="51" name="타원 50"/>
          <p:cNvSpPr/>
          <p:nvPr/>
        </p:nvSpPr>
        <p:spPr>
          <a:xfrm>
            <a:off x="1620134" y="1415033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62349" y="3308681"/>
            <a:ext cx="1689243" cy="142131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 err="1">
                <a:solidFill>
                  <a:schemeClr val="tx1"/>
                </a:solidFill>
              </a:rPr>
              <a:t>Faill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요청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오류</a:t>
            </a:r>
          </a:p>
          <a:p>
            <a:pPr algn="ctr">
              <a:defRPr/>
            </a:pPr>
            <a:endParaRPr lang="en-US" altLang="ko-KR" sz="15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연결 상태를 다시 확인해주세요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36726" y="3116992"/>
            <a:ext cx="1619050" cy="16801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en-US" altLang="ko-KR" sz="2000" dirty="0">
                <a:latin typeface="굴림"/>
                <a:ea typeface="나눔고딕"/>
              </a:rPr>
              <a:t>QR</a:t>
            </a:r>
          </a:p>
          <a:p>
            <a:pPr algn="ctr">
              <a:defRPr/>
            </a:pPr>
            <a:r>
              <a:rPr lang="en-US" altLang="ko-KR" sz="2000" dirty="0">
                <a:latin typeface="굴림"/>
                <a:ea typeface="나눔고딕"/>
              </a:rPr>
              <a:t>CODE</a:t>
            </a:r>
          </a:p>
        </p:txBody>
      </p:sp>
      <p:sp>
        <p:nvSpPr>
          <p:cNvPr id="44" name="타원 43"/>
          <p:cNvSpPr/>
          <p:nvPr/>
        </p:nvSpPr>
        <p:spPr>
          <a:xfrm>
            <a:off x="514711" y="3501008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en-US" altLang="ko-KR" sz="1800" b="0" i="0" u="none" strike="noStrike" kern="1200" cap="none" spc="0" normalizeH="0" baseline="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016171" y="5118928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en-US" altLang="ko-KR" sz="1800" b="0" i="0" u="none" strike="noStrike" kern="1200" cap="none" spc="0" normalizeH="0" baseline="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030879" y="2887357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en-US" altLang="ko-KR" sz="1800" b="0" i="0" u="none" strike="noStrike" kern="1200" cap="none" spc="0" normalizeH="0" baseline="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82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899592" y="2240154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59329"/>
              </p:ext>
            </p:extLst>
          </p:nvPr>
        </p:nvGraphicFramePr>
        <p:xfrm>
          <a:off x="7320609" y="3374195"/>
          <a:ext cx="1736695" cy="2209800"/>
        </p:xfrm>
        <a:graphic>
          <a:graphicData uri="http://schemas.openxmlformats.org/drawingml/2006/table">
            <a:tbl>
              <a:tblPr firstRow="1" bandRow="1"/>
              <a:tblGrid>
                <a:gridCol w="32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앱과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를 연동한다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연동동기기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변경 페이지이다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기기명을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나타낸다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삭제 버튼으로 연동을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해제할수있다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삭제시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경고 메시지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11465"/>
              </p:ext>
            </p:extLst>
          </p:nvPr>
        </p:nvGraphicFramePr>
        <p:xfrm>
          <a:off x="7290873" y="763920"/>
          <a:ext cx="1751997" cy="2353072"/>
        </p:xfrm>
        <a:graphic>
          <a:graphicData uri="http://schemas.openxmlformats.org/drawingml/2006/table">
            <a:tbl>
              <a:tblPr firstRow="1" bandRow="1"/>
              <a:tblGrid>
                <a:gridCol w="50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+mn-lt"/>
                          <a:ea typeface="맑은 고딕"/>
                        </a:rPr>
                        <a:t>Pet feeder APP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7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 기기 변경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기기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변경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026" y="831020"/>
            <a:ext cx="54854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900" b="1"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>⊙ 연동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98930" y="2375414"/>
            <a:ext cx="794678" cy="4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2000">
                <a:latin typeface="굴림"/>
                <a:ea typeface="나눔고딕"/>
              </a:rPr>
              <a:t>로고</a:t>
            </a:r>
            <a:endParaRPr lang="en-US" altLang="ko-KR" sz="2000">
              <a:latin typeface="굴림"/>
              <a:ea typeface="나눔고딕"/>
            </a:endParaRPr>
          </a:p>
        </p:txBody>
      </p:sp>
      <p:sp>
        <p:nvSpPr>
          <p:cNvPr id="40" name="Rounded Rectangle 1250914"/>
          <p:cNvSpPr>
            <a:spLocks noChangeArrowheads="1"/>
          </p:cNvSpPr>
          <p:nvPr/>
        </p:nvSpPr>
        <p:spPr>
          <a:xfrm>
            <a:off x="1698930" y="5044802"/>
            <a:ext cx="638203" cy="3400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ko-KR" altLang="en-US" sz="1000" b="1" dirty="0">
                <a:latin typeface="나눔고딕"/>
                <a:ea typeface="나눔고딕"/>
              </a:rPr>
              <a:t>삭제</a:t>
            </a:r>
            <a:endParaRPr kumimoji="0" lang="ko-KR" altLang="en-US" sz="1000" b="1" dirty="0">
              <a:latin typeface="나눔고딕"/>
              <a:ea typeface="나눔고딕"/>
              <a:cs typeface="+mn-cs"/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899592" y="1841949"/>
            <a:ext cx="510173" cy="392695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431062" y="1842920"/>
            <a:ext cx="1664266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연동 기기 </a:t>
            </a:r>
            <a:r>
              <a:rPr lang="ko-KR" altLang="en-US" sz="1500" dirty="0"/>
              <a:t>변경</a:t>
            </a:r>
            <a:endParaRPr lang="ko-KR" altLang="en-US" sz="1500" dirty="0">
              <a:solidFill>
                <a:schemeClr val="dk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907704" y="1372394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en-US" altLang="ko-KR" sz="1800" b="0" i="0" u="none" strike="noStrike" kern="1200" cap="none" spc="0" normalizeH="0" baseline="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0913" y="3103632"/>
            <a:ext cx="774783" cy="4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500" dirty="0" err="1">
                <a:latin typeface="굴림"/>
                <a:ea typeface="나눔고딕"/>
              </a:rPr>
              <a:t>기기명</a:t>
            </a:r>
            <a:r>
              <a:rPr lang="en-US" altLang="ko-KR" sz="1500" dirty="0">
                <a:latin typeface="굴림"/>
                <a:ea typeface="나눔고딕"/>
              </a:rPr>
              <a:t>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49741" y="3113240"/>
            <a:ext cx="1038083" cy="4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endParaRPr lang="en-US" altLang="ko-KR" sz="1500" dirty="0">
              <a:latin typeface="굴림"/>
              <a:ea typeface="나눔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5816" y="3212976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en-US" altLang="ko-KR" sz="1800" b="0" i="0" u="none" strike="noStrike" kern="1200" cap="none" spc="0" normalizeH="0" baseline="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38885" y="5024842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en-US" altLang="ko-KR" sz="1800" b="0" i="0" u="none" strike="noStrike" kern="1200" cap="none" spc="0" normalizeH="0" baseline="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43727" y="4604764"/>
            <a:ext cx="1689243" cy="142131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21925" y="4653136"/>
            <a:ext cx="1533101" cy="68956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기기를 </a:t>
            </a:r>
            <a:r>
              <a:rPr lang="ko-KR" altLang="en-US" sz="1200" dirty="0">
                <a:solidFill>
                  <a:srgbClr val="FF0000"/>
                </a:solidFill>
              </a:rPr>
              <a:t>삭제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21925" y="5634414"/>
            <a:ext cx="792089" cy="341936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</a:rPr>
              <a:t>뒤로가기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39499" y="5634414"/>
            <a:ext cx="767985" cy="341936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2" name="타원 21"/>
          <p:cNvSpPr/>
          <p:nvPr/>
        </p:nvSpPr>
        <p:spPr>
          <a:xfrm>
            <a:off x="4233991" y="4098862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en-US" altLang="ko-KR" sz="1800" b="0" i="0" u="none" strike="noStrike" kern="1200" cap="none" spc="0" normalizeH="0" baseline="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34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feeder-</a:t>
            </a:r>
            <a:r>
              <a:rPr lang="ko-KR" altLang="en-US" sz="1845"/>
              <a:t> </a:t>
            </a:r>
            <a:r>
              <a:rPr lang="en-US" altLang="ko-KR" sz="1845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6052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ko-KR" altLang="en-US" sz="3220">
                <a:latin typeface="바탕체"/>
              </a:rPr>
              <a:t>배식 시간 설정 화면</a:t>
            </a:r>
            <a:endParaRPr lang="en-US" altLang="ko-KR" sz="3220">
              <a:latin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516216" y="2996951"/>
          <a:ext cx="2522806" cy="2582286"/>
        </p:xfrm>
        <a:graphic>
          <a:graphicData uri="http://schemas.openxmlformats.org/drawingml/2006/table">
            <a:tbl>
              <a:tblPr firstRow="1" bandRow="1"/>
              <a:tblGrid>
                <a:gridCol w="53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5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시간의 설정과 설정된 시간을 확인 할수 있습니다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메인화면에서 배식 시간 확인을 누룰시 오는 화면이다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다음에 예약되어진 배식을 알려줍니다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처음 부분은 자신이 지정한 배식 이름과 시간을 나타내고 사료의 양과 물의 배식 여부를 나타낸다 물이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일 경우 물을 배식하고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X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인경우 배식하지 않는다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또한 이름을 클릭시 배식 변경 화면으로 이동한다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배식을 하는 요일은 진한 색으로 표현하고 하얀색인 부분은 배식을 하지 않는 요일이다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4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다른 배식을 설정하고 싶을경우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버튼을 눌러서 배식 시간 설정 화면으로 이동한다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516216" y="836712"/>
          <a:ext cx="2520278" cy="1909944"/>
        </p:xfrm>
        <a:graphic>
          <a:graphicData uri="http://schemas.openxmlformats.org/drawingml/2006/table">
            <a:tbl>
              <a:tblPr firstRow="1" bandRow="1"/>
              <a:tblGrid>
                <a:gridCol w="72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2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2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2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2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2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2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2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2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2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latin typeface="굴림"/>
                          <a:ea typeface="나눔고딕"/>
                        </a:rPr>
                        <a:t>배식 시간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Rectangle 89"/>
          <p:cNvSpPr>
            <a:spLocks noChangeArrowheads="1"/>
          </p:cNvSpPr>
          <p:nvPr/>
        </p:nvSpPr>
        <p:spPr>
          <a:xfrm>
            <a:off x="0" y="764704"/>
            <a:ext cx="4781889" cy="366671"/>
          </a:xfrm>
          <a:prstGeom prst="rect">
            <a:avLst/>
          </a:prstGeom>
          <a:noFill/>
          <a:ln w="3175" algn="ctr">
            <a:noFill/>
            <a:miter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>
                <a:latin typeface="HY헤드라인M"/>
                <a:ea typeface="HY헤드라인M"/>
              </a:rPr>
              <a:t>배식 시간 설정 화면</a:t>
            </a:r>
            <a:endParaRPr lang="en-US" altLang="ko-KR" sz="1600">
              <a:latin typeface="HY헤드라인M"/>
              <a:ea typeface="HY헤드라인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48272" y="1856640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52328" y="1856640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배식 시간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8272" y="2242439"/>
            <a:ext cx="2195736" cy="1131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다음 배식 예정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12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밥 과 물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다음 예정까지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시간 </a:t>
            </a:r>
            <a:r>
              <a:rPr lang="en-US" altLang="ko-KR" sz="1200">
                <a:solidFill>
                  <a:schemeClr val="tx1"/>
                </a:solidFill>
              </a:rPr>
              <a:t>30</a:t>
            </a:r>
            <a:r>
              <a:rPr lang="ko-KR" altLang="en-US" sz="1200">
                <a:solidFill>
                  <a:schemeClr val="tx1"/>
                </a:solidFill>
              </a:rPr>
              <a:t>분 남았습니다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48272" y="5110943"/>
            <a:ext cx="2195736" cy="550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48272" y="3392996"/>
            <a:ext cx="1619672" cy="82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47864" y="5194767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>
                <a:solidFill>
                  <a:schemeClr val="tx1"/>
                </a:solidFill>
              </a:rPr>
              <a:t>+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3" name="직사각형 10"/>
          <p:cNvSpPr/>
          <p:nvPr/>
        </p:nvSpPr>
        <p:spPr>
          <a:xfrm>
            <a:off x="2448272" y="1856640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499992" y="3356992"/>
            <a:ext cx="144016" cy="1728192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067944" y="3861048"/>
            <a:ext cx="432048" cy="3600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dk1"/>
                </a:solidFill>
              </a:rPr>
              <a:t>off</a:t>
            </a:r>
          </a:p>
        </p:txBody>
      </p:sp>
      <p:sp>
        <p:nvSpPr>
          <p:cNvPr id="96" name="직사각형 7"/>
          <p:cNvSpPr/>
          <p:nvPr/>
        </p:nvSpPr>
        <p:spPr>
          <a:xfrm>
            <a:off x="2448272" y="3356992"/>
            <a:ext cx="1619672" cy="86409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직사각형 49"/>
          <p:cNvSpPr/>
          <p:nvPr/>
        </p:nvSpPr>
        <p:spPr>
          <a:xfrm>
            <a:off x="2448272" y="3859689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</a:t>
            </a:r>
          </a:p>
        </p:txBody>
      </p:sp>
      <p:sp>
        <p:nvSpPr>
          <p:cNvPr id="98" name="직사각형 63"/>
          <p:cNvSpPr/>
          <p:nvPr/>
        </p:nvSpPr>
        <p:spPr>
          <a:xfrm>
            <a:off x="2692413" y="3859689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</a:t>
            </a:r>
          </a:p>
        </p:txBody>
      </p:sp>
      <p:sp>
        <p:nvSpPr>
          <p:cNvPr id="99" name="직사각형 64"/>
          <p:cNvSpPr/>
          <p:nvPr/>
        </p:nvSpPr>
        <p:spPr>
          <a:xfrm>
            <a:off x="2915816" y="3859689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</a:p>
        </p:txBody>
      </p:sp>
      <p:sp>
        <p:nvSpPr>
          <p:cNvPr id="100" name="직사각형 66"/>
          <p:cNvSpPr/>
          <p:nvPr/>
        </p:nvSpPr>
        <p:spPr>
          <a:xfrm>
            <a:off x="3851920" y="3858330"/>
            <a:ext cx="223403" cy="358681"/>
          </a:xfrm>
          <a:prstGeom prst="rect">
            <a:avLst/>
          </a:prstGeom>
          <a:solidFill>
            <a:srgbClr val="D9D9D9">
              <a:alpha val="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일</a:t>
            </a:r>
          </a:p>
        </p:txBody>
      </p:sp>
      <p:sp>
        <p:nvSpPr>
          <p:cNvPr id="101" name="직사각형 67"/>
          <p:cNvSpPr/>
          <p:nvPr/>
        </p:nvSpPr>
        <p:spPr>
          <a:xfrm>
            <a:off x="3635896" y="3859689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토</a:t>
            </a:r>
          </a:p>
        </p:txBody>
      </p:sp>
      <p:sp>
        <p:nvSpPr>
          <p:cNvPr id="102" name="직사각형 68"/>
          <p:cNvSpPr/>
          <p:nvPr/>
        </p:nvSpPr>
        <p:spPr>
          <a:xfrm>
            <a:off x="3149396" y="3861048"/>
            <a:ext cx="27925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</a:t>
            </a:r>
          </a:p>
        </p:txBody>
      </p:sp>
      <p:sp>
        <p:nvSpPr>
          <p:cNvPr id="103" name="직사각형 69"/>
          <p:cNvSpPr/>
          <p:nvPr/>
        </p:nvSpPr>
        <p:spPr>
          <a:xfrm>
            <a:off x="3419872" y="3859689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금</a:t>
            </a:r>
          </a:p>
        </p:txBody>
      </p:sp>
      <p:sp>
        <p:nvSpPr>
          <p:cNvPr id="104" name="직사각형 90"/>
          <p:cNvSpPr/>
          <p:nvPr/>
        </p:nvSpPr>
        <p:spPr>
          <a:xfrm>
            <a:off x="4067944" y="3356992"/>
            <a:ext cx="432048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직사각형 7"/>
          <p:cNvSpPr/>
          <p:nvPr/>
        </p:nvSpPr>
        <p:spPr>
          <a:xfrm>
            <a:off x="2448272" y="3356992"/>
            <a:ext cx="1187624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아침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08:00</a:t>
            </a:r>
          </a:p>
        </p:txBody>
      </p:sp>
      <p:sp>
        <p:nvSpPr>
          <p:cNvPr id="106" name="직사각형 90"/>
          <p:cNvSpPr/>
          <p:nvPr/>
        </p:nvSpPr>
        <p:spPr>
          <a:xfrm>
            <a:off x="4067944" y="4725144"/>
            <a:ext cx="432048" cy="360040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on</a:t>
            </a:r>
          </a:p>
        </p:txBody>
      </p:sp>
      <p:sp>
        <p:nvSpPr>
          <p:cNvPr id="107" name="직사각형 49"/>
          <p:cNvSpPr/>
          <p:nvPr/>
        </p:nvSpPr>
        <p:spPr>
          <a:xfrm>
            <a:off x="2448272" y="4723785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</a:t>
            </a:r>
          </a:p>
        </p:txBody>
      </p:sp>
      <p:sp>
        <p:nvSpPr>
          <p:cNvPr id="108" name="직사각형 63"/>
          <p:cNvSpPr/>
          <p:nvPr/>
        </p:nvSpPr>
        <p:spPr>
          <a:xfrm>
            <a:off x="2692413" y="4723785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</a:t>
            </a:r>
          </a:p>
        </p:txBody>
      </p:sp>
      <p:sp>
        <p:nvSpPr>
          <p:cNvPr id="109" name="직사각형 64"/>
          <p:cNvSpPr/>
          <p:nvPr/>
        </p:nvSpPr>
        <p:spPr>
          <a:xfrm>
            <a:off x="2915816" y="4723785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</a:p>
        </p:txBody>
      </p:sp>
      <p:sp>
        <p:nvSpPr>
          <p:cNvPr id="110" name="직사각형 66"/>
          <p:cNvSpPr/>
          <p:nvPr/>
        </p:nvSpPr>
        <p:spPr>
          <a:xfrm>
            <a:off x="3851920" y="4722426"/>
            <a:ext cx="223403" cy="358681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일</a:t>
            </a:r>
          </a:p>
        </p:txBody>
      </p:sp>
      <p:sp>
        <p:nvSpPr>
          <p:cNvPr id="111" name="직사각형 67"/>
          <p:cNvSpPr/>
          <p:nvPr/>
        </p:nvSpPr>
        <p:spPr>
          <a:xfrm>
            <a:off x="3635896" y="4723785"/>
            <a:ext cx="223403" cy="358681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토</a:t>
            </a:r>
          </a:p>
        </p:txBody>
      </p:sp>
      <p:sp>
        <p:nvSpPr>
          <p:cNvPr id="112" name="직사각형 68"/>
          <p:cNvSpPr/>
          <p:nvPr/>
        </p:nvSpPr>
        <p:spPr>
          <a:xfrm>
            <a:off x="3149396" y="4725144"/>
            <a:ext cx="27925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</a:t>
            </a:r>
          </a:p>
        </p:txBody>
      </p:sp>
      <p:sp>
        <p:nvSpPr>
          <p:cNvPr id="113" name="직사각형 69"/>
          <p:cNvSpPr/>
          <p:nvPr/>
        </p:nvSpPr>
        <p:spPr>
          <a:xfrm>
            <a:off x="3419872" y="4723785"/>
            <a:ext cx="223403" cy="358681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금</a:t>
            </a:r>
          </a:p>
        </p:txBody>
      </p:sp>
      <p:sp>
        <p:nvSpPr>
          <p:cNvPr id="114" name="직사각형 90"/>
          <p:cNvSpPr/>
          <p:nvPr/>
        </p:nvSpPr>
        <p:spPr>
          <a:xfrm>
            <a:off x="4067944" y="4221088"/>
            <a:ext cx="432048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직사각형 7"/>
          <p:cNvSpPr/>
          <p:nvPr/>
        </p:nvSpPr>
        <p:spPr>
          <a:xfrm>
            <a:off x="2448272" y="4221088"/>
            <a:ext cx="1187624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점심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08:00</a:t>
            </a:r>
          </a:p>
        </p:txBody>
      </p:sp>
      <p:sp>
        <p:nvSpPr>
          <p:cNvPr id="117" name="타원 116"/>
          <p:cNvSpPr/>
          <p:nvPr/>
        </p:nvSpPr>
        <p:spPr>
          <a:xfrm>
            <a:off x="3275856" y="1412776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20" name="타원 119"/>
          <p:cNvSpPr/>
          <p:nvPr/>
        </p:nvSpPr>
        <p:spPr>
          <a:xfrm>
            <a:off x="1979707" y="2276872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121" name="타원 120"/>
          <p:cNvSpPr/>
          <p:nvPr/>
        </p:nvSpPr>
        <p:spPr>
          <a:xfrm>
            <a:off x="1979707" y="342900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122" name="타원 121"/>
          <p:cNvSpPr/>
          <p:nvPr/>
        </p:nvSpPr>
        <p:spPr>
          <a:xfrm>
            <a:off x="1979707" y="3861048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131" name="직사각형 90"/>
          <p:cNvSpPr/>
          <p:nvPr/>
        </p:nvSpPr>
        <p:spPr>
          <a:xfrm>
            <a:off x="3635896" y="3356992"/>
            <a:ext cx="432048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직사각형 90"/>
          <p:cNvSpPr/>
          <p:nvPr/>
        </p:nvSpPr>
        <p:spPr>
          <a:xfrm>
            <a:off x="3635896" y="4221088"/>
            <a:ext cx="432048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3" name="직사각형 90"/>
          <p:cNvSpPr/>
          <p:nvPr/>
        </p:nvSpPr>
        <p:spPr>
          <a:xfrm>
            <a:off x="4067944" y="4509120"/>
            <a:ext cx="432048" cy="216024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</a:t>
            </a:r>
          </a:p>
        </p:txBody>
      </p:sp>
      <p:sp>
        <p:nvSpPr>
          <p:cNvPr id="134" name="직사각형 90"/>
          <p:cNvSpPr/>
          <p:nvPr/>
        </p:nvSpPr>
        <p:spPr>
          <a:xfrm>
            <a:off x="4067944" y="4221088"/>
            <a:ext cx="432048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150</a:t>
            </a:r>
          </a:p>
        </p:txBody>
      </p:sp>
      <p:sp>
        <p:nvSpPr>
          <p:cNvPr id="135" name="직사각형 90"/>
          <p:cNvSpPr/>
          <p:nvPr/>
        </p:nvSpPr>
        <p:spPr>
          <a:xfrm>
            <a:off x="3635896" y="4509120"/>
            <a:ext cx="432048" cy="216024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</a:t>
            </a:r>
          </a:p>
        </p:txBody>
      </p:sp>
      <p:sp>
        <p:nvSpPr>
          <p:cNvPr id="136" name="직사각형 90"/>
          <p:cNvSpPr/>
          <p:nvPr/>
        </p:nvSpPr>
        <p:spPr>
          <a:xfrm>
            <a:off x="3635896" y="4221088"/>
            <a:ext cx="432048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</a:t>
            </a:r>
          </a:p>
        </p:txBody>
      </p:sp>
      <p:sp>
        <p:nvSpPr>
          <p:cNvPr id="137" name="직사각형 90"/>
          <p:cNvSpPr/>
          <p:nvPr/>
        </p:nvSpPr>
        <p:spPr>
          <a:xfrm>
            <a:off x="4067944" y="3645024"/>
            <a:ext cx="432048" cy="21602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</a:t>
            </a:r>
          </a:p>
        </p:txBody>
      </p:sp>
      <p:sp>
        <p:nvSpPr>
          <p:cNvPr id="138" name="직사각형 90"/>
          <p:cNvSpPr/>
          <p:nvPr/>
        </p:nvSpPr>
        <p:spPr>
          <a:xfrm>
            <a:off x="4067944" y="3356992"/>
            <a:ext cx="432048" cy="288032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150</a:t>
            </a:r>
          </a:p>
        </p:txBody>
      </p:sp>
      <p:sp>
        <p:nvSpPr>
          <p:cNvPr id="139" name="직사각형 90"/>
          <p:cNvSpPr/>
          <p:nvPr/>
        </p:nvSpPr>
        <p:spPr>
          <a:xfrm>
            <a:off x="3635896" y="3645024"/>
            <a:ext cx="432048" cy="21602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</a:t>
            </a:r>
          </a:p>
        </p:txBody>
      </p:sp>
      <p:sp>
        <p:nvSpPr>
          <p:cNvPr id="140" name="직사각형 90"/>
          <p:cNvSpPr/>
          <p:nvPr/>
        </p:nvSpPr>
        <p:spPr>
          <a:xfrm>
            <a:off x="3635896" y="3356992"/>
            <a:ext cx="432048" cy="288032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</a:t>
            </a:r>
          </a:p>
        </p:txBody>
      </p:sp>
      <p:sp>
        <p:nvSpPr>
          <p:cNvPr id="141" name="타원 140"/>
          <p:cNvSpPr/>
          <p:nvPr/>
        </p:nvSpPr>
        <p:spPr>
          <a:xfrm>
            <a:off x="2843808" y="5301203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57799"/>
              </p:ext>
            </p:extLst>
          </p:nvPr>
        </p:nvGraphicFramePr>
        <p:xfrm>
          <a:off x="6372200" y="2924944"/>
          <a:ext cx="2670810" cy="3177791"/>
        </p:xfrm>
        <a:graphic>
          <a:graphicData uri="http://schemas.openxmlformats.org/drawingml/2006/table">
            <a:tbl>
              <a:tblPr firstRow="1" bandRow="1"/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6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5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시간의 설정과 설정된 시간을 확인 할수 있습니다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설정에서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눌러서 오는 화면이다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3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시간을 설정할수있다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3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이름을 정한다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4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사료를 원할경우 원하는 양을 입력한다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물은 활성화시 일정양을 정하지 않고 기기에서 물통에 부족한 양만큼 지급해준다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원하는 요일을 눌러 활성화 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60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설정한 시간을 저장한다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&lt;-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키로 뒤로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갔을경우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저장이 되지 않는다는 경고를 제시한다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372199" y="980728"/>
          <a:ext cx="2664294" cy="1783080"/>
        </p:xfrm>
        <a:graphic>
          <a:graphicData uri="http://schemas.openxmlformats.org/drawingml/2006/table">
            <a:tbl>
              <a:tblPr firstRow="1" bandRow="1"/>
              <a:tblGrid>
                <a:gridCol w="77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2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latin typeface="굴림"/>
                          <a:ea typeface="나눔고딕"/>
                        </a:rPr>
                        <a:t>배식 시간 설정 </a:t>
                      </a:r>
                      <a:r>
                        <a:rPr lang="en-US" altLang="ko-KR" sz="700">
                          <a:latin typeface="굴림"/>
                          <a:ea typeface="나눔고딕"/>
                        </a:rPr>
                        <a:t>-&gt;</a:t>
                      </a:r>
                      <a:r>
                        <a:rPr lang="ko-KR" altLang="en-US" sz="700">
                          <a:latin typeface="굴림"/>
                          <a:ea typeface="나눔고딕"/>
                        </a:rPr>
                        <a:t> 시간설정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Rectangle 89"/>
          <p:cNvSpPr>
            <a:spLocks noChangeArrowheads="1"/>
          </p:cNvSpPr>
          <p:nvPr/>
        </p:nvSpPr>
        <p:spPr>
          <a:xfrm>
            <a:off x="0" y="764704"/>
            <a:ext cx="4781889" cy="366671"/>
          </a:xfrm>
          <a:prstGeom prst="rect">
            <a:avLst/>
          </a:prstGeom>
          <a:noFill/>
          <a:ln w="3175" algn="ctr">
            <a:noFill/>
            <a:miter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>
                <a:latin typeface="HY헤드라인M"/>
                <a:ea typeface="HY헤드라인M"/>
              </a:rPr>
              <a:t>배식 시간 설정 화면</a:t>
            </a:r>
            <a:endParaRPr lang="en-US" altLang="ko-KR" sz="1600">
              <a:latin typeface="HY헤드라인M"/>
              <a:ea typeface="HY헤드라인M"/>
            </a:endParaRPr>
          </a:p>
        </p:txBody>
      </p:sp>
      <p:sp>
        <p:nvSpPr>
          <p:cNvPr id="34" name="직사각형 3"/>
          <p:cNvSpPr/>
          <p:nvPr/>
        </p:nvSpPr>
        <p:spPr>
          <a:xfrm>
            <a:off x="934269" y="1918403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직사각형 3"/>
          <p:cNvSpPr/>
          <p:nvPr/>
        </p:nvSpPr>
        <p:spPr>
          <a:xfrm>
            <a:off x="1440155" y="1918403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설정</a:t>
            </a:r>
          </a:p>
        </p:txBody>
      </p:sp>
      <p:sp>
        <p:nvSpPr>
          <p:cNvPr id="38" name="직사각형 10"/>
          <p:cNvSpPr/>
          <p:nvPr/>
        </p:nvSpPr>
        <p:spPr>
          <a:xfrm>
            <a:off x="934269" y="1916832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42" name="직사각형 4"/>
          <p:cNvSpPr/>
          <p:nvPr/>
        </p:nvSpPr>
        <p:spPr>
          <a:xfrm>
            <a:off x="934269" y="2278443"/>
            <a:ext cx="2088232" cy="115212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15:00</a:t>
            </a:r>
          </a:p>
        </p:txBody>
      </p:sp>
      <p:sp>
        <p:nvSpPr>
          <p:cNvPr id="43" name="직사각형 7"/>
          <p:cNvSpPr/>
          <p:nvPr/>
        </p:nvSpPr>
        <p:spPr>
          <a:xfrm>
            <a:off x="934269" y="3429000"/>
            <a:ext cx="208823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직사각형 7"/>
          <p:cNvSpPr/>
          <p:nvPr/>
        </p:nvSpPr>
        <p:spPr>
          <a:xfrm>
            <a:off x="934269" y="4078643"/>
            <a:ext cx="64807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</a:t>
            </a:r>
          </a:p>
        </p:txBody>
      </p:sp>
      <p:sp>
        <p:nvSpPr>
          <p:cNvPr id="45" name="직사각형 7"/>
          <p:cNvSpPr/>
          <p:nvPr/>
        </p:nvSpPr>
        <p:spPr>
          <a:xfrm>
            <a:off x="2158405" y="4078643"/>
            <a:ext cx="864096" cy="57920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</a:t>
            </a:r>
          </a:p>
        </p:txBody>
      </p:sp>
      <p:sp>
        <p:nvSpPr>
          <p:cNvPr id="46" name="직사각형 7"/>
          <p:cNvSpPr/>
          <p:nvPr/>
        </p:nvSpPr>
        <p:spPr>
          <a:xfrm>
            <a:off x="934269" y="3430571"/>
            <a:ext cx="2088232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물주기</a:t>
            </a:r>
          </a:p>
        </p:txBody>
      </p:sp>
      <p:sp>
        <p:nvSpPr>
          <p:cNvPr id="48" name="직사각형 7"/>
          <p:cNvSpPr/>
          <p:nvPr/>
        </p:nvSpPr>
        <p:spPr>
          <a:xfrm>
            <a:off x="932439" y="5190840"/>
            <a:ext cx="209006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확인 및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저장</a:t>
            </a:r>
          </a:p>
        </p:txBody>
      </p:sp>
      <p:sp>
        <p:nvSpPr>
          <p:cNvPr id="49" name="직사각형 7"/>
          <p:cNvSpPr/>
          <p:nvPr/>
        </p:nvSpPr>
        <p:spPr>
          <a:xfrm>
            <a:off x="934269" y="4654707"/>
            <a:ext cx="20882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4269" y="4654707"/>
            <a:ext cx="288032" cy="50405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월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222301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510333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수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735034" y="4653348"/>
            <a:ext cx="288032" cy="504056"/>
          </a:xfrm>
          <a:prstGeom prst="rect">
            <a:avLst/>
          </a:prstGeom>
          <a:solidFill>
            <a:schemeClr val="dk1">
              <a:alpha val="0"/>
            </a:schemeClr>
          </a:solidFill>
          <a:ln w="2540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일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446437" y="4654707"/>
            <a:ext cx="2880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798365" y="4654707"/>
            <a:ext cx="360040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158405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금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1582341" y="4078643"/>
            <a:ext cx="576064" cy="57606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</a:t>
            </a:r>
          </a:p>
        </p:txBody>
      </p:sp>
      <p:sp>
        <p:nvSpPr>
          <p:cNvPr id="129" name="타원 128"/>
          <p:cNvSpPr/>
          <p:nvPr/>
        </p:nvSpPr>
        <p:spPr>
          <a:xfrm>
            <a:off x="1728182" y="1484784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30" name="타원 129"/>
          <p:cNvSpPr/>
          <p:nvPr/>
        </p:nvSpPr>
        <p:spPr>
          <a:xfrm>
            <a:off x="1078280" y="2636907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131" name="타원 130"/>
          <p:cNvSpPr/>
          <p:nvPr/>
        </p:nvSpPr>
        <p:spPr>
          <a:xfrm>
            <a:off x="502216" y="4149075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132" name="타원 131"/>
          <p:cNvSpPr/>
          <p:nvPr/>
        </p:nvSpPr>
        <p:spPr>
          <a:xfrm>
            <a:off x="502221" y="4725144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133" name="타원 132"/>
          <p:cNvSpPr/>
          <p:nvPr/>
        </p:nvSpPr>
        <p:spPr>
          <a:xfrm>
            <a:off x="1080115" y="3573011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134" name="타원 133"/>
          <p:cNvSpPr/>
          <p:nvPr/>
        </p:nvSpPr>
        <p:spPr>
          <a:xfrm>
            <a:off x="502216" y="522920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</a:p>
        </p:txBody>
      </p:sp>
      <p:sp>
        <p:nvSpPr>
          <p:cNvPr id="135" name="타원 134"/>
          <p:cNvSpPr/>
          <p:nvPr/>
        </p:nvSpPr>
        <p:spPr>
          <a:xfrm>
            <a:off x="4391977" y="1124739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</a:p>
        </p:txBody>
      </p:sp>
      <p:sp>
        <p:nvSpPr>
          <p:cNvPr id="137" name="직사각형 29"/>
          <p:cNvSpPr/>
          <p:nvPr/>
        </p:nvSpPr>
        <p:spPr>
          <a:xfrm>
            <a:off x="3707904" y="2295715"/>
            <a:ext cx="1689243" cy="1421316"/>
          </a:xfrm>
          <a:prstGeom prst="rect">
            <a:avLst/>
          </a:prstGeom>
          <a:solidFill>
            <a:srgbClr val="D9D9D9"/>
          </a:solidFill>
          <a:ln w="3175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9" name="꺾인 연결선 138"/>
          <p:cNvCxnSpPr>
            <a:stCxn id="135" idx="2"/>
            <a:endCxn id="38" idx="0"/>
          </p:cNvCxnSpPr>
          <p:nvPr/>
        </p:nvCxnSpPr>
        <p:spPr>
          <a:xfrm flipH="1">
            <a:off x="1186297" y="1304761"/>
            <a:ext cx="3205680" cy="61207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35" idx="4"/>
            <a:endCxn id="137" idx="0"/>
          </p:cNvCxnSpPr>
          <p:nvPr/>
        </p:nvCxnSpPr>
        <p:spPr>
          <a:xfrm rot="5400000">
            <a:off x="4156797" y="1880512"/>
            <a:ext cx="810931" cy="194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29"/>
          <p:cNvSpPr/>
          <p:nvPr/>
        </p:nvSpPr>
        <p:spPr>
          <a:xfrm>
            <a:off x="3779912" y="2348880"/>
            <a:ext cx="1584176" cy="432048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돌아 가시겠습니까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</p:txBody>
      </p:sp>
      <p:sp>
        <p:nvSpPr>
          <p:cNvPr id="142" name="직사각형 29"/>
          <p:cNvSpPr/>
          <p:nvPr/>
        </p:nvSpPr>
        <p:spPr>
          <a:xfrm>
            <a:off x="3779912" y="2708920"/>
            <a:ext cx="1584176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지정한 내용은</a:t>
            </a:r>
          </a:p>
        </p:txBody>
      </p:sp>
      <p:sp>
        <p:nvSpPr>
          <p:cNvPr id="143" name="직사각형 29"/>
          <p:cNvSpPr/>
          <p:nvPr/>
        </p:nvSpPr>
        <p:spPr>
          <a:xfrm>
            <a:off x="3779912" y="2996952"/>
            <a:ext cx="1584176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저장되지 않습니다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146" name="직사각형 29"/>
          <p:cNvSpPr/>
          <p:nvPr/>
        </p:nvSpPr>
        <p:spPr>
          <a:xfrm>
            <a:off x="4572000" y="3284984"/>
            <a:ext cx="720080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/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아니요</a:t>
            </a:r>
          </a:p>
        </p:txBody>
      </p:sp>
      <p:sp>
        <p:nvSpPr>
          <p:cNvPr id="147" name="직사각형 29"/>
          <p:cNvSpPr/>
          <p:nvPr/>
        </p:nvSpPr>
        <p:spPr>
          <a:xfrm>
            <a:off x="3779912" y="3284984"/>
            <a:ext cx="720080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/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516216" y="2924944"/>
          <a:ext cx="2523247" cy="2880328"/>
        </p:xfrm>
        <a:graphic>
          <a:graphicData uri="http://schemas.openxmlformats.org/drawingml/2006/table">
            <a:tbl>
              <a:tblPr firstRow="1" bandRow="1"/>
              <a:tblGrid>
                <a:gridCol w="530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67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5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시간의 설정과 설정된 시간을 확인 할수 있습니다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67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 화면에서 배식 이름을 클릭할시 해당 배식의 시간 변경 화면으로 와진다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5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시간을 다시 변경할수있다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이름을 다시 변경하수있다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67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사료 및 물 배식을 변경할 수 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3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요일을 변경할수있다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수정을 마친 배식 예약을 저장한다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&lt;-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키로 뒤로 갔을경우 저장이 되지 않는다는 경고를 제시한다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12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해당 배식 설정을 삭제한다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삭제시 삭제를 진행 하냐는 경고문을 제시한다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516215" y="980728"/>
          <a:ext cx="2520278" cy="1783080"/>
        </p:xfrm>
        <a:graphic>
          <a:graphicData uri="http://schemas.openxmlformats.org/drawingml/2006/table">
            <a:tbl>
              <a:tblPr firstRow="1" bandRow="1"/>
              <a:tblGrid>
                <a:gridCol w="72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2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latin typeface="굴림"/>
                          <a:ea typeface="나눔고딕"/>
                        </a:rPr>
                        <a:t>배식 시간 설정 </a:t>
                      </a:r>
                      <a:r>
                        <a:rPr lang="en-US" altLang="ko-KR" sz="700">
                          <a:latin typeface="굴림"/>
                          <a:ea typeface="나눔고딕"/>
                        </a:rPr>
                        <a:t>-&gt;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Rectangle 89"/>
          <p:cNvSpPr>
            <a:spLocks noChangeArrowheads="1"/>
          </p:cNvSpPr>
          <p:nvPr/>
        </p:nvSpPr>
        <p:spPr>
          <a:xfrm>
            <a:off x="0" y="764704"/>
            <a:ext cx="4781889" cy="366671"/>
          </a:xfrm>
          <a:prstGeom prst="rect">
            <a:avLst/>
          </a:prstGeom>
          <a:noFill/>
          <a:ln w="3175" algn="ctr">
            <a:noFill/>
            <a:miter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>
                <a:latin typeface="HY헤드라인M"/>
                <a:ea typeface="HY헤드라인M"/>
              </a:rPr>
              <a:t>배식 시간 설정 화면</a:t>
            </a:r>
            <a:endParaRPr lang="en-US" altLang="ko-KR" sz="1600">
              <a:latin typeface="HY헤드라인M"/>
              <a:ea typeface="HY헤드라인M"/>
            </a:endParaRPr>
          </a:p>
        </p:txBody>
      </p:sp>
      <p:sp>
        <p:nvSpPr>
          <p:cNvPr id="71" name="직사각형 3"/>
          <p:cNvSpPr/>
          <p:nvPr/>
        </p:nvSpPr>
        <p:spPr>
          <a:xfrm>
            <a:off x="971605" y="1916832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직사각형 3"/>
          <p:cNvSpPr/>
          <p:nvPr/>
        </p:nvSpPr>
        <p:spPr>
          <a:xfrm>
            <a:off x="1477491" y="1916832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변경</a:t>
            </a:r>
          </a:p>
        </p:txBody>
      </p:sp>
      <p:sp>
        <p:nvSpPr>
          <p:cNvPr id="73" name="직사각형 10"/>
          <p:cNvSpPr/>
          <p:nvPr/>
        </p:nvSpPr>
        <p:spPr>
          <a:xfrm>
            <a:off x="973435" y="1916832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74" name="직사각형 4"/>
          <p:cNvSpPr/>
          <p:nvPr/>
        </p:nvSpPr>
        <p:spPr>
          <a:xfrm>
            <a:off x="971605" y="2276872"/>
            <a:ext cx="2088232" cy="115212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19:00</a:t>
            </a:r>
          </a:p>
        </p:txBody>
      </p:sp>
      <p:sp>
        <p:nvSpPr>
          <p:cNvPr id="75" name="직사각형 7"/>
          <p:cNvSpPr/>
          <p:nvPr/>
        </p:nvSpPr>
        <p:spPr>
          <a:xfrm>
            <a:off x="971605" y="3427429"/>
            <a:ext cx="208823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직사각형 7"/>
          <p:cNvSpPr/>
          <p:nvPr/>
        </p:nvSpPr>
        <p:spPr>
          <a:xfrm>
            <a:off x="971605" y="4077072"/>
            <a:ext cx="649902" cy="57920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</a:t>
            </a:r>
          </a:p>
        </p:txBody>
      </p:sp>
      <p:sp>
        <p:nvSpPr>
          <p:cNvPr id="77" name="직사각형 7"/>
          <p:cNvSpPr/>
          <p:nvPr/>
        </p:nvSpPr>
        <p:spPr>
          <a:xfrm>
            <a:off x="2197571" y="4077072"/>
            <a:ext cx="862266" cy="57920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</a:t>
            </a:r>
          </a:p>
        </p:txBody>
      </p:sp>
      <p:sp>
        <p:nvSpPr>
          <p:cNvPr id="78" name="직사각형 7"/>
          <p:cNvSpPr/>
          <p:nvPr/>
        </p:nvSpPr>
        <p:spPr>
          <a:xfrm>
            <a:off x="971605" y="3429000"/>
            <a:ext cx="2088232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저녘</a:t>
            </a:r>
          </a:p>
        </p:txBody>
      </p:sp>
      <p:sp>
        <p:nvSpPr>
          <p:cNvPr id="79" name="직사각형 7"/>
          <p:cNvSpPr/>
          <p:nvPr/>
        </p:nvSpPr>
        <p:spPr>
          <a:xfrm>
            <a:off x="971605" y="5157192"/>
            <a:ext cx="100811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변경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및 저장</a:t>
            </a:r>
          </a:p>
        </p:txBody>
      </p:sp>
      <p:sp>
        <p:nvSpPr>
          <p:cNvPr id="80" name="직사각형 7"/>
          <p:cNvSpPr/>
          <p:nvPr/>
        </p:nvSpPr>
        <p:spPr>
          <a:xfrm>
            <a:off x="1979717" y="5154050"/>
            <a:ext cx="1080120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81" name="직사각형 7"/>
          <p:cNvSpPr/>
          <p:nvPr/>
        </p:nvSpPr>
        <p:spPr>
          <a:xfrm>
            <a:off x="971605" y="4653136"/>
            <a:ext cx="20882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71605" y="4653136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1259637" y="4653136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1547669" y="4653136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771805" y="4653136"/>
            <a:ext cx="2880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일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483773" y="4653136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835701" y="4653136"/>
            <a:ext cx="360040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195741" y="4653136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금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621507" y="4077072"/>
            <a:ext cx="576064" cy="576064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150</a:t>
            </a:r>
          </a:p>
        </p:txBody>
      </p:sp>
      <p:sp>
        <p:nvSpPr>
          <p:cNvPr id="117" name="타원 116"/>
          <p:cNvSpPr/>
          <p:nvPr/>
        </p:nvSpPr>
        <p:spPr>
          <a:xfrm>
            <a:off x="1835701" y="1412776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29" name="타원 128"/>
          <p:cNvSpPr/>
          <p:nvPr/>
        </p:nvSpPr>
        <p:spPr>
          <a:xfrm>
            <a:off x="467544" y="2708915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130" name="타원 129"/>
          <p:cNvSpPr/>
          <p:nvPr/>
        </p:nvSpPr>
        <p:spPr>
          <a:xfrm>
            <a:off x="467549" y="4221083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131" name="타원 130"/>
          <p:cNvSpPr/>
          <p:nvPr/>
        </p:nvSpPr>
        <p:spPr>
          <a:xfrm>
            <a:off x="467544" y="3573016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132" name="타원 131"/>
          <p:cNvSpPr/>
          <p:nvPr/>
        </p:nvSpPr>
        <p:spPr>
          <a:xfrm>
            <a:off x="467544" y="4725139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133" name="타원 132"/>
          <p:cNvSpPr/>
          <p:nvPr/>
        </p:nvSpPr>
        <p:spPr>
          <a:xfrm>
            <a:off x="467549" y="522920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</a:p>
        </p:txBody>
      </p:sp>
      <p:sp>
        <p:nvSpPr>
          <p:cNvPr id="134" name="타원 133"/>
          <p:cNvSpPr/>
          <p:nvPr/>
        </p:nvSpPr>
        <p:spPr>
          <a:xfrm>
            <a:off x="4391977" y="126876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</a:p>
        </p:txBody>
      </p:sp>
      <p:sp>
        <p:nvSpPr>
          <p:cNvPr id="135" name="타원 134"/>
          <p:cNvSpPr/>
          <p:nvPr/>
        </p:nvSpPr>
        <p:spPr>
          <a:xfrm>
            <a:off x="3491880" y="522920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8</a:t>
            </a:r>
          </a:p>
        </p:txBody>
      </p:sp>
      <p:sp>
        <p:nvSpPr>
          <p:cNvPr id="136" name="직사각형 29"/>
          <p:cNvSpPr/>
          <p:nvPr/>
        </p:nvSpPr>
        <p:spPr>
          <a:xfrm>
            <a:off x="3707904" y="2295715"/>
            <a:ext cx="1689243" cy="1421316"/>
          </a:xfrm>
          <a:prstGeom prst="rect">
            <a:avLst/>
          </a:prstGeom>
          <a:solidFill>
            <a:srgbClr val="D9D9D9">
              <a:alpha val="100000"/>
            </a:srgbClr>
          </a:solidFill>
          <a:ln w="3175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7" name="직사각형 29"/>
          <p:cNvSpPr/>
          <p:nvPr/>
        </p:nvSpPr>
        <p:spPr>
          <a:xfrm>
            <a:off x="3779912" y="2348880"/>
            <a:ext cx="1584176" cy="432048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돌아 가시겠습니까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</p:txBody>
      </p:sp>
      <p:sp>
        <p:nvSpPr>
          <p:cNvPr id="138" name="직사각형 29"/>
          <p:cNvSpPr/>
          <p:nvPr/>
        </p:nvSpPr>
        <p:spPr>
          <a:xfrm>
            <a:off x="3779912" y="2708920"/>
            <a:ext cx="1584176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지정한 내용은</a:t>
            </a:r>
          </a:p>
        </p:txBody>
      </p:sp>
      <p:sp>
        <p:nvSpPr>
          <p:cNvPr id="139" name="직사각형 29"/>
          <p:cNvSpPr/>
          <p:nvPr/>
        </p:nvSpPr>
        <p:spPr>
          <a:xfrm>
            <a:off x="3779912" y="2996952"/>
            <a:ext cx="1584176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저장되지 않습니다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140" name="직사각형 29"/>
          <p:cNvSpPr/>
          <p:nvPr/>
        </p:nvSpPr>
        <p:spPr>
          <a:xfrm>
            <a:off x="4572000" y="3284984"/>
            <a:ext cx="720080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아니요</a:t>
            </a:r>
          </a:p>
        </p:txBody>
      </p:sp>
      <p:sp>
        <p:nvSpPr>
          <p:cNvPr id="141" name="직사각형 29"/>
          <p:cNvSpPr/>
          <p:nvPr/>
        </p:nvSpPr>
        <p:spPr>
          <a:xfrm>
            <a:off x="3779912" y="3284984"/>
            <a:ext cx="720080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네</a:t>
            </a:r>
          </a:p>
        </p:txBody>
      </p:sp>
      <p:cxnSp>
        <p:nvCxnSpPr>
          <p:cNvPr id="142" name="꺾인 연결선 141"/>
          <p:cNvCxnSpPr>
            <a:stCxn id="73" idx="0"/>
            <a:endCxn id="134" idx="0"/>
          </p:cNvCxnSpPr>
          <p:nvPr/>
        </p:nvCxnSpPr>
        <p:spPr>
          <a:xfrm rot="5400000" flipH="1" flipV="1">
            <a:off x="2574695" y="-80472"/>
            <a:ext cx="648072" cy="3346536"/>
          </a:xfrm>
          <a:prstGeom prst="bentConnector3">
            <a:avLst>
              <a:gd name="adj1" fmla="val 12167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134" idx="4"/>
            <a:endCxn id="137" idx="0"/>
          </p:cNvCxnSpPr>
          <p:nvPr/>
        </p:nvCxnSpPr>
        <p:spPr>
          <a:xfrm rot="5400000" flipV="1">
            <a:off x="4212756" y="1988048"/>
            <a:ext cx="720075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29"/>
          <p:cNvSpPr/>
          <p:nvPr/>
        </p:nvSpPr>
        <p:spPr>
          <a:xfrm>
            <a:off x="4250909" y="4671980"/>
            <a:ext cx="1689243" cy="1421316"/>
          </a:xfrm>
          <a:prstGeom prst="rect">
            <a:avLst/>
          </a:prstGeom>
          <a:solidFill>
            <a:srgbClr val="D9D9D9">
              <a:alpha val="100000"/>
            </a:srgbClr>
          </a:solidFill>
          <a:ln w="3175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5" name="직사각형 29"/>
          <p:cNvSpPr/>
          <p:nvPr/>
        </p:nvSpPr>
        <p:spPr>
          <a:xfrm>
            <a:off x="4322917" y="4725144"/>
            <a:ext cx="1584176" cy="432048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삭제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하시겠습니까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</p:txBody>
      </p:sp>
      <p:sp>
        <p:nvSpPr>
          <p:cNvPr id="148" name="직사각형 29"/>
          <p:cNvSpPr/>
          <p:nvPr/>
        </p:nvSpPr>
        <p:spPr>
          <a:xfrm>
            <a:off x="4427984" y="5661248"/>
            <a:ext cx="1296144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돌아 가기</a:t>
            </a:r>
          </a:p>
        </p:txBody>
      </p:sp>
      <p:sp>
        <p:nvSpPr>
          <p:cNvPr id="149" name="직사각형 29"/>
          <p:cNvSpPr/>
          <p:nvPr/>
        </p:nvSpPr>
        <p:spPr>
          <a:xfrm>
            <a:off x="4427984" y="5157192"/>
            <a:ext cx="1296144" cy="28803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삭제 한다</a:t>
            </a:r>
          </a:p>
        </p:txBody>
      </p:sp>
      <p:cxnSp>
        <p:nvCxnSpPr>
          <p:cNvPr id="152" name="직선 화살표 연결선 151"/>
          <p:cNvCxnSpPr>
            <a:stCxn id="80" idx="3"/>
            <a:endCxn id="135" idx="2"/>
          </p:cNvCxnSpPr>
          <p:nvPr/>
        </p:nvCxnSpPr>
        <p:spPr>
          <a:xfrm flipV="1">
            <a:off x="3059837" y="5409223"/>
            <a:ext cx="432043" cy="344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5" idx="6"/>
            <a:endCxn id="144" idx="1"/>
          </p:cNvCxnSpPr>
          <p:nvPr/>
        </p:nvCxnSpPr>
        <p:spPr>
          <a:xfrm flipV="1">
            <a:off x="3851925" y="5382638"/>
            <a:ext cx="398984" cy="265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feeder-</a:t>
            </a:r>
            <a:r>
              <a:rPr lang="ko-KR" altLang="en-US" sz="1845"/>
              <a:t> </a:t>
            </a:r>
            <a:r>
              <a:rPr lang="en-US" altLang="ko-KR" sz="1845"/>
              <a:t>APP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5878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>
              <a:defRPr/>
            </a:pPr>
            <a:r>
              <a:rPr lang="ko-KR" altLang="en-US" sz="3220">
                <a:latin typeface="바탕체"/>
              </a:rPr>
              <a:t>배식 기록 및 잔량 확인 화면</a:t>
            </a:r>
            <a:endParaRPr lang="en-US" altLang="ko-KR" sz="3220">
              <a:latin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3">
            <a:extLst>
              <a:ext uri="{FF2B5EF4-FFF2-40B4-BE49-F238E27FC236}">
                <a16:creationId xmlns:a16="http://schemas.microsoft.com/office/drawing/2014/main" id="{0AA1417D-C7DE-6FAA-16CB-29C61C61097E}"/>
              </a:ext>
            </a:extLst>
          </p:cNvPr>
          <p:cNvSpPr/>
          <p:nvPr/>
        </p:nvSpPr>
        <p:spPr>
          <a:xfrm>
            <a:off x="395539" y="1520788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427" y="833133"/>
            <a:ext cx="188545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900" b="1">
                <a:latin typeface="나눔고딕"/>
                <a:ea typeface="나눔고딕"/>
              </a:defRPr>
            </a:lvl1pPr>
          </a:lstStyle>
          <a:p>
            <a:pPr algn="ctr">
              <a:defRPr/>
            </a:pPr>
            <a:r>
              <a:rPr lang="ko-KR" altLang="en-US"/>
              <a:t>⊙ </a:t>
            </a:r>
            <a:r>
              <a:rPr lang="ko-KR" altLang="en-US">
                <a:latin typeface="나눔고딕"/>
                <a:ea typeface="나눔고딕"/>
                <a:cs typeface="+mn-cs"/>
              </a:rPr>
              <a:t>배식 기록 및 잔량확인 페이지</a:t>
            </a:r>
            <a:endParaRPr lang="en-US" altLang="ko-KR">
              <a:latin typeface="나눔고딕"/>
              <a:ea typeface="나눔고딕"/>
              <a:cs typeface="+mn-cs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0141" y="2825720"/>
          <a:ext cx="2306355" cy="3147315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4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1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및 잔량 화면에서는 최근에 기록된 날자를 알려주고  요청하고 확인할있다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4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배식및 잔량을 확인할수 있는 화면이다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4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기록을 용청할시 본체에게 기록을 요청 하고 앱에는 요청 진행을 알려준다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4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배식기록 들을 확인할수 있는 화면으로 이동한다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4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배식기록의 최근에 갱신되었던 날자를 알려준다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42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잔량기록을 확인할수 있는 화면으로 이동한다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42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잔량 기록의 최근에 갱신되었던 날자를 알려준다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42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기록의 요청이 실패 하였을시 실패 화면을 표시한다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6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기록 요청의 성공 하였을 경우 요청의 최근 기록 날자가 변경된다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9832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+mn-ea"/>
                        </a:rPr>
                        <a:t>Pet feeder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ko-KR" altLang="en-US" sz="700" b="0">
                          <a:latin typeface="나눔고딕"/>
                          <a:ea typeface="나눔고딕"/>
                          <a:cs typeface="+mn-cs"/>
                        </a:rPr>
                        <a:t>배식 기록 및 잔량 확인 </a:t>
                      </a:r>
                      <a:endParaRPr lang="en-US" altLang="ko-KR" sz="7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="0">
                          <a:latin typeface="나눔고딕"/>
                          <a:ea typeface="나눔고딕"/>
                          <a:cs typeface="+mn-cs"/>
                        </a:rPr>
                        <a:t>배식 기록 및 잔량 확인 화면</a:t>
                      </a:r>
                      <a:endParaRPr lang="en-US" altLang="ko-KR" sz="8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및 잔량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" name="직사각형 3"/>
          <p:cNvSpPr/>
          <p:nvPr/>
        </p:nvSpPr>
        <p:spPr>
          <a:xfrm>
            <a:off x="901425" y="1522359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배식 및 잔량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직사각형 10"/>
          <p:cNvSpPr/>
          <p:nvPr/>
        </p:nvSpPr>
        <p:spPr>
          <a:xfrm>
            <a:off x="395539" y="1520788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965945" y="3868528"/>
            <a:ext cx="939965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 확인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489386" y="2639785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기록 확인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75242" y="2639785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latin typeface="나눔고딕"/>
                <a:ea typeface="나눔고딕"/>
                <a:cs typeface="+mn-cs"/>
              </a:rPr>
              <a:t>배식 기록 요청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9377" y="4461996"/>
            <a:ext cx="1942383" cy="4828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최근 기록 날자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2024-08-09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991578" y="1945445"/>
            <a:ext cx="897979" cy="6201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연결상태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103" name="직사각형 3"/>
          <p:cNvSpPr/>
          <p:nvPr/>
        </p:nvSpPr>
        <p:spPr>
          <a:xfrm>
            <a:off x="2771800" y="1918586"/>
            <a:ext cx="1584176" cy="1006358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기록을 요청 중입니다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직사각형 3"/>
          <p:cNvSpPr/>
          <p:nvPr/>
        </p:nvSpPr>
        <p:spPr>
          <a:xfrm>
            <a:off x="4498162" y="1520788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직사각형 3"/>
          <p:cNvSpPr/>
          <p:nvPr/>
        </p:nvSpPr>
        <p:spPr>
          <a:xfrm>
            <a:off x="5004048" y="1522359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배식 및 잔량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직사각형 10"/>
          <p:cNvSpPr/>
          <p:nvPr/>
        </p:nvSpPr>
        <p:spPr>
          <a:xfrm>
            <a:off x="4498162" y="1520788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072195" y="3869561"/>
            <a:ext cx="939965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 확인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5592009" y="2639785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기록 확인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4577865" y="2639785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latin typeface="나눔고딕"/>
                <a:ea typeface="나눔고딕"/>
                <a:cs typeface="+mn-cs"/>
              </a:rPr>
              <a:t>배식 기록 요청</a:t>
            </a:r>
            <a:endParaRPr lang="ko-KR" altLang="en-US" sz="9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572001" y="3145256"/>
            <a:ext cx="1942383" cy="4828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최근 기록 날자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2024-08-09</a:t>
            </a:r>
          </a:p>
          <a:p>
            <a:pPr>
              <a:defRPr/>
            </a:pPr>
            <a:r>
              <a:rPr lang="en-US" altLang="ko-KR" sz="900" dirty="0">
                <a:latin typeface="나눔고딕"/>
                <a:ea typeface="나눔고딕"/>
                <a:cs typeface="+mn-cs"/>
              </a:rPr>
              <a:t>      8:00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572000" y="4461996"/>
            <a:ext cx="1942383" cy="4828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최근 기록 날자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2024-08-09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5094201" y="1945445"/>
            <a:ext cx="897979" cy="6201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연결상태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115" name="직사각형 3"/>
          <p:cNvSpPr/>
          <p:nvPr/>
        </p:nvSpPr>
        <p:spPr>
          <a:xfrm>
            <a:off x="2771800" y="3645024"/>
            <a:ext cx="1584176" cy="1006358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Fail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 오류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연결 상태를</a:t>
            </a:r>
            <a:r>
              <a:rPr kumimoji="0" lang="ko-KR" altLang="en-US" sz="1000" b="0" i="0" u="none" strike="noStrike" kern="1200" cap="none" spc="0" normalizeH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다시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확인 해주세요</a:t>
            </a:r>
            <a:endParaRPr kumimoji="0" lang="en-US" altLang="ko-KR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187624" y="1124744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17" name="타원 116"/>
          <p:cNvSpPr/>
          <p:nvPr/>
        </p:nvSpPr>
        <p:spPr>
          <a:xfrm>
            <a:off x="0" y="3248977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118" name="타원 117"/>
          <p:cNvSpPr/>
          <p:nvPr/>
        </p:nvSpPr>
        <p:spPr>
          <a:xfrm>
            <a:off x="0" y="2564904"/>
            <a:ext cx="539552" cy="50405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2-1</a:t>
            </a:r>
          </a:p>
        </p:txBody>
      </p:sp>
      <p:sp>
        <p:nvSpPr>
          <p:cNvPr id="120" name="타원 119"/>
          <p:cNvSpPr/>
          <p:nvPr/>
        </p:nvSpPr>
        <p:spPr>
          <a:xfrm>
            <a:off x="2411755" y="270892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121" name="타원 120"/>
          <p:cNvSpPr/>
          <p:nvPr/>
        </p:nvSpPr>
        <p:spPr>
          <a:xfrm>
            <a:off x="539547" y="3933051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122" name="타원 121"/>
          <p:cNvSpPr/>
          <p:nvPr/>
        </p:nvSpPr>
        <p:spPr>
          <a:xfrm>
            <a:off x="0" y="450912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</a:p>
        </p:txBody>
      </p:sp>
      <p:sp>
        <p:nvSpPr>
          <p:cNvPr id="124" name="타원 123"/>
          <p:cNvSpPr/>
          <p:nvPr/>
        </p:nvSpPr>
        <p:spPr>
          <a:xfrm>
            <a:off x="3375445" y="3248977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</a:p>
        </p:txBody>
      </p:sp>
      <p:sp>
        <p:nvSpPr>
          <p:cNvPr id="126" name="타원 125"/>
          <p:cNvSpPr/>
          <p:nvPr/>
        </p:nvSpPr>
        <p:spPr>
          <a:xfrm>
            <a:off x="3248273" y="1342525"/>
            <a:ext cx="539552" cy="50405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2-2</a:t>
            </a:r>
          </a:p>
        </p:txBody>
      </p:sp>
      <p:sp>
        <p:nvSpPr>
          <p:cNvPr id="130" name="직사각형 111"/>
          <p:cNvSpPr/>
          <p:nvPr/>
        </p:nvSpPr>
        <p:spPr>
          <a:xfrm>
            <a:off x="467544" y="3187550"/>
            <a:ext cx="1942383" cy="48289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C0C0C0">
                <a:alpha val="100000"/>
              </a:srgbClr>
            </a:solidFill>
            <a:round/>
          </a:ln>
        </p:spPr>
        <p:txBody>
          <a:bodyPr wrap="none"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최근 기록 날자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 2024-08-09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      8:00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24EF7-37E8-1539-4482-76C393E8C21E}"/>
              </a:ext>
            </a:extLst>
          </p:cNvPr>
          <p:cNvSpPr/>
          <p:nvPr/>
        </p:nvSpPr>
        <p:spPr>
          <a:xfrm>
            <a:off x="1331640" y="4470760"/>
            <a:ext cx="1078288" cy="474135"/>
          </a:xfrm>
          <a:prstGeom prst="rect">
            <a:avLst/>
          </a:prstGeom>
          <a:solidFill>
            <a:schemeClr val="lt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dk1"/>
                </a:solidFill>
              </a:rPr>
              <a:t>물 </a:t>
            </a:r>
            <a:r>
              <a:rPr lang="en-US" altLang="ko-KR" sz="1300" dirty="0">
                <a:solidFill>
                  <a:schemeClr val="dk1"/>
                </a:solidFill>
              </a:rPr>
              <a:t>: 150ml</a:t>
            </a:r>
            <a:br>
              <a:rPr lang="en-US" altLang="ko-KR" sz="1300" dirty="0">
                <a:solidFill>
                  <a:schemeClr val="dk1"/>
                </a:solidFill>
              </a:rPr>
            </a:br>
            <a:r>
              <a:rPr lang="ko-KR" altLang="en-US" sz="1300" dirty="0">
                <a:solidFill>
                  <a:schemeClr val="dk1"/>
                </a:solidFill>
              </a:rPr>
              <a:t>사료 </a:t>
            </a:r>
            <a:r>
              <a:rPr lang="en-US" altLang="ko-KR" sz="1300" dirty="0">
                <a:solidFill>
                  <a:schemeClr val="dk1"/>
                </a:solidFill>
              </a:rPr>
              <a:t>: 100g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DEE04A-1899-0E0B-CFA4-50B9C34E2095}"/>
              </a:ext>
            </a:extLst>
          </p:cNvPr>
          <p:cNvSpPr/>
          <p:nvPr/>
        </p:nvSpPr>
        <p:spPr>
          <a:xfrm>
            <a:off x="1325464" y="3185499"/>
            <a:ext cx="1078288" cy="474135"/>
          </a:xfrm>
          <a:prstGeom prst="rect">
            <a:avLst/>
          </a:prstGeom>
          <a:solidFill>
            <a:schemeClr val="lt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dk1"/>
                </a:solidFill>
              </a:rPr>
              <a:t>물 </a:t>
            </a:r>
            <a:r>
              <a:rPr lang="en-US" altLang="ko-KR" sz="1300" dirty="0">
                <a:solidFill>
                  <a:schemeClr val="dk1"/>
                </a:solidFill>
              </a:rPr>
              <a:t>: 150ml</a:t>
            </a:r>
            <a:br>
              <a:rPr lang="en-US" altLang="ko-KR" sz="1300" dirty="0">
                <a:solidFill>
                  <a:schemeClr val="dk1"/>
                </a:solidFill>
              </a:rPr>
            </a:br>
            <a:r>
              <a:rPr lang="ko-KR" altLang="en-US" sz="1300" dirty="0">
                <a:solidFill>
                  <a:schemeClr val="dk1"/>
                </a:solidFill>
              </a:rPr>
              <a:t>사료 </a:t>
            </a:r>
            <a:r>
              <a:rPr lang="en-US" altLang="ko-KR" sz="1300" dirty="0">
                <a:solidFill>
                  <a:schemeClr val="dk1"/>
                </a:solidFill>
              </a:rPr>
              <a:t>: 100g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CAD536-E055-0259-E80E-283D8F325049}"/>
              </a:ext>
            </a:extLst>
          </p:cNvPr>
          <p:cNvSpPr/>
          <p:nvPr/>
        </p:nvSpPr>
        <p:spPr>
          <a:xfrm>
            <a:off x="5436095" y="4466377"/>
            <a:ext cx="1078288" cy="474135"/>
          </a:xfrm>
          <a:prstGeom prst="rect">
            <a:avLst/>
          </a:prstGeom>
          <a:solidFill>
            <a:schemeClr val="lt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dk1"/>
                </a:solidFill>
              </a:rPr>
              <a:t>물 </a:t>
            </a:r>
            <a:r>
              <a:rPr lang="en-US" altLang="ko-KR" sz="1300" dirty="0">
                <a:solidFill>
                  <a:schemeClr val="dk1"/>
                </a:solidFill>
              </a:rPr>
              <a:t>: 150ml</a:t>
            </a:r>
            <a:br>
              <a:rPr lang="en-US" altLang="ko-KR" sz="1300" dirty="0">
                <a:solidFill>
                  <a:schemeClr val="dk1"/>
                </a:solidFill>
              </a:rPr>
            </a:br>
            <a:r>
              <a:rPr lang="ko-KR" altLang="en-US" sz="1300" dirty="0">
                <a:solidFill>
                  <a:schemeClr val="dk1"/>
                </a:solidFill>
              </a:rPr>
              <a:t>사료 </a:t>
            </a:r>
            <a:r>
              <a:rPr lang="en-US" altLang="ko-KR" sz="1300" dirty="0">
                <a:solidFill>
                  <a:schemeClr val="dk1"/>
                </a:solidFill>
              </a:rPr>
              <a:t>: 100g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FE0B25-261B-183C-DBA5-4732CC62E716}"/>
              </a:ext>
            </a:extLst>
          </p:cNvPr>
          <p:cNvSpPr/>
          <p:nvPr/>
        </p:nvSpPr>
        <p:spPr>
          <a:xfrm>
            <a:off x="5436095" y="3149637"/>
            <a:ext cx="1078288" cy="474135"/>
          </a:xfrm>
          <a:prstGeom prst="rect">
            <a:avLst/>
          </a:prstGeom>
          <a:solidFill>
            <a:schemeClr val="lt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dk1"/>
                </a:solidFill>
              </a:rPr>
              <a:t>물 </a:t>
            </a:r>
            <a:r>
              <a:rPr lang="en-US" altLang="ko-KR" sz="1300" dirty="0">
                <a:solidFill>
                  <a:schemeClr val="dk1"/>
                </a:solidFill>
              </a:rPr>
              <a:t>: 150ml</a:t>
            </a:r>
            <a:br>
              <a:rPr lang="en-US" altLang="ko-KR" sz="1300" dirty="0">
                <a:solidFill>
                  <a:schemeClr val="dk1"/>
                </a:solidFill>
              </a:rPr>
            </a:br>
            <a:r>
              <a:rPr lang="ko-KR" altLang="en-US" sz="1300" dirty="0">
                <a:solidFill>
                  <a:schemeClr val="dk1"/>
                </a:solidFill>
              </a:rPr>
              <a:t>사료 </a:t>
            </a:r>
            <a:r>
              <a:rPr lang="en-US" altLang="ko-KR" sz="1300" dirty="0">
                <a:solidFill>
                  <a:schemeClr val="dk1"/>
                </a:solidFill>
              </a:rPr>
              <a:t>: 100g</a:t>
            </a:r>
          </a:p>
        </p:txBody>
      </p:sp>
      <p:sp>
        <p:nvSpPr>
          <p:cNvPr id="125" name="타원 124"/>
          <p:cNvSpPr/>
          <p:nvPr/>
        </p:nvSpPr>
        <p:spPr>
          <a:xfrm>
            <a:off x="6400117" y="2811367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feeder-</a:t>
            </a:r>
            <a:r>
              <a:rPr lang="ko-KR" altLang="en-US" sz="1845"/>
              <a:t> </a:t>
            </a:r>
            <a:r>
              <a:rPr lang="en-US" altLang="ko-KR" sz="1845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3200"/>
              <a:t>배식 기록 화면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558614" y="2386248"/>
            <a:ext cx="2195736" cy="3837192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37"/>
          <p:cNvSpPr/>
          <p:nvPr/>
        </p:nvSpPr>
        <p:spPr>
          <a:xfrm>
            <a:off x="3563888" y="2420888"/>
            <a:ext cx="2195914" cy="36004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직사각형 37"/>
          <p:cNvSpPr/>
          <p:nvPr/>
        </p:nvSpPr>
        <p:spPr>
          <a:xfrm>
            <a:off x="3563888" y="2779357"/>
            <a:ext cx="2195914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08" y="1272230"/>
            <a:ext cx="34563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/>
              <a:t>⊙배식기록확인 화면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1804" y="2407017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25860" y="2407017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배식기록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1804" y="2407017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9369" y="27974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일 배식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19369" y="306896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일 배식 확인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9369" y="33405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r>
              <a:rPr lang="ko-KR" altLang="en-US" sz="1200">
                <a:solidFill>
                  <a:schemeClr val="tx1"/>
                </a:solidFill>
              </a:rPr>
              <a:t>일 배식 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9369" y="361206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4</a:t>
            </a:r>
            <a:r>
              <a:rPr lang="ko-KR" altLang="en-US" sz="1200">
                <a:solidFill>
                  <a:schemeClr val="tx1"/>
                </a:solidFill>
              </a:rPr>
              <a:t>일 배식 확인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9369" y="38836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일 배식 확인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9369" y="4155159"/>
            <a:ext cx="2195736" cy="2068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13" idx="3"/>
            <a:endCxn id="30" idx="1"/>
          </p:cNvCxnSpPr>
          <p:nvPr/>
        </p:nvCxnSpPr>
        <p:spPr>
          <a:xfrm>
            <a:off x="2715105" y="2933185"/>
            <a:ext cx="847364" cy="710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067944" y="2395129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배식기록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3563888" y="2395129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568758" y="2777786"/>
            <a:ext cx="931233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 아침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07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30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6732240" y="2747800"/>
          <a:ext cx="2306355" cy="2625412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기록된 날자의 배식기록을 확인할수 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날자 별로 저장된 배식기록을 볼수있다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날자를 클릭시 해당 날자에 배식한 기록을 보여준다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배식한 시간을 알려주고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에약 배식인지 수동 배식인지를 알려준다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사료와 물의 실제 집급한 양을 알려준다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만약 사료나 물중 하나만을 지급하는 상태였다면 나오지 않는다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732589" y="763920"/>
          <a:ext cx="2309023" cy="188976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기록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기록 확인 화면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및 잔량 확인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배식기록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1475651" y="198884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42" name="타원 41"/>
          <p:cNvSpPr/>
          <p:nvPr/>
        </p:nvSpPr>
        <p:spPr>
          <a:xfrm>
            <a:off x="4572000" y="1988835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43" name="타원 42"/>
          <p:cNvSpPr/>
          <p:nvPr/>
        </p:nvSpPr>
        <p:spPr>
          <a:xfrm>
            <a:off x="3059832" y="2924939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50" name="직사각형 37"/>
          <p:cNvSpPr/>
          <p:nvPr/>
        </p:nvSpPr>
        <p:spPr>
          <a:xfrm>
            <a:off x="3563888" y="3355421"/>
            <a:ext cx="2195914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직사각형 37"/>
          <p:cNvSpPr/>
          <p:nvPr/>
        </p:nvSpPr>
        <p:spPr>
          <a:xfrm>
            <a:off x="3563888" y="3931485"/>
            <a:ext cx="2195914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직사각형 37"/>
          <p:cNvSpPr/>
          <p:nvPr/>
        </p:nvSpPr>
        <p:spPr>
          <a:xfrm>
            <a:off x="3563888" y="4509120"/>
            <a:ext cx="2195914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62469" y="3353850"/>
            <a:ext cx="937523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점심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12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562468" y="3933056"/>
            <a:ext cx="937523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저녁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18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567895" y="4509120"/>
            <a:ext cx="932097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수 동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20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15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99992" y="4509120"/>
            <a:ext cx="288032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dk1"/>
                </a:solidFill>
              </a:rPr>
              <a:t>수동</a:t>
            </a:r>
          </a:p>
        </p:txBody>
      </p:sp>
      <p:sp>
        <p:nvSpPr>
          <p:cNvPr id="53" name="직사각형 28"/>
          <p:cNvSpPr/>
          <p:nvPr/>
        </p:nvSpPr>
        <p:spPr>
          <a:xfrm>
            <a:off x="4499992" y="3933056"/>
            <a:ext cx="288032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예약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직사각형 28"/>
          <p:cNvSpPr/>
          <p:nvPr/>
        </p:nvSpPr>
        <p:spPr>
          <a:xfrm>
            <a:off x="4499992" y="3355421"/>
            <a:ext cx="288032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예약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직사각형 28"/>
          <p:cNvSpPr/>
          <p:nvPr/>
        </p:nvSpPr>
        <p:spPr>
          <a:xfrm>
            <a:off x="4499992" y="2779357"/>
            <a:ext cx="288032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예약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807294" y="2771852"/>
            <a:ext cx="936103" cy="576064"/>
            <a:chOff x="5228456" y="1349152"/>
            <a:chExt cx="720080" cy="576064"/>
          </a:xfrm>
        </p:grpSpPr>
        <p:sp>
          <p:nvSpPr>
            <p:cNvPr id="60" name="직사각형 33"/>
            <p:cNvSpPr/>
            <p:nvPr/>
          </p:nvSpPr>
          <p:spPr>
            <a:xfrm>
              <a:off x="5228456" y="1349152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사료</a:t>
              </a:r>
            </a:p>
          </p:txBody>
        </p:sp>
        <p:sp>
          <p:nvSpPr>
            <p:cNvPr id="61" name="직사각형 33"/>
            <p:cNvSpPr/>
            <p:nvPr/>
          </p:nvSpPr>
          <p:spPr>
            <a:xfrm>
              <a:off x="5592351" y="1349152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100/100</a:t>
              </a:r>
            </a:p>
          </p:txBody>
        </p:sp>
        <p:sp>
          <p:nvSpPr>
            <p:cNvPr id="62" name="직사각형 33"/>
            <p:cNvSpPr/>
            <p:nvPr/>
          </p:nvSpPr>
          <p:spPr>
            <a:xfrm>
              <a:off x="523231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물</a:t>
              </a:r>
            </a:p>
          </p:txBody>
        </p:sp>
        <p:sp>
          <p:nvSpPr>
            <p:cNvPr id="63" name="직사각형 33"/>
            <p:cNvSpPr/>
            <p:nvPr/>
          </p:nvSpPr>
          <p:spPr>
            <a:xfrm>
              <a:off x="559235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150/200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788024" y="3356992"/>
            <a:ext cx="936103" cy="576064"/>
            <a:chOff x="5228456" y="1349152"/>
            <a:chExt cx="720080" cy="576064"/>
          </a:xfrm>
        </p:grpSpPr>
        <p:sp>
          <p:nvSpPr>
            <p:cNvPr id="66" name="직사각형 33"/>
            <p:cNvSpPr/>
            <p:nvPr/>
          </p:nvSpPr>
          <p:spPr>
            <a:xfrm>
              <a:off x="5228456" y="1349152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사료</a:t>
              </a:r>
            </a:p>
          </p:txBody>
        </p:sp>
        <p:sp>
          <p:nvSpPr>
            <p:cNvPr id="67" name="직사각형 33"/>
            <p:cNvSpPr/>
            <p:nvPr/>
          </p:nvSpPr>
          <p:spPr>
            <a:xfrm>
              <a:off x="5592351" y="1349152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100/150</a:t>
              </a:r>
            </a:p>
          </p:txBody>
        </p:sp>
        <p:sp>
          <p:nvSpPr>
            <p:cNvPr id="68" name="직사각형 33"/>
            <p:cNvSpPr/>
            <p:nvPr/>
          </p:nvSpPr>
          <p:spPr>
            <a:xfrm>
              <a:off x="523231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물</a:t>
              </a:r>
            </a:p>
          </p:txBody>
        </p:sp>
        <p:sp>
          <p:nvSpPr>
            <p:cNvPr id="69" name="직사각형 33"/>
            <p:cNvSpPr/>
            <p:nvPr/>
          </p:nvSpPr>
          <p:spPr>
            <a:xfrm>
              <a:off x="559235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70/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200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788024" y="3933056"/>
            <a:ext cx="936103" cy="576064"/>
            <a:chOff x="5228456" y="1349152"/>
            <a:chExt cx="720080" cy="576064"/>
          </a:xfrm>
        </p:grpSpPr>
        <p:sp>
          <p:nvSpPr>
            <p:cNvPr id="71" name="직사각형 33"/>
            <p:cNvSpPr/>
            <p:nvPr/>
          </p:nvSpPr>
          <p:spPr>
            <a:xfrm>
              <a:off x="5228456" y="1349152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사료</a:t>
              </a:r>
            </a:p>
          </p:txBody>
        </p:sp>
        <p:sp>
          <p:nvSpPr>
            <p:cNvPr id="72" name="직사각형 33"/>
            <p:cNvSpPr/>
            <p:nvPr/>
          </p:nvSpPr>
          <p:spPr>
            <a:xfrm>
              <a:off x="5592351" y="1349152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150/150</a:t>
              </a:r>
            </a:p>
          </p:txBody>
        </p:sp>
        <p:sp>
          <p:nvSpPr>
            <p:cNvPr id="73" name="직사각형 33"/>
            <p:cNvSpPr/>
            <p:nvPr/>
          </p:nvSpPr>
          <p:spPr>
            <a:xfrm>
              <a:off x="523231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물</a:t>
              </a:r>
            </a:p>
          </p:txBody>
        </p:sp>
        <p:sp>
          <p:nvSpPr>
            <p:cNvPr id="74" name="직사각형 33"/>
            <p:cNvSpPr/>
            <p:nvPr/>
          </p:nvSpPr>
          <p:spPr>
            <a:xfrm>
              <a:off x="559235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60/200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788024" y="4509120"/>
            <a:ext cx="936103" cy="576064"/>
            <a:chOff x="5228456" y="1349152"/>
            <a:chExt cx="720080" cy="576064"/>
          </a:xfrm>
        </p:grpSpPr>
        <p:sp>
          <p:nvSpPr>
            <p:cNvPr id="76" name="직사각형 33"/>
            <p:cNvSpPr/>
            <p:nvPr/>
          </p:nvSpPr>
          <p:spPr>
            <a:xfrm>
              <a:off x="5228456" y="1349152"/>
              <a:ext cx="356185" cy="288032"/>
            </a:xfrm>
            <a:prstGeom prst="rect">
              <a:avLst/>
            </a:prstGeom>
            <a:solidFill>
              <a:schemeClr val="dk1">
                <a:alpha val="100000"/>
              </a:scheme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사료</a:t>
              </a:r>
            </a:p>
          </p:txBody>
        </p:sp>
        <p:sp>
          <p:nvSpPr>
            <p:cNvPr id="77" name="직사각형 33"/>
            <p:cNvSpPr/>
            <p:nvPr/>
          </p:nvSpPr>
          <p:spPr>
            <a:xfrm>
              <a:off x="5592351" y="1349152"/>
              <a:ext cx="356185" cy="288032"/>
            </a:xfrm>
            <a:prstGeom prst="rect">
              <a:avLst/>
            </a:prstGeom>
            <a:solidFill>
              <a:schemeClr val="dk1">
                <a:alpha val="100000"/>
              </a:scheme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8" name="직사각형 33"/>
            <p:cNvSpPr/>
            <p:nvPr/>
          </p:nvSpPr>
          <p:spPr>
            <a:xfrm>
              <a:off x="523231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물</a:t>
              </a:r>
            </a:p>
          </p:txBody>
        </p:sp>
        <p:sp>
          <p:nvSpPr>
            <p:cNvPr id="79" name="직사각형 33"/>
            <p:cNvSpPr/>
            <p:nvPr/>
          </p:nvSpPr>
          <p:spPr>
            <a:xfrm>
              <a:off x="5592351" y="1637184"/>
              <a:ext cx="356185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100/200</a:t>
              </a:r>
            </a:p>
          </p:txBody>
        </p:sp>
      </p:grpSp>
      <p:sp>
        <p:nvSpPr>
          <p:cNvPr id="80" name="타원 79"/>
          <p:cNvSpPr/>
          <p:nvPr/>
        </p:nvSpPr>
        <p:spPr>
          <a:xfrm>
            <a:off x="5815406" y="2987871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u="sng">
                <a:latin typeface="Arial"/>
                <a:ea typeface="굴림체"/>
                <a:cs typeface="Arial"/>
              </a:rPr>
              <a:t>개 정 이 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1) </a:t>
            </a:r>
            <a:r>
              <a:rPr lang="ko-KR" altLang="ko-KR" sz="800">
                <a:latin typeface="Arial"/>
                <a:cs typeface="Arial"/>
              </a:rPr>
              <a:t>버전</a:t>
            </a:r>
            <a:r>
              <a:rPr lang="en-US" altLang="ko-KR" sz="800">
                <a:latin typeface="Arial"/>
                <a:cs typeface="Arial"/>
              </a:rPr>
              <a:t>: </a:t>
            </a:r>
            <a:r>
              <a:rPr lang="ko-KR" altLang="ko-KR" sz="800">
                <a:latin typeface="Arial"/>
                <a:cs typeface="Arial"/>
              </a:rPr>
              <a:t>초안은</a:t>
            </a:r>
            <a:r>
              <a:rPr lang="en-US" altLang="ko-KR" sz="800">
                <a:latin typeface="Arial"/>
                <a:cs typeface="Arial"/>
              </a:rPr>
              <a:t> 0.1</a:t>
            </a:r>
            <a:r>
              <a:rPr lang="ko-KR" altLang="ko-KR" sz="800">
                <a:latin typeface="Arial"/>
                <a:cs typeface="Arial"/>
              </a:rPr>
              <a:t>으로 표시 하고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검토 된 이후 승인을 득한 이후에는</a:t>
            </a:r>
            <a:r>
              <a:rPr lang="en-US" altLang="ko-KR" sz="800">
                <a:latin typeface="Arial"/>
                <a:cs typeface="Arial"/>
              </a:rPr>
              <a:t> 1.0</a:t>
            </a:r>
            <a:r>
              <a:rPr lang="ko-KR" altLang="ko-KR" sz="800">
                <a:latin typeface="Arial"/>
                <a:cs typeface="Arial"/>
              </a:rPr>
              <a:t>부터 시작하여 정수 단위로 변경 관리 함</a:t>
            </a:r>
            <a:r>
              <a:rPr lang="en-US" altLang="ko-KR" sz="800">
                <a:latin typeface="Arial"/>
                <a:cs typeface="Arial"/>
              </a:rPr>
              <a:t>, </a:t>
            </a:r>
          </a:p>
          <a:p>
            <a:pPr lvl="0">
              <a:defRPr/>
            </a:pPr>
            <a:r>
              <a:rPr lang="ko-KR" altLang="ko-KR" sz="800">
                <a:latin typeface="Arial"/>
                <a:cs typeface="Arial"/>
              </a:rPr>
              <a:t>변경 발생 시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소수점 아래 번호로 관리하고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목차 내용이 바뀔 정도의 큰 변경이 발생하면 상위 정수를 변경 함</a:t>
            </a:r>
            <a:r>
              <a:rPr lang="en-US" altLang="ko-KR" sz="800">
                <a:latin typeface="Arial"/>
                <a:cs typeface="Arial"/>
              </a:rPr>
              <a:t>. </a:t>
            </a:r>
          </a:p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(</a:t>
            </a:r>
            <a:r>
              <a:rPr lang="ko-KR" altLang="ko-KR" sz="800">
                <a:latin typeface="Arial"/>
                <a:cs typeface="Arial"/>
              </a:rPr>
              <a:t>예</a:t>
            </a:r>
            <a:r>
              <a:rPr lang="en-US" altLang="ko-KR" sz="800">
                <a:latin typeface="Arial"/>
                <a:cs typeface="Arial"/>
              </a:rPr>
              <a:t>, V1.2 : 2</a:t>
            </a:r>
            <a:r>
              <a:rPr lang="ko-KR" altLang="ko-KR" sz="800">
                <a:latin typeface="Arial"/>
                <a:cs typeface="Arial"/>
              </a:rPr>
              <a:t>번 수정됨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목차 내용이 변경되면</a:t>
            </a:r>
            <a:r>
              <a:rPr lang="en-US" altLang="ko-KR" sz="800">
                <a:latin typeface="Arial"/>
                <a:cs typeface="Arial"/>
              </a:rPr>
              <a:t> V2.0 </a:t>
            </a:r>
            <a:r>
              <a:rPr lang="ko-KR" altLang="ko-KR" sz="800">
                <a:latin typeface="Arial"/>
                <a:cs typeface="Arial"/>
              </a:rPr>
              <a:t>이 됨</a:t>
            </a:r>
            <a:r>
              <a:rPr lang="en-US" altLang="ko-KR" sz="800">
                <a:latin typeface="Arial"/>
                <a:cs typeface="Arial"/>
              </a:rPr>
              <a:t>)</a:t>
            </a:r>
          </a:p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2) </a:t>
            </a:r>
            <a:r>
              <a:rPr lang="ko-KR" altLang="ko-KR" sz="800">
                <a:latin typeface="Arial"/>
                <a:cs typeface="Arial"/>
              </a:rPr>
              <a:t>변경 사유</a:t>
            </a:r>
            <a:r>
              <a:rPr lang="en-US" altLang="ko-KR" sz="800">
                <a:latin typeface="Arial"/>
                <a:cs typeface="Arial"/>
              </a:rPr>
              <a:t> : </a:t>
            </a:r>
            <a:r>
              <a:rPr lang="ko-KR" altLang="ko-KR" sz="800">
                <a:latin typeface="Arial"/>
                <a:cs typeface="Arial"/>
              </a:rPr>
              <a:t>변경 내용이 이전 문서에 대해 신규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추가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수정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삭제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검토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승인 인지 선택 기입</a:t>
            </a:r>
          </a:p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3) </a:t>
            </a:r>
            <a:r>
              <a:rPr lang="ko-KR" altLang="ko-KR" sz="800">
                <a:latin typeface="Arial"/>
                <a:cs typeface="Arial"/>
              </a:rPr>
              <a:t>변경 내용</a:t>
            </a:r>
            <a:r>
              <a:rPr lang="en-US" altLang="ko-KR" sz="800">
                <a:latin typeface="Arial"/>
                <a:cs typeface="Arial"/>
              </a:rPr>
              <a:t> : </a:t>
            </a:r>
            <a:r>
              <a:rPr lang="ko-KR" altLang="ko-KR" sz="800">
                <a:latin typeface="Arial"/>
                <a:cs typeface="Arial"/>
              </a:rPr>
              <a:t>변경 내용을 자세히 기록</a:t>
            </a:r>
            <a:r>
              <a:rPr lang="en-US" altLang="ko-KR" sz="800">
                <a:latin typeface="Arial"/>
                <a:cs typeface="Arial"/>
              </a:rPr>
              <a:t>(</a:t>
            </a:r>
            <a:r>
              <a:rPr lang="ko-KR" altLang="ko-KR" sz="800">
                <a:latin typeface="Arial"/>
                <a:cs typeface="Arial"/>
              </a:rPr>
              <a:t>변경된 위치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즉 페이지 번호와 변경 내용을 기술한다</a:t>
            </a:r>
            <a:r>
              <a:rPr lang="en-US" altLang="ko-KR" sz="800">
                <a:latin typeface="Arial"/>
                <a:cs typeface="Arial"/>
              </a:rPr>
              <a:t>.)</a:t>
            </a:r>
            <a:endParaRPr lang="ko-KR" altLang="ko-KR" sz="800">
              <a:latin typeface="Arial"/>
              <a:cs typeface="Arial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4861"/>
              </p:ext>
            </p:extLst>
          </p:nvPr>
        </p:nvGraphicFramePr>
        <p:xfrm>
          <a:off x="222739" y="1460788"/>
          <a:ext cx="8602490" cy="4187059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NO.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버전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변경일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변경사유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변경내용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작성자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승인자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800">
                          <a:latin typeface="+mj-lt"/>
                          <a:ea typeface="+mn-ea"/>
                        </a:rPr>
                        <a:t>0.1</a:t>
                      </a: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초안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>
                          <a:latin typeface="+mj-lt"/>
                          <a:ea typeface="+mn-ea"/>
                        </a:rPr>
                        <a:t>초안</a:t>
                      </a: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/>
                        </a:rPr>
                        <a:t>박민성</a:t>
                      </a: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800">
                          <a:latin typeface="+mj-lt"/>
                          <a:ea typeface="+mn-ea"/>
                        </a:rPr>
                        <a:t>0.11</a:t>
                      </a: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latin typeface="+mj-lt"/>
                          <a:ea typeface="+mn-ea"/>
                        </a:rPr>
                        <a:t>5-06</a:t>
                      </a: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제작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>
                          <a:latin typeface="+mj-lt"/>
                          <a:ea typeface="+mn-ea"/>
                        </a:rPr>
                        <a:t>배식 설정 화면 제작</a:t>
                      </a: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/>
                        </a:rPr>
                        <a:t>한건우</a:t>
                      </a: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800">
                          <a:latin typeface="+mj-lt"/>
                          <a:ea typeface="+mn-ea"/>
                        </a:rPr>
                        <a:t>0.15</a:t>
                      </a: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latin typeface="+mj-lt"/>
                          <a:ea typeface="+mn-ea"/>
                        </a:rPr>
                        <a:t>5-07</a:t>
                      </a:r>
                      <a:endParaRPr lang="ko-KR" alt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수정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및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제작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>
                          <a:latin typeface="+mj-lt"/>
                          <a:ea typeface="나눔고딕"/>
                          <a:cs typeface="+mn-cs"/>
                        </a:rPr>
                        <a:t>배식 기록 및 잔량</a:t>
                      </a:r>
                      <a:r>
                        <a:rPr lang="ko-KR" altLang="en-US" sz="800" b="0" baseline="0">
                          <a:latin typeface="+mj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800" b="0">
                          <a:latin typeface="+mj-lt"/>
                          <a:ea typeface="나눔고딕"/>
                          <a:cs typeface="+mn-cs"/>
                        </a:rPr>
                        <a:t>확인 화면</a:t>
                      </a:r>
                      <a:r>
                        <a:rPr lang="en-US" altLang="ko-KR" sz="800" b="0">
                          <a:latin typeface="+mj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800" b="0">
                          <a:latin typeface="+mj-lt"/>
                          <a:ea typeface="나눔고딕"/>
                          <a:cs typeface="+mn-cs"/>
                        </a:rPr>
                        <a:t>연동 화면</a:t>
                      </a:r>
                      <a:r>
                        <a:rPr lang="en-US" altLang="ko-KR" sz="800" b="0">
                          <a:latin typeface="+mj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800" b="0">
                          <a:latin typeface="+mj-lt"/>
                          <a:ea typeface="나눔고딕"/>
                          <a:cs typeface="+mn-cs"/>
                        </a:rPr>
                        <a:t>배식 기록 화면 </a:t>
                      </a:r>
                      <a:r>
                        <a:rPr lang="en-US" altLang="ko-KR" sz="800" b="0">
                          <a:latin typeface="+mj-lt"/>
                          <a:ea typeface="나눔고딕"/>
                          <a:cs typeface="+mn-cs"/>
                        </a:rPr>
                        <a:t>,</a:t>
                      </a:r>
                      <a:r>
                        <a:rPr lang="ko-KR" altLang="en-US" sz="800" b="0">
                          <a:latin typeface="+mj-lt"/>
                          <a:ea typeface="나눔고딕"/>
                          <a:cs typeface="+mn-cs"/>
                        </a:rPr>
                        <a:t>잔량 기록 화면 제작</a:t>
                      </a:r>
                      <a:endParaRPr lang="en-US" altLang="ko-KR" sz="800" b="0">
                        <a:latin typeface="+mj-lt"/>
                        <a:ea typeface="나눔고딕"/>
                        <a:cs typeface="+mn-cs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/>
                        </a:rPr>
                        <a:t>범태원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0.2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5-10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수정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및 제작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화면 세분화 설명 추가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화면 수정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한건우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0.3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5-14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수정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및 제작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 세분화 설명 추가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 수정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박민성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feeder-</a:t>
            </a:r>
            <a:r>
              <a:rPr lang="ko-KR" altLang="en-US" sz="1845"/>
              <a:t> </a:t>
            </a:r>
            <a:r>
              <a:rPr lang="en-US" altLang="ko-KR" sz="1845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3200"/>
              <a:t>잔량기록확인 화면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894" y="1170589"/>
            <a:ext cx="34563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/>
              <a:t>⊙ 잔량기록확인 화면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1804" y="2407017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25860" y="2407017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잔량기록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1804" y="2407017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19369" y="27974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19369" y="306896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19369" y="33405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19369" y="361206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4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19369" y="38836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19369" y="4155159"/>
            <a:ext cx="2195736" cy="2068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.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64904" y="2758609"/>
            <a:ext cx="2195736" cy="3426030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68960" y="2407017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잔량기록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43" name="직사각형 10"/>
          <p:cNvSpPr/>
          <p:nvPr/>
        </p:nvSpPr>
        <p:spPr>
          <a:xfrm>
            <a:off x="3564904" y="2407017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568759" y="2801735"/>
            <a:ext cx="1003241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72000" y="2803306"/>
            <a:ext cx="1182350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dk1"/>
                </a:solidFill>
              </a:rPr>
              <a:t>물 </a:t>
            </a:r>
            <a:r>
              <a:rPr lang="en-US" altLang="ko-KR" sz="1300">
                <a:solidFill>
                  <a:schemeClr val="dk1"/>
                </a:solidFill>
              </a:rPr>
              <a:t>: 150ml</a:t>
            </a:r>
            <a:br>
              <a:rPr lang="en-US" altLang="ko-KR" sz="1300">
                <a:solidFill>
                  <a:schemeClr val="dk1"/>
                </a:solidFill>
              </a:rPr>
            </a:br>
            <a:r>
              <a:rPr lang="ko-KR" altLang="en-US" sz="1300">
                <a:solidFill>
                  <a:schemeClr val="dk1"/>
                </a:solidFill>
              </a:rPr>
              <a:t>사료 </a:t>
            </a:r>
            <a:r>
              <a:rPr lang="en-US" altLang="ko-KR" sz="1300">
                <a:solidFill>
                  <a:schemeClr val="dk1"/>
                </a:solidFill>
              </a:rPr>
              <a:t>: 15g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62469" y="3374516"/>
            <a:ext cx="1003241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30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565710" y="3376087"/>
            <a:ext cx="1182350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dk1"/>
                </a:solidFill>
              </a:rPr>
              <a:t>물 </a:t>
            </a:r>
            <a:r>
              <a:rPr lang="en-US" altLang="ko-KR" sz="1300">
                <a:solidFill>
                  <a:schemeClr val="dk1"/>
                </a:solidFill>
              </a:rPr>
              <a:t>: 143ml</a:t>
            </a:r>
            <a:br>
              <a:rPr lang="en-US" altLang="ko-KR" sz="1300">
                <a:solidFill>
                  <a:schemeClr val="dk1"/>
                </a:solidFill>
              </a:rPr>
            </a:br>
            <a:r>
              <a:rPr lang="ko-KR" altLang="en-US" sz="1300">
                <a:solidFill>
                  <a:schemeClr val="dk1"/>
                </a:solidFill>
              </a:rPr>
              <a:t>사료 </a:t>
            </a:r>
            <a:r>
              <a:rPr lang="en-US" altLang="ko-KR" sz="1300">
                <a:solidFill>
                  <a:schemeClr val="dk1"/>
                </a:solidFill>
              </a:rPr>
              <a:t>: 15g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5049" y="3961070"/>
            <a:ext cx="1003241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5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일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01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578290" y="3962641"/>
            <a:ext cx="1182350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dk1"/>
                </a:solidFill>
              </a:rPr>
              <a:t>물 </a:t>
            </a:r>
            <a:r>
              <a:rPr lang="en-US" altLang="ko-KR" sz="1300">
                <a:solidFill>
                  <a:schemeClr val="dk1"/>
                </a:solidFill>
              </a:rPr>
              <a:t>: 120ml</a:t>
            </a:r>
            <a:br>
              <a:rPr lang="en-US" altLang="ko-KR" sz="1300">
                <a:solidFill>
                  <a:schemeClr val="dk1"/>
                </a:solidFill>
              </a:rPr>
            </a:br>
            <a:r>
              <a:rPr lang="ko-KR" altLang="en-US" sz="1300">
                <a:solidFill>
                  <a:schemeClr val="dk1"/>
                </a:solidFill>
              </a:rPr>
              <a:t>사료 </a:t>
            </a:r>
            <a:r>
              <a:rPr lang="en-US" altLang="ko-KR" sz="1300">
                <a:solidFill>
                  <a:schemeClr val="dk1"/>
                </a:solidFill>
              </a:rPr>
              <a:t>: 15g</a:t>
            </a:r>
          </a:p>
        </p:txBody>
      </p:sp>
      <p:cxnSp>
        <p:nvCxnSpPr>
          <p:cNvPr id="54" name="직선 화살표 연결선 53"/>
          <p:cNvCxnSpPr>
            <a:stCxn id="35" idx="3"/>
            <a:endCxn id="41" idx="1"/>
          </p:cNvCxnSpPr>
          <p:nvPr/>
        </p:nvCxnSpPr>
        <p:spPr>
          <a:xfrm>
            <a:off x="2715105" y="2933185"/>
            <a:ext cx="849799" cy="153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43651"/>
              </p:ext>
            </p:extLst>
          </p:nvPr>
        </p:nvGraphicFramePr>
        <p:xfrm>
          <a:off x="6732240" y="2747800"/>
          <a:ext cx="2306355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기록된 날자의 잔량을 확인 할수 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각 날자별로 잔량기록을 확인할수 있다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해당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날자를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누루면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해당자라의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분마다 기록된 잔량 기록을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확인할수있다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잔량기록을 그래프로 볼 수 잇다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732589" y="763920"/>
          <a:ext cx="2309023" cy="188976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잔량 기록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+mn-lt"/>
                          <a:ea typeface="맑은 고딕"/>
                        </a:rPr>
                        <a:t>잔량 기록 확인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및 잔량 확인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잔량기록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" name="직사각형 51"/>
          <p:cNvSpPr/>
          <p:nvPr/>
        </p:nvSpPr>
        <p:spPr>
          <a:xfrm>
            <a:off x="3567339" y="4540276"/>
            <a:ext cx="1003241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01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 </a:t>
            </a:r>
          </a:p>
        </p:txBody>
      </p:sp>
      <p:sp>
        <p:nvSpPr>
          <p:cNvPr id="56" name="직사각형 52"/>
          <p:cNvSpPr/>
          <p:nvPr/>
        </p:nvSpPr>
        <p:spPr>
          <a:xfrm>
            <a:off x="4573015" y="4534858"/>
            <a:ext cx="1182350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115ml</a:t>
            </a:r>
            <a:b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15g</a:t>
            </a:r>
          </a:p>
        </p:txBody>
      </p:sp>
      <p:sp>
        <p:nvSpPr>
          <p:cNvPr id="57" name="타원 56"/>
          <p:cNvSpPr/>
          <p:nvPr/>
        </p:nvSpPr>
        <p:spPr>
          <a:xfrm>
            <a:off x="1475651" y="198884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58" name="타원 57"/>
          <p:cNvSpPr/>
          <p:nvPr/>
        </p:nvSpPr>
        <p:spPr>
          <a:xfrm>
            <a:off x="4572000" y="198884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4" name="직사각형 52">
            <a:extLst>
              <a:ext uri="{FF2B5EF4-FFF2-40B4-BE49-F238E27FC236}">
                <a16:creationId xmlns:a16="http://schemas.microsoft.com/office/drawing/2014/main" id="{592BBC90-832A-6317-4DAD-E2A8C49B55CA}"/>
              </a:ext>
            </a:extLst>
          </p:cNvPr>
          <p:cNvSpPr/>
          <p:nvPr/>
        </p:nvSpPr>
        <p:spPr>
          <a:xfrm>
            <a:off x="3995131" y="5357049"/>
            <a:ext cx="1335281" cy="57763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그래프로 보기</a:t>
            </a:r>
            <a:endParaRPr kumimoji="0" lang="en-US" altLang="ko-KR" sz="11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0C1682-ECC8-20A9-0DDD-B5047BF09348}"/>
              </a:ext>
            </a:extLst>
          </p:cNvPr>
          <p:cNvSpPr/>
          <p:nvPr/>
        </p:nvSpPr>
        <p:spPr>
          <a:xfrm>
            <a:off x="5365503" y="5471258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en-US" altLang="ko-KR" sz="1800" b="0" i="0" u="none" strike="noStrike" kern="1200" cap="none" spc="0" normalizeH="0" baseline="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D69BE5E-3BC3-A85D-2AD6-41E107C2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77" y="1675049"/>
            <a:ext cx="2219136" cy="38408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69959DC-D83A-F73F-9BE1-B5995898C8EB}"/>
              </a:ext>
            </a:extLst>
          </p:cNvPr>
          <p:cNvSpPr/>
          <p:nvPr/>
        </p:nvSpPr>
        <p:spPr>
          <a:xfrm>
            <a:off x="2483768" y="1675049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/>
              <a:t>잔량기록 그래프</a:t>
            </a:r>
            <a:endParaRPr lang="ko-KR" altLang="en-US" sz="1500" dirty="0">
              <a:solidFill>
                <a:schemeClr val="dk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C20C2B-095B-1E01-145F-53CDCD5008C5}"/>
              </a:ext>
            </a:extLst>
          </p:cNvPr>
          <p:cNvSpPr/>
          <p:nvPr/>
        </p:nvSpPr>
        <p:spPr>
          <a:xfrm>
            <a:off x="1979712" y="1675049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322B83C1-4153-4B2D-1463-53984A4C9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750399"/>
              </p:ext>
            </p:extLst>
          </p:nvPr>
        </p:nvGraphicFramePr>
        <p:xfrm>
          <a:off x="1979712" y="2060848"/>
          <a:ext cx="2195736" cy="3455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18AF901-A1F8-7E55-9A6C-1B9B3C868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7767"/>
              </p:ext>
            </p:extLst>
          </p:nvPr>
        </p:nvGraphicFramePr>
        <p:xfrm>
          <a:off x="6732240" y="2747800"/>
          <a:ext cx="2306355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잔량 기록을 그래프로 보여준다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endParaRPr lang="en-US" altLang="ko-KR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CC0F157-6626-8ACA-A84F-7E3ECFB4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82258"/>
              </p:ext>
            </p:extLst>
          </p:nvPr>
        </p:nvGraphicFramePr>
        <p:xfrm>
          <a:off x="6732589" y="763920"/>
          <a:ext cx="2309023" cy="188976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잔량 기록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+mn-lt"/>
                          <a:ea typeface="맑은 고딕"/>
                        </a:rPr>
                        <a:t>잔량 기록 확인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및 잔량 확인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잔량기록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+mn-lt"/>
                          <a:ea typeface="맑은 고딕"/>
                        </a:rPr>
                        <a:t>-&gt;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+mn-lt"/>
                          <a:ea typeface="맑은 고딕"/>
                        </a:rPr>
                        <a:t> 그래프로 보기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496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</a:t>
            </a:r>
            <a:r>
              <a:rPr lang="ko-KR" altLang="en-US" sz="1845"/>
              <a:t> </a:t>
            </a:r>
            <a:r>
              <a:rPr lang="en-US" altLang="ko-KR" sz="1845"/>
              <a:t>- </a:t>
            </a:r>
            <a:r>
              <a:rPr lang="ko-KR" altLang="en-US" sz="1845"/>
              <a:t>기기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3323"/>
              <a:t>설계도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8"/>
          <p:cNvGraphicFramePr>
            <a:graphicFrameLocks noGrp="1"/>
          </p:cNvGraphicFramePr>
          <p:nvPr/>
        </p:nvGraphicFramePr>
        <p:xfrm>
          <a:off x="6732240" y="2747800"/>
          <a:ext cx="2306355" cy="2625412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700" b="1" i="0" u="none" strike="noStrike" kern="1200" cap="none" normalizeH="0" baseline="0">
                          <a:solidFill>
                            <a:srgbClr val="000000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kumimoji="0" lang="ko-KR" altLang="en-US" sz="700" b="1" i="0" u="none" strike="noStrike" kern="1200" cap="none" normalizeH="0" baseline="0">
                        <a:solidFill>
                          <a:srgbClr val="000000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700" b="0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700" b="0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700" b="0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700" b="0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700" b="0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표 39"/>
          <p:cNvGraphicFramePr>
            <a:graphicFrameLocks noGrp="1"/>
          </p:cNvGraphicFramePr>
          <p:nvPr/>
        </p:nvGraphicFramePr>
        <p:xfrm>
          <a:off x="6732589" y="763920"/>
          <a:ext cx="2309023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700" b="1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700" b="1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700" b="1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kumimoji="0" lang="en-US" altLang="ko-KR" sz="700" b="1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kumimoji="0" lang="ko-KR" altLang="en-US" sz="700" b="1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700" b="1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700" b="1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kumimoji="0" lang="en-US" altLang="ko-KR" sz="700" b="1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kumimoji="0" lang="ko-KR" altLang="en-US" sz="700" b="1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700" b="1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kumimoji="0" lang="en-US" altLang="ko-KR" sz="700" b="1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kumimoji="0" lang="ko-KR" altLang="en-US" sz="700" b="1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en-US" altLang="ko-KR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700" b="1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700" b="1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700" b="1" i="0" u="none" strike="noStrike" kern="1200" cap="none" normalizeH="0" baseline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700" b="0" i="0" u="none" strike="noStrike" kern="1200" cap="none" normalizeH="0" baseline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19" y="908720"/>
            <a:ext cx="3456385" cy="222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 기기 모듈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/>
          <p:cNvSpPr/>
          <p:nvPr/>
        </p:nvSpPr>
        <p:spPr>
          <a:xfrm>
            <a:off x="3216953" y="90304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b="1">
                <a:latin typeface="나눔고딕"/>
                <a:ea typeface="나눔고딕"/>
                <a:cs typeface="+mn-cs"/>
              </a:rPr>
              <a:t>Pet</a:t>
            </a:r>
            <a:r>
              <a:rPr lang="ko-KR" altLang="en-US" sz="1200" b="1"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b="1">
                <a:latin typeface="나눔고딕"/>
                <a:ea typeface="나눔고딕"/>
                <a:cs typeface="+mn-cs"/>
              </a:rPr>
              <a:t>feeder</a:t>
            </a:r>
            <a:endParaRPr lang="ko-KR" altLang="en-US" sz="12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9" name="꺾인 연결선 48"/>
          <p:cNvCxnSpPr>
            <a:stCxn id="133" idx="2"/>
            <a:endCxn id="4" idx="0"/>
          </p:cNvCxnSpPr>
          <p:nvPr/>
        </p:nvCxnSpPr>
        <p:spPr>
          <a:xfrm rot="16200000" flipH="1">
            <a:off x="6183937" y="-348857"/>
            <a:ext cx="550480" cy="377435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557330" y="1807180"/>
            <a:ext cx="109520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700" b="1">
                <a:latin typeface="나눔고딕"/>
                <a:ea typeface="나눔고딕"/>
                <a:cs typeface="+mn-cs"/>
              </a:rPr>
              <a:t>feeder</a:t>
            </a:r>
            <a:r>
              <a:rPr lang="ko-KR" altLang="en-US" sz="700" b="1"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1">
                <a:latin typeface="나눔고딕"/>
                <a:ea typeface="나눔고딕"/>
                <a:cs typeface="+mn-cs"/>
              </a:rPr>
              <a:t>APP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98753" y="1813560"/>
            <a:ext cx="109520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700" b="1">
                <a:latin typeface="나눔고딕"/>
                <a:ea typeface="나눔고딕"/>
                <a:cs typeface="+mn-cs"/>
              </a:rPr>
              <a:t>feeder</a:t>
            </a:r>
          </a:p>
          <a:p>
            <a:pPr algn="ctr">
              <a:defRPr/>
            </a:pPr>
            <a:r>
              <a:rPr lang="ko-KR" altLang="en-US" sz="700" b="1">
                <a:latin typeface="나눔고딕"/>
                <a:ea typeface="나눔고딕"/>
                <a:cs typeface="+mn-cs"/>
              </a:rPr>
              <a:t>본체</a:t>
            </a:r>
            <a:endParaRPr lang="ko-KR" altLang="en-US" sz="7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5" name="꺾인 연결선 48"/>
          <p:cNvCxnSpPr>
            <a:stCxn id="50" idx="0"/>
            <a:endCxn id="133" idx="2"/>
          </p:cNvCxnSpPr>
          <p:nvPr/>
        </p:nvCxnSpPr>
        <p:spPr>
          <a:xfrm rot="5400000" flipH="1" flipV="1">
            <a:off x="4066415" y="1301596"/>
            <a:ext cx="544100" cy="467069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553644" y="2880360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latin typeface="나눔고딕"/>
                <a:ea typeface="나눔고딕"/>
                <a:cs typeface="+mn-cs"/>
              </a:rPr>
              <a:t>배식 버튼</a:t>
            </a:r>
            <a:endParaRPr lang="ko-KR" altLang="en-US" sz="7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53122" y="2250793"/>
            <a:ext cx="109520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메인 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225520" y="2889246"/>
            <a:ext cx="109520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>
                <a:latin typeface="나눔고딕"/>
                <a:ea typeface="나눔고딕"/>
                <a:cs typeface="+mn-cs"/>
              </a:rPr>
              <a:t>배식 기록 및 잔량</a:t>
            </a:r>
          </a:p>
          <a:p>
            <a:pPr algn="ctr">
              <a:defRPr/>
            </a:pPr>
            <a:r>
              <a:rPr lang="ko-KR" altLang="en-US" sz="700" b="1">
                <a:latin typeface="나눔고딕"/>
                <a:ea typeface="나눔고딕"/>
                <a:cs typeface="+mn-cs"/>
              </a:rPr>
              <a:t>확인 화면</a:t>
            </a:r>
            <a:endParaRPr lang="en-US" altLang="ko-KR" sz="700" b="1">
              <a:latin typeface="나눔고딕"/>
              <a:ea typeface="나눔고딕"/>
              <a:cs typeface="+mn-cs"/>
            </a:endParaRPr>
          </a:p>
        </p:txBody>
      </p:sp>
      <p:cxnSp>
        <p:nvCxnSpPr>
          <p:cNvPr id="76" name="꺾인 연결선 48"/>
          <p:cNvCxnSpPr>
            <a:stCxn id="24" idx="0"/>
            <a:endCxn id="23" idx="1"/>
          </p:cNvCxnSpPr>
          <p:nvPr/>
        </p:nvCxnSpPr>
        <p:spPr>
          <a:xfrm rot="5400000" flipH="1" flipV="1">
            <a:off x="2894595" y="2230720"/>
            <a:ext cx="537052" cy="780001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225519" y="3936872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 확인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226131" y="3520805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기록 확인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225520" y="3197855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latin typeface="나눔고딕"/>
                <a:ea typeface="나눔고딕"/>
                <a:cs typeface="+mn-cs"/>
              </a:rPr>
              <a:t>배식 기록 요청</a:t>
            </a:r>
            <a:endParaRPr lang="ko-KR" altLang="en-US" sz="7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126184" y="3490242"/>
            <a:ext cx="868323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>
                <a:latin typeface="나눔고딕"/>
                <a:ea typeface="나눔고딕"/>
                <a:cs typeface="+mn-cs"/>
              </a:rPr>
              <a:t>배식 기록 화면</a:t>
            </a:r>
            <a:endParaRPr lang="en-US" altLang="ko-KR" sz="700" b="1">
              <a:latin typeface="나눔고딕"/>
              <a:ea typeface="나눔고딕"/>
              <a:cs typeface="+mn-cs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1490" y="3490242"/>
            <a:ext cx="97794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>
                <a:latin typeface="나눔고딕"/>
                <a:ea typeface="나눔고딕"/>
                <a:cs typeface="+mn-cs"/>
              </a:rPr>
              <a:t>잔량 기록 화면</a:t>
            </a:r>
            <a:endParaRPr lang="en-US" altLang="ko-KR" sz="700" b="1">
              <a:latin typeface="나눔고딕"/>
              <a:ea typeface="나눔고딕"/>
              <a:cs typeface="+mn-cs"/>
            </a:endParaRPr>
          </a:p>
        </p:txBody>
      </p:sp>
      <p:cxnSp>
        <p:nvCxnSpPr>
          <p:cNvPr id="117" name="꺾인 연결선 48"/>
          <p:cNvCxnSpPr>
            <a:stCxn id="99" idx="0"/>
            <a:endCxn id="24" idx="1"/>
          </p:cNvCxnSpPr>
          <p:nvPr/>
        </p:nvCxnSpPr>
        <p:spPr>
          <a:xfrm rot="5400000" flipH="1" flipV="1">
            <a:off x="1643136" y="2907858"/>
            <a:ext cx="499595" cy="665174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48"/>
          <p:cNvCxnSpPr>
            <a:stCxn id="107" idx="0"/>
            <a:endCxn id="24" idx="1"/>
          </p:cNvCxnSpPr>
          <p:nvPr/>
        </p:nvCxnSpPr>
        <p:spPr>
          <a:xfrm rot="5400000" flipH="1" flipV="1">
            <a:off x="1123193" y="2387916"/>
            <a:ext cx="499595" cy="1705059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126184" y="3936872"/>
            <a:ext cx="868323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배식기록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1490" y="3936872"/>
            <a:ext cx="97794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</a:t>
            </a:r>
          </a:p>
        </p:txBody>
      </p:sp>
      <p:cxnSp>
        <p:nvCxnSpPr>
          <p:cNvPr id="127" name="꺾인 연결선 48"/>
          <p:cNvCxnSpPr>
            <a:stCxn id="23" idx="3"/>
            <a:endCxn id="130" idx="0"/>
          </p:cNvCxnSpPr>
          <p:nvPr/>
        </p:nvCxnSpPr>
        <p:spPr>
          <a:xfrm>
            <a:off x="4648323" y="2352193"/>
            <a:ext cx="706933" cy="554830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4916815" y="2907024"/>
            <a:ext cx="876882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>
                <a:latin typeface="나눔고딕"/>
                <a:ea typeface="나눔고딕"/>
                <a:cs typeface="+mn-cs"/>
              </a:rPr>
              <a:t>연동 화면</a:t>
            </a:r>
            <a:endParaRPr lang="ko-KR" altLang="en-US" sz="7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916815" y="3225703"/>
            <a:ext cx="876882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latin typeface="나눔고딕"/>
                <a:ea typeface="나눔고딕"/>
                <a:cs typeface="+mn-cs"/>
              </a:rPr>
              <a:t>연동</a:t>
            </a:r>
            <a:endParaRPr lang="ko-KR" altLang="en-US" sz="7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952902" y="2901899"/>
            <a:ext cx="876882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시간 설정 </a:t>
            </a:r>
            <a:r>
              <a:rPr lang="ko-KR" altLang="en-US" sz="700" b="1">
                <a:latin typeface="나눔고딕"/>
                <a:ea typeface="나눔고딕"/>
                <a:cs typeface="+mn-cs"/>
              </a:rPr>
              <a:t>화면</a:t>
            </a:r>
            <a:endParaRPr lang="ko-KR" altLang="en-US" sz="700" b="1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38" name="꺾인 연결선 48"/>
          <p:cNvCxnSpPr>
            <a:stCxn id="23" idx="3"/>
            <a:endCxn id="136" idx="0"/>
          </p:cNvCxnSpPr>
          <p:nvPr/>
        </p:nvCxnSpPr>
        <p:spPr>
          <a:xfrm>
            <a:off x="4648323" y="2352193"/>
            <a:ext cx="1743020" cy="549705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5942651" y="3226199"/>
            <a:ext cx="876882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시간 설정</a:t>
            </a:r>
          </a:p>
        </p:txBody>
      </p:sp>
      <p:sp>
        <p:nvSpPr>
          <p:cNvPr id="144" name="직사각형 141"/>
          <p:cNvSpPr/>
          <p:nvPr/>
        </p:nvSpPr>
        <p:spPr>
          <a:xfrm>
            <a:off x="5927366" y="3564132"/>
            <a:ext cx="876882" cy="20280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C0C0C0">
                <a:alpha val="100000"/>
              </a:srgbClr>
            </a:solidFill>
            <a:round/>
          </a:ln>
        </p:spPr>
        <p:txBody>
          <a:bodyPr wrap="none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배식 시간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변경 및 삭제</a:t>
            </a:r>
          </a:p>
        </p:txBody>
      </p:sp>
      <p:cxnSp>
        <p:nvCxnSpPr>
          <p:cNvPr id="35" name="직선 연결선 34"/>
          <p:cNvCxnSpPr>
            <a:stCxn id="50" idx="2"/>
            <a:endCxn id="23" idx="0"/>
          </p:cNvCxnSpPr>
          <p:nvPr/>
        </p:nvCxnSpPr>
        <p:spPr>
          <a:xfrm flipH="1">
            <a:off x="4100723" y="2009981"/>
            <a:ext cx="4208" cy="24081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323" dirty="0"/>
              <a:t>Pet</a:t>
            </a:r>
            <a:r>
              <a:rPr lang="ko-KR" altLang="en-US" sz="3323" dirty="0"/>
              <a:t> </a:t>
            </a:r>
            <a:r>
              <a:rPr lang="en-US" altLang="ko-KR" sz="3323" dirty="0"/>
              <a:t>feeder</a:t>
            </a:r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</a:t>
            </a:r>
            <a:r>
              <a:rPr lang="ko-KR" altLang="en-US" sz="1845"/>
              <a:t> </a:t>
            </a:r>
            <a:r>
              <a:rPr lang="en-US" altLang="ko-KR" sz="1845"/>
              <a:t>-</a:t>
            </a:r>
            <a:r>
              <a:rPr lang="ko-KR" altLang="en-US" sz="1845"/>
              <a:t> </a:t>
            </a:r>
            <a:r>
              <a:rPr lang="en-US" altLang="ko-KR" sz="1845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3323"/>
              <a:t>메인화면</a:t>
            </a:r>
            <a:endParaRPr lang="en-US" altLang="ko-KR" sz="3323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355" cy="21031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메인페이지 에서는 수동 배식 버튼 과 연결 상태 그리고 설정또는 확을 하러 이동하는 길들이다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와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app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의 연동 상태를 나타낸다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설정 화면으로 이동한다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수동 배식 버튼이다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기록 확인 화면으로 이동한다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 화면으로 이동한다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49592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900" b="1"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>⊙ 어플리케이션</a:t>
            </a:r>
            <a:r>
              <a:rPr lang="en-US" altLang="ko-KR"/>
              <a:t>/ </a:t>
            </a:r>
            <a:r>
              <a:rPr lang="ko-KR" altLang="en-US"/>
              <a:t>메인화면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43808" y="2731920"/>
            <a:ext cx="1189936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2500">
                <a:latin typeface="굴림"/>
                <a:ea typeface="나눔고딕"/>
              </a:rPr>
              <a:t>로고</a:t>
            </a:r>
            <a:endParaRPr lang="en-US" altLang="ko-KR" sz="2500">
              <a:latin typeface="굴림"/>
              <a:ea typeface="나눔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79" y="3812040"/>
            <a:ext cx="1152128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배식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36306" y="1939832"/>
            <a:ext cx="1035693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연결상태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28" name="직사각형 1"/>
          <p:cNvSpPr/>
          <p:nvPr/>
        </p:nvSpPr>
        <p:spPr>
          <a:xfrm>
            <a:off x="3491879" y="4604128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연동 정보</a:t>
            </a:r>
          </a:p>
        </p:txBody>
      </p:sp>
      <p:sp>
        <p:nvSpPr>
          <p:cNvPr id="29" name="직사각형 1"/>
          <p:cNvSpPr/>
          <p:nvPr/>
        </p:nvSpPr>
        <p:spPr>
          <a:xfrm>
            <a:off x="2267743" y="4604128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200">
                <a:latin typeface="굴림"/>
                <a:ea typeface="나눔고딕"/>
              </a:rPr>
              <a:t>배식 기록 확인</a:t>
            </a:r>
          </a:p>
        </p:txBody>
      </p:sp>
      <p:sp>
        <p:nvSpPr>
          <p:cNvPr id="30" name="직사각형 1"/>
          <p:cNvSpPr/>
          <p:nvPr/>
        </p:nvSpPr>
        <p:spPr>
          <a:xfrm>
            <a:off x="2267743" y="3812040"/>
            <a:ext cx="1152128" cy="697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200">
                <a:latin typeface="굴림"/>
                <a:ea typeface="나눔고딕"/>
              </a:rPr>
              <a:t>배식 시간 설정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195735" y="1507784"/>
            <a:ext cx="2520280" cy="4824536"/>
          </a:xfrm>
          <a:prstGeom prst="rect">
            <a:avLst/>
          </a:prstGeom>
          <a:noFill/>
          <a:ln>
            <a:solidFill>
              <a:schemeClr val="dk1"/>
            </a:solidFill>
          </a:ln>
          <a:effectLst/>
          <a:scene3d>
            <a:camera prst="orthographic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886114" y="1556787"/>
            <a:ext cx="360045" cy="360045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3" name="타원 32"/>
          <p:cNvSpPr/>
          <p:nvPr/>
        </p:nvSpPr>
        <p:spPr>
          <a:xfrm>
            <a:off x="1797882" y="3933051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34" name="타원 33"/>
          <p:cNvSpPr/>
          <p:nvPr/>
        </p:nvSpPr>
        <p:spPr>
          <a:xfrm>
            <a:off x="1797887" y="4725139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35" name="타원 34"/>
          <p:cNvSpPr/>
          <p:nvPr/>
        </p:nvSpPr>
        <p:spPr>
          <a:xfrm>
            <a:off x="4750215" y="3861043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36" name="타원 35"/>
          <p:cNvSpPr/>
          <p:nvPr/>
        </p:nvSpPr>
        <p:spPr>
          <a:xfrm>
            <a:off x="4750210" y="4725144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355" cy="25298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수동 배식을 실행한다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수동 배식시 사료와 물의 양을 정한다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초기에는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으로 되어있고 추후에는 이후 입력값을 가지게 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번에서 확인을 누루면  수동배식을 시작한다는 메세지를 아레 화면에 출력한다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본체에서 배식을 완료 하면 완료 메세지를 출력한다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실패시 실패 하였다는 메세지와 연결 상태나 배식기 본체의 사료를 확인하라는 메세지를 출력한다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feeder APP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 화면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 배식 실행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2082196" cy="2171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900" b="1"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>⊙ 어플리케이션</a:t>
            </a:r>
            <a:r>
              <a:rPr lang="en-US" altLang="ko-KR"/>
              <a:t>/ </a:t>
            </a:r>
            <a:r>
              <a:rPr lang="ko-KR" altLang="en-US"/>
              <a:t>메인화면 </a:t>
            </a:r>
            <a:r>
              <a:rPr lang="en-US" altLang="ko-KR"/>
              <a:t>-</a:t>
            </a:r>
            <a:r>
              <a:rPr lang="ko-KR" altLang="en-US"/>
              <a:t> 배식 실행</a:t>
            </a:r>
          </a:p>
        </p:txBody>
      </p:sp>
      <p:sp>
        <p:nvSpPr>
          <p:cNvPr id="46" name="직사각형 11"/>
          <p:cNvSpPr/>
          <p:nvPr/>
        </p:nvSpPr>
        <p:spPr>
          <a:xfrm>
            <a:off x="861783" y="2852930"/>
            <a:ext cx="1189936" cy="697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로고</a:t>
            </a:r>
            <a:endParaRPr kumimoji="0" lang="en-US" altLang="ko-KR" sz="2500" b="0" i="0" u="none" strike="noStrike" kern="1200" cap="none" spc="0" normalizeH="0" baseline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47" name="직사각형 12"/>
          <p:cNvSpPr/>
          <p:nvPr/>
        </p:nvSpPr>
        <p:spPr>
          <a:xfrm>
            <a:off x="1547664" y="3956055"/>
            <a:ext cx="1152128" cy="697080"/>
          </a:xfrm>
          <a:prstGeom prst="rect">
            <a:avLst/>
          </a:prstGeom>
          <a:solidFill>
            <a:srgbClr val="808080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배식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48" name="직사각형 13"/>
          <p:cNvSpPr/>
          <p:nvPr/>
        </p:nvSpPr>
        <p:spPr>
          <a:xfrm>
            <a:off x="1592091" y="2060842"/>
            <a:ext cx="1035693" cy="697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연결상태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49" name="직사각형 1"/>
          <p:cNvSpPr/>
          <p:nvPr/>
        </p:nvSpPr>
        <p:spPr>
          <a:xfrm>
            <a:off x="1547664" y="4725138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연동 정보</a:t>
            </a:r>
          </a:p>
        </p:txBody>
      </p:sp>
      <p:sp>
        <p:nvSpPr>
          <p:cNvPr id="50" name="직사각형 1"/>
          <p:cNvSpPr/>
          <p:nvPr/>
        </p:nvSpPr>
        <p:spPr>
          <a:xfrm>
            <a:off x="323528" y="4725138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배식 기록 확인</a:t>
            </a:r>
          </a:p>
        </p:txBody>
      </p:sp>
      <p:sp>
        <p:nvSpPr>
          <p:cNvPr id="51" name="직사각형 1"/>
          <p:cNvSpPr/>
          <p:nvPr/>
        </p:nvSpPr>
        <p:spPr>
          <a:xfrm>
            <a:off x="323528" y="3933050"/>
            <a:ext cx="1152128" cy="697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배식 시간 설정</a:t>
            </a:r>
          </a:p>
        </p:txBody>
      </p:sp>
      <p:sp>
        <p:nvSpPr>
          <p:cNvPr id="52" name="직사각형 19"/>
          <p:cNvSpPr/>
          <p:nvPr/>
        </p:nvSpPr>
        <p:spPr>
          <a:xfrm>
            <a:off x="251520" y="1628794"/>
            <a:ext cx="2520280" cy="4824536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  <a:effectLst/>
          <a:scene3d>
            <a:camera prst="orthographicFront" fov="0">
              <a:rot lat="0" lon="0" rev="0"/>
            </a:camera>
            <a:lightRig rig="threePt" dir="t"/>
          </a:scene3d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직사각형 20"/>
          <p:cNvSpPr/>
          <p:nvPr/>
        </p:nvSpPr>
        <p:spPr>
          <a:xfrm>
            <a:off x="3203848" y="4221088"/>
            <a:ext cx="2376264" cy="442044"/>
          </a:xfrm>
          <a:prstGeom prst="rect">
            <a:avLst/>
          </a:prstGeom>
          <a:solidFill>
            <a:srgbClr val="808080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수동 배식을 시작합니다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195731" y="3573011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55" name="타원 54"/>
          <p:cNvSpPr/>
          <p:nvPr/>
        </p:nvSpPr>
        <p:spPr>
          <a:xfrm>
            <a:off x="3131835" y="1268755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57" name="직사각형 29"/>
          <p:cNvSpPr/>
          <p:nvPr/>
        </p:nvSpPr>
        <p:spPr>
          <a:xfrm>
            <a:off x="3170788" y="1647644"/>
            <a:ext cx="1689243" cy="1925372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배식량을 설정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 주십시오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" name="직사각형 13"/>
          <p:cNvSpPr/>
          <p:nvPr/>
        </p:nvSpPr>
        <p:spPr>
          <a:xfrm>
            <a:off x="3851920" y="2564904"/>
            <a:ext cx="864096" cy="216023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59" name="직사각형 13"/>
          <p:cNvSpPr/>
          <p:nvPr/>
        </p:nvSpPr>
        <p:spPr>
          <a:xfrm>
            <a:off x="3851920" y="2924944"/>
            <a:ext cx="864096" cy="21602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굴림"/>
              <a:ea typeface="나눔고딕"/>
            </a:endParaRPr>
          </a:p>
        </p:txBody>
      </p:sp>
      <p:sp>
        <p:nvSpPr>
          <p:cNvPr id="60" name="직사각형 13"/>
          <p:cNvSpPr/>
          <p:nvPr/>
        </p:nvSpPr>
        <p:spPr>
          <a:xfrm>
            <a:off x="3275855" y="2924944"/>
            <a:ext cx="504056" cy="21602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물</a:t>
            </a:r>
          </a:p>
        </p:txBody>
      </p:sp>
      <p:sp>
        <p:nvSpPr>
          <p:cNvPr id="61" name="직사각형 13"/>
          <p:cNvSpPr/>
          <p:nvPr/>
        </p:nvSpPr>
        <p:spPr>
          <a:xfrm>
            <a:off x="3275856" y="2564904"/>
            <a:ext cx="504056" cy="21602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사 료</a:t>
            </a:r>
          </a:p>
        </p:txBody>
      </p:sp>
      <p:sp>
        <p:nvSpPr>
          <p:cNvPr id="62" name="직사각형 13"/>
          <p:cNvSpPr/>
          <p:nvPr/>
        </p:nvSpPr>
        <p:spPr>
          <a:xfrm>
            <a:off x="3275856" y="3240405"/>
            <a:ext cx="648072" cy="25202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확 인</a:t>
            </a:r>
          </a:p>
        </p:txBody>
      </p:sp>
      <p:sp>
        <p:nvSpPr>
          <p:cNvPr id="63" name="직사각형 13"/>
          <p:cNvSpPr/>
          <p:nvPr/>
        </p:nvSpPr>
        <p:spPr>
          <a:xfrm>
            <a:off x="4067944" y="3240405"/>
            <a:ext cx="648072" cy="25202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accent2"/>
                </a:solidFill>
                <a:latin typeface="굴림"/>
                <a:ea typeface="나눔고딕"/>
              </a:rPr>
              <a:t>취 소</a:t>
            </a:r>
          </a:p>
        </p:txBody>
      </p:sp>
      <p:sp>
        <p:nvSpPr>
          <p:cNvPr id="64" name="타원 63"/>
          <p:cNvSpPr/>
          <p:nvPr/>
        </p:nvSpPr>
        <p:spPr>
          <a:xfrm>
            <a:off x="3203848" y="3789040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65" name="타원 64"/>
          <p:cNvSpPr/>
          <p:nvPr/>
        </p:nvSpPr>
        <p:spPr>
          <a:xfrm>
            <a:off x="3203848" y="4797147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66" name="직사각형 20"/>
          <p:cNvSpPr/>
          <p:nvPr/>
        </p:nvSpPr>
        <p:spPr>
          <a:xfrm>
            <a:off x="3203848" y="5219204"/>
            <a:ext cx="2376264" cy="442044"/>
          </a:xfrm>
          <a:prstGeom prst="rect">
            <a:avLst/>
          </a:prstGeom>
          <a:solidFill>
            <a:srgbClr val="808080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수동 배식을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3057B9"/>
                </a:solidFill>
                <a:latin typeface="굴림"/>
                <a:ea typeface="나눔고딕"/>
              </a:rPr>
              <a:t>완료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 하였습니다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.</a:t>
            </a:r>
          </a:p>
        </p:txBody>
      </p:sp>
      <p:sp>
        <p:nvSpPr>
          <p:cNvPr id="67" name="타원 66"/>
          <p:cNvSpPr/>
          <p:nvPr/>
        </p:nvSpPr>
        <p:spPr>
          <a:xfrm>
            <a:off x="3203848" y="5733256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68" name="직사각형 20"/>
          <p:cNvSpPr/>
          <p:nvPr/>
        </p:nvSpPr>
        <p:spPr>
          <a:xfrm>
            <a:off x="3203848" y="6155308"/>
            <a:ext cx="2376264" cy="442044"/>
          </a:xfrm>
          <a:prstGeom prst="rect">
            <a:avLst/>
          </a:prstGeom>
          <a:solidFill>
            <a:srgbClr val="808080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수동 배식을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굴림"/>
                <a:ea typeface="나눔고딕"/>
              </a:rPr>
              <a:t>실패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 하였습니다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.</a:t>
            </a:r>
          </a:p>
        </p:txBody>
      </p:sp>
      <p:sp>
        <p:nvSpPr>
          <p:cNvPr id="69" name="직사각형 20"/>
          <p:cNvSpPr/>
          <p:nvPr/>
        </p:nvSpPr>
        <p:spPr>
          <a:xfrm>
            <a:off x="5796136" y="6155308"/>
            <a:ext cx="2376264" cy="442044"/>
          </a:xfrm>
          <a:prstGeom prst="rect">
            <a:avLst/>
          </a:prstGeom>
          <a:solidFill>
            <a:srgbClr val="808080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연결 상태 또는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나눔고딕"/>
              </a:rPr>
              <a:t>사료를 확인 하십시오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>
              <a:defRPr/>
            </a:pPr>
            <a:endParaRPr lang="ko-KR" altLang="en-US" sz="1662"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1845"/>
              <a:t>Pet feeder-</a:t>
            </a:r>
            <a:r>
              <a:rPr lang="ko-KR" altLang="en-US" sz="1845"/>
              <a:t> </a:t>
            </a:r>
            <a:r>
              <a:rPr lang="en-US" altLang="ko-KR" sz="1845"/>
              <a:t>APP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>
          <a:xfrm>
            <a:off x="2444995" y="2508930"/>
            <a:ext cx="6512169" cy="5878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/>
                <a:ea typeface="바탕체"/>
              </a:defRPr>
            </a:lvl1pPr>
            <a:lvl2pPr marL="742950" indent="-285750" eaLnBrk="0" hangingPunct="0">
              <a:defRPr kumimoji="1" sz="900">
                <a:latin typeface="굴림"/>
                <a:ea typeface="굴림"/>
              </a:defRPr>
            </a:lvl2pPr>
            <a:lvl3pPr marL="1143000" indent="-228600" eaLnBrk="0" hangingPunct="0">
              <a:defRPr kumimoji="1" sz="900">
                <a:latin typeface="굴림"/>
                <a:ea typeface="굴림"/>
              </a:defRPr>
            </a:lvl3pPr>
            <a:lvl4pPr marL="1600200" indent="-228600" eaLnBrk="0" hangingPunct="0">
              <a:defRPr kumimoji="1" sz="900">
                <a:latin typeface="굴림"/>
                <a:ea typeface="굴림"/>
              </a:defRPr>
            </a:lvl4pPr>
            <a:lvl5pPr marL="2057400" indent="-228600" eaLnBrk="0" hangingPunct="0">
              <a:defRPr kumimoji="1" sz="900"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/>
                <a:ea typeface="굴림"/>
              </a:defRPr>
            </a:lvl9pPr>
          </a:lstStyle>
          <a:p>
            <a:pPr>
              <a:defRPr/>
            </a:pPr>
            <a:r>
              <a:rPr lang="ko-KR" altLang="en-US" sz="3220">
                <a:latin typeface="바탕체"/>
              </a:rPr>
              <a:t>연동 화면 </a:t>
            </a:r>
            <a:endParaRPr lang="en-US" altLang="ko-KR" sz="3220">
              <a:latin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20004"/>
              </p:ext>
            </p:extLst>
          </p:nvPr>
        </p:nvGraphicFramePr>
        <p:xfrm>
          <a:off x="7320609" y="3374195"/>
          <a:ext cx="1736695" cy="2209800"/>
        </p:xfrm>
        <a:graphic>
          <a:graphicData uri="http://schemas.openxmlformats.org/drawingml/2006/table">
            <a:tbl>
              <a:tblPr firstRow="1" bandRow="1"/>
              <a:tblGrid>
                <a:gridCol w="32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연동을 등록하거나 해제하는 페이지 이다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연동 페이지이다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버튼을 눌러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연동되었을 경우 기기의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설정을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다시하고싶을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경우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톱니봐퀴를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0317"/>
              </p:ext>
            </p:extLst>
          </p:nvPr>
        </p:nvGraphicFramePr>
        <p:xfrm>
          <a:off x="7290873" y="763920"/>
          <a:ext cx="1751997" cy="2353072"/>
        </p:xfrm>
        <a:graphic>
          <a:graphicData uri="http://schemas.openxmlformats.org/drawingml/2006/table">
            <a:tbl>
              <a:tblPr firstRow="1" bandRow="1"/>
              <a:tblGrid>
                <a:gridCol w="50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+mn-lt"/>
                          <a:ea typeface="맑은 고딕"/>
                        </a:rPr>
                        <a:t>Pet feeder APP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7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 기기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-&gt;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026" y="831020"/>
            <a:ext cx="54854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900" b="1"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>⊙ 연동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88248" y="2058180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95363" y="1660808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연동 기기</a:t>
            </a:r>
          </a:p>
        </p:txBody>
      </p:sp>
      <p:sp>
        <p:nvSpPr>
          <p:cNvPr id="13" name="직사각형 10"/>
          <p:cNvSpPr/>
          <p:nvPr/>
        </p:nvSpPr>
        <p:spPr>
          <a:xfrm>
            <a:off x="1388248" y="1660808"/>
            <a:ext cx="510173" cy="392695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52448" y="544255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>
                <a:solidFill>
                  <a:schemeClr val="tx1"/>
                </a:solidFill>
              </a:rPr>
              <a:t>+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53360" y="2331646"/>
            <a:ext cx="1619672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연결 상태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443104" y="2051284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950219" y="1653912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연동 기기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449221" y="3180778"/>
            <a:ext cx="1619672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Pet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feeder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4443104" y="1653912"/>
            <a:ext cx="510173" cy="392695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074805" y="3176101"/>
            <a:ext cx="565613" cy="57920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300">
              <a:solidFill>
                <a:schemeClr val="dk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59991" y="3293510"/>
            <a:ext cx="390363" cy="390363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5307304" y="5435660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>
                <a:solidFill>
                  <a:schemeClr val="tx1"/>
                </a:solidFill>
              </a:rPr>
              <a:t>+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08216" y="2324750"/>
            <a:ext cx="1619672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연결 상태</a:t>
            </a:r>
          </a:p>
        </p:txBody>
      </p:sp>
      <p:sp>
        <p:nvSpPr>
          <p:cNvPr id="50" name="타원 49"/>
          <p:cNvSpPr/>
          <p:nvPr/>
        </p:nvSpPr>
        <p:spPr>
          <a:xfrm>
            <a:off x="2324352" y="1189402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5351914" y="1195092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53" name="타원 52"/>
          <p:cNvSpPr/>
          <p:nvPr/>
        </p:nvSpPr>
        <p:spPr>
          <a:xfrm>
            <a:off x="6749277" y="3340661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39" name="타원 38"/>
          <p:cNvSpPr/>
          <p:nvPr/>
        </p:nvSpPr>
        <p:spPr>
          <a:xfrm>
            <a:off x="2283173" y="4973176"/>
            <a:ext cx="36004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en-US" altLang="ko-KR" sz="1800" b="0" i="0" u="none" strike="noStrike" kern="1200" cap="none" spc="0" normalizeH="0" baseline="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1891</Words>
  <Application>Microsoft Office PowerPoint</Application>
  <PresentationFormat>화면 슬라이드 쇼(4:3)</PresentationFormat>
  <Paragraphs>784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HY헤드라인M</vt:lpstr>
      <vt:lpstr>굴림</vt:lpstr>
      <vt:lpstr>굴림체</vt:lpstr>
      <vt:lpstr>나눔고딕</vt:lpstr>
      <vt:lpstr>맑은 고딕</vt:lpstr>
      <vt:lpstr>바탕체</vt:lpstr>
      <vt:lpstr>Arial</vt:lpstr>
      <vt:lpstr>Eras Medium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의현 김</cp:lastModifiedBy>
  <cp:revision>530</cp:revision>
  <dcterms:created xsi:type="dcterms:W3CDTF">2013-01-15T05:34:45Z</dcterms:created>
  <dcterms:modified xsi:type="dcterms:W3CDTF">2024-05-14T06:17:09Z</dcterms:modified>
  <cp:version/>
</cp:coreProperties>
</file>