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598" r:id="rId4"/>
    <p:sldId id="378" r:id="rId5"/>
    <p:sldId id="510" r:id="rId6"/>
    <p:sldId id="511" r:id="rId7"/>
    <p:sldId id="564" r:id="rId8"/>
    <p:sldId id="667" r:id="rId9"/>
    <p:sldId id="379" r:id="rId10"/>
    <p:sldId id="508" r:id="rId11"/>
    <p:sldId id="565" r:id="rId12"/>
    <p:sldId id="566" r:id="rId13"/>
    <p:sldId id="567" r:id="rId14"/>
    <p:sldId id="568" r:id="rId15"/>
    <p:sldId id="569" r:id="rId16"/>
    <p:sldId id="570" r:id="rId17"/>
    <p:sldId id="277" r:id="rId18"/>
    <p:sldId id="513" r:id="rId19"/>
    <p:sldId id="575" r:id="rId20"/>
    <p:sldId id="584" r:id="rId21"/>
    <p:sldId id="645" r:id="rId22"/>
    <p:sldId id="646" r:id="rId23"/>
    <p:sldId id="647" r:id="rId24"/>
    <p:sldId id="659" r:id="rId25"/>
    <p:sldId id="660" r:id="rId26"/>
    <p:sldId id="661" r:id="rId27"/>
    <p:sldId id="668" r:id="rId28"/>
    <p:sldId id="676" r:id="rId29"/>
    <p:sldId id="677" r:id="rId30"/>
    <p:sldId id="662" r:id="rId31"/>
    <p:sldId id="663" r:id="rId32"/>
    <p:sldId id="664" r:id="rId33"/>
    <p:sldId id="599" r:id="rId34"/>
    <p:sldId id="600" r:id="rId35"/>
    <p:sldId id="601" r:id="rId36"/>
    <p:sldId id="602" r:id="rId37"/>
    <p:sldId id="603" r:id="rId38"/>
    <p:sldId id="604" r:id="rId39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669EBE8-CFEF-47AD-B2A5-D2479F291291}">
          <p14:sldIdLst>
            <p14:sldId id="256"/>
            <p14:sldId id="257"/>
            <p14:sldId id="598"/>
          </p14:sldIdLst>
        </p14:section>
        <p14:section name="3D프린팅 공정지원 포털" id="{E22CAD3E-3771-4EA6-A216-F23463A2D4D3}">
          <p14:sldIdLst>
            <p14:sldId id="378"/>
            <p14:sldId id="510"/>
            <p14:sldId id="511"/>
            <p14:sldId id="564"/>
            <p14:sldId id="667"/>
          </p14:sldIdLst>
        </p14:section>
        <p14:section name="장비 이용 허브" id="{8B721BC3-BD9A-4221-951D-84619978E388}">
          <p14:sldIdLst>
            <p14:sldId id="379"/>
            <p14:sldId id="508"/>
            <p14:sldId id="565"/>
            <p14:sldId id="566"/>
            <p14:sldId id="567"/>
          </p14:sldIdLst>
        </p14:section>
        <p14:section name="전문가 상담" id="{86B5139B-A95A-4FFA-B902-53D60E804436}">
          <p14:sldIdLst>
            <p14:sldId id="568"/>
            <p14:sldId id="569"/>
            <p14:sldId id="570"/>
          </p14:sldIdLst>
        </p14:section>
        <p14:section name="매칭 서비스" id="{9B4FF3A4-C0E4-48D9-ADDF-4315F4AF912E}">
          <p14:sldIdLst>
            <p14:sldId id="277"/>
            <p14:sldId id="513"/>
            <p14:sldId id="575"/>
          </p14:sldIdLst>
        </p14:section>
        <p14:section name="지식 서비스" id="{C04A8903-320F-4BD6-B637-B94EB5749F2E}">
          <p14:sldIdLst>
            <p14:sldId id="584"/>
            <p14:sldId id="645"/>
            <p14:sldId id="646"/>
            <p14:sldId id="647"/>
          </p14:sldIdLst>
        </p14:section>
        <p14:section name="센터소개" id="{BBC387C7-428C-459C-AE3D-19ABD0F07B81}">
          <p14:sldIdLst>
            <p14:sldId id="659"/>
            <p14:sldId id="660"/>
            <p14:sldId id="661"/>
            <p14:sldId id="668"/>
            <p14:sldId id="676"/>
            <p14:sldId id="677"/>
          </p14:sldIdLst>
        </p14:section>
        <p14:section name="마이페이지" id="{2BF95C14-1AD1-4CC0-8408-D28E5AC8E4D5}">
          <p14:sldIdLst>
            <p14:sldId id="662"/>
            <p14:sldId id="663"/>
            <p14:sldId id="664"/>
          </p14:sldIdLst>
        </p14:section>
        <p14:section name="장비관리" id="{8787FF32-8718-4A88-96A9-C9DA80748979}">
          <p14:sldIdLst/>
        </p14:section>
        <p14:section name="회원 관리" id="{DCA6D149-38F4-42B4-BC05-ACCC42ED9D41}">
          <p14:sldIdLst/>
        </p14:section>
        <p14:section name="공지사항 관리" id="{B8A130DE-4D92-4EC8-AA8C-70A75BBB3ABE}">
          <p14:sldIdLst/>
        </p14:section>
        <p14:section name="팝업관리" id="{52D7C8A4-1739-45C6-904C-5DB29546ECDD}">
          <p14:sldIdLst/>
        </p14:section>
        <p14:section name="공정지원 APP" id="{FE11F2C3-37B3-41C6-86BF-27F6F78B9B6D}">
          <p14:sldIdLst>
            <p14:sldId id="599"/>
            <p14:sldId id="600"/>
            <p14:sldId id="601"/>
            <p14:sldId id="602"/>
            <p14:sldId id="603"/>
            <p14:sldId id="6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82">
          <p15:clr>
            <a:srgbClr val="A4A3A4"/>
          </p15:clr>
        </p15:guide>
        <p15:guide id="2" orient="horz" pos="4201">
          <p15:clr>
            <a:srgbClr val="A4A3A4"/>
          </p15:clr>
        </p15:guide>
        <p15:guide id="3" orient="horz" pos="1525">
          <p15:clr>
            <a:srgbClr val="A4A3A4"/>
          </p15:clr>
        </p15:guide>
        <p15:guide id="4" orient="horz" pos="2523">
          <p15:clr>
            <a:srgbClr val="A4A3A4"/>
          </p15:clr>
        </p15:guide>
        <p15:guide id="5" pos="2880">
          <p15:clr>
            <a:srgbClr val="A4A3A4"/>
          </p15:clr>
        </p15:guide>
        <p15:guide id="6" pos="5692">
          <p15:clr>
            <a:srgbClr val="A4A3A4"/>
          </p15:clr>
        </p15:guide>
        <p15:guide id="7" pos="22">
          <p15:clr>
            <a:srgbClr val="A4A3A4"/>
          </p15:clr>
        </p15:guide>
        <p15:guide id="8" pos="4241">
          <p15:clr>
            <a:srgbClr val="A4A3A4"/>
          </p15:clr>
        </p15:guide>
        <p15:guide id="9" pos="4195">
          <p15:clr>
            <a:srgbClr val="A4A3A4"/>
          </p15:clr>
        </p15:guide>
        <p15:guide id="10" pos="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98" userDrawn="1">
          <p15:clr>
            <a:srgbClr val="A4A3A4"/>
          </p15:clr>
        </p15:guide>
        <p15:guide id="2" pos="2113" userDrawn="1">
          <p15:clr>
            <a:srgbClr val="A4A3A4"/>
          </p15:clr>
        </p15:guide>
        <p15:guide id="3" orient="horz" pos="3127" userDrawn="1">
          <p15:clr>
            <a:srgbClr val="A4A3A4"/>
          </p15:clr>
        </p15:guide>
        <p15:guide id="4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1" autoAdjust="0"/>
    <p:restoredTop sz="90221" autoAdjust="0"/>
  </p:normalViewPr>
  <p:slideViewPr>
    <p:cSldViewPr showGuides="1">
      <p:cViewPr varScale="1">
        <p:scale>
          <a:sx n="104" d="100"/>
          <a:sy n="104" d="100"/>
        </p:scale>
        <p:origin x="1824" y="102"/>
      </p:cViewPr>
      <p:guideLst>
        <p:guide orient="horz" pos="482"/>
        <p:guide orient="horz" pos="4201"/>
        <p:guide orient="horz" pos="1525"/>
        <p:guide orient="horz" pos="2523"/>
        <p:guide pos="2880"/>
        <p:guide pos="5692"/>
        <p:guide pos="22"/>
        <p:guide pos="4241"/>
        <p:guide pos="4195"/>
        <p:guide pos="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7" d="100"/>
          <a:sy n="67" d="100"/>
        </p:scale>
        <p:origin x="-3276" y="-108"/>
      </p:cViewPr>
      <p:guideLst>
        <p:guide orient="horz" pos="3098"/>
        <p:guide pos="2113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5658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8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FFACF5F9-BF6D-45A1-8B7F-E33A63BB863C}" type="datetimeFigureOut">
              <a:rPr lang="ko-KR" altLang="en-US" smtClean="0"/>
              <a:pPr/>
              <a:t>2024-03-28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5" rIns="91431" bIns="4571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5"/>
            <a:ext cx="5438140" cy="4466986"/>
          </a:xfrm>
          <a:prstGeom prst="rect">
            <a:avLst/>
          </a:prstGeom>
        </p:spPr>
        <p:txBody>
          <a:bodyPr vert="horz" lIns="91431" tIns="45715" rIns="91431" bIns="45715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28583"/>
            <a:ext cx="2945658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3"/>
            <a:ext cx="2945658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13DF0817-840A-4486-B261-AF34827343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633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6004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107950" y="765175"/>
            <a:ext cx="6539783" cy="5903913"/>
          </a:xfrm>
          <a:prstGeom prst="rect">
            <a:avLst/>
          </a:prstGeom>
          <a:noFill/>
          <a:ln>
            <a:solidFill>
              <a:srgbClr val="FF0000">
                <a:alpha val="16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181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894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7978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7592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6927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5059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6676980"/>
            <a:ext cx="91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4314448" y="6656816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8A84CA1-731A-40B1-98F5-F0A3E5C6FD6D}" type="slidenum">
              <a:rPr lang="ko-KR" altLang="en-US" sz="800" smtClean="0"/>
              <a:pPr algn="ctr"/>
              <a:t>‹#›</a:t>
            </a:fld>
            <a:endParaRPr lang="ko-KR" altLang="en-US" sz="800" dirty="0"/>
          </a:p>
        </p:txBody>
      </p:sp>
      <p:graphicFrame>
        <p:nvGraphicFramePr>
          <p:cNvPr id="10" name="Group 4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60319406"/>
              </p:ext>
            </p:extLst>
          </p:nvPr>
        </p:nvGraphicFramePr>
        <p:xfrm>
          <a:off x="34925" y="37004"/>
          <a:ext cx="9001572" cy="668687"/>
        </p:xfrm>
        <a:graphic>
          <a:graphicData uri="http://schemas.openxmlformats.org/drawingml/2006/table">
            <a:tbl>
              <a:tblPr/>
              <a:tblGrid>
                <a:gridCol w="838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2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84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u="none" strike="noStrike" dirty="0" smtClean="0"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화면설계서</a:t>
                      </a:r>
                      <a:endParaRPr lang="en-US" altLang="ko-KR" sz="1800" b="1" i="0" u="none" strike="noStrike" dirty="0" smtClean="0"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프로젝트명</a:t>
                      </a: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kern="100" dirty="0" smtClean="0">
                          <a:latin typeface="+mn-ea"/>
                          <a:ea typeface="+mn-ea"/>
                          <a:cs typeface="Arial"/>
                        </a:rPr>
                        <a:t>캡스톤디자인 </a:t>
                      </a:r>
                      <a:r>
                        <a:rPr lang="en-US" altLang="ko-KR" sz="800" b="1" kern="100" dirty="0" smtClean="0">
                          <a:latin typeface="+mn-ea"/>
                          <a:ea typeface="+mn-ea"/>
                          <a:cs typeface="Arial"/>
                        </a:rPr>
                        <a:t>..</a:t>
                      </a:r>
                      <a:r>
                        <a:rPr lang="en-US" altLang="ko-KR" sz="800" b="1" kern="100" baseline="0" dirty="0" smtClean="0">
                          <a:latin typeface="+mn-ea"/>
                          <a:ea typeface="+mn-ea"/>
                          <a:cs typeface="Arial"/>
                        </a:rPr>
                        <a:t> </a:t>
                      </a:r>
                      <a:r>
                        <a:rPr lang="ko-KR" altLang="en-US" sz="800" b="1" kern="100" baseline="0" dirty="0" smtClean="0">
                          <a:latin typeface="+mn-ea"/>
                          <a:ea typeface="+mn-ea"/>
                          <a:cs typeface="Arial"/>
                        </a:rPr>
                        <a:t>시스템</a:t>
                      </a:r>
                      <a:r>
                        <a:rPr lang="ko-KR" altLang="en-US" sz="800" b="1" kern="100" dirty="0" smtClean="0">
                          <a:latin typeface="+mn-ea"/>
                          <a:ea typeface="+mn-ea"/>
                          <a:cs typeface="Arial"/>
                        </a:rPr>
                        <a:t> 구축</a:t>
                      </a:r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Cap-de-08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4755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538485"/>
              </p:ext>
            </p:extLst>
          </p:nvPr>
        </p:nvGraphicFramePr>
        <p:xfrm>
          <a:off x="457200" y="2985319"/>
          <a:ext cx="8229600" cy="435292"/>
        </p:xfrm>
        <a:graphic>
          <a:graphicData uri="http://schemas.openxmlformats.org/drawingml/2006/table">
            <a:tbl>
              <a:tblPr/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262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2800" b="1" i="0" u="none" strike="noStrike" dirty="0" err="1" smtClean="0"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화면설계서</a:t>
                      </a:r>
                      <a:endParaRPr lang="en-US" altLang="ko-KR" sz="2800" b="1" i="0" u="none" strike="noStrike" dirty="0"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572" marR="8572" marT="857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009617"/>
              </p:ext>
            </p:extLst>
          </p:nvPr>
        </p:nvGraphicFramePr>
        <p:xfrm>
          <a:off x="457200" y="3517786"/>
          <a:ext cx="8229600" cy="313372"/>
        </p:xfrm>
        <a:graphic>
          <a:graphicData uri="http://schemas.openxmlformats.org/drawingml/2006/table">
            <a:tbl>
              <a:tblPr/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i="0" u="none" strike="noStrike" dirty="0" smtClean="0">
                          <a:effectLst/>
                          <a:latin typeface="Arial"/>
                        </a:rPr>
                        <a:t>Cap-de-08</a:t>
                      </a:r>
                    </a:p>
                  </a:txBody>
                  <a:tcPr marL="8572" marR="8572" marT="857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774391"/>
              </p:ext>
            </p:extLst>
          </p:nvPr>
        </p:nvGraphicFramePr>
        <p:xfrm>
          <a:off x="446856" y="5767123"/>
          <a:ext cx="8229600" cy="435292"/>
        </p:xfrm>
        <a:graphic>
          <a:graphicData uri="http://schemas.openxmlformats.org/drawingml/2006/table">
            <a:tbl>
              <a:tblPr/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3768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b="1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Copyright © </a:t>
                      </a:r>
                      <a:r>
                        <a:rPr lang="en-US" altLang="ko-KR" sz="1200" b="1" i="0" u="none" strike="noStrike" dirty="0" smtClean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2024 </a:t>
                      </a:r>
                    </a:p>
                    <a:p>
                      <a:pPr algn="ctr" fontAlgn="t"/>
                      <a:r>
                        <a:rPr lang="ko-KR" altLang="en-US" sz="800" b="0" i="0" u="none" strike="noStrike" dirty="0" smtClean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사전 </a:t>
                      </a:r>
                      <a:r>
                        <a:rPr lang="ko-KR" altLang="en-US" sz="8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승인 없이 본 내용의 전부 또는 일부에 대한 복사</a:t>
                      </a:r>
                      <a:r>
                        <a:rPr lang="en-US" altLang="ko-KR" sz="8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전재</a:t>
                      </a:r>
                      <a:r>
                        <a:rPr lang="en-US" altLang="ko-KR" sz="8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배포</a:t>
                      </a:r>
                      <a:r>
                        <a:rPr lang="en-US" altLang="ko-KR" sz="8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사용을 금합니다</a:t>
                      </a:r>
                      <a:br>
                        <a:rPr lang="ko-KR" altLang="en-US" sz="8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</a:br>
                      <a:endParaRPr lang="ko-KR" altLang="en-US" sz="800" b="0" i="0" u="none" strike="noStrike" dirty="0"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8572" marR="8572" marT="857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267841"/>
              </p:ext>
            </p:extLst>
          </p:nvPr>
        </p:nvGraphicFramePr>
        <p:xfrm>
          <a:off x="495300" y="1844824"/>
          <a:ext cx="8915400" cy="374332"/>
        </p:xfrm>
        <a:graphic>
          <a:graphicData uri="http://schemas.openxmlformats.org/drawingml/2006/table">
            <a:tbl>
              <a:tblPr/>
              <a:tblGrid>
                <a:gridCol w="891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775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b="1" kern="100" dirty="0" smtClean="0">
                          <a:latin typeface="+mn-ea"/>
                          <a:ea typeface="+mn-ea"/>
                          <a:cs typeface="Arial"/>
                        </a:rPr>
                        <a:t> 구축</a:t>
                      </a:r>
                      <a:endParaRPr lang="ko-KR" altLang="en-US" sz="2400" b="1" dirty="0">
                        <a:latin typeface="+mn-ea"/>
                        <a:ea typeface="+mn-ea"/>
                      </a:endParaRPr>
                    </a:p>
                  </a:txBody>
                  <a:tcPr marL="9286" marR="9286" marT="857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550212" y="5011860"/>
            <a:ext cx="25138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광주대학교 컴퓨터공학과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758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117734" y="1367445"/>
            <a:ext cx="6500177" cy="333363"/>
            <a:chOff x="117734" y="1153319"/>
            <a:chExt cx="6500177" cy="333363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117734" y="1153319"/>
              <a:ext cx="6500177" cy="33336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21"/>
            <p:cNvGrpSpPr>
              <a:grpSpLocks/>
            </p:cNvGrpSpPr>
            <p:nvPr/>
          </p:nvGrpSpPr>
          <p:grpSpPr bwMode="auto">
            <a:xfrm>
              <a:off x="251516" y="1224845"/>
              <a:ext cx="4788459" cy="197644"/>
              <a:chOff x="2325004" y="1465725"/>
              <a:chExt cx="3876653" cy="197644"/>
            </a:xfrm>
          </p:grpSpPr>
          <p:sp>
            <p:nvSpPr>
              <p:cNvPr id="8" name="AutoShape 30"/>
              <p:cNvSpPr>
                <a:spLocks noChangeArrowheads="1"/>
              </p:cNvSpPr>
              <p:nvPr/>
            </p:nvSpPr>
            <p:spPr bwMode="auto">
              <a:xfrm>
                <a:off x="5647902" y="1465725"/>
                <a:ext cx="553755" cy="197644"/>
              </a:xfrm>
              <a:prstGeom prst="flowChartAlternateProcess">
                <a:avLst/>
              </a:prstGeom>
              <a:solidFill>
                <a:srgbClr val="DDDDDD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 wrap="none" tIns="0" b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ko-KR" altLang="en-US" sz="800" dirty="0">
                    <a:latin typeface="+mn-ea"/>
                    <a:ea typeface="+mn-ea"/>
                  </a:rPr>
                  <a:t>검색</a:t>
                </a: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2325004" y="1466916"/>
                <a:ext cx="3293382" cy="19526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r"/>
                <a:endParaRPr lang="ko-KR" altLang="en-US" sz="800">
                  <a:solidFill>
                    <a:schemeClr val="tx1"/>
                  </a:solidFill>
                  <a:latin typeface="맑은 고딕" pitchFamily="50" charset="-127"/>
                </a:endParaRPr>
              </a:p>
            </p:txBody>
          </p:sp>
        </p:grpSp>
      </p:grpSp>
      <p:sp>
        <p:nvSpPr>
          <p:cNvPr id="11" name="TextBox 10"/>
          <p:cNvSpPr txBox="1"/>
          <p:nvPr/>
        </p:nvSpPr>
        <p:spPr>
          <a:xfrm>
            <a:off x="65056" y="893912"/>
            <a:ext cx="10438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</a:t>
            </a:r>
            <a:r>
              <a:rPr lang="ko-KR" altLang="en-US" dirty="0" smtClean="0"/>
              <a:t>장비 이용 허브</a:t>
            </a:r>
            <a:endParaRPr lang="ko-KR" altLang="en-US" dirty="0"/>
          </a:p>
        </p:txBody>
      </p:sp>
      <p:sp>
        <p:nvSpPr>
          <p:cNvPr id="25" name="직사각형 127"/>
          <p:cNvSpPr>
            <a:spLocks noChangeArrowheads="1"/>
          </p:cNvSpPr>
          <p:nvPr/>
        </p:nvSpPr>
        <p:spPr bwMode="auto">
          <a:xfrm>
            <a:off x="2123094" y="5197276"/>
            <a:ext cx="189667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ko-KR" altLang="en-US" sz="800" dirty="0">
                <a:ea typeface="돋움" pitchFamily="50" charset="-127"/>
              </a:rPr>
              <a:t>◀ 이전 </a:t>
            </a:r>
            <a:r>
              <a:rPr lang="en-US" altLang="ko-KR" sz="800" dirty="0">
                <a:ea typeface="돋움" pitchFamily="50" charset="-127"/>
              </a:rPr>
              <a:t>1 2 3 4 5 6 7 8 9 10 </a:t>
            </a:r>
            <a:r>
              <a:rPr lang="ko-KR" altLang="en-US" sz="800" dirty="0">
                <a:ea typeface="돋움" pitchFamily="50" charset="-127"/>
              </a:rPr>
              <a:t>다음 ▶</a:t>
            </a: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415660"/>
              </p:ext>
            </p:extLst>
          </p:nvPr>
        </p:nvGraphicFramePr>
        <p:xfrm>
          <a:off x="6732240" y="2747800"/>
          <a:ext cx="2306086" cy="188976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장비에 대한 조건을 입력 후 조회한다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조건명을 입력한 후에 검색한다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 후 목록이 조회된다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endParaRPr lang="en-US" altLang="ko-KR" sz="700" dirty="0" smtClean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900147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지원 포털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장비예약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UI-3DP-02-001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장비 조회</a:t>
                      </a:r>
                      <a:endParaRPr lang="en-US" altLang="ko-KR" sz="700" dirty="0" smtClean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PC-3DP-01-02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장비 이용 허브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29" name="직선 연결선 28"/>
          <p:cNvCxnSpPr/>
          <p:nvPr/>
        </p:nvCxnSpPr>
        <p:spPr>
          <a:xfrm flipV="1">
            <a:off x="110973" y="1900081"/>
            <a:ext cx="648677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/>
        </p:nvGrpSpPr>
        <p:grpSpPr>
          <a:xfrm>
            <a:off x="261325" y="2004551"/>
            <a:ext cx="2582483" cy="737360"/>
            <a:chOff x="261325" y="2004551"/>
            <a:chExt cx="2582483" cy="737360"/>
          </a:xfrm>
        </p:grpSpPr>
        <p:sp>
          <p:nvSpPr>
            <p:cNvPr id="35" name="TextBox 34"/>
            <p:cNvSpPr txBox="1"/>
            <p:nvPr/>
          </p:nvSpPr>
          <p:spPr>
            <a:xfrm>
              <a:off x="1499250" y="2004551"/>
              <a:ext cx="134455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ko-KR" altLang="en-US" sz="800" dirty="0" smtClean="0">
                  <a:latin typeface="나눔고딕" pitchFamily="50" charset="-127"/>
                  <a:ea typeface="나눔고딕" pitchFamily="50" charset="-127"/>
                </a:rPr>
                <a:t>□ </a:t>
              </a:r>
              <a:r>
                <a:rPr lang="en-US" altLang="ko-KR" sz="800" dirty="0" smtClean="0">
                  <a:latin typeface="나눔고딕" pitchFamily="50" charset="-127"/>
                  <a:ea typeface="나눔고딕" pitchFamily="50" charset="-127"/>
                </a:rPr>
                <a:t>3D </a:t>
              </a:r>
              <a:r>
                <a:rPr lang="ko-KR" altLang="en-US" sz="800" dirty="0" smtClean="0">
                  <a:latin typeface="나눔고딕" pitchFamily="50" charset="-127"/>
                  <a:ea typeface="나눔고딕" pitchFamily="50" charset="-127"/>
                </a:rPr>
                <a:t>프린터</a:t>
              </a:r>
              <a:endParaRPr lang="ko-KR" altLang="en-US" sz="800" dirty="0">
                <a:latin typeface="나눔고딕" pitchFamily="50" charset="-127"/>
                <a:ea typeface="나눔고딕" pitchFamily="50" charset="-127"/>
              </a:endParaRP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 smtClean="0">
                  <a:latin typeface="나눔고딕" pitchFamily="50" charset="-127"/>
                  <a:ea typeface="나눔고딕" pitchFamily="50" charset="-127"/>
                </a:rPr>
                <a:t>업체</a:t>
              </a:r>
              <a:r>
                <a:rPr lang="en-US" altLang="ko-KR" sz="800" dirty="0" smtClean="0">
                  <a:latin typeface="나눔고딕" pitchFamily="50" charset="-127"/>
                  <a:ea typeface="나눔고딕" pitchFamily="50" charset="-127"/>
                </a:rPr>
                <a:t>:  </a:t>
              </a:r>
              <a:r>
                <a:rPr lang="ko-KR" altLang="en-US" sz="800" dirty="0" smtClean="0">
                  <a:latin typeface="나눔고딕" pitchFamily="50" charset="-127"/>
                  <a:ea typeface="나눔고딕" pitchFamily="50" charset="-127"/>
                </a:rPr>
                <a:t>프린터 업체</a:t>
              </a:r>
              <a:endParaRPr lang="en-US" altLang="ko-KR" sz="800" dirty="0" smtClean="0">
                <a:latin typeface="나눔고딕" pitchFamily="50" charset="-127"/>
                <a:ea typeface="나눔고딕" pitchFamily="50" charset="-127"/>
              </a:endParaRP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 smtClean="0">
                  <a:latin typeface="나눔고딕" pitchFamily="50" charset="-127"/>
                  <a:ea typeface="나눔고딕" pitchFamily="50" charset="-127"/>
                </a:rPr>
                <a:t>모델</a:t>
              </a:r>
              <a:r>
                <a:rPr lang="en-US" altLang="ko-KR" sz="800" dirty="0" smtClean="0">
                  <a:latin typeface="나눔고딕" pitchFamily="50" charset="-127"/>
                  <a:ea typeface="나눔고딕" pitchFamily="50" charset="-127"/>
                </a:rPr>
                <a:t>:  abd100</a:t>
              </a: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 smtClean="0">
                  <a:latin typeface="나눔고딕" pitchFamily="50" charset="-127"/>
                  <a:ea typeface="나눔고딕" pitchFamily="50" charset="-127"/>
                </a:rPr>
                <a:t>연락처 </a:t>
              </a:r>
              <a:r>
                <a:rPr lang="en-US" altLang="ko-KR" sz="800" dirty="0" smtClean="0">
                  <a:latin typeface="나눔고딕" pitchFamily="50" charset="-127"/>
                  <a:ea typeface="나눔고딕" pitchFamily="50" charset="-127"/>
                </a:rPr>
                <a:t>: 062-000-0000</a:t>
              </a: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261325" y="2021911"/>
              <a:ext cx="1080000" cy="720000"/>
            </a:xfrm>
            <a:prstGeom prst="roundRect">
              <a:avLst>
                <a:gd name="adj" fmla="val 3789"/>
              </a:avLst>
            </a:prstGeom>
            <a:solidFill>
              <a:srgbClr val="EAEAEA"/>
            </a:solidFill>
            <a:ln w="317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000" dirty="0" smtClean="0"/>
                <a:t>3D</a:t>
              </a:r>
              <a:r>
                <a:rPr lang="ko-KR" altLang="en-US" sz="1000" dirty="0" smtClean="0"/>
                <a:t>프린터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1619672" y="2611511"/>
              <a:ext cx="674924" cy="72008"/>
              <a:chOff x="1619672" y="2636912"/>
              <a:chExt cx="674924" cy="72008"/>
            </a:xfrm>
          </p:grpSpPr>
          <p:sp>
            <p:nvSpPr>
              <p:cNvPr id="14" name="포인트가 5개인 별 13"/>
              <p:cNvSpPr/>
              <p:nvPr/>
            </p:nvSpPr>
            <p:spPr>
              <a:xfrm>
                <a:off x="16196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포인트가 5개인 별 118"/>
              <p:cNvSpPr/>
              <p:nvPr/>
            </p:nvSpPr>
            <p:spPr>
              <a:xfrm>
                <a:off x="17720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포인트가 5개인 별 119"/>
              <p:cNvSpPr/>
              <p:nvPr/>
            </p:nvSpPr>
            <p:spPr>
              <a:xfrm>
                <a:off x="19244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포인트가 5개인 별 120"/>
              <p:cNvSpPr/>
              <p:nvPr/>
            </p:nvSpPr>
            <p:spPr>
              <a:xfrm>
                <a:off x="20768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포인트가 5개인 별 121"/>
              <p:cNvSpPr/>
              <p:nvPr/>
            </p:nvSpPr>
            <p:spPr>
              <a:xfrm>
                <a:off x="22292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dk1">
                    <a:shade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23" name="그룹 122"/>
          <p:cNvGrpSpPr/>
          <p:nvPr/>
        </p:nvGrpSpPr>
        <p:grpSpPr>
          <a:xfrm>
            <a:off x="3367822" y="2004551"/>
            <a:ext cx="2582483" cy="737360"/>
            <a:chOff x="261325" y="2004551"/>
            <a:chExt cx="2582483" cy="737360"/>
          </a:xfrm>
        </p:grpSpPr>
        <p:sp>
          <p:nvSpPr>
            <p:cNvPr id="124" name="TextBox 123"/>
            <p:cNvSpPr txBox="1"/>
            <p:nvPr/>
          </p:nvSpPr>
          <p:spPr>
            <a:xfrm>
              <a:off x="1499250" y="2004551"/>
              <a:ext cx="134455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ko-KR" altLang="en-US" sz="800" dirty="0" smtClean="0">
                  <a:latin typeface="나눔고딕" pitchFamily="50" charset="-127"/>
                  <a:ea typeface="나눔고딕" pitchFamily="50" charset="-127"/>
                </a:rPr>
                <a:t>□ </a:t>
              </a:r>
              <a:r>
                <a:rPr lang="en-US" altLang="ko-KR" sz="800" dirty="0" smtClean="0">
                  <a:latin typeface="나눔고딕" pitchFamily="50" charset="-127"/>
                  <a:ea typeface="나눔고딕" pitchFamily="50" charset="-127"/>
                </a:rPr>
                <a:t>3D </a:t>
              </a:r>
              <a:r>
                <a:rPr lang="ko-KR" altLang="en-US" sz="800" dirty="0" smtClean="0">
                  <a:latin typeface="나눔고딕" pitchFamily="50" charset="-127"/>
                  <a:ea typeface="나눔고딕" pitchFamily="50" charset="-127"/>
                </a:rPr>
                <a:t>프린터</a:t>
              </a:r>
              <a:endParaRPr lang="ko-KR" altLang="en-US" sz="800" dirty="0">
                <a:latin typeface="나눔고딕" pitchFamily="50" charset="-127"/>
                <a:ea typeface="나눔고딕" pitchFamily="50" charset="-127"/>
              </a:endParaRP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 smtClean="0">
                  <a:latin typeface="나눔고딕" pitchFamily="50" charset="-127"/>
                  <a:ea typeface="나눔고딕" pitchFamily="50" charset="-127"/>
                </a:rPr>
                <a:t>업체</a:t>
              </a:r>
              <a:r>
                <a:rPr lang="en-US" altLang="ko-KR" sz="800" dirty="0" smtClean="0">
                  <a:latin typeface="나눔고딕" pitchFamily="50" charset="-127"/>
                  <a:ea typeface="나눔고딕" pitchFamily="50" charset="-127"/>
                </a:rPr>
                <a:t>:  </a:t>
              </a:r>
              <a:r>
                <a:rPr lang="ko-KR" altLang="en-US" sz="800" dirty="0" smtClean="0">
                  <a:latin typeface="나눔고딕" pitchFamily="50" charset="-127"/>
                  <a:ea typeface="나눔고딕" pitchFamily="50" charset="-127"/>
                </a:rPr>
                <a:t>프린터 업체</a:t>
              </a:r>
              <a:endParaRPr lang="en-US" altLang="ko-KR" sz="800" dirty="0" smtClean="0">
                <a:latin typeface="나눔고딕" pitchFamily="50" charset="-127"/>
                <a:ea typeface="나눔고딕" pitchFamily="50" charset="-127"/>
              </a:endParaRP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 smtClean="0">
                  <a:latin typeface="나눔고딕" pitchFamily="50" charset="-127"/>
                  <a:ea typeface="나눔고딕" pitchFamily="50" charset="-127"/>
                </a:rPr>
                <a:t>모델</a:t>
              </a:r>
              <a:r>
                <a:rPr lang="en-US" altLang="ko-KR" sz="800" dirty="0" smtClean="0">
                  <a:latin typeface="나눔고딕" pitchFamily="50" charset="-127"/>
                  <a:ea typeface="나눔고딕" pitchFamily="50" charset="-127"/>
                </a:rPr>
                <a:t>:  abd100</a:t>
              </a: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 smtClean="0">
                  <a:latin typeface="나눔고딕" pitchFamily="50" charset="-127"/>
                  <a:ea typeface="나눔고딕" pitchFamily="50" charset="-127"/>
                </a:rPr>
                <a:t>연락처 </a:t>
              </a:r>
              <a:r>
                <a:rPr lang="en-US" altLang="ko-KR" sz="800" dirty="0" smtClean="0">
                  <a:latin typeface="나눔고딕" pitchFamily="50" charset="-127"/>
                  <a:ea typeface="나눔고딕" pitchFamily="50" charset="-127"/>
                </a:rPr>
                <a:t>: 062-000-0000</a:t>
              </a: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25" name="모서리가 둥근 직사각형 124"/>
            <p:cNvSpPr/>
            <p:nvPr/>
          </p:nvSpPr>
          <p:spPr>
            <a:xfrm>
              <a:off x="261325" y="2021911"/>
              <a:ext cx="1080000" cy="720000"/>
            </a:xfrm>
            <a:prstGeom prst="roundRect">
              <a:avLst>
                <a:gd name="adj" fmla="val 3789"/>
              </a:avLst>
            </a:prstGeom>
            <a:solidFill>
              <a:srgbClr val="EAEAEA"/>
            </a:solidFill>
            <a:ln w="317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000" dirty="0" smtClean="0"/>
                <a:t>3D</a:t>
              </a:r>
              <a:r>
                <a:rPr lang="ko-KR" altLang="en-US" sz="1000" dirty="0" smtClean="0"/>
                <a:t>프린터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126" name="그룹 125"/>
            <p:cNvGrpSpPr/>
            <p:nvPr/>
          </p:nvGrpSpPr>
          <p:grpSpPr>
            <a:xfrm>
              <a:off x="1619672" y="2611511"/>
              <a:ext cx="674924" cy="72008"/>
              <a:chOff x="1619672" y="2636912"/>
              <a:chExt cx="674924" cy="72008"/>
            </a:xfrm>
          </p:grpSpPr>
          <p:sp>
            <p:nvSpPr>
              <p:cNvPr id="127" name="포인트가 5개인 별 126"/>
              <p:cNvSpPr/>
              <p:nvPr/>
            </p:nvSpPr>
            <p:spPr>
              <a:xfrm>
                <a:off x="16196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포인트가 5개인 별 127"/>
              <p:cNvSpPr/>
              <p:nvPr/>
            </p:nvSpPr>
            <p:spPr>
              <a:xfrm>
                <a:off x="17720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포인트가 5개인 별 128"/>
              <p:cNvSpPr/>
              <p:nvPr/>
            </p:nvSpPr>
            <p:spPr>
              <a:xfrm>
                <a:off x="19244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포인트가 5개인 별 129"/>
              <p:cNvSpPr/>
              <p:nvPr/>
            </p:nvSpPr>
            <p:spPr>
              <a:xfrm>
                <a:off x="20768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포인트가 5개인 별 130"/>
              <p:cNvSpPr/>
              <p:nvPr/>
            </p:nvSpPr>
            <p:spPr>
              <a:xfrm>
                <a:off x="22292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dk1">
                    <a:shade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32" name="그룹 131"/>
          <p:cNvGrpSpPr/>
          <p:nvPr/>
        </p:nvGrpSpPr>
        <p:grpSpPr>
          <a:xfrm>
            <a:off x="251516" y="3002624"/>
            <a:ext cx="2582483" cy="737360"/>
            <a:chOff x="261325" y="2004551"/>
            <a:chExt cx="2582483" cy="737360"/>
          </a:xfrm>
        </p:grpSpPr>
        <p:sp>
          <p:nvSpPr>
            <p:cNvPr id="133" name="TextBox 132"/>
            <p:cNvSpPr txBox="1"/>
            <p:nvPr/>
          </p:nvSpPr>
          <p:spPr>
            <a:xfrm>
              <a:off x="1499250" y="2004551"/>
              <a:ext cx="134455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ko-KR" altLang="en-US" sz="800" dirty="0" smtClean="0">
                  <a:latin typeface="나눔고딕" pitchFamily="50" charset="-127"/>
                  <a:ea typeface="나눔고딕" pitchFamily="50" charset="-127"/>
                </a:rPr>
                <a:t>□ </a:t>
              </a:r>
              <a:r>
                <a:rPr lang="en-US" altLang="ko-KR" sz="800" dirty="0" smtClean="0">
                  <a:latin typeface="나눔고딕" pitchFamily="50" charset="-127"/>
                  <a:ea typeface="나눔고딕" pitchFamily="50" charset="-127"/>
                </a:rPr>
                <a:t>3D </a:t>
              </a:r>
              <a:r>
                <a:rPr lang="ko-KR" altLang="en-US" sz="800" dirty="0" smtClean="0">
                  <a:latin typeface="나눔고딕" pitchFamily="50" charset="-127"/>
                  <a:ea typeface="나눔고딕" pitchFamily="50" charset="-127"/>
                </a:rPr>
                <a:t>프린터</a:t>
              </a:r>
              <a:endParaRPr lang="ko-KR" altLang="en-US" sz="800" dirty="0">
                <a:latin typeface="나눔고딕" pitchFamily="50" charset="-127"/>
                <a:ea typeface="나눔고딕" pitchFamily="50" charset="-127"/>
              </a:endParaRP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 smtClean="0">
                  <a:latin typeface="나눔고딕" pitchFamily="50" charset="-127"/>
                  <a:ea typeface="나눔고딕" pitchFamily="50" charset="-127"/>
                </a:rPr>
                <a:t>업체</a:t>
              </a:r>
              <a:r>
                <a:rPr lang="en-US" altLang="ko-KR" sz="800" dirty="0" smtClean="0">
                  <a:latin typeface="나눔고딕" pitchFamily="50" charset="-127"/>
                  <a:ea typeface="나눔고딕" pitchFamily="50" charset="-127"/>
                </a:rPr>
                <a:t>:  </a:t>
              </a:r>
              <a:r>
                <a:rPr lang="ko-KR" altLang="en-US" sz="800" dirty="0" smtClean="0">
                  <a:latin typeface="나눔고딕" pitchFamily="50" charset="-127"/>
                  <a:ea typeface="나눔고딕" pitchFamily="50" charset="-127"/>
                </a:rPr>
                <a:t>프린터 업체</a:t>
              </a:r>
              <a:endParaRPr lang="en-US" altLang="ko-KR" sz="800" dirty="0" smtClean="0">
                <a:latin typeface="나눔고딕" pitchFamily="50" charset="-127"/>
                <a:ea typeface="나눔고딕" pitchFamily="50" charset="-127"/>
              </a:endParaRP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 smtClean="0">
                  <a:latin typeface="나눔고딕" pitchFamily="50" charset="-127"/>
                  <a:ea typeface="나눔고딕" pitchFamily="50" charset="-127"/>
                </a:rPr>
                <a:t>모델</a:t>
              </a:r>
              <a:r>
                <a:rPr lang="en-US" altLang="ko-KR" sz="800" dirty="0" smtClean="0">
                  <a:latin typeface="나눔고딕" pitchFamily="50" charset="-127"/>
                  <a:ea typeface="나눔고딕" pitchFamily="50" charset="-127"/>
                </a:rPr>
                <a:t>:  abd100</a:t>
              </a: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 smtClean="0">
                  <a:latin typeface="나눔고딕" pitchFamily="50" charset="-127"/>
                  <a:ea typeface="나눔고딕" pitchFamily="50" charset="-127"/>
                </a:rPr>
                <a:t>연락처 </a:t>
              </a:r>
              <a:r>
                <a:rPr lang="en-US" altLang="ko-KR" sz="800" dirty="0" smtClean="0">
                  <a:latin typeface="나눔고딕" pitchFamily="50" charset="-127"/>
                  <a:ea typeface="나눔고딕" pitchFamily="50" charset="-127"/>
                </a:rPr>
                <a:t>: 062-000-0000</a:t>
              </a: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34" name="모서리가 둥근 직사각형 133"/>
            <p:cNvSpPr/>
            <p:nvPr/>
          </p:nvSpPr>
          <p:spPr>
            <a:xfrm>
              <a:off x="261325" y="2021911"/>
              <a:ext cx="1080000" cy="720000"/>
            </a:xfrm>
            <a:prstGeom prst="roundRect">
              <a:avLst>
                <a:gd name="adj" fmla="val 3789"/>
              </a:avLst>
            </a:prstGeom>
            <a:solidFill>
              <a:srgbClr val="EAEAEA"/>
            </a:solidFill>
            <a:ln w="317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000" dirty="0" smtClean="0"/>
                <a:t>3D</a:t>
              </a:r>
              <a:r>
                <a:rPr lang="ko-KR" altLang="en-US" sz="1000" dirty="0" smtClean="0"/>
                <a:t>프린터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135" name="그룹 134"/>
            <p:cNvGrpSpPr/>
            <p:nvPr/>
          </p:nvGrpSpPr>
          <p:grpSpPr>
            <a:xfrm>
              <a:off x="1619672" y="2611511"/>
              <a:ext cx="674924" cy="72008"/>
              <a:chOff x="1619672" y="2636912"/>
              <a:chExt cx="674924" cy="72008"/>
            </a:xfrm>
          </p:grpSpPr>
          <p:sp>
            <p:nvSpPr>
              <p:cNvPr id="136" name="포인트가 5개인 별 135"/>
              <p:cNvSpPr/>
              <p:nvPr/>
            </p:nvSpPr>
            <p:spPr>
              <a:xfrm>
                <a:off x="16196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포인트가 5개인 별 136"/>
              <p:cNvSpPr/>
              <p:nvPr/>
            </p:nvSpPr>
            <p:spPr>
              <a:xfrm>
                <a:off x="17720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포인트가 5개인 별 137"/>
              <p:cNvSpPr/>
              <p:nvPr/>
            </p:nvSpPr>
            <p:spPr>
              <a:xfrm>
                <a:off x="19244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포인트가 5개인 별 138"/>
              <p:cNvSpPr/>
              <p:nvPr/>
            </p:nvSpPr>
            <p:spPr>
              <a:xfrm>
                <a:off x="20768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포인트가 5개인 별 139"/>
              <p:cNvSpPr/>
              <p:nvPr/>
            </p:nvSpPr>
            <p:spPr>
              <a:xfrm>
                <a:off x="22292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dk1">
                    <a:shade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41" name="그룹 140"/>
          <p:cNvGrpSpPr/>
          <p:nvPr/>
        </p:nvGrpSpPr>
        <p:grpSpPr>
          <a:xfrm>
            <a:off x="3358013" y="3002624"/>
            <a:ext cx="2582483" cy="737360"/>
            <a:chOff x="261325" y="2004551"/>
            <a:chExt cx="2582483" cy="737360"/>
          </a:xfrm>
        </p:grpSpPr>
        <p:sp>
          <p:nvSpPr>
            <p:cNvPr id="142" name="TextBox 141"/>
            <p:cNvSpPr txBox="1"/>
            <p:nvPr/>
          </p:nvSpPr>
          <p:spPr>
            <a:xfrm>
              <a:off x="1499250" y="2004551"/>
              <a:ext cx="134455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ko-KR" altLang="en-US" sz="800" dirty="0" smtClean="0">
                  <a:latin typeface="나눔고딕" pitchFamily="50" charset="-127"/>
                  <a:ea typeface="나눔고딕" pitchFamily="50" charset="-127"/>
                </a:rPr>
                <a:t>□ </a:t>
              </a:r>
              <a:r>
                <a:rPr lang="en-US" altLang="ko-KR" sz="800" dirty="0" smtClean="0">
                  <a:latin typeface="나눔고딕" pitchFamily="50" charset="-127"/>
                  <a:ea typeface="나눔고딕" pitchFamily="50" charset="-127"/>
                </a:rPr>
                <a:t>3D </a:t>
              </a:r>
              <a:r>
                <a:rPr lang="ko-KR" altLang="en-US" sz="800" dirty="0" smtClean="0">
                  <a:latin typeface="나눔고딕" pitchFamily="50" charset="-127"/>
                  <a:ea typeface="나눔고딕" pitchFamily="50" charset="-127"/>
                </a:rPr>
                <a:t>프린터</a:t>
              </a:r>
              <a:endParaRPr lang="ko-KR" altLang="en-US" sz="800" dirty="0">
                <a:latin typeface="나눔고딕" pitchFamily="50" charset="-127"/>
                <a:ea typeface="나눔고딕" pitchFamily="50" charset="-127"/>
              </a:endParaRP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 smtClean="0">
                  <a:latin typeface="나눔고딕" pitchFamily="50" charset="-127"/>
                  <a:ea typeface="나눔고딕" pitchFamily="50" charset="-127"/>
                </a:rPr>
                <a:t>업체</a:t>
              </a:r>
              <a:r>
                <a:rPr lang="en-US" altLang="ko-KR" sz="800" dirty="0" smtClean="0">
                  <a:latin typeface="나눔고딕" pitchFamily="50" charset="-127"/>
                  <a:ea typeface="나눔고딕" pitchFamily="50" charset="-127"/>
                </a:rPr>
                <a:t>:  </a:t>
              </a:r>
              <a:r>
                <a:rPr lang="ko-KR" altLang="en-US" sz="800" dirty="0" smtClean="0">
                  <a:latin typeface="나눔고딕" pitchFamily="50" charset="-127"/>
                  <a:ea typeface="나눔고딕" pitchFamily="50" charset="-127"/>
                </a:rPr>
                <a:t>프린터 업체</a:t>
              </a:r>
              <a:endParaRPr lang="en-US" altLang="ko-KR" sz="800" dirty="0" smtClean="0">
                <a:latin typeface="나눔고딕" pitchFamily="50" charset="-127"/>
                <a:ea typeface="나눔고딕" pitchFamily="50" charset="-127"/>
              </a:endParaRP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 smtClean="0">
                  <a:latin typeface="나눔고딕" pitchFamily="50" charset="-127"/>
                  <a:ea typeface="나눔고딕" pitchFamily="50" charset="-127"/>
                </a:rPr>
                <a:t>모델</a:t>
              </a:r>
              <a:r>
                <a:rPr lang="en-US" altLang="ko-KR" sz="800" dirty="0" smtClean="0">
                  <a:latin typeface="나눔고딕" pitchFamily="50" charset="-127"/>
                  <a:ea typeface="나눔고딕" pitchFamily="50" charset="-127"/>
                </a:rPr>
                <a:t>:  abd100</a:t>
              </a: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 smtClean="0">
                  <a:latin typeface="나눔고딕" pitchFamily="50" charset="-127"/>
                  <a:ea typeface="나눔고딕" pitchFamily="50" charset="-127"/>
                </a:rPr>
                <a:t>연락처 </a:t>
              </a:r>
              <a:r>
                <a:rPr lang="en-US" altLang="ko-KR" sz="800" dirty="0" smtClean="0">
                  <a:latin typeface="나눔고딕" pitchFamily="50" charset="-127"/>
                  <a:ea typeface="나눔고딕" pitchFamily="50" charset="-127"/>
                </a:rPr>
                <a:t>: 062-000-0000</a:t>
              </a: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43" name="모서리가 둥근 직사각형 142"/>
            <p:cNvSpPr/>
            <p:nvPr/>
          </p:nvSpPr>
          <p:spPr>
            <a:xfrm>
              <a:off x="261325" y="2021911"/>
              <a:ext cx="1080000" cy="720000"/>
            </a:xfrm>
            <a:prstGeom prst="roundRect">
              <a:avLst>
                <a:gd name="adj" fmla="val 3789"/>
              </a:avLst>
            </a:prstGeom>
            <a:solidFill>
              <a:srgbClr val="EAEAEA"/>
            </a:solidFill>
            <a:ln w="317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000" dirty="0" smtClean="0"/>
                <a:t>3D</a:t>
              </a:r>
              <a:r>
                <a:rPr lang="ko-KR" altLang="en-US" sz="1000" dirty="0" smtClean="0"/>
                <a:t>프린터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144" name="그룹 143"/>
            <p:cNvGrpSpPr/>
            <p:nvPr/>
          </p:nvGrpSpPr>
          <p:grpSpPr>
            <a:xfrm>
              <a:off x="1619672" y="2611511"/>
              <a:ext cx="674924" cy="72008"/>
              <a:chOff x="1619672" y="2636912"/>
              <a:chExt cx="674924" cy="72008"/>
            </a:xfrm>
          </p:grpSpPr>
          <p:sp>
            <p:nvSpPr>
              <p:cNvPr id="145" name="포인트가 5개인 별 144"/>
              <p:cNvSpPr/>
              <p:nvPr/>
            </p:nvSpPr>
            <p:spPr>
              <a:xfrm>
                <a:off x="16196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포인트가 5개인 별 145"/>
              <p:cNvSpPr/>
              <p:nvPr/>
            </p:nvSpPr>
            <p:spPr>
              <a:xfrm>
                <a:off x="17720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포인트가 5개인 별 146"/>
              <p:cNvSpPr/>
              <p:nvPr/>
            </p:nvSpPr>
            <p:spPr>
              <a:xfrm>
                <a:off x="19244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포인트가 5개인 별 147"/>
              <p:cNvSpPr/>
              <p:nvPr/>
            </p:nvSpPr>
            <p:spPr>
              <a:xfrm>
                <a:off x="20768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포인트가 5개인 별 148"/>
              <p:cNvSpPr/>
              <p:nvPr/>
            </p:nvSpPr>
            <p:spPr>
              <a:xfrm>
                <a:off x="22292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dk1">
                    <a:shade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68" name="그룹 167"/>
          <p:cNvGrpSpPr/>
          <p:nvPr/>
        </p:nvGrpSpPr>
        <p:grpSpPr>
          <a:xfrm>
            <a:off x="261325" y="4019070"/>
            <a:ext cx="2582483" cy="737360"/>
            <a:chOff x="261325" y="2004551"/>
            <a:chExt cx="2582483" cy="737360"/>
          </a:xfrm>
        </p:grpSpPr>
        <p:sp>
          <p:nvSpPr>
            <p:cNvPr id="169" name="TextBox 168"/>
            <p:cNvSpPr txBox="1"/>
            <p:nvPr/>
          </p:nvSpPr>
          <p:spPr>
            <a:xfrm>
              <a:off x="1499250" y="2004551"/>
              <a:ext cx="134455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ko-KR" altLang="en-US" sz="800" dirty="0" smtClean="0">
                  <a:latin typeface="나눔고딕" pitchFamily="50" charset="-127"/>
                  <a:ea typeface="나눔고딕" pitchFamily="50" charset="-127"/>
                </a:rPr>
                <a:t>□ </a:t>
              </a:r>
              <a:r>
                <a:rPr lang="en-US" altLang="ko-KR" sz="800" dirty="0" smtClean="0">
                  <a:latin typeface="나눔고딕" pitchFamily="50" charset="-127"/>
                  <a:ea typeface="나눔고딕" pitchFamily="50" charset="-127"/>
                </a:rPr>
                <a:t>3D </a:t>
              </a:r>
              <a:r>
                <a:rPr lang="ko-KR" altLang="en-US" sz="800" dirty="0" smtClean="0">
                  <a:latin typeface="나눔고딕" pitchFamily="50" charset="-127"/>
                  <a:ea typeface="나눔고딕" pitchFamily="50" charset="-127"/>
                </a:rPr>
                <a:t>프린터</a:t>
              </a:r>
              <a:endParaRPr lang="ko-KR" altLang="en-US" sz="800" dirty="0">
                <a:latin typeface="나눔고딕" pitchFamily="50" charset="-127"/>
                <a:ea typeface="나눔고딕" pitchFamily="50" charset="-127"/>
              </a:endParaRP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 smtClean="0">
                  <a:latin typeface="나눔고딕" pitchFamily="50" charset="-127"/>
                  <a:ea typeface="나눔고딕" pitchFamily="50" charset="-127"/>
                </a:rPr>
                <a:t>업체</a:t>
              </a:r>
              <a:r>
                <a:rPr lang="en-US" altLang="ko-KR" sz="800" dirty="0" smtClean="0">
                  <a:latin typeface="나눔고딕" pitchFamily="50" charset="-127"/>
                  <a:ea typeface="나눔고딕" pitchFamily="50" charset="-127"/>
                </a:rPr>
                <a:t>:  </a:t>
              </a:r>
              <a:r>
                <a:rPr lang="ko-KR" altLang="en-US" sz="800" dirty="0" smtClean="0">
                  <a:latin typeface="나눔고딕" pitchFamily="50" charset="-127"/>
                  <a:ea typeface="나눔고딕" pitchFamily="50" charset="-127"/>
                </a:rPr>
                <a:t>프린터 업체</a:t>
              </a:r>
              <a:endParaRPr lang="en-US" altLang="ko-KR" sz="800" dirty="0" smtClean="0">
                <a:latin typeface="나눔고딕" pitchFamily="50" charset="-127"/>
                <a:ea typeface="나눔고딕" pitchFamily="50" charset="-127"/>
              </a:endParaRP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 smtClean="0">
                  <a:latin typeface="나눔고딕" pitchFamily="50" charset="-127"/>
                  <a:ea typeface="나눔고딕" pitchFamily="50" charset="-127"/>
                </a:rPr>
                <a:t>모델</a:t>
              </a:r>
              <a:r>
                <a:rPr lang="en-US" altLang="ko-KR" sz="800" dirty="0" smtClean="0">
                  <a:latin typeface="나눔고딕" pitchFamily="50" charset="-127"/>
                  <a:ea typeface="나눔고딕" pitchFamily="50" charset="-127"/>
                </a:rPr>
                <a:t>:  abd100</a:t>
              </a: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 smtClean="0">
                  <a:latin typeface="나눔고딕" pitchFamily="50" charset="-127"/>
                  <a:ea typeface="나눔고딕" pitchFamily="50" charset="-127"/>
                </a:rPr>
                <a:t>연락처 </a:t>
              </a:r>
              <a:r>
                <a:rPr lang="en-US" altLang="ko-KR" sz="800" dirty="0" smtClean="0">
                  <a:latin typeface="나눔고딕" pitchFamily="50" charset="-127"/>
                  <a:ea typeface="나눔고딕" pitchFamily="50" charset="-127"/>
                </a:rPr>
                <a:t>: 062-000-0000</a:t>
              </a: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70" name="모서리가 둥근 직사각형 169"/>
            <p:cNvSpPr/>
            <p:nvPr/>
          </p:nvSpPr>
          <p:spPr>
            <a:xfrm>
              <a:off x="261325" y="2021911"/>
              <a:ext cx="1080000" cy="720000"/>
            </a:xfrm>
            <a:prstGeom prst="roundRect">
              <a:avLst>
                <a:gd name="adj" fmla="val 3789"/>
              </a:avLst>
            </a:prstGeom>
            <a:solidFill>
              <a:srgbClr val="EAEAEA"/>
            </a:solidFill>
            <a:ln w="317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000" dirty="0" smtClean="0"/>
                <a:t>3D</a:t>
              </a:r>
              <a:r>
                <a:rPr lang="ko-KR" altLang="en-US" sz="1000" dirty="0" smtClean="0"/>
                <a:t>프린터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171" name="그룹 170"/>
            <p:cNvGrpSpPr/>
            <p:nvPr/>
          </p:nvGrpSpPr>
          <p:grpSpPr>
            <a:xfrm>
              <a:off x="1619672" y="2611511"/>
              <a:ext cx="674924" cy="72008"/>
              <a:chOff x="1619672" y="2636912"/>
              <a:chExt cx="674924" cy="72008"/>
            </a:xfrm>
          </p:grpSpPr>
          <p:sp>
            <p:nvSpPr>
              <p:cNvPr id="172" name="포인트가 5개인 별 171"/>
              <p:cNvSpPr/>
              <p:nvPr/>
            </p:nvSpPr>
            <p:spPr>
              <a:xfrm>
                <a:off x="16196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포인트가 5개인 별 172"/>
              <p:cNvSpPr/>
              <p:nvPr/>
            </p:nvSpPr>
            <p:spPr>
              <a:xfrm>
                <a:off x="17720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포인트가 5개인 별 173"/>
              <p:cNvSpPr/>
              <p:nvPr/>
            </p:nvSpPr>
            <p:spPr>
              <a:xfrm>
                <a:off x="19244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포인트가 5개인 별 174"/>
              <p:cNvSpPr/>
              <p:nvPr/>
            </p:nvSpPr>
            <p:spPr>
              <a:xfrm>
                <a:off x="20768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포인트가 5개인 별 175"/>
              <p:cNvSpPr/>
              <p:nvPr/>
            </p:nvSpPr>
            <p:spPr>
              <a:xfrm>
                <a:off x="22292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dk1">
                    <a:shade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77" name="그룹 176"/>
          <p:cNvGrpSpPr/>
          <p:nvPr/>
        </p:nvGrpSpPr>
        <p:grpSpPr>
          <a:xfrm>
            <a:off x="3367822" y="4019070"/>
            <a:ext cx="2582483" cy="737360"/>
            <a:chOff x="261325" y="2004551"/>
            <a:chExt cx="2582483" cy="737360"/>
          </a:xfrm>
        </p:grpSpPr>
        <p:sp>
          <p:nvSpPr>
            <p:cNvPr id="178" name="TextBox 177"/>
            <p:cNvSpPr txBox="1"/>
            <p:nvPr/>
          </p:nvSpPr>
          <p:spPr>
            <a:xfrm>
              <a:off x="1499250" y="2004551"/>
              <a:ext cx="134455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ko-KR" altLang="en-US" sz="800" dirty="0" smtClean="0">
                  <a:latin typeface="나눔고딕" pitchFamily="50" charset="-127"/>
                  <a:ea typeface="나눔고딕" pitchFamily="50" charset="-127"/>
                </a:rPr>
                <a:t>□ </a:t>
              </a:r>
              <a:r>
                <a:rPr lang="en-US" altLang="ko-KR" sz="800" dirty="0" smtClean="0">
                  <a:latin typeface="나눔고딕" pitchFamily="50" charset="-127"/>
                  <a:ea typeface="나눔고딕" pitchFamily="50" charset="-127"/>
                </a:rPr>
                <a:t>3D </a:t>
              </a:r>
              <a:r>
                <a:rPr lang="ko-KR" altLang="en-US" sz="800" dirty="0" smtClean="0">
                  <a:latin typeface="나눔고딕" pitchFamily="50" charset="-127"/>
                  <a:ea typeface="나눔고딕" pitchFamily="50" charset="-127"/>
                </a:rPr>
                <a:t>프린터</a:t>
              </a:r>
              <a:endParaRPr lang="ko-KR" altLang="en-US" sz="800" dirty="0">
                <a:latin typeface="나눔고딕" pitchFamily="50" charset="-127"/>
                <a:ea typeface="나눔고딕" pitchFamily="50" charset="-127"/>
              </a:endParaRP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 smtClean="0">
                  <a:latin typeface="나눔고딕" pitchFamily="50" charset="-127"/>
                  <a:ea typeface="나눔고딕" pitchFamily="50" charset="-127"/>
                </a:rPr>
                <a:t>업체</a:t>
              </a:r>
              <a:r>
                <a:rPr lang="en-US" altLang="ko-KR" sz="800" dirty="0" smtClean="0">
                  <a:latin typeface="나눔고딕" pitchFamily="50" charset="-127"/>
                  <a:ea typeface="나눔고딕" pitchFamily="50" charset="-127"/>
                </a:rPr>
                <a:t>:  </a:t>
              </a:r>
              <a:r>
                <a:rPr lang="ko-KR" altLang="en-US" sz="800" dirty="0" smtClean="0">
                  <a:latin typeface="나눔고딕" pitchFamily="50" charset="-127"/>
                  <a:ea typeface="나눔고딕" pitchFamily="50" charset="-127"/>
                </a:rPr>
                <a:t>프린터 업체</a:t>
              </a:r>
              <a:endParaRPr lang="en-US" altLang="ko-KR" sz="800" dirty="0" smtClean="0">
                <a:latin typeface="나눔고딕" pitchFamily="50" charset="-127"/>
                <a:ea typeface="나눔고딕" pitchFamily="50" charset="-127"/>
              </a:endParaRP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 smtClean="0">
                  <a:latin typeface="나눔고딕" pitchFamily="50" charset="-127"/>
                  <a:ea typeface="나눔고딕" pitchFamily="50" charset="-127"/>
                </a:rPr>
                <a:t>모델</a:t>
              </a:r>
              <a:r>
                <a:rPr lang="en-US" altLang="ko-KR" sz="800" dirty="0" smtClean="0">
                  <a:latin typeface="나눔고딕" pitchFamily="50" charset="-127"/>
                  <a:ea typeface="나눔고딕" pitchFamily="50" charset="-127"/>
                </a:rPr>
                <a:t>:  abd100</a:t>
              </a: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 smtClean="0">
                  <a:latin typeface="나눔고딕" pitchFamily="50" charset="-127"/>
                  <a:ea typeface="나눔고딕" pitchFamily="50" charset="-127"/>
                </a:rPr>
                <a:t>연락처 </a:t>
              </a:r>
              <a:r>
                <a:rPr lang="en-US" altLang="ko-KR" sz="800" dirty="0" smtClean="0">
                  <a:latin typeface="나눔고딕" pitchFamily="50" charset="-127"/>
                  <a:ea typeface="나눔고딕" pitchFamily="50" charset="-127"/>
                </a:rPr>
                <a:t>: 062-000-0000</a:t>
              </a: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79" name="모서리가 둥근 직사각형 178"/>
            <p:cNvSpPr/>
            <p:nvPr/>
          </p:nvSpPr>
          <p:spPr>
            <a:xfrm>
              <a:off x="261325" y="2021911"/>
              <a:ext cx="1080000" cy="720000"/>
            </a:xfrm>
            <a:prstGeom prst="roundRect">
              <a:avLst>
                <a:gd name="adj" fmla="val 3789"/>
              </a:avLst>
            </a:prstGeom>
            <a:solidFill>
              <a:srgbClr val="EAEAEA"/>
            </a:solidFill>
            <a:ln w="317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000" dirty="0" smtClean="0"/>
                <a:t>3D</a:t>
              </a:r>
              <a:r>
                <a:rPr lang="ko-KR" altLang="en-US" sz="1000" dirty="0" smtClean="0"/>
                <a:t>프린터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180" name="그룹 179"/>
            <p:cNvGrpSpPr/>
            <p:nvPr/>
          </p:nvGrpSpPr>
          <p:grpSpPr>
            <a:xfrm>
              <a:off x="1619672" y="2611511"/>
              <a:ext cx="674924" cy="72008"/>
              <a:chOff x="1619672" y="2636912"/>
              <a:chExt cx="674924" cy="72008"/>
            </a:xfrm>
          </p:grpSpPr>
          <p:sp>
            <p:nvSpPr>
              <p:cNvPr id="181" name="포인트가 5개인 별 180"/>
              <p:cNvSpPr/>
              <p:nvPr/>
            </p:nvSpPr>
            <p:spPr>
              <a:xfrm>
                <a:off x="16196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포인트가 5개인 별 181"/>
              <p:cNvSpPr/>
              <p:nvPr/>
            </p:nvSpPr>
            <p:spPr>
              <a:xfrm>
                <a:off x="17720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포인트가 5개인 별 182"/>
              <p:cNvSpPr/>
              <p:nvPr/>
            </p:nvSpPr>
            <p:spPr>
              <a:xfrm>
                <a:off x="19244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포인트가 5개인 별 183"/>
              <p:cNvSpPr/>
              <p:nvPr/>
            </p:nvSpPr>
            <p:spPr>
              <a:xfrm>
                <a:off x="20768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포인트가 5개인 별 184"/>
              <p:cNvSpPr/>
              <p:nvPr/>
            </p:nvSpPr>
            <p:spPr>
              <a:xfrm>
                <a:off x="22292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dk1">
                    <a:shade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1042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5056" y="893912"/>
            <a:ext cx="10118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</a:t>
            </a:r>
            <a:r>
              <a:rPr lang="ko-KR" altLang="en-US" dirty="0" smtClean="0"/>
              <a:t>장비 상세조회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956586"/>
              </p:ext>
            </p:extLst>
          </p:nvPr>
        </p:nvGraphicFramePr>
        <p:xfrm>
          <a:off x="6732240" y="2747800"/>
          <a:ext cx="2306086" cy="188976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장비에 대한 정보를 조회</a:t>
                      </a:r>
                      <a:r>
                        <a:rPr lang="ko-KR" altLang="en-US" sz="700" baseline="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후 예약한다</a:t>
                      </a:r>
                      <a:r>
                        <a:rPr lang="en-US" altLang="ko-KR" sz="700" baseline="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 smtClean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장비에 대한 정보를 조회 한다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예약하기 버튼을 누른다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endParaRPr lang="en-US" altLang="ko-KR" sz="700" dirty="0" smtClean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48176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지원 포털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장비예약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UI-3DP-02-002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장비 상세 조회</a:t>
                      </a:r>
                      <a:endParaRPr lang="en-US" altLang="ko-KR" sz="700" dirty="0" smtClean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PC-3DP-01-02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장비 이용 허브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447365"/>
              </p:ext>
            </p:extLst>
          </p:nvPr>
        </p:nvGraphicFramePr>
        <p:xfrm>
          <a:off x="164313" y="1246573"/>
          <a:ext cx="6500856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34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1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+mn-ea"/>
                          <a:ea typeface="+mn-ea"/>
                        </a:rPr>
                        <a:t>활용범위</a:t>
                      </a:r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+mn-ea"/>
                          <a:ea typeface="+mn-ea"/>
                        </a:rPr>
                        <a:t>활용대상</a:t>
                      </a:r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+mn-ea"/>
                          <a:ea typeface="+mn-ea"/>
                        </a:rPr>
                        <a:t>예약방법</a:t>
                      </a:r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+mn-ea"/>
                          <a:ea typeface="+mn-ea"/>
                        </a:rPr>
                        <a:t>이용방법</a:t>
                      </a:r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9" name="모서리가 둥근 직사각형 68"/>
          <p:cNvSpPr/>
          <p:nvPr/>
        </p:nvSpPr>
        <p:spPr>
          <a:xfrm>
            <a:off x="3707904" y="2184764"/>
            <a:ext cx="2669233" cy="1371236"/>
          </a:xfrm>
          <a:prstGeom prst="roundRect">
            <a:avLst>
              <a:gd name="adj" fmla="val 3789"/>
            </a:avLst>
          </a:prstGeom>
          <a:solidFill>
            <a:srgbClr val="EAEAEA"/>
          </a:solidFill>
          <a:ln w="3175" algn="ctr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이미지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70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801441"/>
              </p:ext>
            </p:extLst>
          </p:nvPr>
        </p:nvGraphicFramePr>
        <p:xfrm>
          <a:off x="164313" y="2205972"/>
          <a:ext cx="2736304" cy="1440000"/>
        </p:xfrm>
        <a:graphic>
          <a:graphicData uri="http://schemas.openxmlformats.org/drawingml/2006/table">
            <a:tbl>
              <a:tblPr/>
              <a:tblGrid>
                <a:gridCol w="756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제작사양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8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구축일자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8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보유기관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288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사용용도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288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분류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돋움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1" name="모서리가 둥근 직사각형 136"/>
          <p:cNvSpPr>
            <a:spLocks noChangeArrowheads="1"/>
          </p:cNvSpPr>
          <p:nvPr/>
        </p:nvSpPr>
        <p:spPr bwMode="auto">
          <a:xfrm>
            <a:off x="5618879" y="1834392"/>
            <a:ext cx="720000" cy="1800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31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900" dirty="0" smtClean="0">
                <a:latin typeface="나눔고딕" pitchFamily="50" charset="-127"/>
                <a:ea typeface="나눔고딕" pitchFamily="50" charset="-127"/>
              </a:rPr>
              <a:t>예약하기</a:t>
            </a:r>
            <a:endParaRPr lang="ko-KR" altLang="en-US" sz="9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3" name="모서리가 둥근 직사각형 72"/>
          <p:cNvSpPr/>
          <p:nvPr/>
        </p:nvSpPr>
        <p:spPr bwMode="auto">
          <a:xfrm>
            <a:off x="181411" y="3888764"/>
            <a:ext cx="6195725" cy="2276540"/>
          </a:xfrm>
          <a:prstGeom prst="roundRect">
            <a:avLst>
              <a:gd name="adj" fmla="val 2436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20000"/>
              </a:lnSpc>
              <a:defRPr/>
            </a:pPr>
            <a:r>
              <a:rPr lang="ko-KR" altLang="en-US" sz="900" dirty="0" smtClean="0">
                <a:solidFill>
                  <a:schemeClr val="tx1"/>
                </a:solidFill>
              </a:rPr>
              <a:t>이용안내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900" dirty="0" smtClean="0">
                <a:solidFill>
                  <a:schemeClr val="tx1"/>
                </a:solidFill>
              </a:rPr>
              <a:t>활용예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900" dirty="0" smtClean="0">
                <a:solidFill>
                  <a:schemeClr val="tx1"/>
                </a:solidFill>
              </a:rPr>
              <a:t>이용방법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900" dirty="0" smtClean="0">
                <a:solidFill>
                  <a:schemeClr val="tx1"/>
                </a:solidFill>
              </a:rPr>
              <a:t>장비설명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900" dirty="0" smtClean="0">
                <a:solidFill>
                  <a:schemeClr val="tx1"/>
                </a:solidFill>
              </a:rPr>
              <a:t>구성 및 기능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14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5056" y="893912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</a:t>
            </a:r>
            <a:r>
              <a:rPr lang="ko-KR" altLang="en-US" dirty="0" smtClean="0"/>
              <a:t>장비 예약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804090"/>
              </p:ext>
            </p:extLst>
          </p:nvPr>
        </p:nvGraphicFramePr>
        <p:xfrm>
          <a:off x="6732240" y="2747800"/>
          <a:ext cx="2306086" cy="188976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장비예약 정보를 입력 후 예약신청을 한다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 smtClean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장비예약 정보를 입력 한다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예약신청 버튼을 누른다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endParaRPr lang="en-US" altLang="ko-KR" sz="700" dirty="0" smtClean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554037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지원 포털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장비예약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UI-3DP-02-003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장비 예약 신청</a:t>
                      </a:r>
                      <a:endParaRPr lang="en-US" altLang="ko-KR" sz="700" dirty="0" smtClean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PC-3DP-01-02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장비 이용 허브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1" name="모서리가 둥근 직사각형 136"/>
          <p:cNvSpPr>
            <a:spLocks noChangeArrowheads="1"/>
          </p:cNvSpPr>
          <p:nvPr/>
        </p:nvSpPr>
        <p:spPr bwMode="auto">
          <a:xfrm>
            <a:off x="5868144" y="3295449"/>
            <a:ext cx="720000" cy="1800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31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900" dirty="0" smtClean="0">
                <a:latin typeface="나눔고딕" pitchFamily="50" charset="-127"/>
                <a:ea typeface="나눔고딕" pitchFamily="50" charset="-127"/>
              </a:rPr>
              <a:t>예약신청</a:t>
            </a:r>
            <a:endParaRPr lang="ko-KR" altLang="en-US" sz="900" dirty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0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574399"/>
              </p:ext>
            </p:extLst>
          </p:nvPr>
        </p:nvGraphicFramePr>
        <p:xfrm>
          <a:off x="142844" y="1513968"/>
          <a:ext cx="6494390" cy="1630688"/>
        </p:xfrm>
        <a:graphic>
          <a:graphicData uri="http://schemas.openxmlformats.org/drawingml/2006/table">
            <a:tbl>
              <a:tblPr/>
              <a:tblGrid>
                <a:gridCol w="1366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6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1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91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207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신청자명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홍길동 </a:t>
                      </a:r>
                      <a:r>
                        <a:rPr lang="en-US" altLang="ko-KR" sz="8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010-000-0000</a:t>
                      </a: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800" b="0" dirty="0" smtClean="0">
                        <a:latin typeface="Arial Unicode MS" panose="020B0604020202020204" pitchFamily="50" charset="-127"/>
                        <a:ea typeface="Arial Unicode MS" panose="020B0604020202020204" pitchFamily="50" charset="-127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</a:endParaRP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예약 비밀번호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생산자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30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소속기관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30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소속부서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센터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830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신청자 직위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책임자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830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주소</a:t>
                      </a:r>
                      <a:endParaRPr lang="en-US" altLang="ko-KR" sz="800" b="0" i="0" u="none" strike="noStrike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fontAlgn="ctr"/>
                      <a:endParaRPr lang="en-US" altLang="ko-KR" sz="800" b="0" i="0" u="none" strike="noStrike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fontAlgn="ctr"/>
                      <a:endParaRPr lang="en-US" altLang="ko-KR" sz="800" b="0" i="0" u="none" strike="noStrike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590252" y="1826532"/>
            <a:ext cx="1428760" cy="14287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>
              <a:lnSpc>
                <a:spcPct val="150000"/>
              </a:lnSpc>
            </a:pPr>
            <a:endParaRPr lang="ko-KR" altLang="en-US" sz="10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590252" y="2036210"/>
            <a:ext cx="1428760" cy="14287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>
              <a:lnSpc>
                <a:spcPct val="150000"/>
              </a:lnSpc>
            </a:pPr>
            <a:endParaRPr lang="ko-KR" altLang="en-US" sz="10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590252" y="2262822"/>
            <a:ext cx="4349900" cy="1127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>
              <a:lnSpc>
                <a:spcPct val="150000"/>
              </a:lnSpc>
            </a:pPr>
            <a:endParaRPr lang="ko-KR" altLang="en-US" sz="10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590252" y="2482547"/>
            <a:ext cx="1428760" cy="14287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>
              <a:lnSpc>
                <a:spcPct val="150000"/>
              </a:lnSpc>
            </a:pPr>
            <a:endParaRPr lang="ko-KR" altLang="en-US" sz="10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004048" y="2475562"/>
            <a:ext cx="1428760" cy="14287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>
              <a:lnSpc>
                <a:spcPct val="150000"/>
              </a:lnSpc>
            </a:pPr>
            <a:endParaRPr lang="ko-KR" altLang="en-US" sz="10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590252" y="2752780"/>
            <a:ext cx="1428760" cy="14287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>
              <a:lnSpc>
                <a:spcPct val="150000"/>
              </a:lnSpc>
            </a:pPr>
            <a:endParaRPr lang="ko-KR" altLang="en-US" sz="10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590252" y="2956216"/>
            <a:ext cx="4349900" cy="1127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>
              <a:lnSpc>
                <a:spcPct val="150000"/>
              </a:lnSpc>
            </a:pPr>
            <a:endParaRPr lang="ko-KR" altLang="en-US" sz="10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0" name="모서리가 둥근 직사각형 136"/>
          <p:cNvSpPr>
            <a:spLocks noChangeArrowheads="1"/>
          </p:cNvSpPr>
          <p:nvPr/>
        </p:nvSpPr>
        <p:spPr bwMode="auto">
          <a:xfrm>
            <a:off x="3128096" y="2717387"/>
            <a:ext cx="532750" cy="178513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31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800" dirty="0" smtClean="0">
                <a:latin typeface="Arial Unicode MS" panose="020B0604020202020204" pitchFamily="50" charset="-127"/>
                <a:ea typeface="Arial Unicode MS" panose="020B0604020202020204" pitchFamily="50" charset="-127"/>
              </a:rPr>
              <a:t>찾기</a:t>
            </a:r>
            <a:endParaRPr lang="ko-KR" altLang="en-US" sz="900" dirty="0">
              <a:latin typeface="Arial Unicode MS" panose="020B0604020202020204" pitchFamily="50" charset="-127"/>
              <a:ea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683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5056" y="893912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</a:t>
            </a:r>
            <a:r>
              <a:rPr lang="ko-KR" altLang="en-US" dirty="0" smtClean="0"/>
              <a:t>장비 예약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891461"/>
              </p:ext>
            </p:extLst>
          </p:nvPr>
        </p:nvGraphicFramePr>
        <p:xfrm>
          <a:off x="6732240" y="2747800"/>
          <a:ext cx="2306086" cy="188976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장비예약 신청 내역을 확인한다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 smtClean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장비예약 신청 내역을 확인한다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endParaRPr lang="en-US" altLang="ko-KR" sz="700" dirty="0" smtClean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166941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지원 포털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장비예약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UI-3DP-02-004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장비 신청 결과</a:t>
                      </a:r>
                      <a:endParaRPr lang="en-US" altLang="ko-KR" sz="700" dirty="0" smtClean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PC-3DP-01-02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장비 이용 허브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7" name="Rectangle 65"/>
          <p:cNvSpPr/>
          <p:nvPr/>
        </p:nvSpPr>
        <p:spPr>
          <a:xfrm>
            <a:off x="755576" y="1739568"/>
            <a:ext cx="3402980" cy="2016463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en-US" sz="90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8774" y="1752330"/>
            <a:ext cx="15424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⊙ 장비 예약 신청 완료</a:t>
            </a:r>
          </a:p>
        </p:txBody>
      </p:sp>
      <p:graphicFrame>
        <p:nvGraphicFramePr>
          <p:cNvPr id="19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945369"/>
              </p:ext>
            </p:extLst>
          </p:nvPr>
        </p:nvGraphicFramePr>
        <p:xfrm>
          <a:off x="971600" y="2210737"/>
          <a:ext cx="2908895" cy="792087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2908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800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예약의뢰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]  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금속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3D 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프린터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04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장비명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금속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3D 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프린터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04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홍길동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2016.10.12 14:44:00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모서리가 둥근 직사각형 136"/>
          <p:cNvSpPr>
            <a:spLocks noChangeArrowheads="1"/>
          </p:cNvSpPr>
          <p:nvPr/>
        </p:nvSpPr>
        <p:spPr bwMode="auto">
          <a:xfrm>
            <a:off x="2267744" y="3326631"/>
            <a:ext cx="504000" cy="1440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31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700" smtClean="0">
                <a:latin typeface="나눔고딕" pitchFamily="50" charset="-127"/>
                <a:ea typeface="나눔고딕" pitchFamily="50" charset="-127"/>
              </a:rPr>
              <a:t>닫</a:t>
            </a:r>
            <a:r>
              <a:rPr lang="ko-KR" altLang="en-US" sz="700">
                <a:latin typeface="나눔고딕" pitchFamily="50" charset="-127"/>
                <a:ea typeface="나눔고딕" pitchFamily="50" charset="-127"/>
              </a:rPr>
              <a:t>기</a:t>
            </a:r>
            <a:endParaRPr lang="ko-KR" altLang="en-US" sz="7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206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464528" y="2483827"/>
            <a:ext cx="848018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662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2423746" y="2129103"/>
            <a:ext cx="6512169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20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1846" dirty="0" smtClean="0"/>
              <a:t>지원 포털</a:t>
            </a:r>
            <a:endParaRPr lang="en-US" altLang="ko-KR" sz="1846" dirty="0"/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2444995" y="2508930"/>
            <a:ext cx="6512169" cy="603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36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3323" dirty="0" smtClean="0"/>
              <a:t>전문가 상담</a:t>
            </a:r>
            <a:endParaRPr lang="en-US" altLang="ko-KR" sz="3323" dirty="0"/>
          </a:p>
        </p:txBody>
      </p:sp>
    </p:spTree>
    <p:extLst>
      <p:ext uri="{BB962C8B-B14F-4D97-AF65-F5344CB8AC3E}">
        <p14:creationId xmlns:p14="http://schemas.microsoft.com/office/powerpoint/2010/main" val="147700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117734" y="1367445"/>
            <a:ext cx="6500177" cy="333363"/>
            <a:chOff x="117734" y="1153319"/>
            <a:chExt cx="6500177" cy="333363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117734" y="1153319"/>
              <a:ext cx="6500177" cy="33336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21"/>
            <p:cNvGrpSpPr>
              <a:grpSpLocks/>
            </p:cNvGrpSpPr>
            <p:nvPr/>
          </p:nvGrpSpPr>
          <p:grpSpPr bwMode="auto">
            <a:xfrm>
              <a:off x="251516" y="1224845"/>
              <a:ext cx="4788459" cy="197644"/>
              <a:chOff x="2325004" y="1465725"/>
              <a:chExt cx="3876653" cy="197644"/>
            </a:xfrm>
          </p:grpSpPr>
          <p:sp>
            <p:nvSpPr>
              <p:cNvPr id="8" name="AutoShape 30"/>
              <p:cNvSpPr>
                <a:spLocks noChangeArrowheads="1"/>
              </p:cNvSpPr>
              <p:nvPr/>
            </p:nvSpPr>
            <p:spPr bwMode="auto">
              <a:xfrm>
                <a:off x="5647902" y="1465725"/>
                <a:ext cx="553755" cy="197644"/>
              </a:xfrm>
              <a:prstGeom prst="flowChartAlternateProcess">
                <a:avLst/>
              </a:prstGeom>
              <a:solidFill>
                <a:srgbClr val="DDDDDD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 wrap="none" tIns="0" b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ko-KR" altLang="en-US" sz="800" dirty="0">
                    <a:latin typeface="+mn-ea"/>
                    <a:ea typeface="+mn-ea"/>
                  </a:rPr>
                  <a:t>검색</a:t>
                </a: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2325004" y="1466916"/>
                <a:ext cx="3293382" cy="19526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r"/>
                <a:endParaRPr lang="ko-KR" altLang="en-US" sz="800">
                  <a:solidFill>
                    <a:schemeClr val="tx1"/>
                  </a:solidFill>
                  <a:latin typeface="맑은 고딕" pitchFamily="50" charset="-127"/>
                </a:endParaRPr>
              </a:p>
            </p:txBody>
          </p:sp>
        </p:grpSp>
      </p:grpSp>
      <p:sp>
        <p:nvSpPr>
          <p:cNvPr id="11" name="TextBox 10"/>
          <p:cNvSpPr txBox="1"/>
          <p:nvPr/>
        </p:nvSpPr>
        <p:spPr>
          <a:xfrm>
            <a:off x="65056" y="893912"/>
            <a:ext cx="9028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</a:t>
            </a:r>
            <a:r>
              <a:rPr lang="ko-KR" altLang="en-US" dirty="0" smtClean="0"/>
              <a:t>전문가 상담</a:t>
            </a:r>
            <a:endParaRPr lang="ko-KR" altLang="en-US" dirty="0"/>
          </a:p>
        </p:txBody>
      </p:sp>
      <p:sp>
        <p:nvSpPr>
          <p:cNvPr id="25" name="직사각형 127"/>
          <p:cNvSpPr>
            <a:spLocks noChangeArrowheads="1"/>
          </p:cNvSpPr>
          <p:nvPr/>
        </p:nvSpPr>
        <p:spPr bwMode="auto">
          <a:xfrm>
            <a:off x="2419485" y="5546231"/>
            <a:ext cx="189667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ko-KR" altLang="en-US" sz="800" dirty="0">
                <a:ea typeface="돋움" pitchFamily="50" charset="-127"/>
              </a:rPr>
              <a:t>◀ 이전 </a:t>
            </a:r>
            <a:r>
              <a:rPr lang="en-US" altLang="ko-KR" sz="800" dirty="0">
                <a:ea typeface="돋움" pitchFamily="50" charset="-127"/>
              </a:rPr>
              <a:t>1 2 3 4 5 6 7 8 9 10 </a:t>
            </a:r>
            <a:r>
              <a:rPr lang="ko-KR" altLang="en-US" sz="800" dirty="0">
                <a:ea typeface="돋움" pitchFamily="50" charset="-127"/>
              </a:rPr>
              <a:t>다음 ▶</a:t>
            </a: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925576"/>
              </p:ext>
            </p:extLst>
          </p:nvPr>
        </p:nvGraphicFramePr>
        <p:xfrm>
          <a:off x="6732240" y="2747800"/>
          <a:ext cx="2306086" cy="188976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전문가에 대한 조건을 입력 후 조회한다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조건명을 입력한 후에 검색한다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 후 목록이 조회된다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endParaRPr lang="en-US" altLang="ko-KR" sz="700" dirty="0" smtClean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94813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지원 포털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전문가 상담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UI-3DP-03-001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전문가 조회</a:t>
                      </a:r>
                      <a:endParaRPr lang="en-US" altLang="ko-KR" sz="700" dirty="0" smtClean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PC-3DP-01-03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전문가 상담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29" name="직선 연결선 28"/>
          <p:cNvCxnSpPr/>
          <p:nvPr/>
        </p:nvCxnSpPr>
        <p:spPr>
          <a:xfrm flipV="1">
            <a:off x="110973" y="1900081"/>
            <a:ext cx="648677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392016" y="2232672"/>
            <a:ext cx="1344558" cy="1282181"/>
            <a:chOff x="392016" y="2232672"/>
            <a:chExt cx="1344558" cy="1282181"/>
          </a:xfrm>
        </p:grpSpPr>
        <p:sp>
          <p:nvSpPr>
            <p:cNvPr id="35" name="TextBox 34"/>
            <p:cNvSpPr txBox="1"/>
            <p:nvPr/>
          </p:nvSpPr>
          <p:spPr>
            <a:xfrm>
              <a:off x="392016" y="3053188"/>
              <a:ext cx="13445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 smtClean="0">
                  <a:latin typeface="나눔고딕" pitchFamily="50" charset="-127"/>
                  <a:ea typeface="나눔고딕" pitchFamily="50" charset="-127"/>
                </a:rPr>
                <a:t>성명</a:t>
              </a:r>
              <a:r>
                <a:rPr lang="en-US" altLang="ko-KR" sz="800" dirty="0" smtClean="0">
                  <a:latin typeface="나눔고딕" pitchFamily="50" charset="-127"/>
                  <a:ea typeface="나눔고딕" pitchFamily="50" charset="-127"/>
                </a:rPr>
                <a:t>:  </a:t>
              </a:r>
              <a:r>
                <a:rPr lang="ko-KR" altLang="en-US" sz="800" dirty="0" smtClean="0">
                  <a:latin typeface="나눔고딕" pitchFamily="50" charset="-127"/>
                  <a:ea typeface="나눔고딕" pitchFamily="50" charset="-127"/>
                </a:rPr>
                <a:t>홍길동</a:t>
              </a:r>
              <a:endParaRPr lang="en-US" altLang="ko-KR" sz="800" dirty="0" smtClean="0">
                <a:latin typeface="나눔고딕" pitchFamily="50" charset="-127"/>
                <a:ea typeface="나눔고딕" pitchFamily="50" charset="-127"/>
              </a:endParaRP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 smtClean="0">
                  <a:latin typeface="나눔고딕" pitchFamily="50" charset="-127"/>
                  <a:ea typeface="나눔고딕" pitchFamily="50" charset="-127"/>
                </a:rPr>
                <a:t>전문분야</a:t>
              </a:r>
              <a:r>
                <a:rPr lang="en-US" altLang="ko-KR" sz="800" dirty="0" smtClean="0">
                  <a:latin typeface="나눔고딕" pitchFamily="50" charset="-127"/>
                  <a:ea typeface="나눔고딕" pitchFamily="50" charset="-127"/>
                </a:rPr>
                <a:t>:  </a:t>
              </a:r>
              <a:r>
                <a:rPr lang="ko-KR" altLang="en-US" sz="800" dirty="0" smtClean="0">
                  <a:latin typeface="나눔고딕" pitchFamily="50" charset="-127"/>
                  <a:ea typeface="나눔고딕" pitchFamily="50" charset="-127"/>
                </a:rPr>
                <a:t>디자인</a:t>
              </a:r>
              <a:endParaRPr lang="en-US" altLang="ko-KR" sz="800" dirty="0" smtClean="0">
                <a:latin typeface="나눔고딕" pitchFamily="50" charset="-127"/>
                <a:ea typeface="나눔고딕" pitchFamily="50" charset="-127"/>
              </a:endParaRP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427867" y="2232672"/>
              <a:ext cx="1080000" cy="720000"/>
            </a:xfrm>
            <a:prstGeom prst="roundRect">
              <a:avLst>
                <a:gd name="adj" fmla="val 3789"/>
              </a:avLst>
            </a:prstGeom>
            <a:solidFill>
              <a:srgbClr val="EAEAEA"/>
            </a:solidFill>
            <a:ln w="317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ko-KR" altLang="en-US" sz="1000" dirty="0" smtClean="0"/>
                <a:t>사진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511194" y="3440667"/>
              <a:ext cx="674924" cy="72008"/>
              <a:chOff x="1619672" y="2636912"/>
              <a:chExt cx="674924" cy="72008"/>
            </a:xfrm>
          </p:grpSpPr>
          <p:sp>
            <p:nvSpPr>
              <p:cNvPr id="14" name="포인트가 5개인 별 13"/>
              <p:cNvSpPr/>
              <p:nvPr/>
            </p:nvSpPr>
            <p:spPr>
              <a:xfrm>
                <a:off x="16196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포인트가 5개인 별 118"/>
              <p:cNvSpPr/>
              <p:nvPr/>
            </p:nvSpPr>
            <p:spPr>
              <a:xfrm>
                <a:off x="17720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포인트가 5개인 별 119"/>
              <p:cNvSpPr/>
              <p:nvPr/>
            </p:nvSpPr>
            <p:spPr>
              <a:xfrm>
                <a:off x="19244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포인트가 5개인 별 120"/>
              <p:cNvSpPr/>
              <p:nvPr/>
            </p:nvSpPr>
            <p:spPr>
              <a:xfrm>
                <a:off x="20768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포인트가 5개인 별 121"/>
              <p:cNvSpPr/>
              <p:nvPr/>
            </p:nvSpPr>
            <p:spPr>
              <a:xfrm>
                <a:off x="22292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dk1">
                    <a:shade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7" name="그룹 66"/>
          <p:cNvGrpSpPr/>
          <p:nvPr/>
        </p:nvGrpSpPr>
        <p:grpSpPr>
          <a:xfrm>
            <a:off x="2009803" y="2232672"/>
            <a:ext cx="1344558" cy="1282181"/>
            <a:chOff x="392016" y="2232672"/>
            <a:chExt cx="1344558" cy="1282181"/>
          </a:xfrm>
        </p:grpSpPr>
        <p:sp>
          <p:nvSpPr>
            <p:cNvPr id="68" name="TextBox 67"/>
            <p:cNvSpPr txBox="1"/>
            <p:nvPr/>
          </p:nvSpPr>
          <p:spPr>
            <a:xfrm>
              <a:off x="392016" y="3053188"/>
              <a:ext cx="13445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 smtClean="0">
                  <a:latin typeface="나눔고딕" pitchFamily="50" charset="-127"/>
                  <a:ea typeface="나눔고딕" pitchFamily="50" charset="-127"/>
                </a:rPr>
                <a:t>성명</a:t>
              </a:r>
              <a:r>
                <a:rPr lang="en-US" altLang="ko-KR" sz="800" dirty="0" smtClean="0">
                  <a:latin typeface="나눔고딕" pitchFamily="50" charset="-127"/>
                  <a:ea typeface="나눔고딕" pitchFamily="50" charset="-127"/>
                </a:rPr>
                <a:t>:  </a:t>
              </a:r>
              <a:r>
                <a:rPr lang="ko-KR" altLang="en-US" sz="800" dirty="0" smtClean="0">
                  <a:latin typeface="나눔고딕" pitchFamily="50" charset="-127"/>
                  <a:ea typeface="나눔고딕" pitchFamily="50" charset="-127"/>
                </a:rPr>
                <a:t>홍길동</a:t>
              </a:r>
              <a:endParaRPr lang="en-US" altLang="ko-KR" sz="800" dirty="0" smtClean="0">
                <a:latin typeface="나눔고딕" pitchFamily="50" charset="-127"/>
                <a:ea typeface="나눔고딕" pitchFamily="50" charset="-127"/>
              </a:endParaRP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 smtClean="0">
                  <a:latin typeface="나눔고딕" pitchFamily="50" charset="-127"/>
                  <a:ea typeface="나눔고딕" pitchFamily="50" charset="-127"/>
                </a:rPr>
                <a:t>전문분야</a:t>
              </a:r>
              <a:r>
                <a:rPr lang="en-US" altLang="ko-KR" sz="800" dirty="0" smtClean="0">
                  <a:latin typeface="나눔고딕" pitchFamily="50" charset="-127"/>
                  <a:ea typeface="나눔고딕" pitchFamily="50" charset="-127"/>
                </a:rPr>
                <a:t>:  </a:t>
              </a:r>
              <a:r>
                <a:rPr lang="ko-KR" altLang="en-US" sz="800" dirty="0" smtClean="0">
                  <a:latin typeface="나눔고딕" pitchFamily="50" charset="-127"/>
                  <a:ea typeface="나눔고딕" pitchFamily="50" charset="-127"/>
                </a:rPr>
                <a:t>디자인</a:t>
              </a:r>
              <a:endParaRPr lang="en-US" altLang="ko-KR" sz="800" dirty="0" smtClean="0">
                <a:latin typeface="나눔고딕" pitchFamily="50" charset="-127"/>
                <a:ea typeface="나눔고딕" pitchFamily="50" charset="-127"/>
              </a:endParaRP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9" name="모서리가 둥근 직사각형 68"/>
            <p:cNvSpPr/>
            <p:nvPr/>
          </p:nvSpPr>
          <p:spPr>
            <a:xfrm>
              <a:off x="427867" y="2232672"/>
              <a:ext cx="1080000" cy="720000"/>
            </a:xfrm>
            <a:prstGeom prst="roundRect">
              <a:avLst>
                <a:gd name="adj" fmla="val 3789"/>
              </a:avLst>
            </a:prstGeom>
            <a:solidFill>
              <a:srgbClr val="EAEAEA"/>
            </a:solidFill>
            <a:ln w="317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ko-KR" altLang="en-US" sz="1000" dirty="0" smtClean="0"/>
                <a:t>사진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70" name="그룹 69"/>
            <p:cNvGrpSpPr/>
            <p:nvPr/>
          </p:nvGrpSpPr>
          <p:grpSpPr>
            <a:xfrm>
              <a:off x="511194" y="3440667"/>
              <a:ext cx="674924" cy="72008"/>
              <a:chOff x="1619672" y="2636912"/>
              <a:chExt cx="674924" cy="72008"/>
            </a:xfrm>
          </p:grpSpPr>
          <p:sp>
            <p:nvSpPr>
              <p:cNvPr id="71" name="포인트가 5개인 별 70"/>
              <p:cNvSpPr/>
              <p:nvPr/>
            </p:nvSpPr>
            <p:spPr>
              <a:xfrm>
                <a:off x="16196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포인트가 5개인 별 71"/>
              <p:cNvSpPr/>
              <p:nvPr/>
            </p:nvSpPr>
            <p:spPr>
              <a:xfrm>
                <a:off x="17720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포인트가 5개인 별 72"/>
              <p:cNvSpPr/>
              <p:nvPr/>
            </p:nvSpPr>
            <p:spPr>
              <a:xfrm>
                <a:off x="19244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포인트가 5개인 별 73"/>
              <p:cNvSpPr/>
              <p:nvPr/>
            </p:nvSpPr>
            <p:spPr>
              <a:xfrm>
                <a:off x="20768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포인트가 5개인 별 74"/>
              <p:cNvSpPr/>
              <p:nvPr/>
            </p:nvSpPr>
            <p:spPr>
              <a:xfrm>
                <a:off x="22292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dk1">
                    <a:shade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76" name="그룹 75"/>
          <p:cNvGrpSpPr/>
          <p:nvPr/>
        </p:nvGrpSpPr>
        <p:grpSpPr>
          <a:xfrm>
            <a:off x="3663441" y="2232672"/>
            <a:ext cx="1344558" cy="1282181"/>
            <a:chOff x="392016" y="2232672"/>
            <a:chExt cx="1344558" cy="1282181"/>
          </a:xfrm>
        </p:grpSpPr>
        <p:sp>
          <p:nvSpPr>
            <p:cNvPr id="77" name="TextBox 76"/>
            <p:cNvSpPr txBox="1"/>
            <p:nvPr/>
          </p:nvSpPr>
          <p:spPr>
            <a:xfrm>
              <a:off x="392016" y="3053188"/>
              <a:ext cx="13445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 smtClean="0">
                  <a:latin typeface="나눔고딕" pitchFamily="50" charset="-127"/>
                  <a:ea typeface="나눔고딕" pitchFamily="50" charset="-127"/>
                </a:rPr>
                <a:t>성명</a:t>
              </a:r>
              <a:r>
                <a:rPr lang="en-US" altLang="ko-KR" sz="800" dirty="0" smtClean="0">
                  <a:latin typeface="나눔고딕" pitchFamily="50" charset="-127"/>
                  <a:ea typeface="나눔고딕" pitchFamily="50" charset="-127"/>
                </a:rPr>
                <a:t>:  </a:t>
              </a:r>
              <a:r>
                <a:rPr lang="ko-KR" altLang="en-US" sz="800" dirty="0" smtClean="0">
                  <a:latin typeface="나눔고딕" pitchFamily="50" charset="-127"/>
                  <a:ea typeface="나눔고딕" pitchFamily="50" charset="-127"/>
                </a:rPr>
                <a:t>홍길동</a:t>
              </a:r>
              <a:endParaRPr lang="en-US" altLang="ko-KR" sz="800" dirty="0" smtClean="0">
                <a:latin typeface="나눔고딕" pitchFamily="50" charset="-127"/>
                <a:ea typeface="나눔고딕" pitchFamily="50" charset="-127"/>
              </a:endParaRP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 smtClean="0">
                  <a:latin typeface="나눔고딕" pitchFamily="50" charset="-127"/>
                  <a:ea typeface="나눔고딕" pitchFamily="50" charset="-127"/>
                </a:rPr>
                <a:t>전문분야</a:t>
              </a:r>
              <a:r>
                <a:rPr lang="en-US" altLang="ko-KR" sz="800" dirty="0" smtClean="0">
                  <a:latin typeface="나눔고딕" pitchFamily="50" charset="-127"/>
                  <a:ea typeface="나눔고딕" pitchFamily="50" charset="-127"/>
                </a:rPr>
                <a:t>:  </a:t>
              </a:r>
              <a:r>
                <a:rPr lang="ko-KR" altLang="en-US" sz="800" dirty="0" smtClean="0">
                  <a:latin typeface="나눔고딕" pitchFamily="50" charset="-127"/>
                  <a:ea typeface="나눔고딕" pitchFamily="50" charset="-127"/>
                </a:rPr>
                <a:t>디자인</a:t>
              </a:r>
              <a:endParaRPr lang="en-US" altLang="ko-KR" sz="800" dirty="0" smtClean="0">
                <a:latin typeface="나눔고딕" pitchFamily="50" charset="-127"/>
                <a:ea typeface="나눔고딕" pitchFamily="50" charset="-127"/>
              </a:endParaRP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427867" y="2232672"/>
              <a:ext cx="1080000" cy="720000"/>
            </a:xfrm>
            <a:prstGeom prst="roundRect">
              <a:avLst>
                <a:gd name="adj" fmla="val 3789"/>
              </a:avLst>
            </a:prstGeom>
            <a:solidFill>
              <a:srgbClr val="EAEAEA"/>
            </a:solidFill>
            <a:ln w="317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ko-KR" altLang="en-US" sz="1000" dirty="0" smtClean="0"/>
                <a:t>사진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79" name="그룹 78"/>
            <p:cNvGrpSpPr/>
            <p:nvPr/>
          </p:nvGrpSpPr>
          <p:grpSpPr>
            <a:xfrm>
              <a:off x="511194" y="3440667"/>
              <a:ext cx="674924" cy="72008"/>
              <a:chOff x="1619672" y="2636912"/>
              <a:chExt cx="674924" cy="72008"/>
            </a:xfrm>
          </p:grpSpPr>
          <p:sp>
            <p:nvSpPr>
              <p:cNvPr id="80" name="포인트가 5개인 별 79"/>
              <p:cNvSpPr/>
              <p:nvPr/>
            </p:nvSpPr>
            <p:spPr>
              <a:xfrm>
                <a:off x="16196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포인트가 5개인 별 80"/>
              <p:cNvSpPr/>
              <p:nvPr/>
            </p:nvSpPr>
            <p:spPr>
              <a:xfrm>
                <a:off x="17720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포인트가 5개인 별 81"/>
              <p:cNvSpPr/>
              <p:nvPr/>
            </p:nvSpPr>
            <p:spPr>
              <a:xfrm>
                <a:off x="19244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포인트가 5개인 별 82"/>
              <p:cNvSpPr/>
              <p:nvPr/>
            </p:nvSpPr>
            <p:spPr>
              <a:xfrm>
                <a:off x="20768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포인트가 5개인 별 83"/>
              <p:cNvSpPr/>
              <p:nvPr/>
            </p:nvSpPr>
            <p:spPr>
              <a:xfrm>
                <a:off x="22292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dk1">
                    <a:shade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5" name="그룹 84"/>
          <p:cNvGrpSpPr/>
          <p:nvPr/>
        </p:nvGrpSpPr>
        <p:grpSpPr>
          <a:xfrm>
            <a:off x="5320262" y="2230494"/>
            <a:ext cx="1344558" cy="1282181"/>
            <a:chOff x="392016" y="2232672"/>
            <a:chExt cx="1344558" cy="1282181"/>
          </a:xfrm>
        </p:grpSpPr>
        <p:sp>
          <p:nvSpPr>
            <p:cNvPr id="86" name="TextBox 85"/>
            <p:cNvSpPr txBox="1"/>
            <p:nvPr/>
          </p:nvSpPr>
          <p:spPr>
            <a:xfrm>
              <a:off x="392016" y="3053188"/>
              <a:ext cx="13445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 smtClean="0">
                  <a:latin typeface="나눔고딕" pitchFamily="50" charset="-127"/>
                  <a:ea typeface="나눔고딕" pitchFamily="50" charset="-127"/>
                </a:rPr>
                <a:t>성명</a:t>
              </a:r>
              <a:r>
                <a:rPr lang="en-US" altLang="ko-KR" sz="800" dirty="0" smtClean="0">
                  <a:latin typeface="나눔고딕" pitchFamily="50" charset="-127"/>
                  <a:ea typeface="나눔고딕" pitchFamily="50" charset="-127"/>
                </a:rPr>
                <a:t>:  </a:t>
              </a:r>
              <a:r>
                <a:rPr lang="ko-KR" altLang="en-US" sz="800" dirty="0" smtClean="0">
                  <a:latin typeface="나눔고딕" pitchFamily="50" charset="-127"/>
                  <a:ea typeface="나눔고딕" pitchFamily="50" charset="-127"/>
                </a:rPr>
                <a:t>홍길동</a:t>
              </a:r>
              <a:endParaRPr lang="en-US" altLang="ko-KR" sz="800" dirty="0" smtClean="0">
                <a:latin typeface="나눔고딕" pitchFamily="50" charset="-127"/>
                <a:ea typeface="나눔고딕" pitchFamily="50" charset="-127"/>
              </a:endParaRP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 smtClean="0">
                  <a:latin typeface="나눔고딕" pitchFamily="50" charset="-127"/>
                  <a:ea typeface="나눔고딕" pitchFamily="50" charset="-127"/>
                </a:rPr>
                <a:t>전문분야</a:t>
              </a:r>
              <a:r>
                <a:rPr lang="en-US" altLang="ko-KR" sz="800" dirty="0" smtClean="0">
                  <a:latin typeface="나눔고딕" pitchFamily="50" charset="-127"/>
                  <a:ea typeface="나눔고딕" pitchFamily="50" charset="-127"/>
                </a:rPr>
                <a:t>:  </a:t>
              </a:r>
              <a:r>
                <a:rPr lang="ko-KR" altLang="en-US" sz="800" dirty="0" smtClean="0">
                  <a:latin typeface="나눔고딕" pitchFamily="50" charset="-127"/>
                  <a:ea typeface="나눔고딕" pitchFamily="50" charset="-127"/>
                </a:rPr>
                <a:t>디자인</a:t>
              </a:r>
              <a:endParaRPr lang="en-US" altLang="ko-KR" sz="800" dirty="0" smtClean="0">
                <a:latin typeface="나눔고딕" pitchFamily="50" charset="-127"/>
                <a:ea typeface="나눔고딕" pitchFamily="50" charset="-127"/>
              </a:endParaRP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87" name="모서리가 둥근 직사각형 86"/>
            <p:cNvSpPr/>
            <p:nvPr/>
          </p:nvSpPr>
          <p:spPr>
            <a:xfrm>
              <a:off x="427867" y="2232672"/>
              <a:ext cx="1080000" cy="720000"/>
            </a:xfrm>
            <a:prstGeom prst="roundRect">
              <a:avLst>
                <a:gd name="adj" fmla="val 3789"/>
              </a:avLst>
            </a:prstGeom>
            <a:solidFill>
              <a:srgbClr val="EAEAEA"/>
            </a:solidFill>
            <a:ln w="317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ko-KR" altLang="en-US" sz="1000" dirty="0" smtClean="0"/>
                <a:t>사진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88" name="그룹 87"/>
            <p:cNvGrpSpPr/>
            <p:nvPr/>
          </p:nvGrpSpPr>
          <p:grpSpPr>
            <a:xfrm>
              <a:off x="511194" y="3440667"/>
              <a:ext cx="674924" cy="72008"/>
              <a:chOff x="1619672" y="2636912"/>
              <a:chExt cx="674924" cy="72008"/>
            </a:xfrm>
          </p:grpSpPr>
          <p:sp>
            <p:nvSpPr>
              <p:cNvPr id="89" name="포인트가 5개인 별 88"/>
              <p:cNvSpPr/>
              <p:nvPr/>
            </p:nvSpPr>
            <p:spPr>
              <a:xfrm>
                <a:off x="16196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포인트가 5개인 별 89"/>
              <p:cNvSpPr/>
              <p:nvPr/>
            </p:nvSpPr>
            <p:spPr>
              <a:xfrm>
                <a:off x="17720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포인트가 5개인 별 90"/>
              <p:cNvSpPr/>
              <p:nvPr/>
            </p:nvSpPr>
            <p:spPr>
              <a:xfrm>
                <a:off x="19244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포인트가 5개인 별 91"/>
              <p:cNvSpPr/>
              <p:nvPr/>
            </p:nvSpPr>
            <p:spPr>
              <a:xfrm>
                <a:off x="20768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포인트가 5개인 별 92"/>
              <p:cNvSpPr/>
              <p:nvPr/>
            </p:nvSpPr>
            <p:spPr>
              <a:xfrm>
                <a:off x="22292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dk1">
                    <a:shade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94" name="그룹 93"/>
          <p:cNvGrpSpPr/>
          <p:nvPr/>
        </p:nvGrpSpPr>
        <p:grpSpPr>
          <a:xfrm>
            <a:off x="425726" y="3780847"/>
            <a:ext cx="1344558" cy="1282181"/>
            <a:chOff x="392016" y="2232672"/>
            <a:chExt cx="1344558" cy="1282181"/>
          </a:xfrm>
        </p:grpSpPr>
        <p:sp>
          <p:nvSpPr>
            <p:cNvPr id="95" name="TextBox 94"/>
            <p:cNvSpPr txBox="1"/>
            <p:nvPr/>
          </p:nvSpPr>
          <p:spPr>
            <a:xfrm>
              <a:off x="392016" y="3053188"/>
              <a:ext cx="13445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 smtClean="0">
                  <a:latin typeface="나눔고딕" pitchFamily="50" charset="-127"/>
                  <a:ea typeface="나눔고딕" pitchFamily="50" charset="-127"/>
                </a:rPr>
                <a:t>성명</a:t>
              </a:r>
              <a:r>
                <a:rPr lang="en-US" altLang="ko-KR" sz="800" dirty="0" smtClean="0">
                  <a:latin typeface="나눔고딕" pitchFamily="50" charset="-127"/>
                  <a:ea typeface="나눔고딕" pitchFamily="50" charset="-127"/>
                </a:rPr>
                <a:t>:  </a:t>
              </a:r>
              <a:r>
                <a:rPr lang="ko-KR" altLang="en-US" sz="800" dirty="0" smtClean="0">
                  <a:latin typeface="나눔고딕" pitchFamily="50" charset="-127"/>
                  <a:ea typeface="나눔고딕" pitchFamily="50" charset="-127"/>
                </a:rPr>
                <a:t>홍길동</a:t>
              </a:r>
              <a:endParaRPr lang="en-US" altLang="ko-KR" sz="800" dirty="0" smtClean="0">
                <a:latin typeface="나눔고딕" pitchFamily="50" charset="-127"/>
                <a:ea typeface="나눔고딕" pitchFamily="50" charset="-127"/>
              </a:endParaRP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 smtClean="0">
                  <a:latin typeface="나눔고딕" pitchFamily="50" charset="-127"/>
                  <a:ea typeface="나눔고딕" pitchFamily="50" charset="-127"/>
                </a:rPr>
                <a:t>전문분야</a:t>
              </a:r>
              <a:r>
                <a:rPr lang="en-US" altLang="ko-KR" sz="800" dirty="0" smtClean="0">
                  <a:latin typeface="나눔고딕" pitchFamily="50" charset="-127"/>
                  <a:ea typeface="나눔고딕" pitchFamily="50" charset="-127"/>
                </a:rPr>
                <a:t>:  </a:t>
              </a:r>
              <a:r>
                <a:rPr lang="ko-KR" altLang="en-US" sz="800" dirty="0" smtClean="0">
                  <a:latin typeface="나눔고딕" pitchFamily="50" charset="-127"/>
                  <a:ea typeface="나눔고딕" pitchFamily="50" charset="-127"/>
                </a:rPr>
                <a:t>디자인</a:t>
              </a:r>
              <a:endParaRPr lang="en-US" altLang="ko-KR" sz="800" dirty="0" smtClean="0">
                <a:latin typeface="나눔고딕" pitchFamily="50" charset="-127"/>
                <a:ea typeface="나눔고딕" pitchFamily="50" charset="-127"/>
              </a:endParaRP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96" name="모서리가 둥근 직사각형 95"/>
            <p:cNvSpPr/>
            <p:nvPr/>
          </p:nvSpPr>
          <p:spPr>
            <a:xfrm>
              <a:off x="427867" y="2232672"/>
              <a:ext cx="1080000" cy="720000"/>
            </a:xfrm>
            <a:prstGeom prst="roundRect">
              <a:avLst>
                <a:gd name="adj" fmla="val 3789"/>
              </a:avLst>
            </a:prstGeom>
            <a:solidFill>
              <a:srgbClr val="EAEAEA"/>
            </a:solidFill>
            <a:ln w="317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ko-KR" altLang="en-US" sz="1000" dirty="0" smtClean="0"/>
                <a:t>사진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97" name="그룹 96"/>
            <p:cNvGrpSpPr/>
            <p:nvPr/>
          </p:nvGrpSpPr>
          <p:grpSpPr>
            <a:xfrm>
              <a:off x="511194" y="3440667"/>
              <a:ext cx="674924" cy="72008"/>
              <a:chOff x="1619672" y="2636912"/>
              <a:chExt cx="674924" cy="72008"/>
            </a:xfrm>
          </p:grpSpPr>
          <p:sp>
            <p:nvSpPr>
              <p:cNvPr id="98" name="포인트가 5개인 별 97"/>
              <p:cNvSpPr/>
              <p:nvPr/>
            </p:nvSpPr>
            <p:spPr>
              <a:xfrm>
                <a:off x="16196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포인트가 5개인 별 98"/>
              <p:cNvSpPr/>
              <p:nvPr/>
            </p:nvSpPr>
            <p:spPr>
              <a:xfrm>
                <a:off x="17720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포인트가 5개인 별 99"/>
              <p:cNvSpPr/>
              <p:nvPr/>
            </p:nvSpPr>
            <p:spPr>
              <a:xfrm>
                <a:off x="19244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포인트가 5개인 별 100"/>
              <p:cNvSpPr/>
              <p:nvPr/>
            </p:nvSpPr>
            <p:spPr>
              <a:xfrm>
                <a:off x="20768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포인트가 5개인 별 101"/>
              <p:cNvSpPr/>
              <p:nvPr/>
            </p:nvSpPr>
            <p:spPr>
              <a:xfrm>
                <a:off x="22292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dk1">
                    <a:shade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03" name="그룹 102"/>
          <p:cNvGrpSpPr/>
          <p:nvPr/>
        </p:nvGrpSpPr>
        <p:grpSpPr>
          <a:xfrm>
            <a:off x="2043513" y="3780847"/>
            <a:ext cx="1344558" cy="1282181"/>
            <a:chOff x="392016" y="2232672"/>
            <a:chExt cx="1344558" cy="1282181"/>
          </a:xfrm>
        </p:grpSpPr>
        <p:sp>
          <p:nvSpPr>
            <p:cNvPr id="104" name="TextBox 103"/>
            <p:cNvSpPr txBox="1"/>
            <p:nvPr/>
          </p:nvSpPr>
          <p:spPr>
            <a:xfrm>
              <a:off x="392016" y="3053188"/>
              <a:ext cx="13445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 smtClean="0">
                  <a:latin typeface="나눔고딕" pitchFamily="50" charset="-127"/>
                  <a:ea typeface="나눔고딕" pitchFamily="50" charset="-127"/>
                </a:rPr>
                <a:t>성명</a:t>
              </a:r>
              <a:r>
                <a:rPr lang="en-US" altLang="ko-KR" sz="800" dirty="0" smtClean="0">
                  <a:latin typeface="나눔고딕" pitchFamily="50" charset="-127"/>
                  <a:ea typeface="나눔고딕" pitchFamily="50" charset="-127"/>
                </a:rPr>
                <a:t>:  </a:t>
              </a:r>
              <a:r>
                <a:rPr lang="ko-KR" altLang="en-US" sz="800" dirty="0" smtClean="0">
                  <a:latin typeface="나눔고딕" pitchFamily="50" charset="-127"/>
                  <a:ea typeface="나눔고딕" pitchFamily="50" charset="-127"/>
                </a:rPr>
                <a:t>홍길동</a:t>
              </a:r>
              <a:endParaRPr lang="en-US" altLang="ko-KR" sz="800" dirty="0" smtClean="0">
                <a:latin typeface="나눔고딕" pitchFamily="50" charset="-127"/>
                <a:ea typeface="나눔고딕" pitchFamily="50" charset="-127"/>
              </a:endParaRP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 smtClean="0">
                  <a:latin typeface="나눔고딕" pitchFamily="50" charset="-127"/>
                  <a:ea typeface="나눔고딕" pitchFamily="50" charset="-127"/>
                </a:rPr>
                <a:t>전문분야</a:t>
              </a:r>
              <a:r>
                <a:rPr lang="en-US" altLang="ko-KR" sz="800" dirty="0" smtClean="0">
                  <a:latin typeface="나눔고딕" pitchFamily="50" charset="-127"/>
                  <a:ea typeface="나눔고딕" pitchFamily="50" charset="-127"/>
                </a:rPr>
                <a:t>:  </a:t>
              </a:r>
              <a:r>
                <a:rPr lang="ko-KR" altLang="en-US" sz="800" dirty="0" smtClean="0">
                  <a:latin typeface="나눔고딕" pitchFamily="50" charset="-127"/>
                  <a:ea typeface="나눔고딕" pitchFamily="50" charset="-127"/>
                </a:rPr>
                <a:t>디자인</a:t>
              </a:r>
              <a:endParaRPr lang="en-US" altLang="ko-KR" sz="800" dirty="0" smtClean="0">
                <a:latin typeface="나눔고딕" pitchFamily="50" charset="-127"/>
                <a:ea typeface="나눔고딕" pitchFamily="50" charset="-127"/>
              </a:endParaRP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05" name="모서리가 둥근 직사각형 104"/>
            <p:cNvSpPr/>
            <p:nvPr/>
          </p:nvSpPr>
          <p:spPr>
            <a:xfrm>
              <a:off x="427867" y="2232672"/>
              <a:ext cx="1080000" cy="720000"/>
            </a:xfrm>
            <a:prstGeom prst="roundRect">
              <a:avLst>
                <a:gd name="adj" fmla="val 3789"/>
              </a:avLst>
            </a:prstGeom>
            <a:solidFill>
              <a:srgbClr val="EAEAEA"/>
            </a:solidFill>
            <a:ln w="317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ko-KR" altLang="en-US" sz="1000" dirty="0" smtClean="0"/>
                <a:t>사진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106" name="그룹 105"/>
            <p:cNvGrpSpPr/>
            <p:nvPr/>
          </p:nvGrpSpPr>
          <p:grpSpPr>
            <a:xfrm>
              <a:off x="511194" y="3440667"/>
              <a:ext cx="674924" cy="72008"/>
              <a:chOff x="1619672" y="2636912"/>
              <a:chExt cx="674924" cy="72008"/>
            </a:xfrm>
          </p:grpSpPr>
          <p:sp>
            <p:nvSpPr>
              <p:cNvPr id="107" name="포인트가 5개인 별 106"/>
              <p:cNvSpPr/>
              <p:nvPr/>
            </p:nvSpPr>
            <p:spPr>
              <a:xfrm>
                <a:off x="16196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포인트가 5개인 별 107"/>
              <p:cNvSpPr/>
              <p:nvPr/>
            </p:nvSpPr>
            <p:spPr>
              <a:xfrm>
                <a:off x="17720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포인트가 5개인 별 108"/>
              <p:cNvSpPr/>
              <p:nvPr/>
            </p:nvSpPr>
            <p:spPr>
              <a:xfrm>
                <a:off x="19244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포인트가 5개인 별 109"/>
              <p:cNvSpPr/>
              <p:nvPr/>
            </p:nvSpPr>
            <p:spPr>
              <a:xfrm>
                <a:off x="20768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포인트가 5개인 별 110"/>
              <p:cNvSpPr/>
              <p:nvPr/>
            </p:nvSpPr>
            <p:spPr>
              <a:xfrm>
                <a:off x="22292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dk1">
                    <a:shade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12" name="그룹 111"/>
          <p:cNvGrpSpPr/>
          <p:nvPr/>
        </p:nvGrpSpPr>
        <p:grpSpPr>
          <a:xfrm>
            <a:off x="3697151" y="3780847"/>
            <a:ext cx="1344558" cy="1282181"/>
            <a:chOff x="392016" y="2232672"/>
            <a:chExt cx="1344558" cy="1282181"/>
          </a:xfrm>
        </p:grpSpPr>
        <p:sp>
          <p:nvSpPr>
            <p:cNvPr id="113" name="TextBox 112"/>
            <p:cNvSpPr txBox="1"/>
            <p:nvPr/>
          </p:nvSpPr>
          <p:spPr>
            <a:xfrm>
              <a:off x="392016" y="3053188"/>
              <a:ext cx="13445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 smtClean="0">
                  <a:latin typeface="나눔고딕" pitchFamily="50" charset="-127"/>
                  <a:ea typeface="나눔고딕" pitchFamily="50" charset="-127"/>
                </a:rPr>
                <a:t>성명</a:t>
              </a:r>
              <a:r>
                <a:rPr lang="en-US" altLang="ko-KR" sz="800" dirty="0" smtClean="0">
                  <a:latin typeface="나눔고딕" pitchFamily="50" charset="-127"/>
                  <a:ea typeface="나눔고딕" pitchFamily="50" charset="-127"/>
                </a:rPr>
                <a:t>:  </a:t>
              </a:r>
              <a:r>
                <a:rPr lang="ko-KR" altLang="en-US" sz="800" dirty="0" smtClean="0">
                  <a:latin typeface="나눔고딕" pitchFamily="50" charset="-127"/>
                  <a:ea typeface="나눔고딕" pitchFamily="50" charset="-127"/>
                </a:rPr>
                <a:t>홍길동</a:t>
              </a:r>
              <a:endParaRPr lang="en-US" altLang="ko-KR" sz="800" dirty="0" smtClean="0">
                <a:latin typeface="나눔고딕" pitchFamily="50" charset="-127"/>
                <a:ea typeface="나눔고딕" pitchFamily="50" charset="-127"/>
              </a:endParaRP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 smtClean="0">
                  <a:latin typeface="나눔고딕" pitchFamily="50" charset="-127"/>
                  <a:ea typeface="나눔고딕" pitchFamily="50" charset="-127"/>
                </a:rPr>
                <a:t>전문분야</a:t>
              </a:r>
              <a:r>
                <a:rPr lang="en-US" altLang="ko-KR" sz="800" dirty="0" smtClean="0">
                  <a:latin typeface="나눔고딕" pitchFamily="50" charset="-127"/>
                  <a:ea typeface="나눔고딕" pitchFamily="50" charset="-127"/>
                </a:rPr>
                <a:t>:  </a:t>
              </a:r>
              <a:r>
                <a:rPr lang="ko-KR" altLang="en-US" sz="800" dirty="0" smtClean="0">
                  <a:latin typeface="나눔고딕" pitchFamily="50" charset="-127"/>
                  <a:ea typeface="나눔고딕" pitchFamily="50" charset="-127"/>
                </a:rPr>
                <a:t>디자인</a:t>
              </a:r>
              <a:endParaRPr lang="en-US" altLang="ko-KR" sz="800" dirty="0" smtClean="0">
                <a:latin typeface="나눔고딕" pitchFamily="50" charset="-127"/>
                <a:ea typeface="나눔고딕" pitchFamily="50" charset="-127"/>
              </a:endParaRP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14" name="모서리가 둥근 직사각형 113"/>
            <p:cNvSpPr/>
            <p:nvPr/>
          </p:nvSpPr>
          <p:spPr>
            <a:xfrm>
              <a:off x="427867" y="2232672"/>
              <a:ext cx="1080000" cy="720000"/>
            </a:xfrm>
            <a:prstGeom prst="roundRect">
              <a:avLst>
                <a:gd name="adj" fmla="val 3789"/>
              </a:avLst>
            </a:prstGeom>
            <a:solidFill>
              <a:srgbClr val="EAEAEA"/>
            </a:solidFill>
            <a:ln w="317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ko-KR" altLang="en-US" sz="1000" dirty="0" smtClean="0"/>
                <a:t>사진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115" name="그룹 114"/>
            <p:cNvGrpSpPr/>
            <p:nvPr/>
          </p:nvGrpSpPr>
          <p:grpSpPr>
            <a:xfrm>
              <a:off x="511194" y="3440667"/>
              <a:ext cx="674924" cy="72008"/>
              <a:chOff x="1619672" y="2636912"/>
              <a:chExt cx="674924" cy="72008"/>
            </a:xfrm>
          </p:grpSpPr>
          <p:sp>
            <p:nvSpPr>
              <p:cNvPr id="116" name="포인트가 5개인 별 115"/>
              <p:cNvSpPr/>
              <p:nvPr/>
            </p:nvSpPr>
            <p:spPr>
              <a:xfrm>
                <a:off x="16196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포인트가 5개인 별 116"/>
              <p:cNvSpPr/>
              <p:nvPr/>
            </p:nvSpPr>
            <p:spPr>
              <a:xfrm>
                <a:off x="17720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포인트가 5개인 별 117"/>
              <p:cNvSpPr/>
              <p:nvPr/>
            </p:nvSpPr>
            <p:spPr>
              <a:xfrm>
                <a:off x="19244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포인트가 5개인 별 149"/>
              <p:cNvSpPr/>
              <p:nvPr/>
            </p:nvSpPr>
            <p:spPr>
              <a:xfrm>
                <a:off x="20768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포인트가 5개인 별 150"/>
              <p:cNvSpPr/>
              <p:nvPr/>
            </p:nvSpPr>
            <p:spPr>
              <a:xfrm>
                <a:off x="22292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dk1">
                    <a:shade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52" name="그룹 151"/>
          <p:cNvGrpSpPr/>
          <p:nvPr/>
        </p:nvGrpSpPr>
        <p:grpSpPr>
          <a:xfrm>
            <a:off x="5353972" y="3778669"/>
            <a:ext cx="1344558" cy="1282181"/>
            <a:chOff x="392016" y="2232672"/>
            <a:chExt cx="1344558" cy="1282181"/>
          </a:xfrm>
        </p:grpSpPr>
        <p:sp>
          <p:nvSpPr>
            <p:cNvPr id="153" name="TextBox 152"/>
            <p:cNvSpPr txBox="1"/>
            <p:nvPr/>
          </p:nvSpPr>
          <p:spPr>
            <a:xfrm>
              <a:off x="392016" y="3053188"/>
              <a:ext cx="13445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 smtClean="0">
                  <a:latin typeface="나눔고딕" pitchFamily="50" charset="-127"/>
                  <a:ea typeface="나눔고딕" pitchFamily="50" charset="-127"/>
                </a:rPr>
                <a:t>성명</a:t>
              </a:r>
              <a:r>
                <a:rPr lang="en-US" altLang="ko-KR" sz="800" dirty="0" smtClean="0">
                  <a:latin typeface="나눔고딕" pitchFamily="50" charset="-127"/>
                  <a:ea typeface="나눔고딕" pitchFamily="50" charset="-127"/>
                </a:rPr>
                <a:t>:  </a:t>
              </a:r>
              <a:r>
                <a:rPr lang="ko-KR" altLang="en-US" sz="800" dirty="0" smtClean="0">
                  <a:latin typeface="나눔고딕" pitchFamily="50" charset="-127"/>
                  <a:ea typeface="나눔고딕" pitchFamily="50" charset="-127"/>
                </a:rPr>
                <a:t>홍길동</a:t>
              </a:r>
              <a:endParaRPr lang="en-US" altLang="ko-KR" sz="800" dirty="0" smtClean="0">
                <a:latin typeface="나눔고딕" pitchFamily="50" charset="-127"/>
                <a:ea typeface="나눔고딕" pitchFamily="50" charset="-127"/>
              </a:endParaRP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 smtClean="0">
                  <a:latin typeface="나눔고딕" pitchFamily="50" charset="-127"/>
                  <a:ea typeface="나눔고딕" pitchFamily="50" charset="-127"/>
                </a:rPr>
                <a:t>전문분야</a:t>
              </a:r>
              <a:r>
                <a:rPr lang="en-US" altLang="ko-KR" sz="800" dirty="0" smtClean="0">
                  <a:latin typeface="나눔고딕" pitchFamily="50" charset="-127"/>
                  <a:ea typeface="나눔고딕" pitchFamily="50" charset="-127"/>
                </a:rPr>
                <a:t>:  </a:t>
              </a:r>
              <a:r>
                <a:rPr lang="ko-KR" altLang="en-US" sz="800" dirty="0" smtClean="0">
                  <a:latin typeface="나눔고딕" pitchFamily="50" charset="-127"/>
                  <a:ea typeface="나눔고딕" pitchFamily="50" charset="-127"/>
                </a:rPr>
                <a:t>디자인</a:t>
              </a:r>
              <a:endParaRPr lang="en-US" altLang="ko-KR" sz="800" dirty="0" smtClean="0">
                <a:latin typeface="나눔고딕" pitchFamily="50" charset="-127"/>
                <a:ea typeface="나눔고딕" pitchFamily="50" charset="-127"/>
              </a:endParaRPr>
            </a:p>
            <a:p>
              <a:pPr lvl="0" fontAlgn="ctr">
                <a:spcBef>
                  <a:spcPct val="0"/>
                </a:spcBef>
                <a:spcAft>
                  <a:spcPct val="0"/>
                </a:spcAft>
              </a:pPr>
              <a:endParaRPr lang="en-US" altLang="ko-KR" sz="8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54" name="모서리가 둥근 직사각형 153"/>
            <p:cNvSpPr/>
            <p:nvPr/>
          </p:nvSpPr>
          <p:spPr>
            <a:xfrm>
              <a:off x="427867" y="2232672"/>
              <a:ext cx="1080000" cy="720000"/>
            </a:xfrm>
            <a:prstGeom prst="roundRect">
              <a:avLst>
                <a:gd name="adj" fmla="val 3789"/>
              </a:avLst>
            </a:prstGeom>
            <a:solidFill>
              <a:srgbClr val="EAEAEA"/>
            </a:solidFill>
            <a:ln w="317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ko-KR" altLang="en-US" sz="1000" dirty="0" smtClean="0"/>
                <a:t>사진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155" name="그룹 154"/>
            <p:cNvGrpSpPr/>
            <p:nvPr/>
          </p:nvGrpSpPr>
          <p:grpSpPr>
            <a:xfrm>
              <a:off x="511194" y="3440667"/>
              <a:ext cx="674924" cy="72008"/>
              <a:chOff x="1619672" y="2636912"/>
              <a:chExt cx="674924" cy="72008"/>
            </a:xfrm>
          </p:grpSpPr>
          <p:sp>
            <p:nvSpPr>
              <p:cNvPr id="156" name="포인트가 5개인 별 155"/>
              <p:cNvSpPr/>
              <p:nvPr/>
            </p:nvSpPr>
            <p:spPr>
              <a:xfrm>
                <a:off x="16196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포인트가 5개인 별 156"/>
              <p:cNvSpPr/>
              <p:nvPr/>
            </p:nvSpPr>
            <p:spPr>
              <a:xfrm>
                <a:off x="17720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포인트가 5개인 별 157"/>
              <p:cNvSpPr/>
              <p:nvPr/>
            </p:nvSpPr>
            <p:spPr>
              <a:xfrm>
                <a:off x="19244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포인트가 5개인 별 158"/>
              <p:cNvSpPr/>
              <p:nvPr/>
            </p:nvSpPr>
            <p:spPr>
              <a:xfrm>
                <a:off x="20768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포인트가 5개인 별 159"/>
              <p:cNvSpPr/>
              <p:nvPr/>
            </p:nvSpPr>
            <p:spPr>
              <a:xfrm>
                <a:off x="2229272" y="2636912"/>
                <a:ext cx="65324" cy="72008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dk1">
                    <a:shade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5371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5056" y="893912"/>
            <a:ext cx="11208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</a:t>
            </a:r>
            <a:r>
              <a:rPr lang="ko-KR" altLang="en-US" dirty="0" smtClean="0"/>
              <a:t>전문가 상세조회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739220"/>
              </p:ext>
            </p:extLst>
          </p:nvPr>
        </p:nvGraphicFramePr>
        <p:xfrm>
          <a:off x="6732240" y="2747800"/>
          <a:ext cx="2306086" cy="199644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전문가에 대한 정보를 조회</a:t>
                      </a:r>
                      <a:r>
                        <a:rPr lang="ko-KR" altLang="en-US" sz="700" baseline="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후 </a:t>
                      </a:r>
                      <a:r>
                        <a:rPr lang="ko-KR" altLang="en-US" sz="700" baseline="0" dirty="0" err="1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상담신청한다</a:t>
                      </a:r>
                      <a:r>
                        <a:rPr lang="en-US" altLang="ko-KR" sz="700" baseline="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 smtClean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전문가에 대한 정보를 조회 한다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온라인상담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700" dirty="0" err="1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멘토상담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방문상담 버튼을 누른다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endParaRPr lang="en-US" altLang="ko-KR" sz="700" dirty="0" smtClean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105399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지원 포털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전문가 상담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UI-3DP-03-002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전문가 상세 조회</a:t>
                      </a:r>
                      <a:endParaRPr lang="en-US" altLang="ko-KR" sz="700" dirty="0" smtClean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PC-3DP-01-03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전문가 상담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6" name="표 65"/>
          <p:cNvGraphicFramePr>
            <a:graphicFrameLocks noGrp="1"/>
          </p:cNvGraphicFramePr>
          <p:nvPr>
            <p:extLst/>
          </p:nvPr>
        </p:nvGraphicFramePr>
        <p:xfrm>
          <a:off x="164313" y="1246573"/>
          <a:ext cx="6500856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34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1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+mn-ea"/>
                          <a:ea typeface="+mn-ea"/>
                        </a:rPr>
                        <a:t>활용범위</a:t>
                      </a:r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+mn-ea"/>
                          <a:ea typeface="+mn-ea"/>
                        </a:rPr>
                        <a:t>활용대상</a:t>
                      </a:r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+mn-ea"/>
                          <a:ea typeface="+mn-ea"/>
                        </a:rPr>
                        <a:t>예약방법</a:t>
                      </a:r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+mn-ea"/>
                          <a:ea typeface="+mn-ea"/>
                        </a:rPr>
                        <a:t>이용방법</a:t>
                      </a:r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9" name="모서리가 둥근 직사각형 68"/>
          <p:cNvSpPr/>
          <p:nvPr/>
        </p:nvSpPr>
        <p:spPr>
          <a:xfrm>
            <a:off x="192169" y="1910872"/>
            <a:ext cx="1541770" cy="1088244"/>
          </a:xfrm>
          <a:prstGeom prst="roundRect">
            <a:avLst>
              <a:gd name="adj" fmla="val 3789"/>
            </a:avLst>
          </a:prstGeom>
          <a:solidFill>
            <a:srgbClr val="EAEAEA"/>
          </a:solidFill>
          <a:ln w="3175" algn="ctr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사진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70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738317"/>
              </p:ext>
            </p:extLst>
          </p:nvPr>
        </p:nvGraphicFramePr>
        <p:xfrm>
          <a:off x="2299625" y="1924392"/>
          <a:ext cx="2736304" cy="1682760"/>
        </p:xfrm>
        <a:graphic>
          <a:graphicData uri="http://schemas.openxmlformats.org/drawingml/2006/table">
            <a:tbl>
              <a:tblPr/>
              <a:tblGrid>
                <a:gridCol w="756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분야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디자인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모델링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스캐너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3D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프린터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후처리</a:t>
                      </a: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공정컨설팅</a:t>
                      </a:r>
                    </a:p>
                  </a:txBody>
                  <a:tcPr marL="28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성명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8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소속기관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288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주요경력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288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1" name="모서리가 둥근 직사각형 136"/>
          <p:cNvSpPr>
            <a:spLocks noChangeArrowheads="1"/>
          </p:cNvSpPr>
          <p:nvPr/>
        </p:nvSpPr>
        <p:spPr bwMode="auto">
          <a:xfrm>
            <a:off x="5436096" y="1924392"/>
            <a:ext cx="720000" cy="35248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31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900" dirty="0" smtClean="0">
                <a:latin typeface="나눔고딕" pitchFamily="50" charset="-127"/>
                <a:ea typeface="나눔고딕" pitchFamily="50" charset="-127"/>
              </a:rPr>
              <a:t>온라인상담</a:t>
            </a:r>
            <a:endParaRPr lang="ko-KR" altLang="en-US" sz="9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3" name="모서리가 둥근 직사각형 72"/>
          <p:cNvSpPr/>
          <p:nvPr/>
        </p:nvSpPr>
        <p:spPr bwMode="auto">
          <a:xfrm>
            <a:off x="181411" y="3888764"/>
            <a:ext cx="6195725" cy="2276540"/>
          </a:xfrm>
          <a:prstGeom prst="roundRect">
            <a:avLst>
              <a:gd name="adj" fmla="val 2436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20000"/>
              </a:lnSpc>
              <a:defRPr/>
            </a:pPr>
            <a:r>
              <a:rPr lang="ko-KR" altLang="en-US" sz="900" dirty="0" smtClean="0">
                <a:solidFill>
                  <a:schemeClr val="tx1"/>
                </a:solidFill>
              </a:rPr>
              <a:t>프로필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defRPr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900" dirty="0" smtClean="0">
                <a:solidFill>
                  <a:schemeClr val="tx1"/>
                </a:solidFill>
              </a:rPr>
              <a:t>포트폴리오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defRPr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defRPr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defRPr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defRPr/>
            </a:pPr>
            <a:endParaRPr lang="en-US" altLang="ko-KR" sz="9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defRPr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defRPr/>
            </a:pP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136"/>
          <p:cNvSpPr>
            <a:spLocks noChangeArrowheads="1"/>
          </p:cNvSpPr>
          <p:nvPr/>
        </p:nvSpPr>
        <p:spPr bwMode="auto">
          <a:xfrm>
            <a:off x="5436096" y="2532461"/>
            <a:ext cx="720000" cy="35248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31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900" dirty="0" err="1" smtClean="0">
                <a:latin typeface="나눔고딕" pitchFamily="50" charset="-127"/>
                <a:ea typeface="나눔고딕" pitchFamily="50" charset="-127"/>
              </a:rPr>
              <a:t>멘토상담</a:t>
            </a:r>
            <a:endParaRPr lang="ko-KR" altLang="en-US" sz="9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모서리가 둥근 직사각형 136"/>
          <p:cNvSpPr>
            <a:spLocks noChangeArrowheads="1"/>
          </p:cNvSpPr>
          <p:nvPr/>
        </p:nvSpPr>
        <p:spPr bwMode="auto">
          <a:xfrm>
            <a:off x="5436096" y="3140530"/>
            <a:ext cx="720000" cy="35248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31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900" dirty="0" smtClean="0">
                <a:latin typeface="나눔고딕" pitchFamily="50" charset="-127"/>
                <a:ea typeface="나눔고딕" pitchFamily="50" charset="-127"/>
              </a:rPr>
              <a:t>방문상담</a:t>
            </a:r>
            <a:endParaRPr lang="ko-KR" altLang="en-US" sz="9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39552" y="5033337"/>
            <a:ext cx="1080000" cy="720000"/>
          </a:xfrm>
          <a:prstGeom prst="roundRect">
            <a:avLst>
              <a:gd name="adj" fmla="val 3789"/>
            </a:avLst>
          </a:prstGeom>
          <a:solidFill>
            <a:srgbClr val="EAEAEA"/>
          </a:solidFill>
          <a:ln w="3175" algn="ctr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000" dirty="0" smtClean="0"/>
              <a:t>포트폴리오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949963" y="5027034"/>
            <a:ext cx="1080000" cy="720000"/>
          </a:xfrm>
          <a:prstGeom prst="roundRect">
            <a:avLst>
              <a:gd name="adj" fmla="val 3789"/>
            </a:avLst>
          </a:prstGeom>
          <a:solidFill>
            <a:srgbClr val="EAEAEA"/>
          </a:solidFill>
          <a:ln w="3175" algn="ctr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000" dirty="0" smtClean="0"/>
              <a:t>포트폴리오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360374" y="5027034"/>
            <a:ext cx="1080000" cy="720000"/>
          </a:xfrm>
          <a:prstGeom prst="roundRect">
            <a:avLst>
              <a:gd name="adj" fmla="val 3789"/>
            </a:avLst>
          </a:prstGeom>
          <a:solidFill>
            <a:srgbClr val="EAEAEA"/>
          </a:solidFill>
          <a:ln w="3175" algn="ctr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000" dirty="0" smtClean="0"/>
              <a:t>포트폴리오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4770785" y="5027034"/>
            <a:ext cx="1080000" cy="720000"/>
          </a:xfrm>
          <a:prstGeom prst="roundRect">
            <a:avLst>
              <a:gd name="adj" fmla="val 3789"/>
            </a:avLst>
          </a:prstGeom>
          <a:solidFill>
            <a:srgbClr val="EAEAEA"/>
          </a:solidFill>
          <a:ln w="3175" algn="ctr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000" dirty="0" smtClean="0"/>
              <a:t>포트폴리오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45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464528" y="2483827"/>
            <a:ext cx="848018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662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2423746" y="2129103"/>
            <a:ext cx="6512169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20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1846" dirty="0" smtClean="0"/>
              <a:t>지원 </a:t>
            </a:r>
            <a:r>
              <a:rPr lang="ko-KR" altLang="en-US" sz="1846" dirty="0"/>
              <a:t>포털</a:t>
            </a:r>
            <a:endParaRPr lang="en-US" altLang="ko-KR" sz="1846" dirty="0"/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2444995" y="2508930"/>
            <a:ext cx="6512169" cy="603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36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3323" dirty="0" err="1" smtClean="0"/>
              <a:t>매칭</a:t>
            </a:r>
            <a:r>
              <a:rPr lang="ko-KR" altLang="en-US" sz="3323" dirty="0" smtClean="0"/>
              <a:t> 서비스</a:t>
            </a:r>
            <a:endParaRPr lang="en-US" altLang="ko-KR" sz="3323" dirty="0"/>
          </a:p>
        </p:txBody>
      </p:sp>
    </p:spTree>
    <p:extLst>
      <p:ext uri="{BB962C8B-B14F-4D97-AF65-F5344CB8AC3E}">
        <p14:creationId xmlns:p14="http://schemas.microsoft.com/office/powerpoint/2010/main" val="338378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5056" y="893912"/>
            <a:ext cx="9028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</a:t>
            </a:r>
            <a:r>
              <a:rPr lang="ko-KR" altLang="en-US" dirty="0" err="1" smtClean="0"/>
              <a:t>매칭</a:t>
            </a:r>
            <a:r>
              <a:rPr lang="ko-KR" altLang="en-US" dirty="0" smtClean="0"/>
              <a:t> 서비스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85304"/>
              </p:ext>
            </p:extLst>
          </p:nvPr>
        </p:nvGraphicFramePr>
        <p:xfrm>
          <a:off x="6732240" y="2747800"/>
          <a:ext cx="2306086" cy="188976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매칭서비스</a:t>
                      </a: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조건을 </a:t>
                      </a:r>
                      <a:r>
                        <a:rPr lang="ko-KR" altLang="en-US" sz="700" dirty="0" err="1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입력후</a:t>
                      </a: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조회한다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700" dirty="0" err="1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stl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en-US" altLang="ko-KR" sz="700" dirty="0" err="1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obj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파일을 업로드 한다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재질을 선택한다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 </a:t>
                      </a:r>
                      <a:r>
                        <a:rPr lang="ko-KR" altLang="en-US" sz="700" dirty="0" err="1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검색어를</a:t>
                      </a: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입력한다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매칭</a:t>
                      </a: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검색 버튼을 클릭한다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772791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지원 포털</a:t>
                      </a:r>
                      <a:endParaRPr lang="ko-KR" altLang="en-US" sz="700" dirty="0" smtClean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 err="1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매칭</a:t>
                      </a: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서비스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UI-3DP-04-001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매칭</a:t>
                      </a: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조건 선택</a:t>
                      </a:r>
                      <a:endParaRPr lang="en-US" altLang="ko-KR" sz="700" dirty="0" smtClean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PC-3DP-01-04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매칭</a:t>
                      </a:r>
                      <a:r>
                        <a:rPr lang="ko-KR" altLang="en-US" sz="700" dirty="0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서비스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208828" y="1348394"/>
            <a:ext cx="3641400" cy="614131"/>
            <a:chOff x="208828" y="1268760"/>
            <a:chExt cx="3641400" cy="614131"/>
          </a:xfrm>
        </p:grpSpPr>
        <p:grpSp>
          <p:nvGrpSpPr>
            <p:cNvPr id="36" name="그룹 35"/>
            <p:cNvGrpSpPr/>
            <p:nvPr/>
          </p:nvGrpSpPr>
          <p:grpSpPr>
            <a:xfrm>
              <a:off x="208828" y="1268760"/>
              <a:ext cx="3641400" cy="614131"/>
              <a:chOff x="305210" y="4061004"/>
              <a:chExt cx="1812584" cy="614131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305210" y="4061004"/>
                <a:ext cx="1812584" cy="599653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 wrap="none" rtlCol="0" anchor="ctr"/>
              <a:lstStyle/>
              <a:p>
                <a:pPr algn="ctr"/>
                <a:endParaRPr lang="ko-KR" altLang="en-US" sz="900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305587" y="4432056"/>
                <a:ext cx="11027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>
                    <a:latin typeface="+mn-ea"/>
                  </a:rPr>
                  <a:t> </a:t>
                </a:r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362229" y="4296358"/>
                <a:ext cx="1224000" cy="144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72000" rIns="36000" rtlCol="0" anchor="ctr"/>
              <a:lstStyle/>
              <a:p>
                <a:pPr lvl="0"/>
                <a:r>
                  <a:rPr lang="ko-KR" altLang="en-US" sz="800" dirty="0" smtClean="0">
                    <a:latin typeface="+mn-ea"/>
                  </a:rPr>
                  <a:t>이미지</a:t>
                </a:r>
                <a:r>
                  <a:rPr lang="en-US" altLang="ko-KR" sz="800" dirty="0" smtClean="0">
                    <a:latin typeface="+mn-ea"/>
                  </a:rPr>
                  <a:t>.</a:t>
                </a:r>
                <a:r>
                  <a:rPr lang="en-US" altLang="ko-KR" sz="800" dirty="0" err="1" smtClean="0">
                    <a:latin typeface="+mn-ea"/>
                  </a:rPr>
                  <a:t>stl</a:t>
                </a:r>
                <a:endParaRPr lang="ko-KR" altLang="en-US" sz="800" dirty="0">
                  <a:latin typeface="+mn-ea"/>
                </a:endParaRPr>
              </a:p>
            </p:txBody>
          </p:sp>
          <p:sp>
            <p:nvSpPr>
              <p:cNvPr id="46" name="모서리가 둥근 직사각형 136"/>
              <p:cNvSpPr>
                <a:spLocks noChangeArrowheads="1"/>
              </p:cNvSpPr>
              <p:nvPr/>
            </p:nvSpPr>
            <p:spPr bwMode="auto">
              <a:xfrm>
                <a:off x="1617888" y="4306887"/>
                <a:ext cx="396000" cy="122942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85000"/>
                </a:schemeClr>
              </a:solidFill>
              <a:ln w="3175" algn="ctr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</p:spPr>
            <p:txBody>
              <a:bodyPr wrap="none" tIns="36000" bIns="36000" anchor="ctr"/>
              <a:lstStyle/>
              <a:p>
                <a:pPr algn="ctr"/>
                <a:r>
                  <a:rPr lang="ko-KR" altLang="en-US" sz="700" dirty="0" smtClean="0">
                    <a:latin typeface="나눔고딕" pitchFamily="50" charset="-127"/>
                    <a:ea typeface="나눔고딕" pitchFamily="50" charset="-127"/>
                  </a:rPr>
                  <a:t>찾아보기</a:t>
                </a:r>
                <a:endParaRPr lang="ko-KR" altLang="en-US" sz="700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47" name="모서리가 둥근 직사각형 136"/>
              <p:cNvSpPr>
                <a:spLocks noChangeArrowheads="1"/>
              </p:cNvSpPr>
              <p:nvPr/>
            </p:nvSpPr>
            <p:spPr bwMode="auto">
              <a:xfrm>
                <a:off x="1623173" y="4486761"/>
                <a:ext cx="396000" cy="122942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85000"/>
                </a:schemeClr>
              </a:solidFill>
              <a:ln w="3175" algn="ctr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</p:spPr>
            <p:txBody>
              <a:bodyPr wrap="none" tIns="36000" bIns="36000" anchor="ctr"/>
              <a:lstStyle/>
              <a:p>
                <a:pPr algn="ctr"/>
                <a:r>
                  <a:rPr lang="ko-KR" altLang="en-US" sz="700" dirty="0" err="1" smtClean="0">
                    <a:latin typeface="나눔고딕" pitchFamily="50" charset="-127"/>
                    <a:ea typeface="나눔고딕" pitchFamily="50" charset="-127"/>
                  </a:rPr>
                  <a:t>등록히기</a:t>
                </a:r>
                <a:endParaRPr lang="ko-KR" altLang="en-US" sz="700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356171" y="4459691"/>
                <a:ext cx="30895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ko-KR" altLang="en-US" sz="800" dirty="0" smtClean="0">
                    <a:latin typeface="+mn-ea"/>
                  </a:rPr>
                  <a:t>이미지</a:t>
                </a:r>
                <a:r>
                  <a:rPr lang="en-US" altLang="ko-KR" sz="800" dirty="0" smtClean="0">
                    <a:latin typeface="+mn-ea"/>
                  </a:rPr>
                  <a:t>.</a:t>
                </a:r>
                <a:r>
                  <a:rPr lang="en-US" altLang="ko-KR" sz="800" dirty="0" err="1" smtClean="0">
                    <a:latin typeface="+mn-ea"/>
                  </a:rPr>
                  <a:t>stl</a:t>
                </a:r>
                <a:endParaRPr lang="ko-KR" altLang="en-US" sz="800" dirty="0">
                  <a:latin typeface="+mn-ea"/>
                </a:endParaRPr>
              </a:p>
            </p:txBody>
          </p:sp>
        </p:grpSp>
        <p:sp>
          <p:nvSpPr>
            <p:cNvPr id="50" name="직사각형 49"/>
            <p:cNvSpPr/>
            <p:nvPr/>
          </p:nvSpPr>
          <p:spPr>
            <a:xfrm>
              <a:off x="297283" y="1299199"/>
              <a:ext cx="849913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800" b="1" dirty="0" smtClean="0">
                  <a:latin typeface="+mn-ea"/>
                </a:rPr>
                <a:t>1. </a:t>
              </a:r>
              <a:r>
                <a:rPr lang="ko-KR" altLang="en-US" sz="800" b="1" dirty="0" smtClean="0">
                  <a:latin typeface="+mn-ea"/>
                </a:rPr>
                <a:t>파일 업로드</a:t>
              </a:r>
              <a:endParaRPr lang="ko-KR" altLang="en-US" sz="800" b="1" dirty="0">
                <a:latin typeface="+mn-ea"/>
              </a:endParaRPr>
            </a:p>
          </p:txBody>
        </p:sp>
      </p:grpSp>
      <p:sp>
        <p:nvSpPr>
          <p:cNvPr id="51" name="모서리가 둥근 직사각형 50"/>
          <p:cNvSpPr/>
          <p:nvPr/>
        </p:nvSpPr>
        <p:spPr>
          <a:xfrm>
            <a:off x="251520" y="2636912"/>
            <a:ext cx="1080000" cy="720000"/>
          </a:xfrm>
          <a:prstGeom prst="roundRect">
            <a:avLst>
              <a:gd name="adj" fmla="val 3789"/>
            </a:avLst>
          </a:prstGeom>
          <a:solidFill>
            <a:srgbClr val="EAEAEA"/>
          </a:solidFill>
          <a:ln w="3175" algn="ctr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000" dirty="0" smtClean="0"/>
              <a:t>재질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1661931" y="2630609"/>
            <a:ext cx="1080000" cy="720000"/>
          </a:xfrm>
          <a:prstGeom prst="roundRect">
            <a:avLst>
              <a:gd name="adj" fmla="val 3789"/>
            </a:avLst>
          </a:prstGeom>
          <a:solidFill>
            <a:srgbClr val="EAEAEA"/>
          </a:solidFill>
          <a:ln w="3175" algn="ctr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000" dirty="0"/>
              <a:t>재질</a:t>
            </a:r>
          </a:p>
        </p:txBody>
      </p:sp>
      <p:sp>
        <p:nvSpPr>
          <p:cNvPr id="53" name="모서리가 둥근 직사각형 52"/>
          <p:cNvSpPr/>
          <p:nvPr/>
        </p:nvSpPr>
        <p:spPr>
          <a:xfrm>
            <a:off x="3072342" y="2630609"/>
            <a:ext cx="1080000" cy="720000"/>
          </a:xfrm>
          <a:prstGeom prst="roundRect">
            <a:avLst>
              <a:gd name="adj" fmla="val 3789"/>
            </a:avLst>
          </a:prstGeom>
          <a:solidFill>
            <a:srgbClr val="EAEAEA"/>
          </a:solidFill>
          <a:ln w="3175" algn="ctr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000" dirty="0"/>
              <a:t>재질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4482753" y="2630609"/>
            <a:ext cx="1080000" cy="720000"/>
          </a:xfrm>
          <a:prstGeom prst="roundRect">
            <a:avLst>
              <a:gd name="adj" fmla="val 3789"/>
            </a:avLst>
          </a:prstGeom>
          <a:solidFill>
            <a:srgbClr val="EAEAEA"/>
          </a:solidFill>
          <a:ln w="3175" algn="ctr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000" dirty="0"/>
              <a:t>재질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74590" y="2294413"/>
            <a:ext cx="7553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800" b="1" dirty="0" smtClean="0">
                <a:latin typeface="+mn-ea"/>
              </a:rPr>
              <a:t>2. </a:t>
            </a:r>
            <a:r>
              <a:rPr lang="ko-KR" altLang="en-US" sz="800" b="1" dirty="0" smtClean="0">
                <a:latin typeface="+mn-ea"/>
              </a:rPr>
              <a:t>재질 선택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37520" y="3483967"/>
            <a:ext cx="108000" cy="108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600" dirty="0">
                <a:latin typeface="+mn-ea"/>
              </a:rPr>
              <a:t>X</a:t>
            </a:r>
            <a:endParaRPr lang="en-US" sz="600" dirty="0" smtClean="0">
              <a:latin typeface="+mn-e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148230" y="3488723"/>
            <a:ext cx="107402" cy="9848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600" dirty="0" smtClean="0">
                <a:latin typeface="+mn-ea"/>
              </a:rPr>
              <a:t> </a:t>
            </a:r>
            <a:r>
              <a:rPr lang="en-US" sz="800" dirty="0" smtClean="0">
                <a:latin typeface="+mn-ea"/>
              </a:rPr>
              <a:t>   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558641" y="3488723"/>
            <a:ext cx="107402" cy="9848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600" dirty="0" smtClean="0">
                <a:latin typeface="+mn-ea"/>
              </a:rPr>
              <a:t> </a:t>
            </a:r>
            <a:r>
              <a:rPr lang="en-US" sz="800" dirty="0" smtClean="0">
                <a:latin typeface="+mn-ea"/>
              </a:rPr>
              <a:t>   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969052" y="3483967"/>
            <a:ext cx="107402" cy="9848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600" dirty="0" smtClean="0">
                <a:latin typeface="+mn-ea"/>
              </a:rPr>
              <a:t> </a:t>
            </a:r>
            <a:r>
              <a:rPr lang="en-US" sz="800" dirty="0" smtClean="0">
                <a:latin typeface="+mn-ea"/>
              </a:rPr>
              <a:t>   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43879" y="3938055"/>
            <a:ext cx="7553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800" b="1" dirty="0" smtClean="0">
                <a:latin typeface="+mn-ea"/>
              </a:rPr>
              <a:t>3. </a:t>
            </a:r>
            <a:r>
              <a:rPr lang="ko-KR" altLang="en-US" sz="800" b="1" dirty="0" smtClean="0">
                <a:latin typeface="+mn-ea"/>
              </a:rPr>
              <a:t>추가 조건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999214" y="4293096"/>
            <a:ext cx="4602065" cy="1483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>
              <a:lnSpc>
                <a:spcPct val="150000"/>
              </a:lnSpc>
            </a:pPr>
            <a:endParaRPr lang="ko-KR" altLang="en-US" sz="700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07149" y="4259556"/>
            <a:ext cx="4924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dirty="0" err="1" smtClean="0">
                <a:latin typeface="+mn-ea"/>
              </a:rPr>
              <a:t>검색어</a:t>
            </a:r>
            <a:endParaRPr lang="ko-KR" altLang="en-US" sz="800" dirty="0">
              <a:latin typeface="+mn-ea"/>
            </a:endParaRPr>
          </a:p>
        </p:txBody>
      </p:sp>
      <p:sp>
        <p:nvSpPr>
          <p:cNvPr id="64" name="AutoShape 30"/>
          <p:cNvSpPr>
            <a:spLocks noChangeArrowheads="1"/>
          </p:cNvSpPr>
          <p:nvPr/>
        </p:nvSpPr>
        <p:spPr bwMode="auto">
          <a:xfrm>
            <a:off x="4917278" y="4869160"/>
            <a:ext cx="684001" cy="197644"/>
          </a:xfrm>
          <a:prstGeom prst="flowChartAlternateProcess">
            <a:avLst/>
          </a:prstGeom>
          <a:solidFill>
            <a:srgbClr val="DDDDDD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dirty="0" err="1" smtClean="0">
                <a:latin typeface="+mn-ea"/>
                <a:ea typeface="+mn-ea"/>
              </a:rPr>
              <a:t>매칭</a:t>
            </a:r>
            <a:r>
              <a:rPr lang="ko-KR" altLang="en-US" sz="800" dirty="0" smtClean="0">
                <a:latin typeface="+mn-ea"/>
                <a:ea typeface="+mn-ea"/>
              </a:rPr>
              <a:t> 검색</a:t>
            </a:r>
            <a:endParaRPr lang="ko-KR" altLang="en-US" sz="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1042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5056" y="893912"/>
            <a:ext cx="9028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</a:t>
            </a:r>
            <a:r>
              <a:rPr lang="ko-KR" altLang="en-US" dirty="0" err="1" smtClean="0"/>
              <a:t>매칭</a:t>
            </a:r>
            <a:r>
              <a:rPr lang="ko-KR" altLang="en-US" dirty="0" smtClean="0"/>
              <a:t> 서비스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/>
          </p:nvPr>
        </p:nvGraphicFramePr>
        <p:xfrm>
          <a:off x="6732240" y="2747800"/>
          <a:ext cx="2306086" cy="188976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매칭서비스</a:t>
                      </a: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조건을 </a:t>
                      </a:r>
                      <a:r>
                        <a:rPr lang="ko-KR" altLang="en-US" sz="700" dirty="0" err="1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입력후</a:t>
                      </a: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조회한다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700" dirty="0" err="1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stl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en-US" altLang="ko-KR" sz="700" dirty="0" err="1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obj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파일을 업로드 한다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재질을 선택한다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 </a:t>
                      </a:r>
                      <a:r>
                        <a:rPr lang="ko-KR" altLang="en-US" sz="700" dirty="0" err="1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검색어를</a:t>
                      </a: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입력한다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매칭</a:t>
                      </a: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검색 버튼을 클릭한다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63068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지원 포털</a:t>
                      </a:r>
                      <a:endParaRPr lang="ko-KR" altLang="en-US" sz="700" dirty="0" smtClean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 err="1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매칭</a:t>
                      </a: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서비스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UI-3DP-04-002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매칭</a:t>
                      </a: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결과 조회</a:t>
                      </a:r>
                      <a:endParaRPr lang="en-US" altLang="ko-KR" sz="700" dirty="0" smtClean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PC-3DP-01-04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매칭</a:t>
                      </a:r>
                      <a:r>
                        <a:rPr lang="ko-KR" altLang="en-US" sz="700" dirty="0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서비스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3" name="직사각형 127"/>
          <p:cNvSpPr>
            <a:spLocks noChangeArrowheads="1"/>
          </p:cNvSpPr>
          <p:nvPr/>
        </p:nvSpPr>
        <p:spPr bwMode="auto">
          <a:xfrm>
            <a:off x="2483768" y="5301788"/>
            <a:ext cx="189667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◀ 이전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1 2 3 4 5 6 7 8 9 10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다음 ▶</a:t>
            </a:r>
          </a:p>
        </p:txBody>
      </p:sp>
      <p:graphicFrame>
        <p:nvGraphicFramePr>
          <p:cNvPr id="34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555371"/>
              </p:ext>
            </p:extLst>
          </p:nvPr>
        </p:nvGraphicFramePr>
        <p:xfrm>
          <a:off x="179512" y="1360310"/>
          <a:ext cx="6192688" cy="3769815"/>
        </p:xfrm>
        <a:graphic>
          <a:graphicData uri="http://schemas.openxmlformats.org/drawingml/2006/table">
            <a:tbl>
              <a:tblPr/>
              <a:tblGrid>
                <a:gridCol w="1150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7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3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854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업체명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 00000000000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작업영역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   00000000000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서비스영역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 00000000000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연락처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 00000000000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주소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00000000000</a:t>
                      </a:r>
                    </a:p>
                  </a:txBody>
                  <a:tcPr marL="0" marR="0" marT="0" marB="7200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7200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54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업체명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 00000000000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작업영역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   00000000000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서비스영역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 00000000000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연락처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 00000000000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주소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00000000000</a:t>
                      </a:r>
                    </a:p>
                  </a:txBody>
                  <a:tcPr marL="0" marR="0" marT="0" marB="7200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7200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854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업체명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 00000000000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작업영역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   00000000000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서비스영역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 00000000000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연락처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 00000000000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주소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00000000000</a:t>
                      </a:r>
                    </a:p>
                  </a:txBody>
                  <a:tcPr marL="0" marR="0" marT="0" marB="7200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7200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854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업체명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 00000000000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작업영역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   00000000000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서비스영역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 00000000000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연락처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 00000000000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주소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00000000000</a:t>
                      </a:r>
                    </a:p>
                  </a:txBody>
                  <a:tcPr marL="0" marR="0" marT="0" marB="7200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7200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54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업체명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 00000000000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작업영역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   00000000000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서비스영역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 00000000000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연락처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 00000000000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주소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00000000000</a:t>
                      </a:r>
                    </a:p>
                  </a:txBody>
                  <a:tcPr marL="0" marR="0" marT="0" marB="7200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7200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54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업체명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 00000000000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작업영역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   00000000000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서비스영역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 00000000000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연락처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 00000000000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주소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00000000000</a:t>
                      </a:r>
                    </a:p>
                  </a:txBody>
                  <a:tcPr marL="0" marR="0" marT="0" marB="7200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7200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54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업체명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 00000000000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작업영역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   00000000000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서비스영역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 00000000000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연락처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 00000000000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주소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00000000000</a:t>
                      </a:r>
                    </a:p>
                  </a:txBody>
                  <a:tcPr marL="0" marR="0" marT="0" marB="7200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72000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5" name="모서리가 둥근 직사각형 34"/>
          <p:cNvSpPr/>
          <p:nvPr/>
        </p:nvSpPr>
        <p:spPr>
          <a:xfrm>
            <a:off x="256152" y="1416133"/>
            <a:ext cx="720000" cy="468000"/>
          </a:xfrm>
          <a:prstGeom prst="roundRect">
            <a:avLst>
              <a:gd name="adj" fmla="val 13953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이미지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256152" y="1940427"/>
            <a:ext cx="720000" cy="468000"/>
          </a:xfrm>
          <a:prstGeom prst="roundRect">
            <a:avLst>
              <a:gd name="adj" fmla="val 13953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이미지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256152" y="2490121"/>
            <a:ext cx="720000" cy="468000"/>
          </a:xfrm>
          <a:prstGeom prst="roundRect">
            <a:avLst>
              <a:gd name="adj" fmla="val 13953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이미지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56152" y="3014415"/>
            <a:ext cx="720000" cy="468000"/>
          </a:xfrm>
          <a:prstGeom prst="roundRect">
            <a:avLst>
              <a:gd name="adj" fmla="val 13953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이미지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56152" y="3574891"/>
            <a:ext cx="720000" cy="468000"/>
          </a:xfrm>
          <a:prstGeom prst="roundRect">
            <a:avLst>
              <a:gd name="adj" fmla="val 13953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이미지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56152" y="4624735"/>
            <a:ext cx="720000" cy="468000"/>
          </a:xfrm>
          <a:prstGeom prst="roundRect">
            <a:avLst>
              <a:gd name="adj" fmla="val 13953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이미지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56152" y="4097403"/>
            <a:ext cx="720000" cy="468000"/>
          </a:xfrm>
          <a:prstGeom prst="roundRect">
            <a:avLst>
              <a:gd name="adj" fmla="val 13953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이미지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260277" y="1719858"/>
            <a:ext cx="715875" cy="166845"/>
          </a:xfrm>
          <a:prstGeom prst="roundRect">
            <a:avLst>
              <a:gd name="adj" fmla="val 37600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b="1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이미지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256072" y="2244518"/>
            <a:ext cx="715875" cy="166845"/>
          </a:xfrm>
          <a:prstGeom prst="roundRect">
            <a:avLst>
              <a:gd name="adj" fmla="val 37600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b="1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이미지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255725" y="2783363"/>
            <a:ext cx="715875" cy="166845"/>
          </a:xfrm>
          <a:prstGeom prst="roundRect">
            <a:avLst>
              <a:gd name="adj" fmla="val 37600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b="1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이미지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251520" y="3308023"/>
            <a:ext cx="715875" cy="166845"/>
          </a:xfrm>
          <a:prstGeom prst="roundRect">
            <a:avLst>
              <a:gd name="adj" fmla="val 37600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b="1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이미지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263980" y="3873763"/>
            <a:ext cx="715875" cy="166845"/>
          </a:xfrm>
          <a:prstGeom prst="roundRect">
            <a:avLst>
              <a:gd name="adj" fmla="val 37600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b="1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이미지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263633" y="4412608"/>
            <a:ext cx="715875" cy="166845"/>
          </a:xfrm>
          <a:prstGeom prst="roundRect">
            <a:avLst>
              <a:gd name="adj" fmla="val 37600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b="1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이미지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259428" y="4937268"/>
            <a:ext cx="715875" cy="166845"/>
          </a:xfrm>
          <a:prstGeom prst="roundRect">
            <a:avLst>
              <a:gd name="adj" fmla="val 37600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b="1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이미지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0" name="AutoShape 30"/>
          <p:cNvSpPr>
            <a:spLocks noChangeArrowheads="1"/>
          </p:cNvSpPr>
          <p:nvPr/>
        </p:nvSpPr>
        <p:spPr bwMode="auto">
          <a:xfrm>
            <a:off x="5562223" y="1551311"/>
            <a:ext cx="684001" cy="197644"/>
          </a:xfrm>
          <a:prstGeom prst="flowChartAlternateProcess">
            <a:avLst/>
          </a:prstGeom>
          <a:solidFill>
            <a:srgbClr val="DDDDDD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smtClean="0">
                <a:latin typeface="+mn-ea"/>
                <a:ea typeface="+mn-ea"/>
              </a:rPr>
              <a:t>서비스 의뢰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71" name="AutoShape 30"/>
          <p:cNvSpPr>
            <a:spLocks noChangeArrowheads="1"/>
          </p:cNvSpPr>
          <p:nvPr/>
        </p:nvSpPr>
        <p:spPr bwMode="auto">
          <a:xfrm>
            <a:off x="5562222" y="2075605"/>
            <a:ext cx="684001" cy="197644"/>
          </a:xfrm>
          <a:prstGeom prst="flowChartAlternateProcess">
            <a:avLst/>
          </a:prstGeom>
          <a:solidFill>
            <a:srgbClr val="DDDDDD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smtClean="0">
                <a:latin typeface="+mn-ea"/>
                <a:ea typeface="+mn-ea"/>
              </a:rPr>
              <a:t>서비스 의뢰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72" name="AutoShape 30"/>
          <p:cNvSpPr>
            <a:spLocks noChangeArrowheads="1"/>
          </p:cNvSpPr>
          <p:nvPr/>
        </p:nvSpPr>
        <p:spPr bwMode="auto">
          <a:xfrm>
            <a:off x="5562221" y="2576713"/>
            <a:ext cx="684001" cy="197644"/>
          </a:xfrm>
          <a:prstGeom prst="flowChartAlternateProcess">
            <a:avLst/>
          </a:prstGeom>
          <a:solidFill>
            <a:srgbClr val="DDDDDD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smtClean="0">
                <a:latin typeface="+mn-ea"/>
                <a:ea typeface="+mn-ea"/>
              </a:rPr>
              <a:t>서비스 의뢰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73" name="AutoShape 30"/>
          <p:cNvSpPr>
            <a:spLocks noChangeArrowheads="1"/>
          </p:cNvSpPr>
          <p:nvPr/>
        </p:nvSpPr>
        <p:spPr bwMode="auto">
          <a:xfrm>
            <a:off x="5562221" y="3154667"/>
            <a:ext cx="684001" cy="197644"/>
          </a:xfrm>
          <a:prstGeom prst="flowChartAlternateProcess">
            <a:avLst/>
          </a:prstGeom>
          <a:solidFill>
            <a:srgbClr val="DDDDDD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smtClean="0">
                <a:latin typeface="+mn-ea"/>
                <a:ea typeface="+mn-ea"/>
              </a:rPr>
              <a:t>서비스 의뢰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74" name="AutoShape 30"/>
          <p:cNvSpPr>
            <a:spLocks noChangeArrowheads="1"/>
          </p:cNvSpPr>
          <p:nvPr/>
        </p:nvSpPr>
        <p:spPr bwMode="auto">
          <a:xfrm>
            <a:off x="5562220" y="3710069"/>
            <a:ext cx="684001" cy="197644"/>
          </a:xfrm>
          <a:prstGeom prst="flowChartAlternateProcess">
            <a:avLst/>
          </a:prstGeom>
          <a:solidFill>
            <a:srgbClr val="DDDDDD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smtClean="0">
                <a:latin typeface="+mn-ea"/>
                <a:ea typeface="+mn-ea"/>
              </a:rPr>
              <a:t>서비스 의뢰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75" name="AutoShape 30"/>
          <p:cNvSpPr>
            <a:spLocks noChangeArrowheads="1"/>
          </p:cNvSpPr>
          <p:nvPr/>
        </p:nvSpPr>
        <p:spPr bwMode="auto">
          <a:xfrm>
            <a:off x="5562219" y="4234363"/>
            <a:ext cx="684001" cy="197644"/>
          </a:xfrm>
          <a:prstGeom prst="flowChartAlternateProcess">
            <a:avLst/>
          </a:prstGeom>
          <a:solidFill>
            <a:srgbClr val="DDDDDD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smtClean="0">
                <a:latin typeface="+mn-ea"/>
                <a:ea typeface="+mn-ea"/>
              </a:rPr>
              <a:t>서비스 의뢰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76" name="AutoShape 30"/>
          <p:cNvSpPr>
            <a:spLocks noChangeArrowheads="1"/>
          </p:cNvSpPr>
          <p:nvPr/>
        </p:nvSpPr>
        <p:spPr bwMode="auto">
          <a:xfrm>
            <a:off x="5562218" y="4759913"/>
            <a:ext cx="684001" cy="197644"/>
          </a:xfrm>
          <a:prstGeom prst="flowChartAlternateProcess">
            <a:avLst/>
          </a:prstGeom>
          <a:solidFill>
            <a:srgbClr val="DDDDDD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smtClean="0">
                <a:latin typeface="+mn-ea"/>
                <a:ea typeface="+mn-ea"/>
              </a:rPr>
              <a:t>서비스 의뢰</a:t>
            </a:r>
            <a:endParaRPr lang="ko-KR" altLang="en-US" sz="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8952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" y="920914"/>
            <a:ext cx="9143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u="sng" dirty="0" smtClean="0">
                <a:latin typeface="Arial" pitchFamily="34" charset="0"/>
                <a:ea typeface="굴림체" pitchFamily="49" charset="-127"/>
                <a:cs typeface="Arial" pitchFamily="34" charset="0"/>
              </a:rPr>
              <a:t>개 정 이 </a:t>
            </a:r>
            <a:r>
              <a:rPr lang="ko-KR" altLang="en-US" sz="1400" b="1" u="sng" dirty="0" err="1" smtClean="0">
                <a:latin typeface="Arial" pitchFamily="34" charset="0"/>
                <a:ea typeface="굴림체" pitchFamily="49" charset="-127"/>
                <a:cs typeface="Arial" pitchFamily="34" charset="0"/>
              </a:rPr>
              <a:t>력</a:t>
            </a:r>
            <a:endParaRPr lang="ko-KR" altLang="en-US" sz="1400" b="1" u="sng" dirty="0">
              <a:latin typeface="Arial" pitchFamily="34" charset="0"/>
              <a:ea typeface="굴림체" pitchFamily="49" charset="-127"/>
              <a:cs typeface="Arial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1267" y="5589240"/>
            <a:ext cx="82413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Arial" pitchFamily="34" charset="0"/>
                <a:cs typeface="Arial" pitchFamily="34" charset="0"/>
              </a:rPr>
              <a:t>1)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버전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: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초안은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 0.1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으로 표시 하고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,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검토 된 이후 승인을 득한 이후에는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 1.0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부터 시작하여 정수 단위로 변경 관리 함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, </a:t>
            </a:r>
            <a:endParaRPr lang="ko-KR" altLang="ko-KR" sz="800" dirty="0">
              <a:latin typeface="Arial" pitchFamily="34" charset="0"/>
              <a:cs typeface="Arial" pitchFamily="34" charset="0"/>
            </a:endParaRPr>
          </a:p>
          <a:p>
            <a:r>
              <a:rPr lang="ko-KR" altLang="ko-KR" sz="800" dirty="0">
                <a:latin typeface="Arial" pitchFamily="34" charset="0"/>
                <a:cs typeface="Arial" pitchFamily="34" charset="0"/>
              </a:rPr>
              <a:t>변경 발생 시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,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소수점 아래 번호로 관리하고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,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목차 내용이 바뀔 정도의 큰 변경이 발생하면 상위 정수를 변경 함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. </a:t>
            </a:r>
            <a:endParaRPr lang="ko-KR" altLang="ko-KR" sz="800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sz="800" dirty="0">
                <a:latin typeface="Arial" pitchFamily="34" charset="0"/>
                <a:cs typeface="Arial" pitchFamily="34" charset="0"/>
              </a:rPr>
              <a:t>(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예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, V1.2 : 2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번 수정됨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,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목차 내용이 변경되면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 V2.0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이 됨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)</a:t>
            </a:r>
            <a:endParaRPr lang="ko-KR" altLang="ko-KR" sz="800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sz="800" dirty="0">
                <a:latin typeface="Arial" pitchFamily="34" charset="0"/>
                <a:cs typeface="Arial" pitchFamily="34" charset="0"/>
              </a:rPr>
              <a:t>2)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변경 사유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 :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변경 내용이 이전 문서에 대해 신규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/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추가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/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수정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/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삭제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/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검토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/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승인 인지 선택 기입</a:t>
            </a:r>
          </a:p>
          <a:p>
            <a:r>
              <a:rPr lang="en-US" altLang="ko-KR" sz="800" dirty="0">
                <a:latin typeface="Arial" pitchFamily="34" charset="0"/>
                <a:cs typeface="Arial" pitchFamily="34" charset="0"/>
              </a:rPr>
              <a:t>3)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변경 내용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 :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변경 내용을 자세히 기록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(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변경된 위치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,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즉 페이지 번호와 변경 내용을 기술한다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.)</a:t>
            </a:r>
            <a:endParaRPr lang="ko-KR" altLang="ko-KR" sz="8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7" name="Group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961138"/>
              </p:ext>
            </p:extLst>
          </p:nvPr>
        </p:nvGraphicFramePr>
        <p:xfrm>
          <a:off x="222739" y="1460788"/>
          <a:ext cx="8603273" cy="3973349"/>
        </p:xfrm>
        <a:graphic>
          <a:graphicData uri="http://schemas.openxmlformats.org/drawingml/2006/table">
            <a:tbl>
              <a:tblPr/>
              <a:tblGrid>
                <a:gridCol w="522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2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8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950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72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257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NO.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버전</a:t>
                      </a: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변경일</a:t>
                      </a: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변경사유</a:t>
                      </a: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변경내용</a:t>
                      </a: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작성자</a:t>
                      </a: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승인자</a:t>
                      </a: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8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51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8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51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8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alt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10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514"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800" dirty="0" smtClean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927">
                <a:tc>
                  <a:txBody>
                    <a:bodyPr/>
                    <a:lstStyle/>
                    <a:p>
                      <a:pPr algn="ctr" rtl="0"/>
                      <a:endParaRPr lang="ko-KR" sz="80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sz="80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sz="80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514"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1927"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1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35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19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35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35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35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896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464528" y="2483827"/>
            <a:ext cx="848018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662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2423746" y="2129103"/>
            <a:ext cx="6512169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20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1846" dirty="0" smtClean="0"/>
              <a:t>지원 </a:t>
            </a:r>
            <a:r>
              <a:rPr lang="ko-KR" altLang="en-US" sz="1846" dirty="0"/>
              <a:t>포털</a:t>
            </a:r>
            <a:endParaRPr lang="en-US" altLang="ko-KR" sz="1846" dirty="0"/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2444995" y="2508930"/>
            <a:ext cx="6512169" cy="603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36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3323" dirty="0" smtClean="0"/>
              <a:t>지식 서비스</a:t>
            </a:r>
            <a:endParaRPr lang="en-US" altLang="ko-KR" sz="3323" dirty="0"/>
          </a:p>
        </p:txBody>
      </p:sp>
    </p:spTree>
    <p:extLst>
      <p:ext uri="{BB962C8B-B14F-4D97-AF65-F5344CB8AC3E}">
        <p14:creationId xmlns:p14="http://schemas.microsoft.com/office/powerpoint/2010/main" val="173111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5056" y="893912"/>
            <a:ext cx="12522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지식 서비스 </a:t>
            </a:r>
            <a:r>
              <a:rPr lang="en-US" altLang="ko-KR" dirty="0"/>
              <a:t>-&gt; </a:t>
            </a:r>
            <a:r>
              <a:rPr lang="en-US" altLang="ko-KR" dirty="0" smtClean="0"/>
              <a:t>SW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/>
          </p:nvPr>
        </p:nvGraphicFramePr>
        <p:xfrm>
          <a:off x="6732240" y="2747800"/>
          <a:ext cx="2306086" cy="188976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S/W </a:t>
                      </a: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정보를 입력 후 조회한다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 smtClean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S/W</a:t>
                      </a:r>
                      <a:r>
                        <a:rPr lang="en-US" altLang="ko-KR" sz="700" baseline="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제품명을 입력한다</a:t>
                      </a:r>
                      <a:r>
                        <a:rPr lang="en-US" altLang="ko-KR" sz="700" baseline="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700" dirty="0" smtClean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검색을 클릭한다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표에 검색 조건의 정보가 출력된다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spc="-100" baseline="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140606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지원 포털</a:t>
                      </a:r>
                      <a:endParaRPr lang="ko-KR" altLang="en-US" sz="700" dirty="0" smtClean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SW</a:t>
                      </a:r>
                      <a:r>
                        <a:rPr lang="en-US" altLang="ko-KR" sz="700" baseline="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정보</a:t>
                      </a:r>
                      <a:endParaRPr lang="ko-KR" altLang="en-US" sz="700" dirty="0" smtClean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UI-3DP-05-001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S/W </a:t>
                      </a: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정보 조회</a:t>
                      </a:r>
                      <a:endParaRPr lang="en-US" altLang="ko-KR" sz="700" dirty="0" smtClean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PC-3DP-01-05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일반사용자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+mn-ea"/>
                        </a:rPr>
                        <a:t>지식 서비스 </a:t>
                      </a:r>
                      <a:r>
                        <a:rPr lang="en-US" altLang="ko-KR" sz="700" dirty="0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+mn-ea"/>
                        </a:rPr>
                        <a:t>-&gt; SW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8" name="모서리가 둥근 직사각형 27"/>
          <p:cNvSpPr/>
          <p:nvPr/>
        </p:nvSpPr>
        <p:spPr>
          <a:xfrm>
            <a:off x="117734" y="1573582"/>
            <a:ext cx="6500177" cy="33336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AutoShape 30"/>
          <p:cNvSpPr>
            <a:spLocks noChangeArrowheads="1"/>
          </p:cNvSpPr>
          <p:nvPr/>
        </p:nvSpPr>
        <p:spPr bwMode="auto">
          <a:xfrm>
            <a:off x="4355975" y="1645108"/>
            <a:ext cx="684001" cy="197644"/>
          </a:xfrm>
          <a:prstGeom prst="flowChartAlternateProcess">
            <a:avLst/>
          </a:prstGeom>
          <a:solidFill>
            <a:srgbClr val="DDDDDD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dirty="0">
                <a:latin typeface="+mn-ea"/>
                <a:ea typeface="+mn-ea"/>
              </a:rPr>
              <a:t>검색</a:t>
            </a:r>
          </a:p>
        </p:txBody>
      </p:sp>
      <p:sp>
        <p:nvSpPr>
          <p:cNvPr id="31" name="직사각형 30"/>
          <p:cNvSpPr/>
          <p:nvPr/>
        </p:nvSpPr>
        <p:spPr bwMode="auto">
          <a:xfrm>
            <a:off x="251516" y="1646299"/>
            <a:ext cx="4068000" cy="19526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r"/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</a:rPr>
              <a:t>S/W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</a:rPr>
              <a:t>제품명 입력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</a:rPr>
              <a:t>		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109" name="직사각형 127"/>
          <p:cNvSpPr>
            <a:spLocks noChangeArrowheads="1"/>
          </p:cNvSpPr>
          <p:nvPr/>
        </p:nvSpPr>
        <p:spPr bwMode="auto">
          <a:xfrm>
            <a:off x="2483768" y="4213688"/>
            <a:ext cx="189667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◀ 이전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1 2 3 4 5 6 7 8 9 10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다음 ▶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26008" y="2038619"/>
            <a:ext cx="22327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50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건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| 1/5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페이지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11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222053"/>
              </p:ext>
            </p:extLst>
          </p:nvPr>
        </p:nvGraphicFramePr>
        <p:xfrm>
          <a:off x="539552" y="2269463"/>
          <a:ext cx="5616504" cy="1810843"/>
        </p:xfrm>
        <a:graphic>
          <a:graphicData uri="http://schemas.openxmlformats.org/drawingml/2006/table">
            <a:tbl>
              <a:tblPr/>
              <a:tblGrid>
                <a:gridCol w="812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12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90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01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73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37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latin typeface="+mn-ea"/>
                          <a:ea typeface="+mn-ea"/>
                        </a:rPr>
                        <a:t>제품명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latin typeface="+mn-ea"/>
                          <a:ea typeface="+mn-ea"/>
                        </a:rPr>
                        <a:t>기능</a:t>
                      </a: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dirty="0" smtClean="0">
                          <a:latin typeface="+mn-ea"/>
                          <a:ea typeface="+mn-ea"/>
                        </a:rPr>
                        <a:t>등급</a:t>
                      </a: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dirty="0" smtClean="0">
                          <a:latin typeface="+mn-ea"/>
                          <a:ea typeface="+mn-ea"/>
                        </a:rPr>
                        <a:t>가격</a:t>
                      </a: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dirty="0" smtClean="0">
                          <a:latin typeface="+mn-ea"/>
                          <a:ea typeface="+mn-ea"/>
                        </a:rPr>
                        <a:t>시스템</a:t>
                      </a: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dirty="0" smtClean="0">
                          <a:latin typeface="+mn-ea"/>
                          <a:ea typeface="+mn-ea"/>
                        </a:rPr>
                        <a:t>URL</a:t>
                      </a: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10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Cura</a:t>
                      </a:r>
                      <a:r>
                        <a:rPr lang="en-US" altLang="ko-KR" sz="7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Slicer, 3D Printer Host </a:t>
                      </a: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초급</a:t>
                      </a:r>
                      <a:endParaRPr lang="en-US" altLang="ko-KR" sz="700" b="0" i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</a:t>
                      </a: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PC, Mac, Linux </a:t>
                      </a: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3600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</a:rPr>
                        <a:t>https://ultimaker.com/en/products/cura-software</a:t>
                      </a: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3600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75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123D Catch 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3D Design, CAD 	</a:t>
                      </a: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초급</a:t>
                      </a:r>
                      <a:endParaRPr lang="en-US" altLang="ko-KR" sz="700" b="0" i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</a:t>
                      </a: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PC, Android, </a:t>
                      </a:r>
                      <a:r>
                        <a:rPr lang="en-US" altLang="ko-KR" sz="700" b="0" i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iOS</a:t>
                      </a:r>
                      <a:r>
                        <a:rPr lang="en-US" altLang="ko-KR" sz="7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Windows Phone </a:t>
                      </a: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3600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7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www.123dapp.com/catch</a:t>
                      </a: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3600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10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Netfabb</a:t>
                      </a:r>
                      <a:r>
                        <a:rPr lang="en-US" altLang="ko-KR" sz="7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Basic </a:t>
                      </a: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Slicer, STL Checker, STL Repair </a:t>
                      </a: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</a:rPr>
                        <a:t>중급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</a:t>
                      </a: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PC, Mac, Linux </a:t>
                      </a: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3600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7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https://www.netfabb.com</a:t>
                      </a: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3600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10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Simplify3D </a:t>
                      </a: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Slicer, 3D Printer Host </a:t>
                      </a: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itchFamily="50" charset="-127"/>
                        </a:rPr>
                        <a:t>고급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$149</a:t>
                      </a: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PC, Mac, Linux </a:t>
                      </a: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3600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7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https://www.simplify3d.com</a:t>
                      </a: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3600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10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0" marT="36000" marB="36000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0" marT="36000" marB="36000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579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5056" y="893912"/>
            <a:ext cx="12522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지식 서비스 </a:t>
            </a:r>
            <a:r>
              <a:rPr lang="en-US" altLang="ko-KR" dirty="0"/>
              <a:t>-&gt; </a:t>
            </a:r>
            <a:r>
              <a:rPr lang="en-US" altLang="ko-KR" dirty="0" smtClean="0"/>
              <a:t>SW</a:t>
            </a:r>
            <a:endParaRPr lang="ko-KR" altLang="en-US" dirty="0"/>
          </a:p>
        </p:txBody>
      </p:sp>
      <p:graphicFrame>
        <p:nvGraphicFramePr>
          <p:cNvPr id="44" name="표 104"/>
          <p:cNvGraphicFramePr>
            <a:graphicFrameLocks noGrp="1"/>
          </p:cNvGraphicFramePr>
          <p:nvPr>
            <p:extLst/>
          </p:nvPr>
        </p:nvGraphicFramePr>
        <p:xfrm>
          <a:off x="117029" y="1722307"/>
          <a:ext cx="6543203" cy="2167400"/>
        </p:xfrm>
        <a:graphic>
          <a:graphicData uri="http://schemas.openxmlformats.org/drawingml/2006/table">
            <a:tbl>
              <a:tblPr/>
              <a:tblGrid>
                <a:gridCol w="998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511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제품명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돋움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기능</a:t>
                      </a: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1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등급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돋움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가격</a:t>
                      </a: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1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시스템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돋움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URL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돋움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696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내용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돋움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5" name="직사각형 44"/>
          <p:cNvSpPr/>
          <p:nvPr/>
        </p:nvSpPr>
        <p:spPr>
          <a:xfrm>
            <a:off x="25971" y="1468185"/>
            <a:ext cx="7569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latin typeface="나눔고딕" pitchFamily="50" charset="-127"/>
                <a:ea typeface="나눔고딕" pitchFamily="50" charset="-127"/>
              </a:rPr>
              <a:t>▶ 제품 조회</a:t>
            </a:r>
            <a:endParaRPr lang="ko-KR" altLang="en-US" sz="8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9" name="모서리가 둥근 직사각형 136"/>
          <p:cNvSpPr>
            <a:spLocks noChangeArrowheads="1"/>
          </p:cNvSpPr>
          <p:nvPr/>
        </p:nvSpPr>
        <p:spPr bwMode="auto">
          <a:xfrm>
            <a:off x="5929322" y="4000504"/>
            <a:ext cx="648000" cy="163636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31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목록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/>
          </p:nvPr>
        </p:nvGraphicFramePr>
        <p:xfrm>
          <a:off x="6732240" y="2747800"/>
          <a:ext cx="2306086" cy="169164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S/W </a:t>
                      </a: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정보를 조회한다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 smtClean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spc="-100" baseline="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제품을 클릭하면 해당 페이지로 이동한다</a:t>
                      </a:r>
                      <a:r>
                        <a:rPr lang="en-US" altLang="ko-KR" sz="700" spc="-100" baseline="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spc="-100" baseline="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내용이 출력된다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목록으로 이동한다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567117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지원 포털</a:t>
                      </a:r>
                      <a:endParaRPr lang="ko-KR" altLang="en-US" sz="700" dirty="0" smtClean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SW</a:t>
                      </a:r>
                      <a:r>
                        <a:rPr lang="en-US" altLang="ko-KR" sz="700" baseline="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정보</a:t>
                      </a:r>
                      <a:endParaRPr lang="ko-KR" altLang="en-US" sz="700" dirty="0" smtClean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UI-3DP-05-002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S/W </a:t>
                      </a: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상세 정보</a:t>
                      </a:r>
                      <a:endParaRPr lang="en-US" altLang="ko-KR" sz="700" dirty="0" smtClean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PC-3DP-01-05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일반사용자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+mn-ea"/>
                        </a:rPr>
                        <a:t>지식 서비스 </a:t>
                      </a:r>
                      <a:r>
                        <a:rPr lang="en-US" altLang="ko-KR" sz="700" dirty="0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+mn-ea"/>
                        </a:rPr>
                        <a:t>-&gt; SW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4405995" y="1774459"/>
            <a:ext cx="1164592" cy="22578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endParaRPr lang="ko-KR" altLang="en-US" sz="800" dirty="0" smtClean="0"/>
          </a:p>
          <a:p>
            <a:r>
              <a:rPr lang="en-US" altLang="ko-KR" sz="800" dirty="0" smtClean="0"/>
              <a:t>Slicer, 3D Printer Host 	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175976" y="1792153"/>
            <a:ext cx="1164592" cy="22578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lvl="0"/>
            <a:r>
              <a:rPr lang="en-US" altLang="ko-KR" sz="800" dirty="0" err="1" smtClean="0"/>
              <a:t>Cura</a:t>
            </a:r>
            <a:endParaRPr lang="ko-KR" altLang="en-US" sz="800" dirty="0">
              <a:latin typeface="Arial Unicode MS" panose="020B0604020202020204" pitchFamily="50" charset="-127"/>
              <a:ea typeface="Arial Unicode MS" panose="020B0604020202020204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175976" y="3119973"/>
            <a:ext cx="5417093" cy="66621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lvl="0"/>
            <a:r>
              <a:rPr lang="ko-KR" altLang="en-US" sz="800" dirty="0" smtClean="0">
                <a:latin typeface="Arial Unicode MS" panose="020B0604020202020204" pitchFamily="50" charset="-127"/>
                <a:ea typeface="Arial Unicode MS" panose="020B0604020202020204" pitchFamily="50" charset="-127"/>
              </a:rPr>
              <a:t>비고</a:t>
            </a:r>
            <a:endParaRPr lang="ko-KR" altLang="en-US" sz="800" dirty="0">
              <a:latin typeface="Arial Unicode MS" panose="020B0604020202020204" pitchFamily="50" charset="-127"/>
              <a:ea typeface="Arial Unicode MS" panose="020B0604020202020204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175976" y="2774591"/>
            <a:ext cx="4396156" cy="225781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pPr lvl="0"/>
            <a:r>
              <a:rPr lang="en-US" altLang="ko-KR" sz="800" dirty="0" smtClean="0">
                <a:ea typeface="나눔고딕" pitchFamily="50" charset="-127"/>
              </a:rPr>
              <a:t>https://ultimaker.com/en/products/cura-software</a:t>
            </a:r>
            <a:endParaRPr lang="ko-KR" altLang="en-US" sz="800" dirty="0" smtClean="0">
              <a:ea typeface="나눔고딕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175976" y="2417401"/>
            <a:ext cx="4396156" cy="22578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r>
              <a:rPr lang="en-US" altLang="ko-KR" sz="800" dirty="0" smtClean="0"/>
              <a:t>PC, Mac, Linux 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4405995" y="2088000"/>
            <a:ext cx="1164592" cy="22578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r>
              <a:rPr lang="en-US" altLang="ko-KR" sz="800" dirty="0" smtClean="0"/>
              <a:t>Free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175976" y="2088000"/>
            <a:ext cx="1164592" cy="22578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lvl="0"/>
            <a:r>
              <a:rPr lang="ko-KR" altLang="en-US" sz="800" dirty="0" smtClean="0">
                <a:latin typeface="Arial Unicode MS" panose="020B0604020202020204" pitchFamily="50" charset="-127"/>
                <a:ea typeface="Arial Unicode MS" panose="020B0604020202020204" pitchFamily="50" charset="-127"/>
              </a:rPr>
              <a:t>초급</a:t>
            </a:r>
            <a:endParaRPr lang="ko-KR" altLang="en-US" sz="800" dirty="0">
              <a:latin typeface="Arial Unicode MS" panose="020B0604020202020204" pitchFamily="50" charset="-127"/>
              <a:ea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18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5056" y="893912"/>
            <a:ext cx="16161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지식 서비스 </a:t>
            </a:r>
            <a:r>
              <a:rPr lang="en-US" altLang="ko-KR" dirty="0"/>
              <a:t>-&gt; 3D </a:t>
            </a:r>
            <a:r>
              <a:rPr lang="ko-KR" altLang="en-US" dirty="0" err="1" smtClean="0"/>
              <a:t>프린팅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/>
          </p:nvPr>
        </p:nvGraphicFramePr>
        <p:xfrm>
          <a:off x="6732240" y="2747800"/>
          <a:ext cx="2306086" cy="188976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제품명을 입력 후 조회한다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 smtClean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baseline="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제품명을 입력한다</a:t>
                      </a:r>
                      <a:r>
                        <a:rPr lang="en-US" altLang="ko-KR" sz="700" baseline="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700" dirty="0" smtClean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검색을 클릭한다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표에 검색 조건의 정보가 출력된다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spc="-100" baseline="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104383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지원 포털</a:t>
                      </a:r>
                      <a:endParaRPr lang="ko-KR" altLang="en-US" sz="700" dirty="0" smtClean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3D </a:t>
                      </a: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프린터 </a:t>
                      </a:r>
                      <a:r>
                        <a:rPr lang="ko-KR" altLang="en-US" sz="700" baseline="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정보</a:t>
                      </a:r>
                      <a:endParaRPr lang="ko-KR" altLang="en-US" sz="700" dirty="0" smtClean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UI-3DP-05-003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3D </a:t>
                      </a: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프린터 정보 목록</a:t>
                      </a:r>
                      <a:endParaRPr lang="en-US" altLang="ko-KR" sz="700" dirty="0" smtClean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PC-3DP-01-05</a:t>
                      </a:r>
                      <a:endParaRPr lang="ko-KR" altLang="en-US" sz="700" dirty="0" smtClean="0">
                        <a:solidFill>
                          <a:srgbClr val="333333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+mn-ea"/>
                        </a:rPr>
                        <a:t>지식 서비스 </a:t>
                      </a:r>
                      <a:r>
                        <a:rPr lang="en-US" altLang="ko-KR" sz="700" dirty="0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+mn-ea"/>
                        </a:rPr>
                        <a:t>-&gt; 3D</a:t>
                      </a:r>
                      <a:r>
                        <a:rPr lang="ko-KR" altLang="en-US" sz="700" baseline="0" dirty="0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baseline="0" dirty="0" err="1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+mn-ea"/>
                        </a:rPr>
                        <a:t>프린팅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3" name="직사각형 127"/>
          <p:cNvSpPr>
            <a:spLocks noChangeArrowheads="1"/>
          </p:cNvSpPr>
          <p:nvPr/>
        </p:nvSpPr>
        <p:spPr bwMode="auto">
          <a:xfrm>
            <a:off x="2483768" y="4285126"/>
            <a:ext cx="189667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◀ 이전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1 2 3 4 5 6 7 8 9 10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다음 ▶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26008" y="2037600"/>
            <a:ext cx="22327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50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건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| 1/5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페이지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54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585473"/>
              </p:ext>
            </p:extLst>
          </p:nvPr>
        </p:nvGraphicFramePr>
        <p:xfrm>
          <a:off x="683568" y="2332535"/>
          <a:ext cx="5492735" cy="1878747"/>
        </p:xfrm>
        <a:graphic>
          <a:graphicData uri="http://schemas.openxmlformats.org/drawingml/2006/table">
            <a:tbl>
              <a:tblPr/>
              <a:tblGrid>
                <a:gridCol w="10715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5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50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868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latin typeface="+mn-ea"/>
                          <a:ea typeface="+mn-ea"/>
                        </a:rPr>
                        <a:t>제품명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사진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조형 방식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주요 재료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소프트웨어</a:t>
                      </a: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algn="ctr"/>
                      <a:r>
                        <a:rPr lang="en-US" sz="700" b="0" i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REPLICATOR MINI</a:t>
                      </a:r>
                      <a:endParaRPr lang="en-US" sz="700" b="0" i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i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FDM</a:t>
                      </a:r>
                      <a:endParaRPr lang="en-US" altLang="ko-KR" sz="700" b="0" i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PC ABS</a:t>
                      </a:r>
                      <a:r>
                        <a:rPr lang="ko-KR" altLang="en-US" sz="700" b="0" i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와 분말 코팅 강철 보강재</a:t>
                      </a: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MAKERBOT </a:t>
                      </a:r>
                      <a:r>
                        <a:rPr lang="ko-KR" altLang="en-US" sz="700" b="0" i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데스크톱 </a:t>
                      </a:r>
                      <a:endParaRPr lang="en-US" altLang="ko-KR" sz="700" b="0" i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ko-KR" altLang="en-US" sz="700" b="0" i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소프트웨어</a:t>
                      </a: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algn="ctr"/>
                      <a:r>
                        <a:rPr lang="en-US" sz="700" b="0" i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REPLICATOR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700" b="0" i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FDM</a:t>
                      </a:r>
                      <a:endParaRPr lang="en-US" sz="700" dirty="0">
                        <a:solidFill>
                          <a:srgbClr val="333333"/>
                        </a:solidFill>
                        <a:latin typeface="+mn-ea"/>
                        <a:ea typeface="+mn-ea"/>
                      </a:endParaRPr>
                    </a:p>
                  </a:txBody>
                  <a:tcPr marL="190500" marR="0" marT="85725" marB="95250" anchor="ctr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PC ABS</a:t>
                      </a:r>
                      <a:r>
                        <a:rPr lang="ko-KR" altLang="en-US" sz="700" b="0" i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와 분말 코팅 강철 보강재</a:t>
                      </a: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MAKERBOT </a:t>
                      </a:r>
                      <a:r>
                        <a:rPr lang="ko-KR" altLang="en-US" sz="700" b="0" i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데스크톱 소프트웨어</a:t>
                      </a: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REPLICATOR Z18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FDM</a:t>
                      </a:r>
                      <a:endParaRPr lang="en-US" sz="700" dirty="0">
                        <a:solidFill>
                          <a:srgbClr val="333333"/>
                        </a:solidFill>
                        <a:latin typeface="+mn-ea"/>
                        <a:ea typeface="+mn-ea"/>
                      </a:endParaRPr>
                    </a:p>
                  </a:txBody>
                  <a:tcPr marL="190500" marR="0" marT="85725" marB="95250" anchor="ctr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+mn-ea"/>
                          <a:ea typeface="+mn-ea"/>
                        </a:rPr>
                        <a:t>  PC-ABS 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+mn-ea"/>
                          <a:ea typeface="+mn-ea"/>
                        </a:rPr>
                        <a:t>및 알루미늄 복합 재료를 </a:t>
                      </a:r>
                      <a:endParaRPr lang="en-US" altLang="ko-KR" sz="700" dirty="0" smtClean="0">
                        <a:solidFill>
                          <a:srgbClr val="333333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+mn-ea"/>
                          <a:ea typeface="+mn-ea"/>
                        </a:rPr>
                        <a:t>이용한 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+mn-ea"/>
                          <a:ea typeface="+mn-ea"/>
                        </a:rPr>
                        <a:t>분말 코팅 강철</a:t>
                      </a:r>
                    </a:p>
                  </a:txBody>
                  <a:tcPr marL="190500" marR="0" marT="85725" marB="95250" anchor="ctr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i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MAKERBOT </a:t>
                      </a:r>
                      <a:r>
                        <a:rPr lang="ko-KR" altLang="en-US" sz="700" b="0" i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데스크톱 </a:t>
                      </a:r>
                      <a:endParaRPr lang="en-US" altLang="ko-KR" sz="700" b="0" i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ko-KR" altLang="en-US" sz="700" b="0" i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소프트웨어</a:t>
                      </a: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0" marR="0" marT="85725" marB="95250" anchor="ctr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algn="ctr"/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0" marT="36000" marB="36000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9" name="AutoShape 30"/>
          <p:cNvSpPr>
            <a:spLocks noChangeArrowheads="1"/>
          </p:cNvSpPr>
          <p:nvPr/>
        </p:nvSpPr>
        <p:spPr bwMode="auto">
          <a:xfrm>
            <a:off x="1285852" y="2563519"/>
            <a:ext cx="684001" cy="197644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dirty="0" smtClean="0">
                <a:latin typeface="+mn-ea"/>
              </a:rPr>
              <a:t>사진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34" name="AutoShape 30"/>
          <p:cNvSpPr>
            <a:spLocks noChangeArrowheads="1"/>
          </p:cNvSpPr>
          <p:nvPr/>
        </p:nvSpPr>
        <p:spPr bwMode="auto">
          <a:xfrm>
            <a:off x="1285852" y="2904039"/>
            <a:ext cx="684001" cy="197644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dirty="0" smtClean="0">
                <a:latin typeface="+mn-ea"/>
                <a:ea typeface="+mn-ea"/>
              </a:rPr>
              <a:t>사진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35" name="AutoShape 30"/>
          <p:cNvSpPr>
            <a:spLocks noChangeArrowheads="1"/>
          </p:cNvSpPr>
          <p:nvPr/>
        </p:nvSpPr>
        <p:spPr bwMode="auto">
          <a:xfrm>
            <a:off x="1285852" y="3286124"/>
            <a:ext cx="684001" cy="197644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dirty="0" smtClean="0">
                <a:latin typeface="+mn-ea"/>
              </a:rPr>
              <a:t>사진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17734" y="1573582"/>
            <a:ext cx="6500177" cy="33336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AutoShape 30"/>
          <p:cNvSpPr>
            <a:spLocks noChangeArrowheads="1"/>
          </p:cNvSpPr>
          <p:nvPr/>
        </p:nvSpPr>
        <p:spPr bwMode="auto">
          <a:xfrm>
            <a:off x="4355975" y="1645108"/>
            <a:ext cx="684001" cy="197644"/>
          </a:xfrm>
          <a:prstGeom prst="flowChartAlternateProcess">
            <a:avLst/>
          </a:prstGeom>
          <a:solidFill>
            <a:srgbClr val="DDDDDD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dirty="0">
                <a:latin typeface="+mn-ea"/>
                <a:ea typeface="+mn-ea"/>
              </a:rPr>
              <a:t>검색</a:t>
            </a:r>
          </a:p>
        </p:txBody>
      </p:sp>
      <p:sp>
        <p:nvSpPr>
          <p:cNvPr id="42" name="직사각형 41"/>
          <p:cNvSpPr/>
          <p:nvPr/>
        </p:nvSpPr>
        <p:spPr bwMode="auto">
          <a:xfrm>
            <a:off x="251516" y="1646299"/>
            <a:ext cx="4068000" cy="19526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</a:rPr>
              <a:t>제품명 입력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</a:rPr>
              <a:t>		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66" name="양쪽 모서리가 둥근 사각형 208"/>
          <p:cNvSpPr/>
          <p:nvPr/>
        </p:nvSpPr>
        <p:spPr>
          <a:xfrm>
            <a:off x="142844" y="1280963"/>
            <a:ext cx="1188000" cy="216000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 w="3175" algn="ctr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900" b="1" dirty="0" smtClean="0">
                <a:solidFill>
                  <a:schemeClr val="bg1">
                    <a:lumMod val="95000"/>
                  </a:schemeClr>
                </a:solidFill>
                <a:ea typeface="나눔고딕" panose="020D0604000000000000"/>
              </a:rPr>
              <a:t>3D </a:t>
            </a:r>
            <a:r>
              <a:rPr lang="ko-KR" altLang="en-US" sz="900" b="1" dirty="0" smtClean="0">
                <a:solidFill>
                  <a:schemeClr val="bg1">
                    <a:lumMod val="95000"/>
                  </a:schemeClr>
                </a:solidFill>
                <a:ea typeface="나눔고딕" panose="020D0604000000000000"/>
              </a:rPr>
              <a:t>프린터</a:t>
            </a:r>
            <a:endParaRPr lang="ko-KR" altLang="en-US" sz="900" b="1" dirty="0">
              <a:solidFill>
                <a:schemeClr val="bg1">
                  <a:lumMod val="95000"/>
                </a:schemeClr>
              </a:solidFill>
              <a:ea typeface="나눔고딕" panose="020D0604000000000000"/>
            </a:endParaRPr>
          </a:p>
        </p:txBody>
      </p:sp>
      <p:cxnSp>
        <p:nvCxnSpPr>
          <p:cNvPr id="67" name="직선 연결선 66"/>
          <p:cNvCxnSpPr/>
          <p:nvPr/>
        </p:nvCxnSpPr>
        <p:spPr>
          <a:xfrm>
            <a:off x="117734" y="1498667"/>
            <a:ext cx="6525968" cy="1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63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464528" y="2483827"/>
            <a:ext cx="848018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662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2423746" y="2129103"/>
            <a:ext cx="6512169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20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1846" dirty="0" smtClean="0"/>
              <a:t>지원 </a:t>
            </a:r>
            <a:r>
              <a:rPr lang="ko-KR" altLang="en-US" sz="1846" dirty="0"/>
              <a:t>포털</a:t>
            </a:r>
            <a:endParaRPr lang="en-US" altLang="ko-KR" sz="1846" dirty="0"/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2444995" y="2508930"/>
            <a:ext cx="6512169" cy="603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36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3323" dirty="0" smtClean="0"/>
              <a:t>센터 소개</a:t>
            </a:r>
            <a:endParaRPr lang="en-US" altLang="ko-KR" sz="3323" dirty="0"/>
          </a:p>
        </p:txBody>
      </p:sp>
    </p:spTree>
    <p:extLst>
      <p:ext uri="{BB962C8B-B14F-4D97-AF65-F5344CB8AC3E}">
        <p14:creationId xmlns:p14="http://schemas.microsoft.com/office/powerpoint/2010/main" val="117629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5056" y="893912"/>
            <a:ext cx="11929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⊙ 센터소개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인사말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032752"/>
              </p:ext>
            </p:extLst>
          </p:nvPr>
        </p:nvGraphicFramePr>
        <p:xfrm>
          <a:off x="6732240" y="2747800"/>
          <a:ext cx="2306086" cy="188976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센터 </a:t>
                      </a:r>
                      <a:r>
                        <a:rPr lang="ko-KR" altLang="en-US" sz="700" dirty="0" err="1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소개글을</a:t>
                      </a: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확인한다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 smtClean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endParaRPr lang="en-US" altLang="ko-KR" sz="700" dirty="0" smtClean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endParaRPr lang="en-US" altLang="ko-KR" sz="700" dirty="0" smtClean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203797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지원 포털</a:t>
                      </a:r>
                      <a:endParaRPr lang="ko-KR" altLang="en-US" sz="700" dirty="0" smtClean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센터소개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UI-3DP-06-001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인사말</a:t>
                      </a:r>
                      <a:endParaRPr lang="en-US" altLang="ko-KR" sz="700" dirty="0" smtClean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PC-3DP-01-06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센터소개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8" name="AutoShape 30"/>
          <p:cNvSpPr>
            <a:spLocks noChangeArrowheads="1"/>
          </p:cNvSpPr>
          <p:nvPr/>
        </p:nvSpPr>
        <p:spPr bwMode="auto">
          <a:xfrm>
            <a:off x="459118" y="1268760"/>
            <a:ext cx="5841073" cy="3960440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dirty="0" smtClean="0">
                <a:latin typeface="+mn-ea"/>
              </a:rPr>
              <a:t>센터 </a:t>
            </a:r>
            <a:r>
              <a:rPr lang="ko-KR" altLang="en-US" sz="800" dirty="0" err="1" smtClean="0">
                <a:latin typeface="+mn-ea"/>
              </a:rPr>
              <a:t>소개글</a:t>
            </a:r>
            <a:endParaRPr lang="ko-KR" altLang="en-US" sz="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405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5056" y="893912"/>
            <a:ext cx="13019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⊙ 센터소개</a:t>
            </a:r>
            <a:r>
              <a:rPr lang="en-US" altLang="ko-KR" dirty="0" smtClean="0"/>
              <a:t>-&gt;</a:t>
            </a:r>
            <a:r>
              <a:rPr lang="ko-KR" altLang="en-US" dirty="0" err="1" smtClean="0"/>
              <a:t>오시는길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663026"/>
              </p:ext>
            </p:extLst>
          </p:nvPr>
        </p:nvGraphicFramePr>
        <p:xfrm>
          <a:off x="6732240" y="2747800"/>
          <a:ext cx="2306086" cy="188976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오시는길을</a:t>
                      </a: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확인한다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 smtClean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endParaRPr lang="en-US" altLang="ko-KR" sz="700" dirty="0" smtClean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endParaRPr lang="en-US" altLang="ko-KR" sz="700" dirty="0" smtClean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532723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지원 포털</a:t>
                      </a:r>
                      <a:endParaRPr lang="ko-KR" altLang="en-US" sz="700" dirty="0" smtClean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센터소개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UI-3DP-06-002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찾아오시는길</a:t>
                      </a:r>
                      <a:endParaRPr lang="en-US" altLang="ko-KR" sz="700" dirty="0" smtClean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PC-3DP-01-06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센터소개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8" name="AutoShape 30"/>
          <p:cNvSpPr>
            <a:spLocks noChangeArrowheads="1"/>
          </p:cNvSpPr>
          <p:nvPr/>
        </p:nvSpPr>
        <p:spPr bwMode="auto">
          <a:xfrm>
            <a:off x="459119" y="1268760"/>
            <a:ext cx="3536818" cy="1584176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smtClean="0">
                <a:latin typeface="+mn-ea"/>
              </a:rPr>
              <a:t>지도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5536" y="3284984"/>
            <a:ext cx="1164592" cy="22578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r>
              <a:rPr lang="ko-KR" altLang="en-US" sz="800" dirty="0" smtClean="0">
                <a:ea typeface="나눔고딕" pitchFamily="50" charset="-127"/>
              </a:rPr>
              <a:t>주소 </a:t>
            </a:r>
            <a:r>
              <a:rPr lang="en-US" altLang="ko-KR" sz="800" dirty="0" smtClean="0">
                <a:ea typeface="나눔고딕" pitchFamily="50" charset="-127"/>
              </a:rPr>
              <a:t>: </a:t>
            </a:r>
            <a:endParaRPr lang="ko-KR" altLang="en-US" sz="800" dirty="0" smtClean="0"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61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464528" y="2483827"/>
            <a:ext cx="848018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662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2423746" y="2129103"/>
            <a:ext cx="6512169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20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1846" dirty="0" smtClean="0"/>
              <a:t>지원 </a:t>
            </a:r>
            <a:r>
              <a:rPr lang="ko-KR" altLang="en-US" sz="1846" dirty="0"/>
              <a:t>포털</a:t>
            </a:r>
            <a:endParaRPr lang="en-US" altLang="ko-KR" sz="1846" dirty="0"/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2444995" y="2508930"/>
            <a:ext cx="6512169" cy="603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36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3323" dirty="0" smtClean="0"/>
              <a:t>공지사항</a:t>
            </a:r>
            <a:endParaRPr lang="en-US" altLang="ko-KR" sz="3323" dirty="0"/>
          </a:p>
        </p:txBody>
      </p:sp>
    </p:spTree>
    <p:extLst>
      <p:ext uri="{BB962C8B-B14F-4D97-AF65-F5344CB8AC3E}">
        <p14:creationId xmlns:p14="http://schemas.microsoft.com/office/powerpoint/2010/main" val="137213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5056" y="893912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</a:t>
            </a:r>
            <a:r>
              <a:rPr lang="ko-KR" altLang="en-US" dirty="0" smtClean="0"/>
              <a:t>공지사항 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613890"/>
              </p:ext>
            </p:extLst>
          </p:nvPr>
        </p:nvGraphicFramePr>
        <p:xfrm>
          <a:off x="6732240" y="2747800"/>
          <a:ext cx="2306086" cy="188976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공지사항을 조회한다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 smtClean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공지사항 제목</a:t>
                      </a:r>
                      <a:r>
                        <a:rPr lang="ko-KR" altLang="en-US" sz="700" baseline="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을 입력한다</a:t>
                      </a:r>
                      <a:r>
                        <a:rPr lang="en-US" altLang="ko-KR" sz="700" baseline="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700" dirty="0" smtClean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검색을 클릭한다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표에 검색 조건의 정보가 출력된다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spc="-100" baseline="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060222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지원 포털</a:t>
                      </a:r>
                      <a:endParaRPr lang="ko-KR" altLang="en-US" sz="700" dirty="0" smtClean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공지사항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UI-3DP-07-001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공지사항 목록</a:t>
                      </a:r>
                      <a:endParaRPr lang="en-US" altLang="ko-KR" sz="700" dirty="0" smtClean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PC-3DP-01-07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통합관리자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공지사항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8" name="모서리가 둥근 직사각형 27"/>
          <p:cNvSpPr/>
          <p:nvPr/>
        </p:nvSpPr>
        <p:spPr>
          <a:xfrm>
            <a:off x="117734" y="1573582"/>
            <a:ext cx="6500177" cy="33336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AutoShape 30"/>
          <p:cNvSpPr>
            <a:spLocks noChangeArrowheads="1"/>
          </p:cNvSpPr>
          <p:nvPr/>
        </p:nvSpPr>
        <p:spPr bwMode="auto">
          <a:xfrm>
            <a:off x="4355975" y="1645108"/>
            <a:ext cx="684001" cy="197644"/>
          </a:xfrm>
          <a:prstGeom prst="flowChartAlternateProcess">
            <a:avLst/>
          </a:prstGeom>
          <a:solidFill>
            <a:srgbClr val="DDDDDD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dirty="0">
                <a:latin typeface="+mn-ea"/>
                <a:ea typeface="+mn-ea"/>
              </a:rPr>
              <a:t>검색</a:t>
            </a:r>
          </a:p>
        </p:txBody>
      </p:sp>
      <p:sp>
        <p:nvSpPr>
          <p:cNvPr id="31" name="직사각형 30"/>
          <p:cNvSpPr/>
          <p:nvPr/>
        </p:nvSpPr>
        <p:spPr bwMode="auto">
          <a:xfrm>
            <a:off x="251516" y="1646299"/>
            <a:ext cx="4068000" cy="19526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r"/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</a:rPr>
              <a:t>	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109" name="직사각형 127"/>
          <p:cNvSpPr>
            <a:spLocks noChangeArrowheads="1"/>
          </p:cNvSpPr>
          <p:nvPr/>
        </p:nvSpPr>
        <p:spPr bwMode="auto">
          <a:xfrm>
            <a:off x="2483768" y="4213688"/>
            <a:ext cx="189667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◀ 이전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1 2 3 4 5 6 7 8 9 10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다음 ▶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26008" y="2038619"/>
            <a:ext cx="22327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50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건 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| 1/5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페이지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11" name="표 104"/>
          <p:cNvGraphicFramePr>
            <a:graphicFrameLocks noGrp="1"/>
          </p:cNvGraphicFramePr>
          <p:nvPr>
            <p:extLst/>
          </p:nvPr>
        </p:nvGraphicFramePr>
        <p:xfrm>
          <a:off x="142845" y="2269463"/>
          <a:ext cx="6445379" cy="1810843"/>
        </p:xfrm>
        <a:graphic>
          <a:graphicData uri="http://schemas.openxmlformats.org/drawingml/2006/table">
            <a:tbl>
              <a:tblPr/>
              <a:tblGrid>
                <a:gridCol w="812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1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37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latin typeface="+mn-ea"/>
                          <a:ea typeface="+mn-ea"/>
                        </a:rPr>
                        <a:t>순번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이미지</a:t>
                      </a: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dirty="0" smtClean="0">
                          <a:latin typeface="+mn-ea"/>
                          <a:ea typeface="+mn-ea"/>
                        </a:rPr>
                        <a:t>제목</a:t>
                      </a: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dirty="0" smtClean="0">
                          <a:latin typeface="+mn-ea"/>
                          <a:ea typeface="+mn-ea"/>
                        </a:rPr>
                        <a:t>등록자</a:t>
                      </a: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dirty="0" smtClean="0">
                          <a:latin typeface="+mn-ea"/>
                          <a:ea typeface="+mn-ea"/>
                        </a:rPr>
                        <a:t>등록일</a:t>
                      </a: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101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공지사항입니다</a:t>
                      </a:r>
                      <a:r>
                        <a:rPr lang="en-US" altLang="ko-KR" sz="7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관리자</a:t>
                      </a: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2016-01-01</a:t>
                      </a: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3600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75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공지사항입니다</a:t>
                      </a:r>
                      <a:r>
                        <a:rPr lang="en-US" altLang="ko-KR" sz="700" b="0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700" b="0" i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관리자</a:t>
                      </a: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2016-01-01</a:t>
                      </a: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3600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10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공지사항입니다</a:t>
                      </a:r>
                      <a:r>
                        <a:rPr lang="en-US" altLang="ko-KR" sz="700" b="0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700" b="0" i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관리자</a:t>
                      </a: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2016-01-01</a:t>
                      </a: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3600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10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공지사항입니다</a:t>
                      </a:r>
                      <a:r>
                        <a:rPr lang="en-US" altLang="ko-KR" sz="7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관리자</a:t>
                      </a: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2016-01-01</a:t>
                      </a: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3600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10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0" marT="36000" marB="36000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50" name="직선 연결선 149"/>
          <p:cNvCxnSpPr/>
          <p:nvPr/>
        </p:nvCxnSpPr>
        <p:spPr>
          <a:xfrm>
            <a:off x="117734" y="1498667"/>
            <a:ext cx="6454530" cy="260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8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5056" y="893912"/>
            <a:ext cx="10118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</a:t>
            </a:r>
            <a:r>
              <a:rPr lang="ko-KR" altLang="en-US" dirty="0" smtClean="0"/>
              <a:t>공지사항 관리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692814"/>
              </p:ext>
            </p:extLst>
          </p:nvPr>
        </p:nvGraphicFramePr>
        <p:xfrm>
          <a:off x="6732240" y="2747800"/>
          <a:ext cx="2306086" cy="188976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공지사항 내용을 조회한다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 smtClean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목록 버튼을 클릭한다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공지사항 리스트가 출력된다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spc="-100" baseline="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287588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지원 포털</a:t>
                      </a:r>
                      <a:endParaRPr lang="ko-KR" altLang="en-US" sz="700" dirty="0" smtClean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공지사항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UI-3DP-07-002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공지사항 상세</a:t>
                      </a:r>
                      <a:endParaRPr lang="en-US" altLang="ko-KR" sz="700" dirty="0" smtClean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PC-3DP-01-07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통합관리자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공지사항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8" name="모서리가 둥근 직사각형 27"/>
          <p:cNvSpPr/>
          <p:nvPr/>
        </p:nvSpPr>
        <p:spPr>
          <a:xfrm>
            <a:off x="117734" y="1573582"/>
            <a:ext cx="6500177" cy="33336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센터 포털입니다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50" name="직선 연결선 149"/>
          <p:cNvCxnSpPr/>
          <p:nvPr/>
        </p:nvCxnSpPr>
        <p:spPr>
          <a:xfrm>
            <a:off x="117734" y="1498667"/>
            <a:ext cx="6454530" cy="260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076056" y="1624847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2016-01-01</a:t>
            </a:r>
            <a:endParaRPr lang="ko-KR" altLang="en-US" sz="900" dirty="0"/>
          </a:p>
        </p:txBody>
      </p:sp>
      <p:sp>
        <p:nvSpPr>
          <p:cNvPr id="13" name="TextBox 12"/>
          <p:cNvSpPr txBox="1"/>
          <p:nvPr/>
        </p:nvSpPr>
        <p:spPr>
          <a:xfrm>
            <a:off x="5910136" y="1621575"/>
            <a:ext cx="5100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admin</a:t>
            </a:r>
            <a:endParaRPr lang="ko-KR" altLang="en-US" sz="900" dirty="0"/>
          </a:p>
        </p:txBody>
      </p:sp>
      <p:sp>
        <p:nvSpPr>
          <p:cNvPr id="14" name="AutoShape 30"/>
          <p:cNvSpPr>
            <a:spLocks noChangeArrowheads="1"/>
          </p:cNvSpPr>
          <p:nvPr/>
        </p:nvSpPr>
        <p:spPr bwMode="auto">
          <a:xfrm>
            <a:off x="107950" y="2060848"/>
            <a:ext cx="6464314" cy="3240360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dirty="0" smtClean="0"/>
              <a:t>센터 </a:t>
            </a:r>
            <a:r>
              <a:rPr lang="ko-KR" altLang="en-US" sz="800" dirty="0"/>
              <a:t>포털입니다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5" name="AutoShape 30"/>
          <p:cNvSpPr>
            <a:spLocks noChangeArrowheads="1"/>
          </p:cNvSpPr>
          <p:nvPr/>
        </p:nvSpPr>
        <p:spPr bwMode="auto">
          <a:xfrm>
            <a:off x="5823173" y="1210998"/>
            <a:ext cx="684001" cy="197644"/>
          </a:xfrm>
          <a:prstGeom prst="flowChartAlternateProcess">
            <a:avLst/>
          </a:prstGeom>
          <a:solidFill>
            <a:srgbClr val="DDDDDD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dirty="0" smtClean="0">
                <a:latin typeface="+mn-ea"/>
              </a:rPr>
              <a:t>목록</a:t>
            </a:r>
            <a:endParaRPr lang="ko-KR" altLang="en-US" sz="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6489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직사각형 83"/>
          <p:cNvSpPr/>
          <p:nvPr/>
        </p:nvSpPr>
        <p:spPr>
          <a:xfrm>
            <a:off x="1691680" y="1784329"/>
            <a:ext cx="1332048" cy="4235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전문가 상담</a:t>
            </a:r>
            <a:endParaRPr lang="en-US" altLang="ko-KR" sz="9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3131840" y="1782342"/>
            <a:ext cx="1332048" cy="4235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ko-KR" altLang="en-US" sz="900" b="1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매칭서비스</a:t>
            </a:r>
            <a:endParaRPr lang="ko-KR" altLang="en-US" sz="9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254423" y="1782342"/>
            <a:ext cx="1332048" cy="4235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장비 이용 허브</a:t>
            </a:r>
          </a:p>
        </p:txBody>
      </p:sp>
      <p:sp>
        <p:nvSpPr>
          <p:cNvPr id="133" name="직사각형 132"/>
          <p:cNvSpPr/>
          <p:nvPr/>
        </p:nvSpPr>
        <p:spPr>
          <a:xfrm>
            <a:off x="3016853" y="908720"/>
            <a:ext cx="2710093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지원 포털</a:t>
            </a:r>
            <a:endParaRPr lang="ko-KR" altLang="en-US" sz="12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50" name="꺾인 연결선 149"/>
          <p:cNvCxnSpPr>
            <a:stCxn id="133" idx="2"/>
            <a:endCxn id="84" idx="0"/>
          </p:cNvCxnSpPr>
          <p:nvPr/>
        </p:nvCxnSpPr>
        <p:spPr>
          <a:xfrm rot="5400000">
            <a:off x="3107018" y="519446"/>
            <a:ext cx="515569" cy="2014196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꺾인 연결선 151"/>
          <p:cNvCxnSpPr>
            <a:stCxn id="133" idx="2"/>
            <a:endCxn id="92" idx="0"/>
          </p:cNvCxnSpPr>
          <p:nvPr/>
        </p:nvCxnSpPr>
        <p:spPr>
          <a:xfrm rot="5400000">
            <a:off x="3828091" y="1238533"/>
            <a:ext cx="513582" cy="574036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꺾인 연결선 152"/>
          <p:cNvCxnSpPr>
            <a:stCxn id="133" idx="2"/>
            <a:endCxn id="100" idx="0"/>
          </p:cNvCxnSpPr>
          <p:nvPr/>
        </p:nvCxnSpPr>
        <p:spPr>
          <a:xfrm rot="16200000" flipH="1">
            <a:off x="6002149" y="-361490"/>
            <a:ext cx="513583" cy="3774081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꺾인 연결선 154"/>
          <p:cNvCxnSpPr>
            <a:stCxn id="133" idx="2"/>
            <a:endCxn id="126" idx="0"/>
          </p:cNvCxnSpPr>
          <p:nvPr/>
        </p:nvCxnSpPr>
        <p:spPr>
          <a:xfrm rot="5400000">
            <a:off x="2389383" y="-200175"/>
            <a:ext cx="513582" cy="3451453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/>
          <p:cNvSpPr/>
          <p:nvPr/>
        </p:nvSpPr>
        <p:spPr>
          <a:xfrm>
            <a:off x="7479957" y="1782343"/>
            <a:ext cx="1332048" cy="4235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통합관리자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7479957" y="2342128"/>
            <a:ext cx="1332048" cy="42353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장비 관리</a:t>
            </a:r>
          </a:p>
        </p:txBody>
      </p:sp>
      <p:sp>
        <p:nvSpPr>
          <p:cNvPr id="102" name="직사각형 101"/>
          <p:cNvSpPr/>
          <p:nvPr/>
        </p:nvSpPr>
        <p:spPr>
          <a:xfrm>
            <a:off x="7479957" y="2901913"/>
            <a:ext cx="1332048" cy="42353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ko-KR" altLang="en-US" sz="900" dirty="0" smtClean="0">
                <a:latin typeface="나눔고딕" pitchFamily="50" charset="-127"/>
                <a:ea typeface="나눔고딕" pitchFamily="50" charset="-127"/>
              </a:rPr>
              <a:t>전문가 관리</a:t>
            </a:r>
            <a:endParaRPr lang="ko-KR" altLang="en-US" sz="9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7479957" y="3461698"/>
            <a:ext cx="1332048" cy="42353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업체 관리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7479957" y="4021483"/>
            <a:ext cx="1332048" cy="42353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지식서비스 관리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7479957" y="4581268"/>
            <a:ext cx="1332048" cy="42353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ko-KR" altLang="en-US" sz="900" dirty="0" smtClean="0">
                <a:latin typeface="나눔고딕" pitchFamily="50" charset="-127"/>
                <a:ea typeface="나눔고딕" pitchFamily="50" charset="-127"/>
              </a:rPr>
              <a:t>회원 관리</a:t>
            </a:r>
            <a:endParaRPr lang="ko-KR" altLang="en-US" sz="90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7479957" y="5141053"/>
            <a:ext cx="1332048" cy="42353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ko-KR" altLang="en-US" sz="900" dirty="0" smtClean="0">
                <a:latin typeface="나눔고딕" pitchFamily="50" charset="-127"/>
                <a:ea typeface="나눔고딕" pitchFamily="50" charset="-127"/>
              </a:rPr>
              <a:t>코드</a:t>
            </a:r>
            <a:r>
              <a:rPr lang="ko-KR" altLang="en-US" sz="9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관리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4572000" y="1782341"/>
            <a:ext cx="1332048" cy="4235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지식서비스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4572001" y="2901911"/>
            <a:ext cx="1332048" cy="42353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SW </a:t>
            </a:r>
            <a:r>
              <a:rPr lang="ko-KR" altLang="en-US" sz="900" dirty="0" smtClean="0">
                <a:latin typeface="나눔고딕" pitchFamily="50" charset="-127"/>
                <a:ea typeface="나눔고딕" pitchFamily="50" charset="-127"/>
              </a:rPr>
              <a:t>정보</a:t>
            </a:r>
            <a:endParaRPr lang="ko-KR" altLang="en-US" sz="90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572001" y="3461696"/>
            <a:ext cx="1332048" cy="42353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900" dirty="0" smtClean="0">
                <a:latin typeface="나눔고딕" pitchFamily="50" charset="-127"/>
                <a:ea typeface="나눔고딕" pitchFamily="50" charset="-127"/>
              </a:rPr>
              <a:t>3D </a:t>
            </a:r>
            <a:r>
              <a:rPr lang="ko-KR" altLang="en-US" sz="900" dirty="0" smtClean="0">
                <a:latin typeface="나눔고딕" pitchFamily="50" charset="-127"/>
                <a:ea typeface="나눔고딕" pitchFamily="50" charset="-127"/>
              </a:rPr>
              <a:t>프린터 정보</a:t>
            </a:r>
            <a:endParaRPr lang="ko-KR" altLang="en-US" sz="9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572001" y="4021481"/>
            <a:ext cx="1332048" cy="42353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ko-KR" altLang="en-US" sz="900" dirty="0" smtClean="0">
                <a:latin typeface="나눔고딕" pitchFamily="50" charset="-127"/>
                <a:ea typeface="나눔고딕" pitchFamily="50" charset="-127"/>
              </a:rPr>
              <a:t>재료 정보</a:t>
            </a:r>
            <a:endParaRPr lang="ko-KR" altLang="en-US" sz="9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572758" y="2342656"/>
            <a:ext cx="1332048" cy="42353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ko-KR" altLang="en-US" sz="900" dirty="0" smtClean="0">
                <a:latin typeface="나눔고딕" pitchFamily="50" charset="-127"/>
                <a:ea typeface="나눔고딕" pitchFamily="50" charset="-127"/>
              </a:rPr>
              <a:t>이용정보</a:t>
            </a:r>
            <a:endParaRPr lang="ko-KR" altLang="en-US" sz="90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49" name="꺾인 연결선 48"/>
          <p:cNvCxnSpPr>
            <a:stCxn id="133" idx="2"/>
            <a:endCxn id="42" idx="0"/>
          </p:cNvCxnSpPr>
          <p:nvPr/>
        </p:nvCxnSpPr>
        <p:spPr>
          <a:xfrm rot="16200000" flipH="1">
            <a:off x="4548172" y="1092488"/>
            <a:ext cx="513581" cy="866124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254421" y="4717516"/>
            <a:ext cx="1332048" cy="4235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ko-KR" altLang="en-US" sz="900" b="1" dirty="0" smtClean="0">
                <a:latin typeface="나눔고딕" pitchFamily="50" charset="-127"/>
                <a:ea typeface="나눔고딕" pitchFamily="50" charset="-127"/>
              </a:rPr>
              <a:t>공정지원 </a:t>
            </a:r>
            <a:r>
              <a:rPr lang="en-US" altLang="ko-KR" sz="900" b="1" dirty="0" smtClean="0">
                <a:latin typeface="나눔고딕" pitchFamily="50" charset="-127"/>
                <a:ea typeface="나눔고딕" pitchFamily="50" charset="-127"/>
              </a:rPr>
              <a:t>APP</a:t>
            </a:r>
            <a:endParaRPr lang="ko-KR" altLang="en-US" sz="9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009259" y="1782341"/>
            <a:ext cx="1332048" cy="4235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센터소개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6009259" y="2342126"/>
            <a:ext cx="1332048" cy="42353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인사말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6009259" y="2901911"/>
            <a:ext cx="1332048" cy="42353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ko-KR" altLang="en-US" sz="900" dirty="0" err="1" smtClean="0">
                <a:latin typeface="나눔고딕" pitchFamily="50" charset="-127"/>
                <a:ea typeface="나눔고딕" pitchFamily="50" charset="-127"/>
              </a:rPr>
              <a:t>찾아오시는길</a:t>
            </a:r>
            <a:endParaRPr lang="ko-KR" altLang="en-US" sz="9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112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464528" y="2483827"/>
            <a:ext cx="848018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662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2423746" y="2129103"/>
            <a:ext cx="6512169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20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1846" dirty="0" smtClean="0"/>
              <a:t>지원 </a:t>
            </a:r>
            <a:r>
              <a:rPr lang="ko-KR" altLang="en-US" sz="1846" dirty="0"/>
              <a:t>포털</a:t>
            </a:r>
            <a:endParaRPr lang="en-US" altLang="ko-KR" sz="1846" dirty="0"/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2444995" y="2508930"/>
            <a:ext cx="6512169" cy="603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36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3323" dirty="0" err="1" smtClean="0"/>
              <a:t>마이페이지</a:t>
            </a:r>
            <a:endParaRPr lang="en-US" altLang="ko-KR" sz="3323" dirty="0"/>
          </a:p>
        </p:txBody>
      </p:sp>
    </p:spTree>
    <p:extLst>
      <p:ext uri="{BB962C8B-B14F-4D97-AF65-F5344CB8AC3E}">
        <p14:creationId xmlns:p14="http://schemas.microsoft.com/office/powerpoint/2010/main" val="254105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170823"/>
              </p:ext>
            </p:extLst>
          </p:nvPr>
        </p:nvGraphicFramePr>
        <p:xfrm>
          <a:off x="6732240" y="2747800"/>
          <a:ext cx="2306086" cy="188976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회원정보를 수정한다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 smtClean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수정된 회원정보를 입력한다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저장 버튼을 클릭한다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비밀번호변경 버튼을 클릭한다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 정보를 입력한다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저장 버튼을 클릭한다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.</a:t>
                      </a:r>
                      <a:endParaRPr lang="ko-KR" altLang="en-US" sz="700" dirty="0" smtClean="0">
                        <a:solidFill>
                          <a:srgbClr val="333333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984152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지원 포털</a:t>
                      </a:r>
                      <a:endParaRPr lang="ko-KR" altLang="en-US" sz="700" dirty="0" smtClean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 err="1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마이페이지</a:t>
                      </a:r>
                      <a:endParaRPr lang="ko-KR" altLang="en-US" sz="700" dirty="0" smtClean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UI-3DP-08-001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회원정보수정</a:t>
                      </a:r>
                      <a:endParaRPr lang="en-US" altLang="ko-KR" sz="700" dirty="0" smtClean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PC-3DP-01-08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마이페이지</a:t>
                      </a:r>
                      <a:endParaRPr lang="ko-KR" altLang="en-US" sz="700" dirty="0" smtClean="0">
                        <a:solidFill>
                          <a:srgbClr val="333333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5496" y="1136744"/>
            <a:ext cx="11560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⊙ 회원정보수정</a:t>
            </a:r>
          </a:p>
        </p:txBody>
      </p:sp>
      <p:graphicFrame>
        <p:nvGraphicFramePr>
          <p:cNvPr id="8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057787"/>
              </p:ext>
            </p:extLst>
          </p:nvPr>
        </p:nvGraphicFramePr>
        <p:xfrm>
          <a:off x="123666" y="1496784"/>
          <a:ext cx="6495729" cy="1212184"/>
        </p:xfrm>
        <a:graphic>
          <a:graphicData uri="http://schemas.openxmlformats.org/drawingml/2006/table">
            <a:tbl>
              <a:tblPr/>
              <a:tblGrid>
                <a:gridCol w="1367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8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* </a:t>
                      </a:r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사용자아이디</a:t>
                      </a:r>
                      <a:endParaRPr lang="ko-KR" alt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돋움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* </a:t>
                      </a:r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사용자이름</a:t>
                      </a:r>
                      <a:endParaRPr lang="ko-KR" alt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돋움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0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* </a:t>
                      </a:r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소속</a:t>
                      </a:r>
                      <a:endParaRPr lang="ko-KR" alt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돋움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0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0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* </a:t>
                      </a:r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부서</a:t>
                      </a:r>
                      <a:endParaRPr lang="ko-KR" alt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돋움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0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0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* </a:t>
                      </a:r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연락처</a:t>
                      </a:r>
                      <a:endParaRPr lang="ko-KR" alt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돋움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0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0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* </a:t>
                      </a:r>
                      <a:r>
                        <a:rPr lang="ko-KR" altLang="en-US" sz="7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이메일</a:t>
                      </a:r>
                      <a:endParaRPr lang="ko-KR" alt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돋움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0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547664" y="1763287"/>
            <a:ext cx="2988000" cy="144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>
              <a:lnSpc>
                <a:spcPct val="150000"/>
              </a:lnSpc>
            </a:pPr>
            <a:r>
              <a:rPr lang="ko-KR" altLang="en-US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테스터</a:t>
            </a:r>
            <a:r>
              <a:rPr lang="en-US" altLang="ko-KR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endParaRPr lang="ko-KR" altLang="en-US" sz="7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47664" y="1528668"/>
            <a:ext cx="1494000" cy="144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>
              <a:lnSpc>
                <a:spcPct val="150000"/>
              </a:lnSpc>
            </a:pP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TS-7</a:t>
            </a:r>
            <a:endParaRPr lang="ko-KR" altLang="en-US" sz="700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547664" y="2347811"/>
            <a:ext cx="2988000" cy="144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lvl="0"/>
            <a:r>
              <a:rPr lang="en-US" altLang="ko-KR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062-360-0123</a:t>
            </a:r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547664" y="2544785"/>
            <a:ext cx="2988000" cy="144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lvl="0"/>
            <a:r>
              <a:rPr lang="en-US" altLang="ko-KR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test@test.com</a:t>
            </a:r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모서리가 둥근 직사각형 136"/>
          <p:cNvSpPr>
            <a:spLocks noChangeArrowheads="1"/>
          </p:cNvSpPr>
          <p:nvPr/>
        </p:nvSpPr>
        <p:spPr bwMode="auto">
          <a:xfrm>
            <a:off x="2449696" y="3222620"/>
            <a:ext cx="396000" cy="122942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31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tIns="36000" bIns="36000" anchor="ctr"/>
          <a:lstStyle/>
          <a:p>
            <a:pPr algn="ctr"/>
            <a:r>
              <a:rPr lang="ko-KR" altLang="en-US" sz="700" dirty="0" smtClean="0">
                <a:latin typeface="나눔고딕" pitchFamily="50" charset="-127"/>
                <a:ea typeface="나눔고딕" pitchFamily="50" charset="-127"/>
              </a:rPr>
              <a:t>저장</a:t>
            </a:r>
            <a:endParaRPr lang="ko-KR" altLang="en-US" sz="7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모서리가 둥근 직사각형 136"/>
          <p:cNvSpPr>
            <a:spLocks noChangeArrowheads="1"/>
          </p:cNvSpPr>
          <p:nvPr/>
        </p:nvSpPr>
        <p:spPr bwMode="auto">
          <a:xfrm>
            <a:off x="2987824" y="3234049"/>
            <a:ext cx="576064" cy="134619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31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tIns="36000" bIns="36000" anchor="ctr"/>
          <a:lstStyle/>
          <a:p>
            <a:pPr algn="ctr"/>
            <a:r>
              <a:rPr lang="ko-KR" altLang="en-US" sz="700" smtClean="0">
                <a:latin typeface="나눔고딕" pitchFamily="50" charset="-127"/>
                <a:ea typeface="나눔고딕" pitchFamily="50" charset="-127"/>
              </a:rPr>
              <a:t>비밀번호변경</a:t>
            </a:r>
            <a:endParaRPr lang="ko-KR" altLang="en-US" sz="7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547664" y="1954777"/>
            <a:ext cx="2988000" cy="144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lvl="0"/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547664" y="2153314"/>
            <a:ext cx="2988000" cy="144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lvl="0"/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9994" y="3636031"/>
            <a:ext cx="15953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⊙ 사용자 비밀번호변경</a:t>
            </a:r>
          </a:p>
        </p:txBody>
      </p:sp>
      <p:graphicFrame>
        <p:nvGraphicFramePr>
          <p:cNvPr id="3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434849"/>
              </p:ext>
            </p:extLst>
          </p:nvPr>
        </p:nvGraphicFramePr>
        <p:xfrm>
          <a:off x="182002" y="4005263"/>
          <a:ext cx="4680520" cy="822092"/>
        </p:xfrm>
        <a:graphic>
          <a:graphicData uri="http://schemas.openxmlformats.org/drawingml/2006/table">
            <a:tbl>
              <a:tblPr/>
              <a:tblGrid>
                <a:gridCol w="1367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3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* </a:t>
                      </a:r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사용자아이디</a:t>
                      </a:r>
                      <a:endParaRPr lang="ko-KR" alt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돋움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* </a:t>
                      </a:r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기존비밀번호</a:t>
                      </a:r>
                      <a:endParaRPr lang="ko-KR" alt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돋움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0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* </a:t>
                      </a:r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비밀번호</a:t>
                      </a:r>
                      <a:endParaRPr lang="ko-KR" alt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돋움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0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0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* </a:t>
                      </a:r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비밀번호확인</a:t>
                      </a:r>
                      <a:endParaRPr lang="ko-KR" alt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돋움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0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1606000" y="4271766"/>
            <a:ext cx="2988000" cy="144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>
              <a:lnSpc>
                <a:spcPct val="150000"/>
              </a:lnSpc>
            </a:pPr>
            <a:endParaRPr lang="ko-KR" altLang="en-US" sz="7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606000" y="4037147"/>
            <a:ext cx="1494000" cy="144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>
              <a:lnSpc>
                <a:spcPct val="150000"/>
              </a:lnSpc>
            </a:pP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TS-7</a:t>
            </a:r>
            <a:endParaRPr lang="ko-KR" altLang="en-US" sz="700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606000" y="4457339"/>
            <a:ext cx="2988000" cy="144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lvl="0"/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606000" y="4654313"/>
            <a:ext cx="2988000" cy="144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lvl="0"/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2607898" y="4980445"/>
            <a:ext cx="822789" cy="122942"/>
            <a:chOff x="2533400" y="2469158"/>
            <a:chExt cx="822789" cy="122942"/>
          </a:xfrm>
        </p:grpSpPr>
        <p:sp>
          <p:nvSpPr>
            <p:cNvPr id="41" name="모서리가 둥근 직사각형 136"/>
            <p:cNvSpPr>
              <a:spLocks noChangeArrowheads="1"/>
            </p:cNvSpPr>
            <p:nvPr/>
          </p:nvSpPr>
          <p:spPr bwMode="auto">
            <a:xfrm>
              <a:off x="2960189" y="2469158"/>
              <a:ext cx="396000" cy="122942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3175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tIns="36000" bIns="36000" anchor="ctr"/>
            <a:lstStyle/>
            <a:p>
              <a:pPr algn="ctr"/>
              <a:r>
                <a:rPr lang="ko-KR" altLang="en-US" sz="700" dirty="0" smtClean="0">
                  <a:latin typeface="나눔고딕" pitchFamily="50" charset="-127"/>
                  <a:ea typeface="나눔고딕" pitchFamily="50" charset="-127"/>
                </a:rPr>
                <a:t>저장</a:t>
              </a:r>
              <a:endParaRPr lang="ko-KR" altLang="en-US" sz="7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2" name="모서리가 둥근 직사각형 136"/>
            <p:cNvSpPr>
              <a:spLocks noChangeArrowheads="1"/>
            </p:cNvSpPr>
            <p:nvPr/>
          </p:nvSpPr>
          <p:spPr bwMode="auto">
            <a:xfrm>
              <a:off x="2533400" y="2469158"/>
              <a:ext cx="396000" cy="122942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3175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tIns="36000" bIns="36000" anchor="ctr"/>
            <a:lstStyle/>
            <a:p>
              <a:pPr algn="ctr"/>
              <a:r>
                <a:rPr lang="ko-KR" altLang="en-US" sz="700" dirty="0" smtClean="0">
                  <a:latin typeface="나눔고딕" pitchFamily="50" charset="-127"/>
                  <a:ea typeface="나눔고딕" pitchFamily="50" charset="-127"/>
                </a:rPr>
                <a:t>닫기</a:t>
              </a:r>
              <a:endParaRPr lang="ko-KR" altLang="en-US" sz="70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559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778476"/>
              </p:ext>
            </p:extLst>
          </p:nvPr>
        </p:nvGraphicFramePr>
        <p:xfrm>
          <a:off x="6732240" y="2747800"/>
          <a:ext cx="2306086" cy="188976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장비 예약 신청 내역을 조회한다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 smtClean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endParaRPr lang="en-US" altLang="ko-KR" sz="700" dirty="0" smtClean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endParaRPr lang="en-US" altLang="ko-KR" sz="700" dirty="0" smtClean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383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지원 포털</a:t>
                      </a:r>
                      <a:endParaRPr lang="ko-KR" altLang="en-US" sz="700" dirty="0" smtClean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 err="1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마이페이지</a:t>
                      </a:r>
                      <a:endParaRPr lang="ko-KR" altLang="en-US" sz="700" dirty="0" smtClean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UI-3DP-08-002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장비 예약 신청 내역</a:t>
                      </a:r>
                      <a:endParaRPr lang="en-US" altLang="ko-KR" sz="700" dirty="0" smtClean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PC-3DP-01-08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마이페이지</a:t>
                      </a:r>
                      <a:endParaRPr lang="ko-KR" altLang="en-US" sz="700" dirty="0" smtClean="0">
                        <a:solidFill>
                          <a:srgbClr val="333333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5496" y="1136744"/>
            <a:ext cx="15424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⊙ 장비 예약 신청 내역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510621"/>
              </p:ext>
            </p:extLst>
          </p:nvPr>
        </p:nvGraphicFramePr>
        <p:xfrm>
          <a:off x="323528" y="1700808"/>
          <a:ext cx="5760640" cy="2458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0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59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35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굴림" pitchFamily="50" charset="-127"/>
                          <a:ea typeface="나눔고딕" panose="020D0604000000000000"/>
                        </a:rPr>
                        <a:t>순번</a:t>
                      </a:r>
                      <a:endParaRPr lang="ko-KR" altLang="en-US" sz="700" b="1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 smtClean="0">
                          <a:latin typeface="굴림" pitchFamily="50" charset="-127"/>
                          <a:ea typeface="나눔고딕" panose="020D0604000000000000"/>
                        </a:rPr>
                        <a:t>장비명</a:t>
                      </a:r>
                      <a:endParaRPr lang="ko-KR" altLang="en-US" sz="700" b="1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err="1" smtClean="0">
                          <a:latin typeface="굴림" pitchFamily="50" charset="-127"/>
                          <a:ea typeface="나눔고딕" panose="020D0604000000000000"/>
                        </a:rPr>
                        <a:t>에약일</a:t>
                      </a:r>
                      <a:endParaRPr lang="ko-KR" altLang="en-US" sz="700" b="1" dirty="0" smtClean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latin typeface="굴림" pitchFamily="50" charset="-127"/>
                          <a:ea typeface="나눔고딕" panose="020D0604000000000000"/>
                        </a:rPr>
                        <a:t>신청일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baseline="0" dirty="0" smtClean="0">
                          <a:latin typeface="굴림" pitchFamily="50" charset="-127"/>
                          <a:ea typeface="나눔고딕" panose="020D0604000000000000"/>
                        </a:rPr>
                        <a:t>예약상태</a:t>
                      </a:r>
                      <a:endParaRPr lang="ko-KR" altLang="en-US" sz="700" b="1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굴림" pitchFamily="50" charset="-127"/>
                          <a:ea typeface="나눔고딕" panose="020D0604000000000000"/>
                        </a:rPr>
                        <a:t>10</a:t>
                      </a:r>
                      <a:endParaRPr lang="ko-KR" altLang="en-US" sz="7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aseline="0" dirty="0" smtClean="0">
                          <a:latin typeface="굴림" pitchFamily="50" charset="-127"/>
                          <a:ea typeface="나눔고딕" panose="020D0604000000000000"/>
                        </a:rPr>
                        <a:t>스캐너</a:t>
                      </a:r>
                      <a:endParaRPr lang="ko-KR" altLang="en-US" sz="7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굴림" pitchFamily="50" charset="-127"/>
                          <a:ea typeface="나눔고딕" panose="020D0604000000000000"/>
                        </a:rPr>
                        <a:t>2016-11-17 ~ 2016-06-15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2016-11-30</a:t>
                      </a:r>
                      <a:endParaRPr lang="ko-KR" altLang="en-US" sz="100" dirty="0" smtClean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굴림" pitchFamily="50" charset="-127"/>
                          <a:ea typeface="나눔고딕" panose="020D0604000000000000"/>
                        </a:rPr>
                        <a:t>예약완료</a:t>
                      </a:r>
                      <a:endParaRPr lang="en-US" altLang="ko-KR" sz="700" dirty="0" smtClean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굴림" pitchFamily="50" charset="-127"/>
                          <a:ea typeface="나눔고딕" panose="020D0604000000000000"/>
                        </a:rPr>
                        <a:t>9</a:t>
                      </a:r>
                      <a:endParaRPr lang="ko-KR" altLang="en-US" sz="7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굴림" pitchFamily="50" charset="-127"/>
                          <a:ea typeface="나눔고딕" panose="020D0604000000000000"/>
                        </a:rPr>
                        <a:t>3D</a:t>
                      </a:r>
                      <a:r>
                        <a:rPr lang="ko-KR" altLang="en-US" sz="700" dirty="0" smtClean="0">
                          <a:latin typeface="굴림" pitchFamily="50" charset="-127"/>
                          <a:ea typeface="나눔고딕" panose="020D0604000000000000"/>
                        </a:rPr>
                        <a:t>프린터</a:t>
                      </a:r>
                      <a:endParaRPr lang="ko-KR" altLang="en-US" sz="7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굴림" pitchFamily="50" charset="-127"/>
                          <a:ea typeface="나눔고딕" panose="020D0604000000000000"/>
                        </a:rPr>
                        <a:t>2016-11-17 ~ 2016-06-15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2016-11-30</a:t>
                      </a:r>
                      <a:endParaRPr lang="ko-KR" altLang="en-US" sz="100" dirty="0" smtClean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latin typeface="굴림" pitchFamily="50" charset="-127"/>
                          <a:ea typeface="나눔고딕" panose="020D0604000000000000"/>
                        </a:rPr>
                        <a:t>예약완료</a:t>
                      </a:r>
                      <a:endParaRPr lang="en-US" altLang="ko-KR" sz="700" dirty="0" smtClean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굴림" pitchFamily="50" charset="-127"/>
                          <a:ea typeface="나눔고딕" panose="020D0604000000000000"/>
                        </a:rPr>
                        <a:t>8</a:t>
                      </a:r>
                      <a:endParaRPr lang="ko-KR" altLang="en-US" sz="7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굴림" pitchFamily="50" charset="-127"/>
                          <a:ea typeface="나눔고딕" panose="020D0604000000000000"/>
                        </a:rPr>
                        <a:t>후처리</a:t>
                      </a:r>
                      <a:endParaRPr lang="ko-KR" altLang="en-US" sz="7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굴림" pitchFamily="50" charset="-127"/>
                          <a:ea typeface="나눔고딕" panose="020D0604000000000000"/>
                        </a:rPr>
                        <a:t>2016-11-17 ~ 2016-06-15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2016-11-30</a:t>
                      </a:r>
                      <a:endParaRPr lang="ko-KR" altLang="en-US" sz="100" dirty="0" smtClean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latin typeface="굴림" pitchFamily="50" charset="-127"/>
                          <a:ea typeface="나눔고딕" panose="020D0604000000000000"/>
                        </a:rPr>
                        <a:t>예약완료</a:t>
                      </a:r>
                      <a:endParaRPr lang="en-US" altLang="ko-KR" sz="700" dirty="0" smtClean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굴림" pitchFamily="50" charset="-127"/>
                          <a:ea typeface="나눔고딕" panose="020D0604000000000000"/>
                        </a:rPr>
                        <a:t>7</a:t>
                      </a:r>
                      <a:endParaRPr lang="ko-KR" altLang="en-US" sz="7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굴림" pitchFamily="50" charset="-127"/>
                          <a:ea typeface="나눔고딕" panose="020D0604000000000000"/>
                        </a:rPr>
                        <a:t>3D</a:t>
                      </a:r>
                      <a:r>
                        <a:rPr lang="ko-KR" altLang="en-US" sz="700" dirty="0" smtClean="0">
                          <a:latin typeface="굴림" pitchFamily="50" charset="-127"/>
                          <a:ea typeface="나눔고딕" panose="020D0604000000000000"/>
                        </a:rPr>
                        <a:t>프린터</a:t>
                      </a:r>
                      <a:endParaRPr lang="ko-KR" altLang="en-US" sz="7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굴림" pitchFamily="50" charset="-127"/>
                          <a:ea typeface="나눔고딕" panose="020D0604000000000000"/>
                        </a:rPr>
                        <a:t>2016-11-17 ~ 2016-06-15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2016-11-30</a:t>
                      </a:r>
                      <a:endParaRPr lang="ko-KR" altLang="en-US" sz="100" dirty="0" smtClean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굴림" pitchFamily="50" charset="-127"/>
                          <a:ea typeface="나눔고딕" panose="020D0604000000000000"/>
                        </a:rPr>
                        <a:t>예약완료</a:t>
                      </a:r>
                      <a:endParaRPr lang="en-US" altLang="ko-KR" sz="700" dirty="0" smtClean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3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굴림" pitchFamily="50" charset="-127"/>
                          <a:ea typeface="나눔고딕" panose="020D0604000000000000"/>
                        </a:rPr>
                        <a:t>6</a:t>
                      </a:r>
                      <a:endParaRPr lang="ko-KR" altLang="en-US" sz="7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굴림" pitchFamily="50" charset="-127"/>
                          <a:ea typeface="나눔고딕" panose="020D0604000000000000"/>
                        </a:rPr>
                        <a:t>3D</a:t>
                      </a:r>
                      <a:r>
                        <a:rPr lang="ko-KR" altLang="en-US" sz="700" dirty="0" smtClean="0">
                          <a:latin typeface="굴림" pitchFamily="50" charset="-127"/>
                          <a:ea typeface="나눔고딕" panose="020D0604000000000000"/>
                        </a:rPr>
                        <a:t>프린터</a:t>
                      </a:r>
                      <a:endParaRPr lang="ko-KR" altLang="en-US" sz="7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굴림" pitchFamily="50" charset="-127"/>
                          <a:ea typeface="나눔고딕" panose="020D0604000000000000"/>
                        </a:rPr>
                        <a:t>2016-11-17 ~ 2016-06-15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2016-11-30</a:t>
                      </a:r>
                      <a:endParaRPr lang="ko-KR" altLang="en-US" sz="100" dirty="0" smtClean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굴림" pitchFamily="50" charset="-127"/>
                          <a:ea typeface="나눔고딕" panose="020D0604000000000000"/>
                        </a:rPr>
                        <a:t>예약대기</a:t>
                      </a:r>
                      <a:endParaRPr lang="ko-KR" altLang="en-US" sz="700" b="1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3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굴림" pitchFamily="50" charset="-127"/>
                          <a:ea typeface="나눔고딕" panose="020D0604000000000000"/>
                        </a:rPr>
                        <a:t>5</a:t>
                      </a:r>
                      <a:endParaRPr lang="ko-KR" altLang="en-US" sz="7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굴림" pitchFamily="50" charset="-127"/>
                          <a:ea typeface="나눔고딕" panose="020D0604000000000000"/>
                        </a:rPr>
                        <a:t>3D</a:t>
                      </a:r>
                      <a:r>
                        <a:rPr lang="ko-KR" altLang="en-US" sz="700" dirty="0" smtClean="0">
                          <a:latin typeface="굴림" pitchFamily="50" charset="-127"/>
                          <a:ea typeface="나눔고딕" panose="020D0604000000000000"/>
                        </a:rPr>
                        <a:t>프린터</a:t>
                      </a:r>
                      <a:endParaRPr lang="ko-KR" altLang="en-US" sz="7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굴림" pitchFamily="50" charset="-127"/>
                          <a:ea typeface="나눔고딕" panose="020D0604000000000000"/>
                        </a:rPr>
                        <a:t>2016-11-17 ~ 2016-06-15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2016-11-30</a:t>
                      </a:r>
                      <a:endParaRPr lang="ko-KR" altLang="en-US" sz="100" dirty="0" smtClean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latin typeface="굴림" pitchFamily="50" charset="-127"/>
                          <a:ea typeface="나눔고딕" panose="020D0604000000000000"/>
                        </a:rPr>
                        <a:t>예약대기</a:t>
                      </a:r>
                      <a:endParaRPr lang="ko-KR" altLang="en-US" sz="700" b="1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3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굴림" pitchFamily="50" charset="-127"/>
                          <a:ea typeface="나눔고딕" panose="020D0604000000000000"/>
                        </a:rPr>
                        <a:t>4</a:t>
                      </a:r>
                      <a:endParaRPr lang="ko-KR" altLang="en-US" sz="7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굴림" pitchFamily="50" charset="-127"/>
                          <a:ea typeface="나눔고딕" panose="020D0604000000000000"/>
                        </a:rPr>
                        <a:t>후처리</a:t>
                      </a:r>
                      <a:endParaRPr lang="ko-KR" altLang="en-US" sz="7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굴림" pitchFamily="50" charset="-127"/>
                          <a:ea typeface="나눔고딕" panose="020D0604000000000000"/>
                        </a:rPr>
                        <a:t>2016-11-17 ~ 2016-06-15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2016-11-30</a:t>
                      </a:r>
                      <a:endParaRPr lang="ko-KR" altLang="en-US" sz="100" dirty="0" smtClean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latin typeface="굴림" pitchFamily="50" charset="-127"/>
                          <a:ea typeface="나눔고딕" panose="020D0604000000000000"/>
                        </a:rPr>
                        <a:t>예약대기</a:t>
                      </a:r>
                      <a:endParaRPr lang="ko-KR" altLang="en-US" sz="700" b="1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3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굴림" pitchFamily="50" charset="-127"/>
                          <a:ea typeface="나눔고딕" panose="020D0604000000000000"/>
                        </a:rPr>
                        <a:t>3</a:t>
                      </a:r>
                      <a:endParaRPr lang="ko-KR" altLang="en-US" sz="7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굴림" pitchFamily="50" charset="-127"/>
                          <a:ea typeface="나눔고딕" panose="020D0604000000000000"/>
                        </a:rPr>
                        <a:t>후처리</a:t>
                      </a:r>
                      <a:endParaRPr lang="ko-KR" altLang="en-US" sz="7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굴림" pitchFamily="50" charset="-127"/>
                          <a:ea typeface="나눔고딕" panose="020D0604000000000000"/>
                        </a:rPr>
                        <a:t>2016-11-17 ~ 2016-06-15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2016-11-30</a:t>
                      </a:r>
                      <a:endParaRPr lang="ko-KR" altLang="en-US" sz="100" dirty="0" smtClean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latin typeface="굴림" pitchFamily="50" charset="-127"/>
                          <a:ea typeface="나눔고딕" panose="020D0604000000000000"/>
                        </a:rPr>
                        <a:t>예약대기</a:t>
                      </a:r>
                      <a:endParaRPr lang="ko-KR" altLang="en-US" sz="700" b="1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3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굴림" pitchFamily="50" charset="-127"/>
                          <a:ea typeface="나눔고딕" panose="020D0604000000000000"/>
                        </a:rPr>
                        <a:t>2</a:t>
                      </a:r>
                      <a:endParaRPr lang="ko-KR" altLang="en-US" sz="7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굴림" pitchFamily="50" charset="-127"/>
                          <a:ea typeface="나눔고딕" panose="020D0604000000000000"/>
                        </a:rPr>
                        <a:t>3D</a:t>
                      </a:r>
                      <a:r>
                        <a:rPr lang="ko-KR" altLang="en-US" sz="700" dirty="0" smtClean="0">
                          <a:latin typeface="굴림" pitchFamily="50" charset="-127"/>
                          <a:ea typeface="나눔고딕" panose="020D0604000000000000"/>
                        </a:rPr>
                        <a:t>프린터</a:t>
                      </a:r>
                      <a:endParaRPr lang="ko-KR" altLang="en-US" sz="7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굴림" pitchFamily="50" charset="-127"/>
                          <a:ea typeface="나눔고딕" panose="020D0604000000000000"/>
                        </a:rPr>
                        <a:t>2016-11-17 ~ 2016-06-15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2016-11-30</a:t>
                      </a:r>
                      <a:endParaRPr lang="ko-KR" altLang="en-US" sz="100" dirty="0" smtClean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latin typeface="굴림" pitchFamily="50" charset="-127"/>
                          <a:ea typeface="나눔고딕" panose="020D0604000000000000"/>
                        </a:rPr>
                        <a:t>예약대기</a:t>
                      </a:r>
                      <a:endParaRPr lang="ko-KR" altLang="en-US" sz="700" b="1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3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굴림" pitchFamily="50" charset="-127"/>
                          <a:ea typeface="나눔고딕" panose="020D0604000000000000"/>
                        </a:rPr>
                        <a:t>1</a:t>
                      </a:r>
                      <a:endParaRPr lang="ko-KR" altLang="en-US" sz="7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aseline="0" dirty="0" smtClean="0">
                          <a:latin typeface="굴림" pitchFamily="50" charset="-127"/>
                          <a:ea typeface="나눔고딕" panose="020D0604000000000000"/>
                        </a:rPr>
                        <a:t>스캐너</a:t>
                      </a:r>
                      <a:endParaRPr lang="ko-KR" altLang="en-US" sz="7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굴림" pitchFamily="50" charset="-127"/>
                          <a:ea typeface="나눔고딕" panose="020D0604000000000000"/>
                        </a:rPr>
                        <a:t>2016-11-17 ~ 2016-06-15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2016-11-30</a:t>
                      </a:r>
                      <a:endParaRPr lang="ko-KR" altLang="en-US" sz="100" dirty="0" smtClean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굴림" pitchFamily="50" charset="-127"/>
                          <a:ea typeface="나눔고딕" panose="020D0604000000000000"/>
                        </a:rPr>
                        <a:t>예약대기</a:t>
                      </a:r>
                      <a:endParaRPr lang="ko-KR" altLang="en-US" sz="700" b="1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1" name="직사각형 127"/>
          <p:cNvSpPr>
            <a:spLocks noChangeArrowheads="1"/>
          </p:cNvSpPr>
          <p:nvPr/>
        </p:nvSpPr>
        <p:spPr bwMode="auto">
          <a:xfrm>
            <a:off x="2390084" y="5023899"/>
            <a:ext cx="189667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ko-KR" altLang="en-US" sz="800" dirty="0" smtClean="0">
                <a:ea typeface="돋움" pitchFamily="50" charset="-127"/>
              </a:rPr>
              <a:t>◀ 이전 </a:t>
            </a:r>
            <a:r>
              <a:rPr lang="en-US" altLang="ko-KR" sz="800" dirty="0" smtClean="0">
                <a:ea typeface="돋움" pitchFamily="50" charset="-127"/>
              </a:rPr>
              <a:t>1 2 3 4 5 6 7 8 9 10 </a:t>
            </a:r>
            <a:r>
              <a:rPr lang="ko-KR" altLang="en-US" sz="800" dirty="0" smtClean="0">
                <a:ea typeface="돋움" pitchFamily="50" charset="-127"/>
              </a:rPr>
              <a:t>다음 ▶</a:t>
            </a:r>
            <a:endParaRPr lang="ko-KR" altLang="en-US" sz="800" dirty="0"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923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3"/>
          <p:cNvSpPr>
            <a:spLocks noChangeShapeType="1"/>
          </p:cNvSpPr>
          <p:nvPr/>
        </p:nvSpPr>
        <p:spPr bwMode="auto">
          <a:xfrm>
            <a:off x="464528" y="2483827"/>
            <a:ext cx="848018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662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Text Box 15"/>
          <p:cNvSpPr txBox="1">
            <a:spLocks noChangeArrowheads="1"/>
          </p:cNvSpPr>
          <p:nvPr/>
        </p:nvSpPr>
        <p:spPr bwMode="auto">
          <a:xfrm>
            <a:off x="2423746" y="2129103"/>
            <a:ext cx="6512169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20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1846" dirty="0" smtClean="0"/>
              <a:t>공정지원 </a:t>
            </a:r>
            <a:r>
              <a:rPr lang="en-US" altLang="ko-KR" sz="1846" dirty="0" smtClean="0"/>
              <a:t>APP</a:t>
            </a:r>
            <a:endParaRPr lang="en-US" altLang="ko-KR" sz="1846" dirty="0"/>
          </a:p>
        </p:txBody>
      </p:sp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2444995" y="2508930"/>
            <a:ext cx="6512169" cy="603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36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3323" dirty="0" smtClean="0"/>
              <a:t>메인 화면</a:t>
            </a:r>
            <a:endParaRPr lang="en-US" altLang="ko-KR" sz="3323" dirty="0"/>
          </a:p>
        </p:txBody>
      </p:sp>
    </p:spTree>
    <p:extLst>
      <p:ext uri="{BB962C8B-B14F-4D97-AF65-F5344CB8AC3E}">
        <p14:creationId xmlns:p14="http://schemas.microsoft.com/office/powerpoint/2010/main" val="101795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/>
          </p:nvPr>
        </p:nvGraphicFramePr>
        <p:xfrm>
          <a:off x="6732240" y="2747800"/>
          <a:ext cx="2306086" cy="188976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메인화면</a:t>
                      </a:r>
                      <a:endParaRPr lang="ko-KR" altLang="en-US" sz="700" dirty="0" smtClean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원하는 메뉴를 선택한다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endParaRPr lang="en-US" altLang="ko-KR" sz="700" dirty="0" smtClean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232236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공정지원 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APP</a:t>
                      </a:r>
                      <a:endParaRPr lang="ko-KR" altLang="en-US" sz="700" dirty="0" smtClean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 err="1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메인메뉴</a:t>
                      </a:r>
                      <a:endParaRPr lang="ko-KR" altLang="en-US" sz="700" dirty="0" smtClean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UI-3DP-17-001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메인화면</a:t>
                      </a:r>
                      <a:endParaRPr lang="en-US" altLang="ko-KR" sz="700" dirty="0" smtClean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PC-3DP-01-17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42844" y="1000108"/>
            <a:ext cx="7922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</a:t>
            </a:r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771800" y="1859440"/>
            <a:ext cx="2304256" cy="9214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700" dirty="0" smtClean="0">
                <a:latin typeface="굴림" pitchFamily="50" charset="-127"/>
                <a:ea typeface="나눔고딕"/>
              </a:rPr>
              <a:t>로고</a:t>
            </a:r>
            <a:endParaRPr lang="en-US" altLang="ko-KR" sz="700" dirty="0" smtClean="0">
              <a:latin typeface="굴림" pitchFamily="50" charset="-127"/>
              <a:ea typeface="나눔고딕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267744" y="2875936"/>
            <a:ext cx="2827162" cy="6970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700" dirty="0" err="1" smtClean="0">
                <a:latin typeface="굴림" pitchFamily="50" charset="-127"/>
                <a:ea typeface="나눔고딕"/>
              </a:rPr>
              <a:t>매칭서비스</a:t>
            </a:r>
            <a:endParaRPr lang="en-US" altLang="ko-KR" sz="700" dirty="0" smtClean="0">
              <a:latin typeface="굴림" pitchFamily="50" charset="-127"/>
              <a:ea typeface="나눔고딕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267744" y="1863530"/>
            <a:ext cx="423664" cy="3485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700" dirty="0" smtClean="0">
                <a:latin typeface="굴림" pitchFamily="50" charset="-127"/>
                <a:ea typeface="나눔고딕"/>
              </a:rPr>
              <a:t>로그인</a:t>
            </a:r>
            <a:endParaRPr lang="en-US" altLang="ko-KR" sz="700" dirty="0" smtClean="0">
              <a:latin typeface="굴림" pitchFamily="50" charset="-127"/>
              <a:ea typeface="나눔고딕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267744" y="3668024"/>
            <a:ext cx="2827162" cy="6970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700" dirty="0" smtClean="0">
                <a:latin typeface="굴림" pitchFamily="50" charset="-127"/>
                <a:ea typeface="나눔고딕"/>
              </a:rPr>
              <a:t>지식서비스</a:t>
            </a:r>
            <a:endParaRPr lang="en-US" altLang="ko-KR" sz="700" dirty="0" smtClean="0">
              <a:latin typeface="굴림" pitchFamily="50" charset="-127"/>
              <a:ea typeface="나눔고딕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267744" y="4460112"/>
            <a:ext cx="2827162" cy="6970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700" dirty="0" smtClean="0">
                <a:latin typeface="굴림" pitchFamily="50" charset="-127"/>
                <a:ea typeface="나눔고딕"/>
              </a:rPr>
              <a:t>공지사</a:t>
            </a:r>
            <a:r>
              <a:rPr lang="ko-KR" altLang="en-US" sz="700" dirty="0">
                <a:latin typeface="굴림" pitchFamily="50" charset="-127"/>
                <a:ea typeface="나눔고딕"/>
              </a:rPr>
              <a:t>항</a:t>
            </a:r>
            <a:endParaRPr lang="en-US" altLang="ko-KR" sz="700" dirty="0" smtClean="0">
              <a:latin typeface="굴림" pitchFamily="50" charset="-127"/>
              <a:ea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162643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/>
          </p:nvPr>
        </p:nvGraphicFramePr>
        <p:xfrm>
          <a:off x="6732240" y="2747800"/>
          <a:ext cx="2306086" cy="220980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 후 </a:t>
                      </a:r>
                      <a:r>
                        <a:rPr lang="ko-KR" altLang="en-US" sz="700" dirty="0" err="1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로그인한다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 smtClean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 err="1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로그인버튼을</a:t>
                      </a: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누르면 입력한 아이디와 비밀번호가 맞을 경우 </a:t>
                      </a:r>
                      <a:r>
                        <a:rPr lang="ko-KR" altLang="en-US" sz="700" dirty="0" err="1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로그인이</a:t>
                      </a: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된다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아이디저장을 선택 후 </a:t>
                      </a:r>
                      <a:r>
                        <a:rPr lang="ko-KR" altLang="en-US" sz="700" dirty="0" err="1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로그인을</a:t>
                      </a:r>
                      <a:r>
                        <a:rPr lang="ko-KR" altLang="en-US" sz="700" baseline="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하면 아이디가 저장된다</a:t>
                      </a:r>
                      <a:r>
                        <a:rPr lang="en-US" altLang="ko-KR" sz="700" baseline="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700" dirty="0" smtClean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 관련 문의사항이 있을 시 안내문구이다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435611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공정지원 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APP</a:t>
                      </a:r>
                      <a:endParaRPr lang="ko-KR" altLang="en-US" sz="700" dirty="0" smtClean="0">
                        <a:solidFill>
                          <a:srgbClr val="333333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UI-3DP-17-002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메인화면</a:t>
                      </a:r>
                      <a:endParaRPr lang="en-US" altLang="ko-KR" sz="700" dirty="0" smtClean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PC-3DP-01-17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42844" y="1000108"/>
            <a:ext cx="7922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</a:t>
            </a:r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771800" y="1859440"/>
            <a:ext cx="2304256" cy="9214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700" dirty="0" smtClean="0">
                <a:latin typeface="굴림" pitchFamily="50" charset="-127"/>
                <a:ea typeface="나눔고딕"/>
              </a:rPr>
              <a:t>로고</a:t>
            </a:r>
            <a:endParaRPr lang="en-US" altLang="ko-KR" sz="700" dirty="0" smtClean="0">
              <a:latin typeface="굴림" pitchFamily="50" charset="-127"/>
              <a:ea typeface="나눔고딕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267744" y="1863530"/>
            <a:ext cx="423664" cy="3485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700" dirty="0" smtClean="0">
                <a:latin typeface="굴림" pitchFamily="50" charset="-127"/>
                <a:ea typeface="나눔고딕"/>
              </a:rPr>
              <a:t>로그인</a:t>
            </a:r>
            <a:endParaRPr lang="en-US" altLang="ko-KR" sz="700" dirty="0" smtClean="0">
              <a:latin typeface="굴림" pitchFamily="50" charset="-127"/>
              <a:ea typeface="나눔고딕"/>
            </a:endParaRPr>
          </a:p>
        </p:txBody>
      </p:sp>
      <p:sp>
        <p:nvSpPr>
          <p:cNvPr id="39" name="Rectangle 44"/>
          <p:cNvSpPr>
            <a:spLocks noChangeArrowheads="1"/>
          </p:cNvSpPr>
          <p:nvPr/>
        </p:nvSpPr>
        <p:spPr bwMode="auto">
          <a:xfrm>
            <a:off x="2765861" y="2995723"/>
            <a:ext cx="794678" cy="253086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lIns="72000" tIns="36000" rIns="72000" bIns="3600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b="1" dirty="0">
                <a:latin typeface="나눔고딕" pitchFamily="50" charset="-127"/>
                <a:ea typeface="나눔고딕" pitchFamily="50" charset="-127"/>
              </a:rPr>
              <a:t>LOG IN</a:t>
            </a:r>
          </a:p>
        </p:txBody>
      </p:sp>
      <p:sp>
        <p:nvSpPr>
          <p:cNvPr id="40" name="Rounded Rectangle 1250914"/>
          <p:cNvSpPr>
            <a:spLocks noChangeArrowheads="1"/>
          </p:cNvSpPr>
          <p:nvPr/>
        </p:nvSpPr>
        <p:spPr bwMode="auto">
          <a:xfrm>
            <a:off x="4606996" y="3286326"/>
            <a:ext cx="469060" cy="4021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kumimoji="0" lang="ko-KR" altLang="en-US" sz="1000" b="1" dirty="0">
                <a:latin typeface="나눔고딕" pitchFamily="50" charset="-127"/>
                <a:ea typeface="나눔고딕" pitchFamily="50" charset="-127"/>
              </a:rPr>
              <a:t>로그인</a:t>
            </a:r>
          </a:p>
        </p:txBody>
      </p:sp>
      <p:sp>
        <p:nvSpPr>
          <p:cNvPr id="41" name="Rectangle 49"/>
          <p:cNvSpPr>
            <a:spLocks noChangeArrowheads="1"/>
          </p:cNvSpPr>
          <p:nvPr/>
        </p:nvSpPr>
        <p:spPr bwMode="auto">
          <a:xfrm>
            <a:off x="2503272" y="3264272"/>
            <a:ext cx="877601" cy="23300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lIns="72000" tIns="36000" rIns="72000" bIns="36000">
            <a:sp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z="1000" b="1" dirty="0">
                <a:latin typeface="나눔고딕" pitchFamily="50" charset="-127"/>
                <a:ea typeface="나눔고딕" pitchFamily="50" charset="-127"/>
              </a:rPr>
              <a:t>아이디</a:t>
            </a:r>
          </a:p>
        </p:txBody>
      </p:sp>
      <p:sp>
        <p:nvSpPr>
          <p:cNvPr id="42" name="Rectangle 51"/>
          <p:cNvSpPr>
            <a:spLocks noChangeArrowheads="1"/>
          </p:cNvSpPr>
          <p:nvPr/>
        </p:nvSpPr>
        <p:spPr bwMode="auto">
          <a:xfrm>
            <a:off x="2407911" y="3443305"/>
            <a:ext cx="972962" cy="23300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lIns="72000" tIns="36000" rIns="72000" bIns="36000">
            <a:sp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z="1000" b="1" dirty="0">
                <a:latin typeface="나눔고딕" pitchFamily="50" charset="-127"/>
                <a:ea typeface="나눔고딕" pitchFamily="50" charset="-127"/>
              </a:rPr>
              <a:t>비밀번호</a:t>
            </a:r>
          </a:p>
        </p:txBody>
      </p:sp>
      <p:sp>
        <p:nvSpPr>
          <p:cNvPr id="43" name="Rectangle 77"/>
          <p:cNvSpPr>
            <a:spLocks noChangeArrowheads="1"/>
          </p:cNvSpPr>
          <p:nvPr/>
        </p:nvSpPr>
        <p:spPr bwMode="auto">
          <a:xfrm>
            <a:off x="3347864" y="3292814"/>
            <a:ext cx="1169213" cy="147897"/>
          </a:xfrm>
          <a:prstGeom prst="rect">
            <a:avLst/>
          </a:prstGeom>
          <a:solidFill>
            <a:srgbClr val="FFFFFF"/>
          </a:solidFill>
          <a:ln w="3175">
            <a:solidFill>
              <a:srgbClr val="969696"/>
            </a:solidFill>
            <a:miter lim="800000"/>
            <a:headEnd/>
            <a:tailEnd/>
          </a:ln>
        </p:spPr>
        <p:txBody>
          <a:bodyPr wrap="none" lIns="0" tIns="36000" rIns="90000" bIns="36000" anchor="ctr"/>
          <a:lstStyle/>
          <a:p>
            <a:pPr>
              <a:defRPr/>
            </a:pPr>
            <a:endParaRPr lang="ko-KR" altLang="ko-KR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4" name="Rectangle 78"/>
          <p:cNvSpPr>
            <a:spLocks noChangeArrowheads="1"/>
          </p:cNvSpPr>
          <p:nvPr/>
        </p:nvSpPr>
        <p:spPr bwMode="auto">
          <a:xfrm>
            <a:off x="3347864" y="3477036"/>
            <a:ext cx="1169213" cy="147897"/>
          </a:xfrm>
          <a:prstGeom prst="rect">
            <a:avLst/>
          </a:prstGeom>
          <a:solidFill>
            <a:srgbClr val="FFFFFF"/>
          </a:solidFill>
          <a:ln w="3175">
            <a:solidFill>
              <a:srgbClr val="969696"/>
            </a:solidFill>
            <a:miter lim="800000"/>
            <a:headEnd/>
            <a:tailEnd/>
          </a:ln>
        </p:spPr>
        <p:txBody>
          <a:bodyPr wrap="none" lIns="0" tIns="36000" rIns="90000" bIns="36000" anchor="ctr"/>
          <a:lstStyle/>
          <a:p>
            <a:pPr>
              <a:defRPr/>
            </a:pPr>
            <a:endParaRPr lang="ko-KR" altLang="ko-KR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6" name="Text Box 86"/>
          <p:cNvSpPr txBox="1">
            <a:spLocks noChangeArrowheads="1"/>
          </p:cNvSpPr>
          <p:nvPr/>
        </p:nvSpPr>
        <p:spPr bwMode="auto">
          <a:xfrm>
            <a:off x="2987824" y="3688502"/>
            <a:ext cx="1315710" cy="172546"/>
          </a:xfrm>
          <a:prstGeom prst="rect">
            <a:avLst/>
          </a:prstGeom>
          <a:noFill/>
          <a:ln>
            <a:noFill/>
          </a:ln>
          <a:extLst/>
        </p:spPr>
        <p:txBody>
          <a:bodyPr lIns="90000" tIns="36000" rIns="90000" bIns="36000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아이디 저장</a:t>
            </a:r>
          </a:p>
        </p:txBody>
      </p:sp>
    </p:spTree>
    <p:extLst>
      <p:ext uri="{BB962C8B-B14F-4D97-AF65-F5344CB8AC3E}">
        <p14:creationId xmlns:p14="http://schemas.microsoft.com/office/powerpoint/2010/main" val="18396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3"/>
          <p:cNvSpPr>
            <a:spLocks noChangeShapeType="1"/>
          </p:cNvSpPr>
          <p:nvPr/>
        </p:nvSpPr>
        <p:spPr bwMode="auto">
          <a:xfrm>
            <a:off x="464528" y="2483827"/>
            <a:ext cx="848018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662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Text Box 15"/>
          <p:cNvSpPr txBox="1">
            <a:spLocks noChangeArrowheads="1"/>
          </p:cNvSpPr>
          <p:nvPr/>
        </p:nvSpPr>
        <p:spPr bwMode="auto">
          <a:xfrm>
            <a:off x="2423746" y="2129103"/>
            <a:ext cx="6512169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20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1846" dirty="0" smtClean="0"/>
              <a:t>공정지원 </a:t>
            </a:r>
            <a:r>
              <a:rPr lang="en-US" altLang="ko-KR" sz="1846" dirty="0" smtClean="0"/>
              <a:t>APP</a:t>
            </a:r>
            <a:endParaRPr lang="en-US" altLang="ko-KR" sz="1846" dirty="0"/>
          </a:p>
        </p:txBody>
      </p:sp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2444995" y="2508930"/>
            <a:ext cx="6512169" cy="603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36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3323" dirty="0" err="1" smtClean="0"/>
              <a:t>매칭서비스</a:t>
            </a:r>
            <a:endParaRPr lang="en-US" altLang="ko-KR" sz="3323" dirty="0"/>
          </a:p>
        </p:txBody>
      </p:sp>
    </p:spTree>
    <p:extLst>
      <p:ext uri="{BB962C8B-B14F-4D97-AF65-F5344CB8AC3E}">
        <p14:creationId xmlns:p14="http://schemas.microsoft.com/office/powerpoint/2010/main" val="61985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/>
          </p:nvPr>
        </p:nvGraphicFramePr>
        <p:xfrm>
          <a:off x="6732240" y="2747800"/>
          <a:ext cx="2306086" cy="188976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매칭서비스</a:t>
                      </a:r>
                      <a:endParaRPr lang="ko-KR" altLang="en-US" sz="700" dirty="0" smtClean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원하는 </a:t>
                      </a:r>
                      <a:r>
                        <a:rPr lang="ko-KR" altLang="en-US" sz="700" dirty="0" err="1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매칭서비스를</a:t>
                      </a: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선택한다</a:t>
                      </a:r>
                      <a:endParaRPr lang="en-US" altLang="ko-KR" sz="700" dirty="0" smtClean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endParaRPr lang="en-US" altLang="ko-KR" sz="700" dirty="0" smtClean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223508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공정지원 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APP</a:t>
                      </a:r>
                      <a:endParaRPr lang="ko-KR" altLang="en-US" sz="700" dirty="0" smtClean="0">
                        <a:solidFill>
                          <a:srgbClr val="333333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 err="1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매칭서비스</a:t>
                      </a:r>
                      <a:endParaRPr lang="ko-KR" altLang="en-US" sz="700" dirty="0" smtClean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UI-3DP-17-003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매칭서비스</a:t>
                      </a: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조회</a:t>
                      </a:r>
                      <a:endParaRPr lang="en-US" altLang="ko-KR" sz="700" dirty="0" smtClean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PC-3DP-01-17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42844" y="1000108"/>
            <a:ext cx="11721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</a:t>
            </a:r>
            <a:r>
              <a:rPr lang="ko-KR" altLang="en-US" dirty="0" err="1" smtClean="0"/>
              <a:t>매칭서비스</a:t>
            </a:r>
            <a:r>
              <a:rPr lang="ko-KR" altLang="en-US" dirty="0" smtClean="0"/>
              <a:t> 조회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267744" y="1559908"/>
            <a:ext cx="2304256" cy="3526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1600" b="1" dirty="0" err="1" smtClean="0">
                <a:latin typeface="굴림" pitchFamily="50" charset="-127"/>
                <a:ea typeface="나눔고딕"/>
              </a:rPr>
              <a:t>매칭서비스</a:t>
            </a:r>
            <a:endParaRPr lang="en-US" altLang="ko-KR" sz="1600" b="1" dirty="0" smtClean="0">
              <a:latin typeface="굴림" pitchFamily="50" charset="-127"/>
              <a:ea typeface="나눔고딕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52392" y="1556792"/>
            <a:ext cx="423664" cy="3485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700" dirty="0" smtClean="0">
                <a:latin typeface="굴림" pitchFamily="50" charset="-127"/>
                <a:ea typeface="나눔고딕"/>
              </a:rPr>
              <a:t>로그</a:t>
            </a:r>
            <a:endParaRPr lang="en-US" altLang="ko-KR" sz="700" dirty="0" smtClean="0">
              <a:latin typeface="굴림" pitchFamily="50" charset="-127"/>
              <a:ea typeface="나눔고딕"/>
            </a:endParaRPr>
          </a:p>
          <a:p>
            <a:pPr algn="ctr"/>
            <a:r>
              <a:rPr lang="ko-KR" altLang="en-US" sz="700" dirty="0" smtClean="0">
                <a:latin typeface="굴림" pitchFamily="50" charset="-127"/>
                <a:ea typeface="나눔고딕"/>
              </a:rPr>
              <a:t>아웃</a:t>
            </a:r>
            <a:endParaRPr lang="en-US" altLang="ko-KR" sz="700" dirty="0" smtClean="0">
              <a:latin typeface="굴림" pitchFamily="50" charset="-127"/>
              <a:ea typeface="나눔고딕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2292424" y="2049348"/>
          <a:ext cx="2783632" cy="4206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91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파일명 </a:t>
                      </a:r>
                      <a:r>
                        <a:rPr lang="en-US" altLang="ko-KR" sz="1000" dirty="0" smtClean="0"/>
                        <a:t>: ---------------.</a:t>
                      </a:r>
                      <a:r>
                        <a:rPr lang="en-US" altLang="ko-KR" sz="1000" dirty="0" err="1" smtClean="0"/>
                        <a:t>stl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재   질 </a:t>
                      </a:r>
                      <a:r>
                        <a:rPr lang="en-US" altLang="ko-KR" sz="1000" dirty="0" smtClean="0"/>
                        <a:t>: -------------------</a:t>
                      </a:r>
                    </a:p>
                    <a:p>
                      <a:pPr latinLnBrk="1"/>
                      <a:r>
                        <a:rPr lang="ko-KR" altLang="en-US" sz="1000" dirty="0" err="1" smtClean="0"/>
                        <a:t>업체명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: -------------------</a:t>
                      </a:r>
                    </a:p>
                    <a:p>
                      <a:pPr latinLnBrk="1"/>
                      <a:r>
                        <a:rPr lang="ko-KR" altLang="en-US" sz="1000" dirty="0" smtClean="0"/>
                        <a:t>등록일 </a:t>
                      </a:r>
                      <a:r>
                        <a:rPr lang="en-US" altLang="ko-KR" sz="1000" dirty="0" smtClean="0"/>
                        <a:t>: -------------------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전화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err="1" smtClean="0"/>
                        <a:t>이메일</a:t>
                      </a:r>
                      <a:endParaRPr lang="en-US" altLang="ko-KR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파일명 </a:t>
                      </a:r>
                      <a:r>
                        <a:rPr lang="en-US" altLang="ko-KR" sz="1000" dirty="0" smtClean="0"/>
                        <a:t>: ---------------.</a:t>
                      </a:r>
                      <a:r>
                        <a:rPr lang="en-US" altLang="ko-KR" sz="1000" dirty="0" err="1" smtClean="0"/>
                        <a:t>stl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재   질 </a:t>
                      </a:r>
                      <a:r>
                        <a:rPr lang="en-US" altLang="ko-KR" sz="1000" dirty="0" smtClean="0"/>
                        <a:t>: -------------------</a:t>
                      </a:r>
                    </a:p>
                    <a:p>
                      <a:pPr latinLnBrk="1"/>
                      <a:r>
                        <a:rPr lang="ko-KR" altLang="en-US" sz="1000" dirty="0" err="1" smtClean="0"/>
                        <a:t>업체명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: -------------------</a:t>
                      </a:r>
                    </a:p>
                    <a:p>
                      <a:pPr latinLnBrk="1"/>
                      <a:r>
                        <a:rPr lang="ko-KR" altLang="en-US" sz="1000" dirty="0" smtClean="0"/>
                        <a:t>등록일 </a:t>
                      </a:r>
                      <a:r>
                        <a:rPr lang="en-US" altLang="ko-KR" sz="1000" dirty="0" smtClean="0"/>
                        <a:t>: -------------------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전화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err="1" smtClean="0"/>
                        <a:t>이메일</a:t>
                      </a:r>
                      <a:endParaRPr lang="en-US" altLang="ko-KR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파일명 </a:t>
                      </a:r>
                      <a:r>
                        <a:rPr lang="en-US" altLang="ko-KR" sz="1000" dirty="0" smtClean="0"/>
                        <a:t>: ---------------.</a:t>
                      </a:r>
                      <a:r>
                        <a:rPr lang="en-US" altLang="ko-KR" sz="1000" dirty="0" err="1" smtClean="0"/>
                        <a:t>stl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재   질 </a:t>
                      </a:r>
                      <a:r>
                        <a:rPr lang="en-US" altLang="ko-KR" sz="1000" dirty="0" smtClean="0"/>
                        <a:t>: -------------------</a:t>
                      </a:r>
                    </a:p>
                    <a:p>
                      <a:pPr latinLnBrk="1"/>
                      <a:r>
                        <a:rPr lang="ko-KR" altLang="en-US" sz="1000" dirty="0" err="1" smtClean="0"/>
                        <a:t>업체명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: -------------------</a:t>
                      </a:r>
                    </a:p>
                    <a:p>
                      <a:pPr latinLnBrk="1"/>
                      <a:r>
                        <a:rPr lang="ko-KR" altLang="en-US" sz="1000" dirty="0" smtClean="0"/>
                        <a:t>등록일 </a:t>
                      </a:r>
                      <a:r>
                        <a:rPr lang="en-US" altLang="ko-KR" sz="1000" dirty="0" smtClean="0"/>
                        <a:t>: -------------------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전화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err="1" smtClean="0"/>
                        <a:t>이메일</a:t>
                      </a:r>
                      <a:endParaRPr lang="en-US" altLang="ko-KR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파일명 </a:t>
                      </a:r>
                      <a:r>
                        <a:rPr lang="en-US" altLang="ko-KR" sz="1000" dirty="0" smtClean="0"/>
                        <a:t>: ---------------.</a:t>
                      </a:r>
                      <a:r>
                        <a:rPr lang="en-US" altLang="ko-KR" sz="1000" dirty="0" err="1" smtClean="0"/>
                        <a:t>stl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재   질 </a:t>
                      </a:r>
                      <a:r>
                        <a:rPr lang="en-US" altLang="ko-KR" sz="1000" dirty="0" smtClean="0"/>
                        <a:t>: -------------------</a:t>
                      </a:r>
                    </a:p>
                    <a:p>
                      <a:pPr latinLnBrk="1"/>
                      <a:r>
                        <a:rPr lang="ko-KR" altLang="en-US" sz="1000" dirty="0" err="1" smtClean="0"/>
                        <a:t>업체명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: -------------------</a:t>
                      </a:r>
                    </a:p>
                    <a:p>
                      <a:pPr latinLnBrk="1"/>
                      <a:r>
                        <a:rPr lang="ko-KR" altLang="en-US" sz="1000" dirty="0" smtClean="0"/>
                        <a:t>등록일 </a:t>
                      </a:r>
                      <a:r>
                        <a:rPr lang="en-US" altLang="ko-KR" sz="1000" dirty="0" smtClean="0"/>
                        <a:t>: -------------------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전화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err="1" smtClean="0"/>
                        <a:t>이메일</a:t>
                      </a:r>
                      <a:endParaRPr lang="en-US" altLang="ko-KR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3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파일명 </a:t>
                      </a:r>
                      <a:r>
                        <a:rPr lang="en-US" altLang="ko-KR" sz="1000" dirty="0" smtClean="0"/>
                        <a:t>: ---------------.</a:t>
                      </a:r>
                      <a:r>
                        <a:rPr lang="en-US" altLang="ko-KR" sz="1000" dirty="0" err="1" smtClean="0"/>
                        <a:t>stl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재   질 </a:t>
                      </a:r>
                      <a:r>
                        <a:rPr lang="en-US" altLang="ko-KR" sz="1000" dirty="0" smtClean="0"/>
                        <a:t>: -------------------</a:t>
                      </a:r>
                    </a:p>
                    <a:p>
                      <a:pPr latinLnBrk="1"/>
                      <a:r>
                        <a:rPr lang="ko-KR" altLang="en-US" sz="1000" dirty="0" err="1" smtClean="0"/>
                        <a:t>업체명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: -------------------</a:t>
                      </a:r>
                    </a:p>
                    <a:p>
                      <a:pPr latinLnBrk="1"/>
                      <a:r>
                        <a:rPr lang="ko-KR" altLang="en-US" sz="1000" dirty="0" smtClean="0"/>
                        <a:t>등록일 </a:t>
                      </a:r>
                      <a:r>
                        <a:rPr lang="en-US" altLang="ko-KR" sz="1000" dirty="0" smtClean="0"/>
                        <a:t>: -------------------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전화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err="1" smtClean="0"/>
                        <a:t>이메일</a:t>
                      </a:r>
                      <a:endParaRPr lang="en-US" altLang="ko-KR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3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파일명 </a:t>
                      </a:r>
                      <a:r>
                        <a:rPr lang="en-US" altLang="ko-KR" sz="1000" dirty="0" smtClean="0"/>
                        <a:t>: ---------------.</a:t>
                      </a:r>
                      <a:r>
                        <a:rPr lang="en-US" altLang="ko-KR" sz="1000" dirty="0" err="1" smtClean="0"/>
                        <a:t>stl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재   질 </a:t>
                      </a:r>
                      <a:r>
                        <a:rPr lang="en-US" altLang="ko-KR" sz="1000" dirty="0" smtClean="0"/>
                        <a:t>: -------------------</a:t>
                      </a:r>
                    </a:p>
                    <a:p>
                      <a:pPr latinLnBrk="1"/>
                      <a:r>
                        <a:rPr lang="ko-KR" altLang="en-US" sz="1000" dirty="0" err="1" smtClean="0"/>
                        <a:t>업체명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: -------------------</a:t>
                      </a:r>
                    </a:p>
                    <a:p>
                      <a:pPr latinLnBrk="1"/>
                      <a:r>
                        <a:rPr lang="ko-KR" altLang="en-US" sz="1000" dirty="0" smtClean="0"/>
                        <a:t>등록일 </a:t>
                      </a:r>
                      <a:r>
                        <a:rPr lang="en-US" altLang="ko-KR" sz="1000" dirty="0" smtClean="0"/>
                        <a:t>: -------------------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전화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err="1" smtClean="0"/>
                        <a:t>이메일</a:t>
                      </a:r>
                      <a:endParaRPr lang="en-US" altLang="ko-KR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137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/>
          </p:nvPr>
        </p:nvGraphicFramePr>
        <p:xfrm>
          <a:off x="6732240" y="2747800"/>
          <a:ext cx="2306086" cy="188976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매칭서비스</a:t>
                      </a: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상세보기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메시지를 입력한다</a:t>
                      </a:r>
                      <a:endParaRPr lang="en-US" altLang="ko-KR" sz="700" dirty="0" smtClean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입력된 메시지를 확인 할 수 있다</a:t>
                      </a:r>
                      <a:endParaRPr lang="en-US" altLang="ko-KR" sz="700" dirty="0" smtClean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148120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공정지원 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APP</a:t>
                      </a:r>
                      <a:endParaRPr lang="ko-KR" altLang="en-US" sz="700" dirty="0" smtClean="0">
                        <a:solidFill>
                          <a:srgbClr val="333333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 err="1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매칭서비스</a:t>
                      </a:r>
                      <a:endParaRPr lang="ko-KR" altLang="en-US" sz="700" dirty="0" smtClean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UI-3DP-17-004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매칭서비스</a:t>
                      </a: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상세보기</a:t>
                      </a:r>
                      <a:endParaRPr lang="en-US" altLang="ko-KR" sz="700" dirty="0" smtClean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PC-3DP-01-17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42844" y="1000108"/>
            <a:ext cx="13997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</a:t>
            </a:r>
            <a:r>
              <a:rPr lang="ko-KR" altLang="en-US" dirty="0" err="1" smtClean="0"/>
              <a:t>매칭서비스</a:t>
            </a:r>
            <a:r>
              <a:rPr lang="ko-KR" altLang="en-US" dirty="0" smtClean="0"/>
              <a:t> 상세보기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267744" y="1559908"/>
            <a:ext cx="2304256" cy="3526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1600" b="1" dirty="0" err="1" smtClean="0">
                <a:latin typeface="굴림" pitchFamily="50" charset="-127"/>
                <a:ea typeface="나눔고딕"/>
              </a:rPr>
              <a:t>매칭서비스</a:t>
            </a:r>
            <a:endParaRPr lang="en-US" altLang="ko-KR" sz="1600" b="1" dirty="0" smtClean="0">
              <a:latin typeface="굴림" pitchFamily="50" charset="-127"/>
              <a:ea typeface="나눔고딕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52392" y="1556792"/>
            <a:ext cx="423664" cy="3485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700" dirty="0" smtClean="0">
                <a:latin typeface="굴림" pitchFamily="50" charset="-127"/>
                <a:ea typeface="나눔고딕"/>
              </a:rPr>
              <a:t>로그</a:t>
            </a:r>
            <a:endParaRPr lang="en-US" altLang="ko-KR" sz="700" dirty="0" smtClean="0">
              <a:latin typeface="굴림" pitchFamily="50" charset="-127"/>
              <a:ea typeface="나눔고딕"/>
            </a:endParaRPr>
          </a:p>
          <a:p>
            <a:pPr algn="ctr"/>
            <a:r>
              <a:rPr lang="ko-KR" altLang="en-US" sz="700" dirty="0" smtClean="0">
                <a:latin typeface="굴림" pitchFamily="50" charset="-127"/>
                <a:ea typeface="나눔고딕"/>
              </a:rPr>
              <a:t>아웃</a:t>
            </a:r>
            <a:endParaRPr lang="en-US" altLang="ko-KR" sz="700" dirty="0" smtClean="0">
              <a:latin typeface="굴림" pitchFamily="50" charset="-127"/>
              <a:ea typeface="나눔고딕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988840"/>
            <a:ext cx="2808312" cy="2266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타원 2"/>
          <p:cNvSpPr/>
          <p:nvPr/>
        </p:nvSpPr>
        <p:spPr>
          <a:xfrm>
            <a:off x="2267744" y="436510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207349" y="4725144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신청자</a:t>
            </a:r>
            <a:endParaRPr lang="ko-KR" altLang="en-US" sz="800" dirty="0"/>
          </a:p>
        </p:txBody>
      </p:sp>
      <p:sp>
        <p:nvSpPr>
          <p:cNvPr id="5" name="사각형 설명선 4"/>
          <p:cNvSpPr/>
          <p:nvPr/>
        </p:nvSpPr>
        <p:spPr>
          <a:xfrm>
            <a:off x="2771800" y="4509120"/>
            <a:ext cx="2232248" cy="252608"/>
          </a:xfrm>
          <a:prstGeom prst="wedgeRectCallout">
            <a:avLst>
              <a:gd name="adj1" fmla="val -53604"/>
              <a:gd name="adj2" fmla="val 4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/>
              <a:t>안녕하세요</a:t>
            </a:r>
            <a:endParaRPr lang="ko-KR" altLang="en-US" sz="1000" dirty="0"/>
          </a:p>
        </p:txBody>
      </p:sp>
      <p:sp>
        <p:nvSpPr>
          <p:cNvPr id="12" name="타원 11"/>
          <p:cNvSpPr/>
          <p:nvPr/>
        </p:nvSpPr>
        <p:spPr>
          <a:xfrm>
            <a:off x="4684204" y="4941168"/>
            <a:ext cx="360040" cy="36004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686206" y="530120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업체</a:t>
            </a:r>
            <a:endParaRPr lang="ko-KR" altLang="en-US" sz="800" dirty="0"/>
          </a:p>
        </p:txBody>
      </p:sp>
      <p:sp>
        <p:nvSpPr>
          <p:cNvPr id="14" name="사각형 설명선 13"/>
          <p:cNvSpPr/>
          <p:nvPr/>
        </p:nvSpPr>
        <p:spPr>
          <a:xfrm>
            <a:off x="2303748" y="5060717"/>
            <a:ext cx="2232248" cy="252608"/>
          </a:xfrm>
          <a:prstGeom prst="wedgeRectCallout">
            <a:avLst>
              <a:gd name="adj1" fmla="val 55631"/>
              <a:gd name="adj2" fmla="val 10789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/>
              <a:t>안녕하세요</a:t>
            </a:r>
            <a:endParaRPr lang="ko-KR" altLang="en-US" sz="1000" dirty="0"/>
          </a:p>
        </p:txBody>
      </p:sp>
      <p:sp>
        <p:nvSpPr>
          <p:cNvPr id="18" name="직사각형 17"/>
          <p:cNvSpPr/>
          <p:nvPr/>
        </p:nvSpPr>
        <p:spPr>
          <a:xfrm>
            <a:off x="2303749" y="5876691"/>
            <a:ext cx="2301032" cy="21660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>
              <a:lnSpc>
                <a:spcPct val="150000"/>
              </a:lnSpc>
            </a:pPr>
            <a:endParaRPr lang="ko-KR" altLang="en-US" sz="700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" name="Rounded Rectangle 1250914"/>
          <p:cNvSpPr>
            <a:spLocks noChangeArrowheads="1"/>
          </p:cNvSpPr>
          <p:nvPr/>
        </p:nvSpPr>
        <p:spPr bwMode="auto">
          <a:xfrm>
            <a:off x="4655867" y="5877272"/>
            <a:ext cx="348181" cy="21602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kumimoji="0" lang="ko-KR" altLang="en-US" sz="1000" b="1" dirty="0" smtClean="0">
                <a:latin typeface="나눔고딕" pitchFamily="50" charset="-127"/>
                <a:ea typeface="나눔고딕" pitchFamily="50" charset="-127"/>
              </a:rPr>
              <a:t>전송</a:t>
            </a:r>
            <a:endParaRPr kumimoji="0" lang="en-US" altLang="ko-KR" sz="1000" b="1" dirty="0" smtClean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272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5"/>
          <p:cNvSpPr txBox="1">
            <a:spLocks noChangeArrowheads="1"/>
          </p:cNvSpPr>
          <p:nvPr/>
        </p:nvSpPr>
        <p:spPr bwMode="auto">
          <a:xfrm>
            <a:off x="-5539" y="2930539"/>
            <a:ext cx="9155077" cy="9969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anchor="ctr">
            <a:noAutofit/>
          </a:bodyPr>
          <a:lstStyle>
            <a:defPPr>
              <a:defRPr lang="ko-KR"/>
            </a:defPPr>
            <a:lvl1pPr algn="ctr" latinLnBrk="0">
              <a:spcBef>
                <a:spcPct val="50000"/>
              </a:spcBef>
              <a:defRPr kumimoji="1" sz="36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3323" dirty="0" smtClean="0"/>
              <a:t>지원 포털</a:t>
            </a:r>
            <a:endParaRPr lang="en-US" altLang="ko-KR" sz="3323" dirty="0"/>
          </a:p>
        </p:txBody>
      </p:sp>
    </p:spTree>
    <p:extLst>
      <p:ext uri="{BB962C8B-B14F-4D97-AF65-F5344CB8AC3E}">
        <p14:creationId xmlns:p14="http://schemas.microsoft.com/office/powerpoint/2010/main" val="155774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3"/>
          <p:cNvSpPr>
            <a:spLocks noChangeShapeType="1"/>
          </p:cNvSpPr>
          <p:nvPr/>
        </p:nvSpPr>
        <p:spPr bwMode="auto">
          <a:xfrm>
            <a:off x="464528" y="2483827"/>
            <a:ext cx="848018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662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Text Box 15"/>
          <p:cNvSpPr txBox="1">
            <a:spLocks noChangeArrowheads="1"/>
          </p:cNvSpPr>
          <p:nvPr/>
        </p:nvSpPr>
        <p:spPr bwMode="auto">
          <a:xfrm>
            <a:off x="2423746" y="2129103"/>
            <a:ext cx="6512169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20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1846" dirty="0" smtClean="0"/>
              <a:t>지원 </a:t>
            </a:r>
            <a:r>
              <a:rPr lang="ko-KR" altLang="en-US" sz="1846" dirty="0"/>
              <a:t>포털</a:t>
            </a:r>
            <a:endParaRPr lang="en-US" altLang="ko-KR" sz="1846" dirty="0"/>
          </a:p>
        </p:txBody>
      </p:sp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2444995" y="2508930"/>
            <a:ext cx="6512169" cy="603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36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3323" dirty="0" smtClean="0"/>
              <a:t>메인 화면</a:t>
            </a:r>
            <a:endParaRPr lang="en-US" altLang="ko-KR" sz="3323" dirty="0"/>
          </a:p>
        </p:txBody>
      </p:sp>
    </p:spTree>
    <p:extLst>
      <p:ext uri="{BB962C8B-B14F-4D97-AF65-F5344CB8AC3E}">
        <p14:creationId xmlns:p14="http://schemas.microsoft.com/office/powerpoint/2010/main" val="401042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591140"/>
              </p:ext>
            </p:extLst>
          </p:nvPr>
        </p:nvGraphicFramePr>
        <p:xfrm>
          <a:off x="6732240" y="2747800"/>
          <a:ext cx="2306086" cy="188976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메인페이지</a:t>
                      </a:r>
                      <a:endParaRPr lang="ko-KR" altLang="en-US" sz="700" dirty="0" smtClean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원하는 메뉴를 선택한다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endParaRPr lang="en-US" altLang="ko-KR" sz="700" dirty="0" smtClean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047398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지원 포털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UI-3DP-00-000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메인화면</a:t>
                      </a:r>
                      <a:endParaRPr lang="en-US" altLang="ko-KR" sz="700" dirty="0" smtClean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PC-3DP-00-00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42844" y="1000108"/>
            <a:ext cx="7922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</a:t>
            </a:r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51520" y="1340768"/>
            <a:ext cx="1189936" cy="34522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700" dirty="0" smtClean="0">
                <a:latin typeface="굴림" pitchFamily="50" charset="-127"/>
                <a:ea typeface="나눔고딕"/>
              </a:rPr>
              <a:t>로고</a:t>
            </a:r>
            <a:endParaRPr lang="en-US" altLang="ko-KR" sz="700" dirty="0" smtClean="0">
              <a:latin typeface="굴림" pitchFamily="50" charset="-127"/>
              <a:ea typeface="나눔고딕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275856" y="1341889"/>
            <a:ext cx="3096344" cy="34522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r>
              <a:rPr lang="ko-KR" altLang="en-US" sz="700" dirty="0" smtClean="0">
                <a:latin typeface="굴림" pitchFamily="50" charset="-127"/>
                <a:ea typeface="나눔고딕"/>
              </a:rPr>
              <a:t>장비이용허브   전문가상담   </a:t>
            </a:r>
            <a:r>
              <a:rPr lang="ko-KR" altLang="en-US" sz="700" dirty="0" err="1" smtClean="0">
                <a:latin typeface="굴림" pitchFamily="50" charset="-127"/>
                <a:ea typeface="나눔고딕"/>
              </a:rPr>
              <a:t>매칭서비스</a:t>
            </a:r>
            <a:r>
              <a:rPr lang="ko-KR" altLang="en-US" sz="700" dirty="0" smtClean="0">
                <a:latin typeface="굴림" pitchFamily="50" charset="-127"/>
                <a:ea typeface="나눔고딕"/>
              </a:rPr>
              <a:t>   지식서비스   로그인</a:t>
            </a:r>
            <a:endParaRPr lang="en-US" altLang="ko-KR" sz="700" dirty="0" smtClean="0">
              <a:latin typeface="굴림" pitchFamily="50" charset="-127"/>
              <a:ea typeface="나눔고딕"/>
            </a:endParaRPr>
          </a:p>
          <a:p>
            <a:r>
              <a:rPr lang="en-US" altLang="ko-KR" sz="700" dirty="0">
                <a:latin typeface="굴림" pitchFamily="50" charset="-127"/>
                <a:ea typeface="나눔고딕"/>
              </a:rPr>
              <a:t> </a:t>
            </a:r>
            <a:r>
              <a:rPr lang="en-US" altLang="ko-KR" sz="700" dirty="0" smtClean="0">
                <a:latin typeface="굴림" pitchFamily="50" charset="-127"/>
                <a:ea typeface="나눔고딕"/>
              </a:rPr>
              <a:t>                                                                         </a:t>
            </a:r>
            <a:r>
              <a:rPr lang="ko-KR" altLang="en-US" sz="700" dirty="0" err="1" smtClean="0">
                <a:latin typeface="굴림" pitchFamily="50" charset="-127"/>
                <a:ea typeface="나눔고딕"/>
              </a:rPr>
              <a:t>마이페이지</a:t>
            </a:r>
            <a:endParaRPr lang="en-US" altLang="ko-KR" sz="700" dirty="0" smtClean="0">
              <a:latin typeface="굴림" pitchFamily="50" charset="-127"/>
              <a:ea typeface="나눔고딕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51520" y="1795816"/>
            <a:ext cx="6120680" cy="6970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700" smtClean="0">
                <a:latin typeface="굴림" pitchFamily="50" charset="-127"/>
                <a:ea typeface="나눔고딕"/>
              </a:rPr>
              <a:t>배너</a:t>
            </a:r>
            <a:endParaRPr lang="en-US" altLang="ko-KR" sz="700" dirty="0" smtClean="0">
              <a:latin typeface="굴림" pitchFamily="50" charset="-127"/>
              <a:ea typeface="나눔고딕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51520" y="2601603"/>
            <a:ext cx="6120680" cy="6970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700" smtClean="0">
                <a:latin typeface="굴림" pitchFamily="50" charset="-127"/>
                <a:ea typeface="나눔고딕"/>
              </a:rPr>
              <a:t>장비이용허브</a:t>
            </a:r>
            <a:endParaRPr lang="en-US" altLang="ko-KR" sz="700" dirty="0" smtClean="0">
              <a:latin typeface="굴림" pitchFamily="50" charset="-127"/>
              <a:ea typeface="나눔고딕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51520" y="3450820"/>
            <a:ext cx="6120680" cy="6970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700" smtClean="0">
                <a:latin typeface="굴림" pitchFamily="50" charset="-127"/>
                <a:ea typeface="나눔고딕"/>
              </a:rPr>
              <a:t>전문가상담</a:t>
            </a:r>
            <a:endParaRPr lang="en-US" altLang="ko-KR" sz="700" dirty="0" smtClean="0">
              <a:latin typeface="굴림" pitchFamily="50" charset="-127"/>
              <a:ea typeface="나눔고딕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51520" y="4315941"/>
            <a:ext cx="6120680" cy="6970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700" dirty="0" err="1" smtClean="0">
                <a:latin typeface="굴림" pitchFamily="50" charset="-127"/>
                <a:ea typeface="나눔고딕"/>
              </a:rPr>
              <a:t>매칭서비스</a:t>
            </a:r>
            <a:endParaRPr lang="en-US" altLang="ko-KR" sz="700" dirty="0" smtClean="0">
              <a:latin typeface="굴림" pitchFamily="50" charset="-127"/>
              <a:ea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401042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/>
          </p:nvPr>
        </p:nvGraphicFramePr>
        <p:xfrm>
          <a:off x="6732240" y="2747800"/>
          <a:ext cx="2306086" cy="220980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 후 </a:t>
                      </a:r>
                      <a:r>
                        <a:rPr lang="ko-KR" altLang="en-US" sz="700" dirty="0" err="1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로그인한다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 smtClean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 err="1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로그인버튼을</a:t>
                      </a: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누르면 입력한 아이디와 비밀번호가 맞을 경우 </a:t>
                      </a:r>
                      <a:r>
                        <a:rPr lang="ko-KR" altLang="en-US" sz="700" dirty="0" err="1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로그인이</a:t>
                      </a: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된다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아이디저장을 선택 후 </a:t>
                      </a:r>
                      <a:r>
                        <a:rPr lang="ko-KR" altLang="en-US" sz="700" dirty="0" err="1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로그인을</a:t>
                      </a:r>
                      <a:r>
                        <a:rPr lang="ko-KR" altLang="en-US" sz="700" baseline="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하면 아이디가 저장된다</a:t>
                      </a:r>
                      <a:r>
                        <a:rPr lang="en-US" altLang="ko-KR" sz="700" baseline="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700" dirty="0" smtClean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 관련 문의사항이 있을 시 안내문구이다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508410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지원 포털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UI-3DP-01-001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메인화면</a:t>
                      </a:r>
                      <a:endParaRPr lang="en-US" altLang="ko-KR" sz="700" dirty="0" smtClean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PC-3DP-01-01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" name="Rectangle 32"/>
          <p:cNvSpPr>
            <a:spLocks noChangeArrowheads="1"/>
          </p:cNvSpPr>
          <p:nvPr/>
        </p:nvSpPr>
        <p:spPr bwMode="auto">
          <a:xfrm>
            <a:off x="670335" y="2524063"/>
            <a:ext cx="5340236" cy="1223391"/>
          </a:xfrm>
          <a:prstGeom prst="rect">
            <a:avLst/>
          </a:prstGeom>
          <a:solidFill>
            <a:srgbClr val="DDDDDD">
              <a:alpha val="50980"/>
            </a:srgbClr>
          </a:solidFill>
          <a:ln w="3175" algn="ctr">
            <a:solidFill>
              <a:schemeClr val="bg2"/>
            </a:solidFill>
            <a:miter lim="800000"/>
            <a:headEnd/>
            <a:tailEnd/>
          </a:ln>
        </p:spPr>
        <p:txBody>
          <a:bodyPr wrap="none" lIns="72000" tIns="36000" rIns="72000" bIns="36000" anchor="ctr"/>
          <a:lstStyle/>
          <a:p>
            <a:pPr>
              <a:defRPr/>
            </a:pP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Line 34"/>
          <p:cNvSpPr>
            <a:spLocks noChangeShapeType="1"/>
          </p:cNvSpPr>
          <p:nvPr/>
        </p:nvSpPr>
        <p:spPr bwMode="auto">
          <a:xfrm>
            <a:off x="1965315" y="2859129"/>
            <a:ext cx="3792342" cy="0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  <a:extLst/>
        </p:spPr>
        <p:txBody>
          <a:bodyPr wrap="none" lIns="72000" tIns="36000" rIns="72000" bIns="36000" anchor="ctr"/>
          <a:lstStyle/>
          <a:p>
            <a:pPr>
              <a:defRPr/>
            </a:pP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4" name="Group 36"/>
          <p:cNvGrpSpPr>
            <a:grpSpLocks/>
          </p:cNvGrpSpPr>
          <p:nvPr/>
        </p:nvGrpSpPr>
        <p:grpSpPr bwMode="auto">
          <a:xfrm>
            <a:off x="765697" y="2599309"/>
            <a:ext cx="1112549" cy="1054737"/>
            <a:chOff x="194" y="1187"/>
            <a:chExt cx="306" cy="247"/>
          </a:xfrm>
        </p:grpSpPr>
        <p:sp>
          <p:nvSpPr>
            <p:cNvPr id="56" name="Rectangle 37"/>
            <p:cNvSpPr>
              <a:spLocks noChangeArrowheads="1"/>
            </p:cNvSpPr>
            <p:nvPr/>
          </p:nvSpPr>
          <p:spPr bwMode="auto">
            <a:xfrm>
              <a:off x="194" y="1187"/>
              <a:ext cx="301" cy="247"/>
            </a:xfrm>
            <a:prstGeom prst="rect">
              <a:avLst/>
            </a:prstGeom>
            <a:noFill/>
            <a:ln w="12700">
              <a:solidFill>
                <a:srgbClr val="969696"/>
              </a:solidFill>
              <a:prstDash val="sysDot"/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ko-KR" altLang="ko-KR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7" name="Line 38"/>
            <p:cNvSpPr>
              <a:spLocks noChangeShapeType="1"/>
            </p:cNvSpPr>
            <p:nvPr/>
          </p:nvSpPr>
          <p:spPr bwMode="auto">
            <a:xfrm>
              <a:off x="199" y="1187"/>
              <a:ext cx="301" cy="247"/>
            </a:xfrm>
            <a:prstGeom prst="line">
              <a:avLst/>
            </a:prstGeom>
            <a:noFill/>
            <a:ln w="12700">
              <a:solidFill>
                <a:srgbClr val="C0C0C0"/>
              </a:solidFill>
              <a:prstDash val="sysDot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8" name="Line 39"/>
            <p:cNvSpPr>
              <a:spLocks noChangeShapeType="1"/>
            </p:cNvSpPr>
            <p:nvPr/>
          </p:nvSpPr>
          <p:spPr bwMode="auto">
            <a:xfrm flipV="1">
              <a:off x="199" y="1187"/>
              <a:ext cx="282" cy="247"/>
            </a:xfrm>
            <a:prstGeom prst="line">
              <a:avLst/>
            </a:prstGeom>
            <a:noFill/>
            <a:ln w="12700">
              <a:solidFill>
                <a:srgbClr val="C0C0C0"/>
              </a:solidFill>
              <a:prstDash val="sysDot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6" name="Rectangle 44"/>
          <p:cNvSpPr>
            <a:spLocks noChangeArrowheads="1"/>
          </p:cNvSpPr>
          <p:nvPr/>
        </p:nvSpPr>
        <p:spPr bwMode="auto">
          <a:xfrm>
            <a:off x="1941820" y="2650257"/>
            <a:ext cx="794678" cy="253086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lIns="72000" tIns="36000" rIns="72000" bIns="3600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b="1" dirty="0">
                <a:latin typeface="나눔고딕" pitchFamily="50" charset="-127"/>
                <a:ea typeface="나눔고딕" pitchFamily="50" charset="-127"/>
              </a:rPr>
              <a:t>LOG IN</a:t>
            </a:r>
          </a:p>
        </p:txBody>
      </p:sp>
      <p:sp>
        <p:nvSpPr>
          <p:cNvPr id="19" name="Rounded Rectangle 1250914"/>
          <p:cNvSpPr>
            <a:spLocks noChangeArrowheads="1"/>
          </p:cNvSpPr>
          <p:nvPr/>
        </p:nvSpPr>
        <p:spPr bwMode="auto">
          <a:xfrm>
            <a:off x="4808189" y="2952537"/>
            <a:ext cx="826465" cy="33860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kumimoji="0" lang="ko-KR" altLang="en-US" sz="1000" b="1" dirty="0">
                <a:latin typeface="나눔고딕" pitchFamily="50" charset="-127"/>
                <a:ea typeface="나눔고딕" pitchFamily="50" charset="-127"/>
              </a:rPr>
              <a:t>로그인</a:t>
            </a:r>
          </a:p>
        </p:txBody>
      </p:sp>
      <p:sp>
        <p:nvSpPr>
          <p:cNvPr id="24" name="Rectangle 49"/>
          <p:cNvSpPr>
            <a:spLocks noChangeArrowheads="1"/>
          </p:cNvSpPr>
          <p:nvPr/>
        </p:nvSpPr>
        <p:spPr bwMode="auto">
          <a:xfrm>
            <a:off x="1679231" y="2918806"/>
            <a:ext cx="877601" cy="225419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lIns="72000" tIns="36000" rIns="72000" bIns="36000">
            <a:sp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아이디</a:t>
            </a:r>
          </a:p>
        </p:txBody>
      </p:sp>
      <p:sp>
        <p:nvSpPr>
          <p:cNvPr id="25" name="Rectangle 51"/>
          <p:cNvSpPr>
            <a:spLocks noChangeArrowheads="1"/>
          </p:cNvSpPr>
          <p:nvPr/>
        </p:nvSpPr>
        <p:spPr bwMode="auto">
          <a:xfrm>
            <a:off x="1583870" y="3097839"/>
            <a:ext cx="972962" cy="225419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lIns="72000" tIns="36000" rIns="72000" bIns="36000">
            <a:sp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비밀번호</a:t>
            </a:r>
          </a:p>
        </p:txBody>
      </p:sp>
      <p:sp>
        <p:nvSpPr>
          <p:cNvPr id="28" name="Rectangle 77"/>
          <p:cNvSpPr>
            <a:spLocks noChangeArrowheads="1"/>
          </p:cNvSpPr>
          <p:nvPr/>
        </p:nvSpPr>
        <p:spPr bwMode="auto">
          <a:xfrm>
            <a:off x="2632844" y="2947348"/>
            <a:ext cx="1912755" cy="147897"/>
          </a:xfrm>
          <a:prstGeom prst="rect">
            <a:avLst/>
          </a:prstGeom>
          <a:solidFill>
            <a:srgbClr val="FFFFFF"/>
          </a:solidFill>
          <a:ln w="3175">
            <a:solidFill>
              <a:srgbClr val="969696"/>
            </a:solidFill>
            <a:miter lim="800000"/>
            <a:headEnd/>
            <a:tailEnd/>
          </a:ln>
        </p:spPr>
        <p:txBody>
          <a:bodyPr wrap="none" lIns="0" tIns="36000" rIns="90000" bIns="36000" anchor="ctr"/>
          <a:lstStyle/>
          <a:p>
            <a:pPr>
              <a:defRPr/>
            </a:pPr>
            <a:endParaRPr lang="ko-KR" altLang="ko-KR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9" name="Rectangle 78"/>
          <p:cNvSpPr>
            <a:spLocks noChangeArrowheads="1"/>
          </p:cNvSpPr>
          <p:nvPr/>
        </p:nvSpPr>
        <p:spPr bwMode="auto">
          <a:xfrm>
            <a:off x="2632844" y="3131570"/>
            <a:ext cx="1912755" cy="147897"/>
          </a:xfrm>
          <a:prstGeom prst="rect">
            <a:avLst/>
          </a:prstGeom>
          <a:solidFill>
            <a:srgbClr val="FFFFFF"/>
          </a:solidFill>
          <a:ln w="3175">
            <a:solidFill>
              <a:srgbClr val="969696"/>
            </a:solidFill>
            <a:miter lim="800000"/>
            <a:headEnd/>
            <a:tailEnd/>
          </a:ln>
        </p:spPr>
        <p:txBody>
          <a:bodyPr wrap="none" lIns="0" tIns="36000" rIns="90000" bIns="36000" anchor="ctr"/>
          <a:lstStyle/>
          <a:p>
            <a:pPr>
              <a:defRPr/>
            </a:pPr>
            <a:endParaRPr lang="ko-KR" altLang="ko-KR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0" name="Rectangle 85"/>
          <p:cNvSpPr>
            <a:spLocks noChangeArrowheads="1"/>
          </p:cNvSpPr>
          <p:nvPr/>
        </p:nvSpPr>
        <p:spPr bwMode="auto">
          <a:xfrm>
            <a:off x="2653575" y="3381957"/>
            <a:ext cx="93979" cy="88219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808080"/>
            </a:solidFill>
            <a:miter lim="800000"/>
            <a:headEnd/>
            <a:tailEnd/>
          </a:ln>
        </p:spPr>
        <p:txBody>
          <a:bodyPr lIns="90000" tIns="36000" rIns="90000" bIns="36000" anchor="ctr"/>
          <a:lstStyle/>
          <a:p>
            <a:pPr>
              <a:defRPr/>
            </a:pP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1" name="Text Box 86"/>
          <p:cNvSpPr txBox="1">
            <a:spLocks noChangeArrowheads="1"/>
          </p:cNvSpPr>
          <p:nvPr/>
        </p:nvSpPr>
        <p:spPr bwMode="auto">
          <a:xfrm>
            <a:off x="2486347" y="3343036"/>
            <a:ext cx="1315710" cy="172546"/>
          </a:xfrm>
          <a:prstGeom prst="rect">
            <a:avLst/>
          </a:prstGeom>
          <a:noFill/>
          <a:ln>
            <a:noFill/>
          </a:ln>
          <a:extLst/>
        </p:spPr>
        <p:txBody>
          <a:bodyPr lIns="90000" tIns="36000" rIns="90000" bIns="36000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아이디 저장</a:t>
            </a:r>
          </a:p>
        </p:txBody>
      </p:sp>
      <p:sp>
        <p:nvSpPr>
          <p:cNvPr id="32" name="Rectangle 89"/>
          <p:cNvSpPr>
            <a:spLocks noChangeArrowheads="1"/>
          </p:cNvSpPr>
          <p:nvPr/>
        </p:nvSpPr>
        <p:spPr bwMode="auto">
          <a:xfrm>
            <a:off x="670335" y="2225675"/>
            <a:ext cx="4781889" cy="368169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lIns="72000" tIns="36000" rIns="72000" bIns="3600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dirty="0" smtClean="0">
                <a:solidFill>
                  <a:srgbClr val="808080"/>
                </a:solidFill>
                <a:latin typeface="HY헤드라인M" pitchFamily="18" charset="-127"/>
                <a:ea typeface="HY헤드라인M" pitchFamily="18" charset="-127"/>
              </a:rPr>
              <a:t>지원 포털</a:t>
            </a:r>
            <a:r>
              <a:rPr lang="en-US" altLang="ko-KR" sz="1600" dirty="0" smtClean="0">
                <a:solidFill>
                  <a:srgbClr val="80808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1600" dirty="0" smtClean="0">
                <a:latin typeface="HY헤드라인M" pitchFamily="18" charset="-127"/>
                <a:ea typeface="HY헤드라인M" pitchFamily="18" charset="-127"/>
              </a:rPr>
              <a:t>로그인 화면입니다</a:t>
            </a:r>
            <a:r>
              <a:rPr lang="en-US" altLang="ko-KR" sz="1600" dirty="0" smtClean="0">
                <a:latin typeface="HY헤드라인M" pitchFamily="18" charset="-127"/>
                <a:ea typeface="HY헤드라인M" pitchFamily="18" charset="-127"/>
              </a:rPr>
              <a:t>. </a:t>
            </a:r>
            <a:endParaRPr lang="en-US" altLang="ko-KR" sz="16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3" name="직사각형 65"/>
          <p:cNvSpPr>
            <a:spLocks noChangeArrowheads="1"/>
          </p:cNvSpPr>
          <p:nvPr/>
        </p:nvSpPr>
        <p:spPr bwMode="auto">
          <a:xfrm>
            <a:off x="639930" y="3871350"/>
            <a:ext cx="5340236" cy="214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시스템 담당자  전화 </a:t>
            </a:r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:  02) 000-0000  FAX : 00) 000-0000  </a:t>
            </a:r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전자우편 </a:t>
            </a:r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: webmaster@naver.com</a:t>
            </a:r>
          </a:p>
        </p:txBody>
      </p:sp>
      <p:sp>
        <p:nvSpPr>
          <p:cNvPr id="34" name="Line 6"/>
          <p:cNvSpPr>
            <a:spLocks noChangeShapeType="1"/>
          </p:cNvSpPr>
          <p:nvPr/>
        </p:nvSpPr>
        <p:spPr bwMode="auto">
          <a:xfrm>
            <a:off x="316531" y="3865842"/>
            <a:ext cx="6017440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/>
        </p:spPr>
        <p:txBody>
          <a:bodyPr wrap="none" lIns="72000" tIns="36000" rIns="72000" bIns="36000" anchor="ctr"/>
          <a:lstStyle/>
          <a:p>
            <a:pPr>
              <a:defRPr/>
            </a:pP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5" name="Rectangle 44"/>
          <p:cNvSpPr>
            <a:spLocks noChangeArrowheads="1"/>
          </p:cNvSpPr>
          <p:nvPr/>
        </p:nvSpPr>
        <p:spPr bwMode="auto">
          <a:xfrm>
            <a:off x="829270" y="3060044"/>
            <a:ext cx="979895" cy="565146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square" lIns="72000" tIns="36000" rIns="72000" bIns="3600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400" b="1" dirty="0">
                <a:latin typeface="나눔고딕" pitchFamily="50" charset="-127"/>
                <a:ea typeface="나눔고딕" pitchFamily="50" charset="-127"/>
              </a:rPr>
              <a:t>MEMBER</a:t>
            </a:r>
          </a:p>
          <a:p>
            <a:pPr>
              <a:lnSpc>
                <a:spcPct val="80000"/>
              </a:lnSpc>
            </a:pPr>
            <a:r>
              <a:rPr lang="en-US" altLang="ko-KR" sz="1400" b="1" dirty="0">
                <a:latin typeface="나눔고딕" pitchFamily="50" charset="-127"/>
                <a:ea typeface="나눔고딕" pitchFamily="50" charset="-127"/>
              </a:rPr>
              <a:t>SHIP</a:t>
            </a:r>
          </a:p>
          <a:p>
            <a:pPr>
              <a:lnSpc>
                <a:spcPct val="80000"/>
              </a:lnSpc>
            </a:pPr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LOG IN</a:t>
            </a:r>
          </a:p>
        </p:txBody>
      </p:sp>
      <p:sp>
        <p:nvSpPr>
          <p:cNvPr id="36" name="Line 34"/>
          <p:cNvSpPr>
            <a:spLocks noChangeShapeType="1"/>
          </p:cNvSpPr>
          <p:nvPr/>
        </p:nvSpPr>
        <p:spPr bwMode="auto">
          <a:xfrm>
            <a:off x="1965315" y="3533745"/>
            <a:ext cx="3792342" cy="0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  <a:extLst/>
        </p:spPr>
        <p:txBody>
          <a:bodyPr wrap="none" lIns="72000" tIns="36000" rIns="72000" bIns="36000" anchor="ctr"/>
          <a:lstStyle/>
          <a:p>
            <a:pPr>
              <a:defRPr/>
            </a:pP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28464" y="4621373"/>
            <a:ext cx="1502980" cy="823851"/>
            <a:chOff x="632619" y="5157191"/>
            <a:chExt cx="1726408" cy="1008113"/>
          </a:xfrm>
        </p:grpSpPr>
        <p:sp>
          <p:nvSpPr>
            <p:cNvPr id="53" name="모서리가 둥근 직사각형 52"/>
            <p:cNvSpPr/>
            <p:nvPr/>
          </p:nvSpPr>
          <p:spPr>
            <a:xfrm>
              <a:off x="632619" y="5157191"/>
              <a:ext cx="1726408" cy="1008113"/>
            </a:xfrm>
            <a:prstGeom prst="roundRect">
              <a:avLst>
                <a:gd name="adj" fmla="val 5577"/>
              </a:avLst>
            </a:prstGeom>
            <a:solidFill>
              <a:schemeClr val="bg1"/>
            </a:solidFill>
            <a:ln w="952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ko-KR" altLang="en-US" sz="9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17122" y="5457952"/>
              <a:ext cx="1451314" cy="282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+mn-ea"/>
                </a:rPr>
                <a:t>아이디를 입력하세요</a:t>
              </a:r>
            </a:p>
          </p:txBody>
        </p:sp>
        <p:sp>
          <p:nvSpPr>
            <p:cNvPr id="55" name="Rounded Rectangle 1250914"/>
            <p:cNvSpPr>
              <a:spLocks noChangeArrowheads="1"/>
            </p:cNvSpPr>
            <p:nvPr/>
          </p:nvSpPr>
          <p:spPr bwMode="auto">
            <a:xfrm>
              <a:off x="1136656" y="5805288"/>
              <a:ext cx="720000" cy="2160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0" lang="ko-KR" altLang="en-US" sz="1000" b="1" smtClean="0">
                  <a:latin typeface="나눔고딕" pitchFamily="50" charset="-127"/>
                  <a:ea typeface="나눔고딕" pitchFamily="50" charset="-127"/>
                </a:rPr>
                <a:t>확인</a:t>
              </a:r>
              <a:endParaRPr kumimoji="0" lang="ko-KR" altLang="en-US" sz="1000" b="1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1665973" y="4621373"/>
            <a:ext cx="1502980" cy="823851"/>
            <a:chOff x="632619" y="5157191"/>
            <a:chExt cx="1726408" cy="1008113"/>
          </a:xfrm>
        </p:grpSpPr>
        <p:sp>
          <p:nvSpPr>
            <p:cNvPr id="50" name="모서리가 둥근 직사각형 49"/>
            <p:cNvSpPr/>
            <p:nvPr/>
          </p:nvSpPr>
          <p:spPr>
            <a:xfrm>
              <a:off x="632619" y="5157191"/>
              <a:ext cx="1726408" cy="1008113"/>
            </a:xfrm>
            <a:prstGeom prst="roundRect">
              <a:avLst>
                <a:gd name="adj" fmla="val 5577"/>
              </a:avLst>
            </a:prstGeom>
            <a:solidFill>
              <a:schemeClr val="bg1"/>
            </a:solidFill>
            <a:ln w="952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ko-KR" altLang="en-US" sz="9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17122" y="5457952"/>
              <a:ext cx="1583888" cy="282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+mn-ea"/>
                </a:rPr>
                <a:t>비밀번호를 입력하세요</a:t>
              </a:r>
            </a:p>
          </p:txBody>
        </p:sp>
        <p:sp>
          <p:nvSpPr>
            <p:cNvPr id="52" name="Rounded Rectangle 1250914"/>
            <p:cNvSpPr>
              <a:spLocks noChangeArrowheads="1"/>
            </p:cNvSpPr>
            <p:nvPr/>
          </p:nvSpPr>
          <p:spPr bwMode="auto">
            <a:xfrm>
              <a:off x="1136656" y="5805288"/>
              <a:ext cx="720000" cy="2160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0" lang="ko-KR" altLang="en-US" sz="1000" b="1" smtClean="0">
                  <a:latin typeface="나눔고딕" pitchFamily="50" charset="-127"/>
                  <a:ea typeface="나눔고딕" pitchFamily="50" charset="-127"/>
                </a:rPr>
                <a:t>확인</a:t>
              </a:r>
              <a:endParaRPr kumimoji="0" lang="ko-KR" altLang="en-US" sz="1000" b="1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3140509" y="4621373"/>
            <a:ext cx="1649812" cy="823851"/>
            <a:chOff x="562250" y="5157191"/>
            <a:chExt cx="1895068" cy="1008113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632619" y="5157191"/>
              <a:ext cx="1726408" cy="1008113"/>
            </a:xfrm>
            <a:prstGeom prst="roundRect">
              <a:avLst>
                <a:gd name="adj" fmla="val 5577"/>
              </a:avLst>
            </a:prstGeom>
            <a:solidFill>
              <a:schemeClr val="bg1"/>
            </a:solidFill>
            <a:ln w="952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ko-KR" altLang="en-US" sz="9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62250" y="5457952"/>
              <a:ext cx="1895068" cy="282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+mn-ea"/>
                </a:rPr>
                <a:t>입력하신 아이디가 없습니다</a:t>
              </a:r>
            </a:p>
          </p:txBody>
        </p:sp>
        <p:sp>
          <p:nvSpPr>
            <p:cNvPr id="49" name="Rounded Rectangle 1250914"/>
            <p:cNvSpPr>
              <a:spLocks noChangeArrowheads="1"/>
            </p:cNvSpPr>
            <p:nvPr/>
          </p:nvSpPr>
          <p:spPr bwMode="auto">
            <a:xfrm>
              <a:off x="1136656" y="5805288"/>
              <a:ext cx="720000" cy="2160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0" lang="ko-KR" altLang="en-US" sz="1000" b="1" smtClean="0">
                  <a:latin typeface="나눔고딕" pitchFamily="50" charset="-127"/>
                  <a:ea typeface="나눔고딕" pitchFamily="50" charset="-127"/>
                </a:rPr>
                <a:t>확인</a:t>
              </a:r>
              <a:endParaRPr kumimoji="0" lang="ko-KR" altLang="en-US" sz="1000" b="1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4726142" y="4621373"/>
            <a:ext cx="1880644" cy="823851"/>
            <a:chOff x="425960" y="5157191"/>
            <a:chExt cx="2160215" cy="1008113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426789" y="5157191"/>
              <a:ext cx="2138068" cy="1008113"/>
            </a:xfrm>
            <a:prstGeom prst="roundRect">
              <a:avLst>
                <a:gd name="adj" fmla="val 5577"/>
              </a:avLst>
            </a:prstGeom>
            <a:solidFill>
              <a:schemeClr val="bg1"/>
            </a:solidFill>
            <a:ln w="952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ko-KR" altLang="en-US" sz="9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25960" y="5457952"/>
              <a:ext cx="2160215" cy="282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+mn-ea"/>
                </a:rPr>
                <a:t>입력하신 비밀번호가 틀렸습니다</a:t>
              </a:r>
            </a:p>
          </p:txBody>
        </p:sp>
        <p:sp>
          <p:nvSpPr>
            <p:cNvPr id="46" name="Rounded Rectangle 1250914"/>
            <p:cNvSpPr>
              <a:spLocks noChangeArrowheads="1"/>
            </p:cNvSpPr>
            <p:nvPr/>
          </p:nvSpPr>
          <p:spPr bwMode="auto">
            <a:xfrm>
              <a:off x="1136656" y="5805288"/>
              <a:ext cx="720000" cy="2160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0" lang="ko-KR" altLang="en-US" sz="1000" b="1" smtClean="0">
                  <a:latin typeface="나눔고딕" pitchFamily="50" charset="-127"/>
                  <a:ea typeface="나눔고딕" pitchFamily="50" charset="-127"/>
                </a:rPr>
                <a:t>확인</a:t>
              </a:r>
              <a:endParaRPr kumimoji="0" lang="ko-KR" altLang="en-US" sz="1000" b="1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09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/>
          </p:nvPr>
        </p:nvGraphicFramePr>
        <p:xfrm>
          <a:off x="6732240" y="2747800"/>
          <a:ext cx="2306086" cy="220980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Arial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 후 </a:t>
                      </a:r>
                      <a:r>
                        <a:rPr lang="ko-KR" altLang="en-US" sz="700" dirty="0" err="1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로그인한다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 smtClean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 err="1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로그인버튼을</a:t>
                      </a: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누르면 입력한 아이디와 비밀번호가 맞을 경우 </a:t>
                      </a:r>
                      <a:r>
                        <a:rPr lang="ko-KR" altLang="en-US" sz="700" dirty="0" err="1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로그인이</a:t>
                      </a: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된다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아이디저장을 선택 후 </a:t>
                      </a:r>
                      <a:r>
                        <a:rPr lang="ko-KR" altLang="en-US" sz="700" dirty="0" err="1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로그인을</a:t>
                      </a:r>
                      <a:r>
                        <a:rPr lang="ko-KR" altLang="en-US" sz="700" baseline="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하면 아이디가 저장된다</a:t>
                      </a:r>
                      <a:r>
                        <a:rPr lang="en-US" altLang="ko-KR" sz="700" baseline="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700" dirty="0" smtClean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 관련 문의사항이 있을 시 안내문구이다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730206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지원 포털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UI-3DP-01-002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메인화면</a:t>
                      </a:r>
                      <a:endParaRPr lang="en-US" altLang="ko-KR" sz="700" dirty="0" smtClean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PC-3DP-01-01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35496" y="1096670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⊙ 회원가입</a:t>
            </a:r>
          </a:p>
        </p:txBody>
      </p:sp>
      <p:graphicFrame>
        <p:nvGraphicFramePr>
          <p:cNvPr id="59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642416"/>
              </p:ext>
            </p:extLst>
          </p:nvPr>
        </p:nvGraphicFramePr>
        <p:xfrm>
          <a:off x="2123728" y="1484784"/>
          <a:ext cx="4441526" cy="1644184"/>
        </p:xfrm>
        <a:graphic>
          <a:graphicData uri="http://schemas.openxmlformats.org/drawingml/2006/table">
            <a:tbl>
              <a:tblPr/>
              <a:tblGrid>
                <a:gridCol w="951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0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* </a:t>
                      </a:r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사용자아이디</a:t>
                      </a:r>
                      <a:endParaRPr lang="ko-KR" alt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돋움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* </a:t>
                      </a:r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사용자이름</a:t>
                      </a:r>
                      <a:endParaRPr lang="ko-KR" alt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돋움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* </a:t>
                      </a:r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비밀번호</a:t>
                      </a:r>
                      <a:endParaRPr lang="ko-KR" alt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돋움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* </a:t>
                      </a:r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비밀번호 확인</a:t>
                      </a:r>
                      <a:endParaRPr lang="ko-KR" alt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돋움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0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* </a:t>
                      </a:r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소속</a:t>
                      </a:r>
                      <a:endParaRPr lang="ko-KR" alt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돋움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0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0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* </a:t>
                      </a:r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부서</a:t>
                      </a:r>
                      <a:endParaRPr lang="ko-KR" alt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돋움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0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50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* </a:t>
                      </a:r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연락처</a:t>
                      </a:r>
                      <a:endParaRPr lang="ko-KR" alt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돋움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0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50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* </a:t>
                      </a:r>
                      <a:r>
                        <a:rPr lang="ko-KR" altLang="en-US" sz="7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이메일</a:t>
                      </a:r>
                      <a:endParaRPr lang="ko-KR" alt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돋움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0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0" name="직사각형 59"/>
          <p:cNvSpPr/>
          <p:nvPr/>
        </p:nvSpPr>
        <p:spPr>
          <a:xfrm>
            <a:off x="3396902" y="1749407"/>
            <a:ext cx="2988000" cy="144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>
              <a:lnSpc>
                <a:spcPct val="150000"/>
              </a:lnSpc>
            </a:pPr>
            <a:r>
              <a:rPr lang="ko-KR" altLang="en-US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테스터</a:t>
            </a:r>
            <a:r>
              <a:rPr lang="en-US" altLang="ko-KR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endParaRPr lang="ko-KR" altLang="en-US" sz="7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396902" y="1948667"/>
            <a:ext cx="2988000" cy="144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lvl="0"/>
            <a:r>
              <a:rPr lang="en-US" altLang="ko-KR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********</a:t>
            </a:r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7" name="모서리가 둥근 직사각형 136"/>
          <p:cNvSpPr>
            <a:spLocks noChangeArrowheads="1"/>
          </p:cNvSpPr>
          <p:nvPr/>
        </p:nvSpPr>
        <p:spPr bwMode="auto">
          <a:xfrm>
            <a:off x="4075863" y="3882321"/>
            <a:ext cx="537256" cy="122942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31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tIns="36000" bIns="36000" anchor="ctr"/>
          <a:lstStyle/>
          <a:p>
            <a:pPr algn="ctr"/>
            <a:r>
              <a:rPr lang="ko-KR" altLang="en-US" sz="7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회원가입</a:t>
            </a:r>
            <a:endParaRPr lang="ko-KR" altLang="en-US" sz="7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396902" y="1514788"/>
            <a:ext cx="1494000" cy="144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>
              <a:lnSpc>
                <a:spcPct val="150000"/>
              </a:lnSpc>
            </a:pPr>
            <a:r>
              <a:rPr lang="en-US" altLang="ko-KR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TS-7</a:t>
            </a:r>
            <a:endParaRPr lang="ko-KR" altLang="en-US" sz="7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945351" y="1486760"/>
            <a:ext cx="86914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중복아이디 검색</a:t>
            </a:r>
            <a:r>
              <a:rPr lang="en-US" altLang="ko-KR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396902" y="2162876"/>
            <a:ext cx="2988000" cy="144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lvl="0"/>
            <a:r>
              <a:rPr lang="en-US" altLang="ko-KR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*******</a:t>
            </a:r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396902" y="2761060"/>
            <a:ext cx="2988000" cy="144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lvl="0"/>
            <a:r>
              <a:rPr lang="en-US" altLang="ko-KR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062-360-0123</a:t>
            </a:r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396902" y="2958034"/>
            <a:ext cx="2988000" cy="144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lvl="0"/>
            <a:r>
              <a:rPr lang="en-US" altLang="ko-KR" sz="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test@test.com</a:t>
            </a:r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396902" y="2375074"/>
            <a:ext cx="2988000" cy="144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lvl="0"/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3396902" y="2573611"/>
            <a:ext cx="2988000" cy="144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lvl="0"/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185891" y="1472867"/>
            <a:ext cx="1800200" cy="6970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700" smtClean="0">
                <a:latin typeface="굴림" pitchFamily="50" charset="-127"/>
                <a:ea typeface="나눔고딕"/>
              </a:rPr>
              <a:t>이용약관</a:t>
            </a:r>
            <a:endParaRPr lang="en-US" altLang="ko-KR" sz="700" dirty="0" smtClean="0">
              <a:latin typeface="굴림" pitchFamily="50" charset="-127"/>
              <a:ea typeface="나눔고딕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210422" y="2412520"/>
            <a:ext cx="1800200" cy="6970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700" dirty="0" smtClean="0">
                <a:latin typeface="굴림" pitchFamily="50" charset="-127"/>
                <a:ea typeface="나눔고딕"/>
              </a:rPr>
              <a:t>개인정보 처리방침</a:t>
            </a:r>
            <a:endParaRPr lang="en-US" altLang="ko-KR" sz="700" dirty="0" smtClean="0">
              <a:latin typeface="굴림" pitchFamily="50" charset="-127"/>
              <a:ea typeface="나눔고딕"/>
            </a:endParaRPr>
          </a:p>
        </p:txBody>
      </p:sp>
      <p:sp>
        <p:nvSpPr>
          <p:cNvPr id="83" name="Text Box 86"/>
          <p:cNvSpPr txBox="1">
            <a:spLocks noChangeArrowheads="1"/>
          </p:cNvSpPr>
          <p:nvPr/>
        </p:nvSpPr>
        <p:spPr bwMode="auto">
          <a:xfrm>
            <a:off x="2752234" y="3343036"/>
            <a:ext cx="1315710" cy="211203"/>
          </a:xfrm>
          <a:prstGeom prst="rect">
            <a:avLst/>
          </a:prstGeom>
          <a:noFill/>
          <a:ln>
            <a:noFill/>
          </a:ln>
          <a:extLst/>
        </p:spPr>
        <p:txBody>
          <a:bodyPr lIns="90000" tIns="36000" rIns="90000" bIns="36000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이용약관에 동의합니다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4" name="Rectangle 85"/>
          <p:cNvSpPr>
            <a:spLocks noChangeArrowheads="1"/>
          </p:cNvSpPr>
          <p:nvPr/>
        </p:nvSpPr>
        <p:spPr bwMode="auto">
          <a:xfrm>
            <a:off x="2653575" y="3381957"/>
            <a:ext cx="93979" cy="88219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808080"/>
            </a:solidFill>
            <a:miter lim="800000"/>
            <a:headEnd/>
            <a:tailEnd/>
          </a:ln>
        </p:spPr>
        <p:txBody>
          <a:bodyPr lIns="90000" tIns="36000" rIns="90000" bIns="36000" anchor="ctr"/>
          <a:lstStyle/>
          <a:p>
            <a:pPr>
              <a:defRPr/>
            </a:pP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5" name="Text Box 86"/>
          <p:cNvSpPr txBox="1">
            <a:spLocks noChangeArrowheads="1"/>
          </p:cNvSpPr>
          <p:nvPr/>
        </p:nvSpPr>
        <p:spPr bwMode="auto">
          <a:xfrm>
            <a:off x="2483768" y="3593160"/>
            <a:ext cx="2323822" cy="211203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90000" tIns="36000" rIns="90000" bIns="36000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개인정보 처리방침에 동의합니다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6" name="Rectangle 85"/>
          <p:cNvSpPr>
            <a:spLocks noChangeArrowheads="1"/>
          </p:cNvSpPr>
          <p:nvPr/>
        </p:nvSpPr>
        <p:spPr bwMode="auto">
          <a:xfrm>
            <a:off x="2653575" y="3632081"/>
            <a:ext cx="93979" cy="88219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808080"/>
            </a:solidFill>
            <a:miter lim="800000"/>
            <a:headEnd/>
            <a:tailEnd/>
          </a:ln>
        </p:spPr>
        <p:txBody>
          <a:bodyPr lIns="90000" tIns="36000" rIns="90000" bIns="36000" anchor="ctr"/>
          <a:lstStyle/>
          <a:p>
            <a:pPr>
              <a:defRPr/>
            </a:pP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08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464528" y="2483827"/>
            <a:ext cx="848018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662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2423746" y="2129103"/>
            <a:ext cx="6512169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20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1846" dirty="0" smtClean="0"/>
              <a:t>지원 포털</a:t>
            </a:r>
            <a:endParaRPr lang="en-US" altLang="ko-KR" sz="1846" dirty="0"/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2444995" y="2508930"/>
            <a:ext cx="6512169" cy="603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36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3323" dirty="0" smtClean="0"/>
              <a:t>장비 이용 허브</a:t>
            </a:r>
            <a:endParaRPr lang="en-US" altLang="ko-KR" sz="3323" dirty="0"/>
          </a:p>
        </p:txBody>
      </p:sp>
    </p:spTree>
    <p:extLst>
      <p:ext uri="{BB962C8B-B14F-4D97-AF65-F5344CB8AC3E}">
        <p14:creationId xmlns:p14="http://schemas.microsoft.com/office/powerpoint/2010/main" val="401042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22923</TotalTime>
  <Words>2460</Words>
  <Application>Microsoft Office PowerPoint</Application>
  <PresentationFormat>화면 슬라이드 쇼(4:3)</PresentationFormat>
  <Paragraphs>1196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50" baseType="lpstr">
      <vt:lpstr>Arial Unicode MS</vt:lpstr>
      <vt:lpstr>HY헤드라인M</vt:lpstr>
      <vt:lpstr>굴림</vt:lpstr>
      <vt:lpstr>굴림체</vt:lpstr>
      <vt:lpstr>나눔고딕</vt:lpstr>
      <vt:lpstr>돋움</vt:lpstr>
      <vt:lpstr>맑은 고딕</vt:lpstr>
      <vt:lpstr>바탕체</vt:lpstr>
      <vt:lpstr>Arial</vt:lpstr>
      <vt:lpstr>Eras Medium ITC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319</cp:lastModifiedBy>
  <cp:revision>495</cp:revision>
  <cp:lastPrinted>2016-12-02T08:26:22Z</cp:lastPrinted>
  <dcterms:created xsi:type="dcterms:W3CDTF">2013-01-15T05:34:45Z</dcterms:created>
  <dcterms:modified xsi:type="dcterms:W3CDTF">2024-03-28T07:01:13Z</dcterms:modified>
</cp:coreProperties>
</file>