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65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801600" cy="9601200" type="A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/>
        <a:ea typeface="굴림"/>
        <a:cs typeface="+mn-cs"/>
      </a:defRPr>
    </a:lvl1pPr>
    <a:lvl2pPr marL="610956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/>
        <a:ea typeface="굴림"/>
        <a:cs typeface="+mn-cs"/>
      </a:defRPr>
    </a:lvl2pPr>
    <a:lvl3pPr marL="1221913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/>
        <a:ea typeface="굴림"/>
        <a:cs typeface="+mn-cs"/>
      </a:defRPr>
    </a:lvl3pPr>
    <a:lvl4pPr marL="1832869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/>
        <a:ea typeface="굴림"/>
        <a:cs typeface="+mn-cs"/>
      </a:defRPr>
    </a:lvl4pPr>
    <a:lvl5pPr marL="2443825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/>
        <a:ea typeface="굴림"/>
        <a:cs typeface="+mn-cs"/>
      </a:defRPr>
    </a:lvl5pPr>
    <a:lvl6pPr marL="3054782" algn="l" defTabSz="1221913" rtl="0" eaLnBrk="1" latinLnBrk="1" hangingPunct="1">
      <a:defRPr kumimoji="1" sz="1500" kern="1200">
        <a:solidFill>
          <a:schemeClr val="tx1"/>
        </a:solidFill>
        <a:latin typeface="굴림"/>
        <a:ea typeface="굴림"/>
        <a:cs typeface="+mn-cs"/>
      </a:defRPr>
    </a:lvl6pPr>
    <a:lvl7pPr marL="3665738" algn="l" defTabSz="1221913" rtl="0" eaLnBrk="1" latinLnBrk="1" hangingPunct="1">
      <a:defRPr kumimoji="1" sz="1500" kern="1200">
        <a:solidFill>
          <a:schemeClr val="tx1"/>
        </a:solidFill>
        <a:latin typeface="굴림"/>
        <a:ea typeface="굴림"/>
        <a:cs typeface="+mn-cs"/>
      </a:defRPr>
    </a:lvl7pPr>
    <a:lvl8pPr marL="4276695" algn="l" defTabSz="1221913" rtl="0" eaLnBrk="1" latinLnBrk="1" hangingPunct="1">
      <a:defRPr kumimoji="1" sz="1500" kern="1200">
        <a:solidFill>
          <a:schemeClr val="tx1"/>
        </a:solidFill>
        <a:latin typeface="굴림"/>
        <a:ea typeface="굴림"/>
        <a:cs typeface="+mn-cs"/>
      </a:defRPr>
    </a:lvl8pPr>
    <a:lvl9pPr marL="4887651" algn="l" defTabSz="1221913" rtl="0" eaLnBrk="1" latinLnBrk="1" hangingPunct="1">
      <a:defRPr kumimoji="1" sz="1500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78">
          <p15:clr>
            <a:srgbClr val="A4A3A4"/>
          </p15:clr>
        </p15:guide>
        <p15:guide id="2" orient="horz" pos="392">
          <p15:clr>
            <a:srgbClr val="A4A3A4"/>
          </p15:clr>
        </p15:guide>
        <p15:guide id="3" orient="horz" pos="5846">
          <p15:clr>
            <a:srgbClr val="A4A3A4"/>
          </p15:clr>
        </p15:guide>
        <p15:guide id="4" orient="horz" pos="133">
          <p15:clr>
            <a:srgbClr val="A4A3A4"/>
          </p15:clr>
        </p15:guide>
        <p15:guide id="5" orient="horz" pos="5256">
          <p15:clr>
            <a:srgbClr val="A4A3A4"/>
          </p15:clr>
        </p15:guide>
        <p15:guide id="6" orient="horz" pos="780">
          <p15:clr>
            <a:srgbClr val="A4A3A4"/>
          </p15:clr>
        </p15:guide>
        <p15:guide id="7" pos="4032">
          <p15:clr>
            <a:srgbClr val="A4A3A4"/>
          </p15:clr>
        </p15:guide>
        <p15:guide id="8" pos="7815">
          <p15:clr>
            <a:srgbClr val="A4A3A4"/>
          </p15:clr>
        </p15:guide>
        <p15:guide id="9" pos="185">
          <p15:clr>
            <a:srgbClr val="A4A3A4"/>
          </p15:clr>
        </p15:guide>
        <p15:guide id="10" pos="610">
          <p15:clr>
            <a:srgbClr val="A4A3A4"/>
          </p15:clr>
        </p15:guide>
        <p15:guide id="11" pos="73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9">
          <p15:clr>
            <a:srgbClr val="A4A3A4"/>
          </p15:clr>
        </p15:guide>
        <p15:guide id="2" pos="21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3" autoAdjust="0"/>
    <p:restoredTop sz="97553" autoAdjust="0"/>
  </p:normalViewPr>
  <p:slideViewPr>
    <p:cSldViewPr>
      <p:cViewPr varScale="1">
        <p:scale>
          <a:sx n="82" d="100"/>
          <a:sy n="82" d="100"/>
        </p:scale>
        <p:origin x="2064" y="108"/>
      </p:cViewPr>
      <p:guideLst>
        <p:guide orient="horz" pos="5578"/>
        <p:guide orient="horz" pos="392"/>
        <p:guide orient="horz" pos="5846"/>
        <p:guide orient="horz" pos="133"/>
        <p:guide orient="horz" pos="5256"/>
        <p:guide orient="horz" pos="780"/>
        <p:guide pos="4032"/>
        <p:guide pos="7815"/>
        <p:guide pos="185"/>
        <p:guide pos="610"/>
        <p:guide pos="73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72"/>
      </p:cViewPr>
      <p:guideLst>
        <p:guide orient="horz" pos="3149"/>
        <p:guide pos="21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46" tIns="48174" rIns="96346" bIns="48174" anchor="t" anchorCtr="0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46" tIns="48174" rIns="96346" bIns="48174" anchor="t" anchorCtr="0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46" tIns="48174" rIns="96346" bIns="48174" anchor="b" anchorCtr="0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46" tIns="48174" rIns="96346" bIns="48174" anchor="b" anchorCtr="0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 lvl="0">
              <a:defRPr/>
            </a:pPr>
            <a:fld id="{2CD1F5E4-9472-40E8-A3FE-848ACDC25F6B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46" tIns="48174" rIns="96346" bIns="48174" anchor="t" anchorCtr="0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46" tIns="48174" rIns="96346" bIns="48174" anchor="t" anchorCtr="0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35038" y="750888"/>
            <a:ext cx="4995862" cy="3748087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15458" y="4749086"/>
            <a:ext cx="5035022" cy="44991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46" tIns="48174" rIns="96346" bIns="4817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46" tIns="48174" rIns="96346" bIns="48174" anchor="b" anchorCtr="0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46" tIns="48174" rIns="96346" bIns="48174" anchor="b" anchorCtr="0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 lvl="0">
              <a:defRPr/>
            </a:pPr>
            <a:fld id="{9908D01D-3302-42CB-9F01-EEEC1A5C0B15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/>
        <a:ea typeface="굴림"/>
        <a:cs typeface="+mn-cs"/>
      </a:defRPr>
    </a:lvl1pPr>
    <a:lvl2pPr marL="610956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/>
        <a:ea typeface="굴림"/>
        <a:cs typeface="+mn-cs"/>
      </a:defRPr>
    </a:lvl2pPr>
    <a:lvl3pPr marL="1221913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/>
        <a:ea typeface="굴림"/>
        <a:cs typeface="+mn-cs"/>
      </a:defRPr>
    </a:lvl3pPr>
    <a:lvl4pPr marL="1832869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/>
        <a:ea typeface="굴림"/>
        <a:cs typeface="+mn-cs"/>
      </a:defRPr>
    </a:lvl4pPr>
    <a:lvl5pPr marL="2443825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/>
        <a:ea typeface="굴림"/>
        <a:cs typeface="+mn-cs"/>
      </a:defRPr>
    </a:lvl5pPr>
    <a:lvl6pPr marL="3054782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lvl="0">
              <a:defRPr/>
            </a:pPr>
            <a:fld id="{5C600CF4-EAEC-4113-A98B-58E3F6D72046}" type="slidenum">
              <a:rPr lang="en-US" altLang="ko-KR"/>
              <a:pPr lvl="0">
                <a:defRPr/>
              </a:pPr>
              <a:t>0</a:t>
            </a:fld>
            <a:endParaRPr lang="en-US" altLang="ko-KR"/>
          </a:p>
        </p:txBody>
      </p:sp>
      <p:sp>
        <p:nvSpPr>
          <p:cNvPr id="81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81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lvl="0">
              <a:defRPr/>
            </a:pPr>
            <a:fld id="{6CEC3E49-596F-4F2C-A186-9AB1291F7978}" type="slidenum">
              <a:rPr lang="en-US" altLang="ko-KR"/>
              <a:pPr lvl="0">
                <a:defRPr/>
              </a:pPr>
              <a:t>2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lvl="0">
              <a:defRPr/>
            </a:pPr>
            <a:fld id="{6CEC3E49-596F-4F2C-A186-9AB1291F7978}" type="slidenum">
              <a:rPr lang="en-US" altLang="ko-KR"/>
              <a:pPr lvl="0">
                <a:defRPr/>
              </a:pPr>
              <a:t>3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 algn="ctr">
              <a:buNone/>
              <a:defRPr/>
            </a:lvl1pPr>
            <a:lvl2pPr marL="610956" indent="0" algn="ctr">
              <a:buNone/>
              <a:defRPr/>
            </a:lvl2pPr>
            <a:lvl3pPr marL="1221913" indent="0" algn="ctr">
              <a:buNone/>
              <a:defRPr/>
            </a:lvl3pPr>
            <a:lvl4pPr marL="1832869" indent="0" algn="ctr">
              <a:buNone/>
              <a:defRPr/>
            </a:lvl4pPr>
            <a:lvl5pPr marL="2443825" indent="0" algn="ctr">
              <a:buNone/>
              <a:defRPr/>
            </a:lvl5pPr>
            <a:lvl6pPr marL="3054782" indent="0" algn="ctr">
              <a:buNone/>
              <a:defRPr/>
            </a:lvl6pPr>
            <a:lvl7pPr marL="3665738" indent="0" algn="ctr">
              <a:buNone/>
              <a:defRPr/>
            </a:lvl7pPr>
            <a:lvl8pPr marL="4276695" indent="0" algn="ctr">
              <a:buNone/>
              <a:defRPr/>
            </a:lvl8pPr>
            <a:lvl9pPr marL="4887651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9122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5994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44132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9502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680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1409" y="6169661"/>
            <a:ext cx="10881360" cy="1906905"/>
          </a:xfrm>
          <a:prstGeom prst="rect">
            <a:avLst/>
          </a:prstGeom>
        </p:spPr>
        <p:txBody>
          <a:bodyPr lIns="122191" tIns="61096" rIns="122191" bIns="61096" anchor="t"/>
          <a:lstStyle>
            <a:lvl1pPr algn="l">
              <a:defRPr sz="5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11409" y="4069399"/>
            <a:ext cx="10881360" cy="2100262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2700"/>
            </a:lvl1pPr>
            <a:lvl2pPr marL="610956" indent="0">
              <a:buNone/>
              <a:defRPr sz="2400"/>
            </a:lvl2pPr>
            <a:lvl3pPr marL="1221913" indent="0">
              <a:buNone/>
              <a:defRPr sz="2100"/>
            </a:lvl3pPr>
            <a:lvl4pPr marL="1832869" indent="0">
              <a:buNone/>
              <a:defRPr sz="1900"/>
            </a:lvl4pPr>
            <a:lvl5pPr marL="2443825" indent="0">
              <a:buNone/>
              <a:defRPr sz="1900"/>
            </a:lvl5pPr>
            <a:lvl6pPr marL="3054782" indent="0">
              <a:buNone/>
              <a:defRPr sz="1900"/>
            </a:lvl6pPr>
            <a:lvl7pPr marL="3665738" indent="0">
              <a:buNone/>
              <a:defRPr sz="1900"/>
            </a:lvl7pPr>
            <a:lvl8pPr marL="4276695" indent="0">
              <a:buNone/>
              <a:defRPr sz="1900"/>
            </a:lvl8pPr>
            <a:lvl9pPr marL="4887651" indent="0">
              <a:buNone/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5184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99274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1420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092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092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03378" y="2149158"/>
            <a:ext cx="5658143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03378" y="3044825"/>
            <a:ext cx="5658143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6526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962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74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2270"/>
            <a:ext cx="4211809" cy="1626870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5754" y="382271"/>
            <a:ext cx="7155766" cy="819435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0080" y="2009141"/>
            <a:ext cx="4211809" cy="6567488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1190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9032" y="6720840"/>
            <a:ext cx="7680960" cy="793433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509032" y="857885"/>
            <a:ext cx="7680960" cy="576072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9032" y="7514273"/>
            <a:ext cx="7680960" cy="1126807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3111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Text Box 47"/>
          <p:cNvSpPr txBox="1">
            <a:spLocks noChangeArrowheads="1"/>
          </p:cNvSpPr>
          <p:nvPr userDrawn="1"/>
        </p:nvSpPr>
        <p:spPr bwMode="auto">
          <a:xfrm>
            <a:off x="6142124" y="9196706"/>
            <a:ext cx="496837" cy="32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2191" tIns="61096" rIns="122191" bIns="61096">
            <a:spAutoFit/>
          </a:bodyPr>
          <a:lstStyle/>
          <a:p>
            <a:pPr algn="ctr"/>
            <a:fld id="{0E6F9B38-398F-411D-ADD9-920CB1D1F66A}" type="slidenum">
              <a:rPr lang="en-US" altLang="ko-KR" sz="1300" smtClean="0">
                <a:latin typeface="바탕체" pitchFamily="17" charset="-127"/>
                <a:ea typeface="바탕체" pitchFamily="17" charset="-127"/>
              </a:rPr>
              <a:pPr algn="ctr"/>
              <a:t>‹#›</a:t>
            </a:fld>
            <a:endParaRPr lang="en-US" altLang="ko-KR" sz="1300" dirty="0">
              <a:latin typeface="바탕체" pitchFamily="17" charset="-127"/>
              <a:ea typeface="바탕체" pitchFamily="17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9196706"/>
            <a:ext cx="1280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610956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221913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832869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443825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58217" indent="-458217" algn="l" rtl="0" fontAlgn="base" latinLnBrk="1">
        <a:spcBef>
          <a:spcPct val="20000"/>
        </a:spcBef>
        <a:spcAft>
          <a:spcPct val="0"/>
        </a:spcAft>
        <a:buChar char="•"/>
        <a:defRPr kumimoji="1" sz="4300">
          <a:solidFill>
            <a:schemeClr val="tx1"/>
          </a:solidFill>
          <a:latin typeface="+mn-lt"/>
          <a:ea typeface="+mn-ea"/>
          <a:cs typeface="+mn-cs"/>
        </a:defRPr>
      </a:lvl1pPr>
      <a:lvl2pPr marL="992804" indent="-381848" algn="l" rtl="0" fontAlgn="base" latinLnBrk="1">
        <a:spcBef>
          <a:spcPct val="20000"/>
        </a:spcBef>
        <a:spcAft>
          <a:spcPct val="0"/>
        </a:spcAft>
        <a:buChar char="–"/>
        <a:defRPr kumimoji="1" sz="3700">
          <a:solidFill>
            <a:schemeClr val="tx1"/>
          </a:solidFill>
          <a:latin typeface="+mn-lt"/>
          <a:ea typeface="+mn-ea"/>
        </a:defRPr>
      </a:lvl2pPr>
      <a:lvl3pPr marL="1527391" indent="-305478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</a:defRPr>
      </a:lvl3pPr>
      <a:lvl4pPr marL="2138347" indent="-305478" algn="l" rtl="0" fontAlgn="base" latinLnBrk="1">
        <a:spcBef>
          <a:spcPct val="20000"/>
        </a:spcBef>
        <a:spcAft>
          <a:spcPct val="0"/>
        </a:spcAft>
        <a:buChar char="–"/>
        <a:defRPr kumimoji="1" sz="2700">
          <a:solidFill>
            <a:schemeClr val="tx1"/>
          </a:solidFill>
          <a:latin typeface="+mn-lt"/>
          <a:ea typeface="+mn-ea"/>
        </a:defRPr>
      </a:lvl4pPr>
      <a:lvl5pPr marL="2749304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5pPr>
      <a:lvl6pPr marL="3360260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6pPr>
      <a:lvl7pPr marL="3971216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7pPr>
      <a:lvl8pPr marL="4582173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8pPr>
      <a:lvl9pPr marL="5193129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Text Box 229"/>
          <p:cNvSpPr txBox="1">
            <a:spLocks noChangeArrowheads="1"/>
          </p:cNvSpPr>
          <p:nvPr/>
        </p:nvSpPr>
        <p:spPr bwMode="auto">
          <a:xfrm>
            <a:off x="2264899" y="3389243"/>
            <a:ext cx="8074855" cy="92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3040" tIns="61521" rIns="123040" bIns="61521"/>
          <a:lstStyle/>
          <a:p>
            <a:pPr algn="ctr" eaLnBrk="0" latinLnBrk="0" hangingPunct="0"/>
            <a:r>
              <a:rPr kumimoji="0" lang="ko-KR" altLang="en-US" sz="4300" b="1" dirty="0"/>
              <a:t>업무 흐름도</a:t>
            </a:r>
          </a:p>
        </p:txBody>
      </p:sp>
      <p:sp>
        <p:nvSpPr>
          <p:cNvPr id="2426" name="Rectangle 378"/>
          <p:cNvSpPr>
            <a:spLocks noChangeArrowheads="1"/>
          </p:cNvSpPr>
          <p:nvPr/>
        </p:nvSpPr>
        <p:spPr bwMode="auto">
          <a:xfrm>
            <a:off x="315937" y="4296544"/>
            <a:ext cx="12091768" cy="403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lIns="122191" tIns="61096" rIns="122191" bIns="61096" anchor="ctr"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15935" y="2136304"/>
            <a:ext cx="12091768" cy="554272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lvl="0" algn="ctr"/>
            <a:r>
              <a:rPr lang="en-US" altLang="ko-KR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Pet feeder</a:t>
            </a:r>
            <a:r>
              <a:rPr lang="ko-KR" altLang="en-US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2700" b="1" kern="100" dirty="0">
                <a:latin typeface="+mn-ea"/>
                <a:ea typeface="+mn-ea"/>
                <a:cs typeface="Arial"/>
              </a:rPr>
              <a:t>구축 </a:t>
            </a:r>
            <a:endParaRPr lang="ko-KR" altLang="en-US" sz="2700" b="1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5936" y="4387966"/>
            <a:ext cx="12091768" cy="56015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2700" b="1" dirty="0"/>
              <a:t>Cap-design-02</a:t>
            </a:r>
            <a:endParaRPr lang="ko-KR" altLang="en-US" sz="2700" b="1" dirty="0"/>
          </a:p>
        </p:txBody>
      </p:sp>
      <p:sp>
        <p:nvSpPr>
          <p:cNvPr id="10" name="직사각형 9"/>
          <p:cNvSpPr/>
          <p:nvPr/>
        </p:nvSpPr>
        <p:spPr>
          <a:xfrm>
            <a:off x="315937" y="8172083"/>
            <a:ext cx="12091766" cy="53888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1600" b="1" dirty="0"/>
              <a:t>Copyright © 2024 </a:t>
            </a:r>
            <a:r>
              <a:rPr lang="ko-KR" altLang="en-US" sz="1600" b="1" dirty="0"/>
              <a:t>광주대학교 컴퓨터공학과</a:t>
            </a:r>
          </a:p>
          <a:p>
            <a:pPr algn="ctr"/>
            <a:r>
              <a:rPr lang="ko-KR" altLang="en-US" sz="1100" dirty="0"/>
              <a:t>사전 승인 없이 본 내용의 전부 또는 일부에 대한 복사</a:t>
            </a:r>
            <a:r>
              <a:rPr lang="en-US" altLang="ko-KR" sz="1100" dirty="0"/>
              <a:t>, </a:t>
            </a:r>
            <a:r>
              <a:rPr lang="ko-KR" altLang="en-US" sz="1100" dirty="0"/>
              <a:t>전재</a:t>
            </a:r>
            <a:r>
              <a:rPr lang="en-US" altLang="ko-KR" sz="1100" dirty="0"/>
              <a:t>, </a:t>
            </a:r>
            <a:r>
              <a:rPr lang="ko-KR" altLang="en-US" sz="1100" dirty="0"/>
              <a:t>배포</a:t>
            </a:r>
            <a:r>
              <a:rPr lang="en-US" altLang="ko-KR" sz="1100" dirty="0"/>
              <a:t>, </a:t>
            </a:r>
            <a:r>
              <a:rPr lang="ko-KR" altLang="en-US" sz="1100" dirty="0"/>
              <a:t>사용을 금합니다</a:t>
            </a:r>
            <a:r>
              <a:rPr lang="en-US" altLang="ko-KR" sz="11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319640" y="1277938"/>
            <a:ext cx="2234125" cy="42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 anchor="ctr">
            <a:spAutoFit/>
          </a:bodyPr>
          <a:lstStyle/>
          <a:p>
            <a:pPr algn="ctr"/>
            <a:r>
              <a:rPr lang="ko-KR" altLang="en-US" sz="1900" b="1" u="sng" dirty="0"/>
              <a:t>개 정 이 </a:t>
            </a:r>
            <a:r>
              <a:rPr lang="ko-KR" altLang="en-US" sz="1900" b="1" u="sng" dirty="0" err="1"/>
              <a:t>력</a:t>
            </a:r>
            <a:endParaRPr lang="ko-KR" altLang="en-US" sz="1900" u="sng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36435"/>
              </p:ext>
            </p:extLst>
          </p:nvPr>
        </p:nvGraphicFramePr>
        <p:xfrm>
          <a:off x="726491" y="1977887"/>
          <a:ext cx="11348618" cy="5494909"/>
        </p:xfrm>
        <a:graphic>
          <a:graphicData uri="http://schemas.openxmlformats.org/drawingml/2006/table">
            <a:tbl>
              <a:tblPr/>
              <a:tblGrid>
                <a:gridCol w="1021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0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12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74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7594">
                <a:tc>
                  <a:txBody>
                    <a:bodyPr/>
                    <a:lstStyle/>
                    <a:p>
                      <a:pPr marL="559435" indent="-55943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NO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버전</a:t>
                      </a:r>
                      <a:endParaRPr lang="ko-KR" sz="1500" b="1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변경일</a:t>
                      </a: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59563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사유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0579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내용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404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작성자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223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승인자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2024-03-28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초안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한건우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0.2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2024-04-04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 및 보안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불필요한내용 수정 및 삭제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박민성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3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0.3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2024-04-05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 및 보안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marR="0" lvl="0" indent="-46228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불필요한내용 수정 및 삭제</a:t>
                      </a: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범태원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724354" y="7640385"/>
            <a:ext cx="11352892" cy="969771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r>
              <a:rPr lang="en-US" altLang="ko-KR" sz="1100" dirty="0"/>
              <a:t>1) </a:t>
            </a:r>
            <a:r>
              <a:rPr lang="ko-KR" altLang="ko-KR" sz="1100" dirty="0"/>
              <a:t>버전</a:t>
            </a:r>
            <a:r>
              <a:rPr lang="en-US" altLang="ko-KR" sz="1100" dirty="0"/>
              <a:t>: </a:t>
            </a:r>
            <a:r>
              <a:rPr lang="ko-KR" altLang="ko-KR" sz="1100" dirty="0"/>
              <a:t>초안은</a:t>
            </a:r>
            <a:r>
              <a:rPr lang="en-US" altLang="ko-KR" sz="1100" dirty="0"/>
              <a:t> 0.1</a:t>
            </a:r>
            <a:r>
              <a:rPr lang="ko-KR" altLang="ko-KR" sz="1100" dirty="0"/>
              <a:t>으로 표시 하고</a:t>
            </a:r>
            <a:r>
              <a:rPr lang="en-US" altLang="ko-KR" sz="1100" dirty="0"/>
              <a:t>, </a:t>
            </a:r>
            <a:r>
              <a:rPr lang="ko-KR" altLang="ko-KR" sz="1100" dirty="0"/>
              <a:t>검토 된 이후 승인을 득한 이후에는</a:t>
            </a:r>
            <a:r>
              <a:rPr lang="en-US" altLang="ko-KR" sz="1100" dirty="0"/>
              <a:t> 1.0</a:t>
            </a:r>
            <a:r>
              <a:rPr lang="ko-KR" altLang="ko-KR" sz="1100" dirty="0"/>
              <a:t>부터 시작하여 정수 단위로 변경 관리 함</a:t>
            </a:r>
            <a:r>
              <a:rPr lang="en-US" altLang="ko-KR" sz="1100" dirty="0"/>
              <a:t>, </a:t>
            </a:r>
            <a:endParaRPr lang="ko-KR" altLang="ko-KR" sz="1100" dirty="0"/>
          </a:p>
          <a:p>
            <a:r>
              <a:rPr lang="ko-KR" altLang="ko-KR" sz="1100" dirty="0"/>
              <a:t>변경 발생 시</a:t>
            </a:r>
            <a:r>
              <a:rPr lang="en-US" altLang="ko-KR" sz="1100" dirty="0"/>
              <a:t>, </a:t>
            </a:r>
            <a:r>
              <a:rPr lang="ko-KR" altLang="ko-KR" sz="1100" dirty="0"/>
              <a:t>소수점 아래 번호로 관리하고</a:t>
            </a:r>
            <a:r>
              <a:rPr lang="en-US" altLang="ko-KR" sz="1100" dirty="0"/>
              <a:t>, </a:t>
            </a:r>
            <a:r>
              <a:rPr lang="ko-KR" altLang="ko-KR" sz="1100" dirty="0"/>
              <a:t>목차 내용이 바뀔 정도의 큰 변경이 발생하면 상위 정수를 변경 함</a:t>
            </a:r>
            <a:r>
              <a:rPr lang="en-US" altLang="ko-KR" sz="1100" dirty="0"/>
              <a:t>. </a:t>
            </a:r>
            <a:endParaRPr lang="ko-KR" altLang="ko-KR" sz="1100" dirty="0"/>
          </a:p>
          <a:p>
            <a:r>
              <a:rPr lang="en-US" altLang="ko-KR" sz="1100" dirty="0"/>
              <a:t>(</a:t>
            </a:r>
            <a:r>
              <a:rPr lang="ko-KR" altLang="ko-KR" sz="1100" dirty="0"/>
              <a:t>예</a:t>
            </a:r>
            <a:r>
              <a:rPr lang="en-US" altLang="ko-KR" sz="1100" dirty="0"/>
              <a:t>, V1.2 : 2</a:t>
            </a:r>
            <a:r>
              <a:rPr lang="ko-KR" altLang="ko-KR" sz="1100" dirty="0"/>
              <a:t>번 수정됨</a:t>
            </a:r>
            <a:r>
              <a:rPr lang="en-US" altLang="ko-KR" sz="1100" dirty="0"/>
              <a:t>, </a:t>
            </a:r>
            <a:r>
              <a:rPr lang="ko-KR" altLang="ko-KR" sz="1100" dirty="0"/>
              <a:t>목차 내용이 변경되면</a:t>
            </a:r>
            <a:r>
              <a:rPr lang="en-US" altLang="ko-KR" sz="1100" dirty="0"/>
              <a:t> V2.0 </a:t>
            </a:r>
            <a:r>
              <a:rPr lang="ko-KR" altLang="ko-KR" sz="1100" dirty="0"/>
              <a:t>이 됨</a:t>
            </a:r>
            <a:r>
              <a:rPr lang="en-US" altLang="ko-KR" sz="1100" dirty="0"/>
              <a:t>)</a:t>
            </a:r>
            <a:endParaRPr lang="ko-KR" altLang="ko-KR" sz="1100" dirty="0"/>
          </a:p>
          <a:p>
            <a:r>
              <a:rPr lang="en-US" altLang="ko-KR" sz="1100" dirty="0"/>
              <a:t>2) </a:t>
            </a:r>
            <a:r>
              <a:rPr lang="ko-KR" altLang="ko-KR" sz="1100" dirty="0"/>
              <a:t>변경 사유</a:t>
            </a:r>
            <a:r>
              <a:rPr lang="en-US" altLang="ko-KR" sz="1100" dirty="0"/>
              <a:t> : </a:t>
            </a:r>
            <a:r>
              <a:rPr lang="ko-KR" altLang="ko-KR" sz="1100" dirty="0"/>
              <a:t>변경 내용이 이전 문서에 대해 신규</a:t>
            </a:r>
            <a:r>
              <a:rPr lang="en-US" altLang="ko-KR" sz="1100" dirty="0"/>
              <a:t>/</a:t>
            </a:r>
            <a:r>
              <a:rPr lang="ko-KR" altLang="ko-KR" sz="1100" dirty="0"/>
              <a:t>추가</a:t>
            </a:r>
            <a:r>
              <a:rPr lang="en-US" altLang="ko-KR" sz="1100" dirty="0"/>
              <a:t>/</a:t>
            </a:r>
            <a:r>
              <a:rPr lang="ko-KR" altLang="ko-KR" sz="1100" dirty="0"/>
              <a:t>수정</a:t>
            </a:r>
            <a:r>
              <a:rPr lang="en-US" altLang="ko-KR" sz="1100" dirty="0"/>
              <a:t>/</a:t>
            </a:r>
            <a:r>
              <a:rPr lang="ko-KR" altLang="ko-KR" sz="1100" dirty="0"/>
              <a:t>삭제</a:t>
            </a:r>
            <a:r>
              <a:rPr lang="en-US" altLang="ko-KR" sz="1100" dirty="0"/>
              <a:t>/</a:t>
            </a:r>
            <a:r>
              <a:rPr lang="ko-KR" altLang="ko-KR" sz="1100" dirty="0"/>
              <a:t>검토</a:t>
            </a:r>
            <a:r>
              <a:rPr lang="en-US" altLang="ko-KR" sz="1100" dirty="0"/>
              <a:t>/</a:t>
            </a:r>
            <a:r>
              <a:rPr lang="ko-KR" altLang="ko-KR" sz="1100" dirty="0"/>
              <a:t>승인 인지 선택 기입</a:t>
            </a:r>
          </a:p>
          <a:p>
            <a:r>
              <a:rPr lang="en-US" altLang="ko-KR" sz="1100" dirty="0"/>
              <a:t>3) </a:t>
            </a:r>
            <a:r>
              <a:rPr lang="ko-KR" altLang="ko-KR" sz="1100" dirty="0"/>
              <a:t>변경 내용</a:t>
            </a:r>
            <a:r>
              <a:rPr lang="en-US" altLang="ko-KR" sz="1100" dirty="0"/>
              <a:t> : </a:t>
            </a:r>
            <a:r>
              <a:rPr lang="ko-KR" altLang="ko-KR" sz="1100" dirty="0"/>
              <a:t>변경 내용을 자세히 기록</a:t>
            </a:r>
            <a:r>
              <a:rPr lang="en-US" altLang="ko-KR" sz="1100" dirty="0"/>
              <a:t>(</a:t>
            </a:r>
            <a:r>
              <a:rPr lang="ko-KR" altLang="ko-KR" sz="1100" dirty="0"/>
              <a:t>변경된 위치</a:t>
            </a:r>
            <a:r>
              <a:rPr lang="en-US" altLang="ko-KR" sz="1100" dirty="0"/>
              <a:t>, </a:t>
            </a:r>
            <a:r>
              <a:rPr lang="ko-KR" altLang="ko-KR" sz="1100" dirty="0"/>
              <a:t>즉 페이지 번호와 변경 내용을 기술한다</a:t>
            </a:r>
            <a:r>
              <a:rPr lang="en-US" altLang="ko-KR" sz="1100" dirty="0"/>
              <a:t>.)</a:t>
            </a:r>
            <a:endParaRPr lang="ko-KR" altLang="ko-KR" sz="1100" dirty="0"/>
          </a:p>
        </p:txBody>
      </p:sp>
      <p:graphicFrame>
        <p:nvGraphicFramePr>
          <p:cNvPr id="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370387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Pet feeder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4998" y="1280161"/>
            <a:ext cx="10737752" cy="706532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2191" tIns="61096" rIns="122191" bIns="61096" numCol="1" anchor="t" anchorCtr="0" compatLnSpc="1">
            <a:prstTxWarp prst="textNoShape">
              <a:avLst/>
            </a:prstTxWarp>
          </a:bodyPr>
          <a:lstStyle/>
          <a:p>
            <a:pPr marL="814608" indent="-814608" algn="ctr">
              <a:buNone/>
            </a:pPr>
            <a:r>
              <a:rPr lang="ko-KR" altLang="en-US" sz="1900" b="1" dirty="0"/>
              <a:t>목차</a:t>
            </a:r>
          </a:p>
          <a:p>
            <a:pPr marL="814608" indent="-814608">
              <a:buNone/>
            </a:pPr>
            <a:endParaRPr lang="ko-KR" altLang="en-US" sz="1600" b="1" dirty="0"/>
          </a:p>
          <a:p>
            <a:pPr marL="814608" indent="-814608" algn="dist">
              <a:buNone/>
            </a:pPr>
            <a:r>
              <a:rPr lang="en-US" altLang="ko-KR" sz="1500" b="1" dirty="0"/>
              <a:t>1. </a:t>
            </a:r>
            <a:r>
              <a:rPr lang="ko-KR" altLang="en-US" sz="1500" b="1" dirty="0"/>
              <a:t>업무 흐름도 </a:t>
            </a:r>
            <a:r>
              <a:rPr lang="en-US" altLang="ko-KR" sz="1500" b="1" dirty="0"/>
              <a:t>...........................................................................................3</a:t>
            </a:r>
          </a:p>
        </p:txBody>
      </p:sp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/>
          <a:p>
            <a:pPr algn="just" eaLnBrk="0" latinLnBrk="0" hangingPunct="0"/>
            <a:r>
              <a:rPr kumimoji="0" lang="en-US" altLang="ko-KR" sz="1600" dirty="0"/>
              <a:t> </a:t>
            </a:r>
          </a:p>
        </p:txBody>
      </p:sp>
      <p:graphicFrame>
        <p:nvGraphicFramePr>
          <p:cNvPr id="4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923318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Pet feeder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7"/>
          <p:cNvSpPr>
            <a:spLocks noChangeArrowheads="1"/>
          </p:cNvSpPr>
          <p:nvPr/>
        </p:nvSpPr>
        <p:spPr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</p:spPr>
        <p:txBody>
          <a:bodyPr lIns="122191" tIns="61096" rIns="122191" bIns="61096">
            <a:spAutoFit/>
          </a:bodyPr>
          <a:lstStyle/>
          <a:p>
            <a:pPr algn="just" eaLnBrk="0" latinLnBrk="0" hangingPunct="0">
              <a:defRPr/>
            </a:pPr>
            <a:r>
              <a:rPr kumimoji="0" lang="en-US" altLang="ko-KR" sz="1600"/>
              <a:t> </a:t>
            </a:r>
          </a:p>
        </p:txBody>
      </p:sp>
      <p:sp>
        <p:nvSpPr>
          <p:cNvPr id="256" name="직사각형 255"/>
          <p:cNvSpPr/>
          <p:nvPr/>
        </p:nvSpPr>
        <p:spPr>
          <a:xfrm>
            <a:off x="3520480" y="2352675"/>
            <a:ext cx="2216607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solidFill>
                  <a:schemeClr val="tx1"/>
                </a:solidFill>
                <a:latin typeface="+mn-ea"/>
              </a:rPr>
              <a:t> 사용자</a:t>
            </a:r>
          </a:p>
        </p:txBody>
      </p:sp>
      <p:cxnSp>
        <p:nvCxnSpPr>
          <p:cNvPr id="260" name="직선 연결선 259"/>
          <p:cNvCxnSpPr/>
          <p:nvPr/>
        </p:nvCxnSpPr>
        <p:spPr>
          <a:xfrm rot="16200000" flipH="1">
            <a:off x="-1304056" y="5376664"/>
            <a:ext cx="7056784" cy="144016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tailEnd w="med" len="med"/>
          </a:ln>
        </p:spPr>
      </p:cxnSp>
      <p:cxnSp>
        <p:nvCxnSpPr>
          <p:cNvPr id="299" name="직선 연결선 298"/>
          <p:cNvCxnSpPr/>
          <p:nvPr/>
        </p:nvCxnSpPr>
        <p:spPr>
          <a:xfrm rot="16200000" flipH="1">
            <a:off x="3520480" y="5448672"/>
            <a:ext cx="7056784" cy="0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tailEnd w="med" len="med"/>
          </a:ln>
        </p:spPr>
      </p:cxnSp>
      <p:cxnSp>
        <p:nvCxnSpPr>
          <p:cNvPr id="47" name="직선 연결선 46"/>
          <p:cNvCxnSpPr/>
          <p:nvPr/>
        </p:nvCxnSpPr>
        <p:spPr>
          <a:xfrm>
            <a:off x="2296344" y="8977064"/>
            <a:ext cx="9505056" cy="0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tailEnd w="med" len="med"/>
          </a:ln>
        </p:spPr>
      </p:cxnSp>
      <p:sp>
        <p:nvSpPr>
          <p:cNvPr id="61" name="직사각형 60"/>
          <p:cNvSpPr/>
          <p:nvPr/>
        </p:nvSpPr>
        <p:spPr>
          <a:xfrm>
            <a:off x="377463" y="2928392"/>
            <a:ext cx="1198800" cy="287337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오프라인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377463" y="2379928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온라인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3304456" y="1705296"/>
            <a:ext cx="2751782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solidFill>
                  <a:schemeClr val="tx1"/>
                </a:solidFill>
                <a:latin typeface="+mn-ea"/>
              </a:rPr>
              <a:t>배식 관리 </a:t>
            </a:r>
            <a:r>
              <a:rPr kumimoji="0" lang="en-US" altLang="ko-KR" sz="1000" b="1">
                <a:solidFill>
                  <a:schemeClr val="tx1"/>
                </a:solidFill>
                <a:latin typeface="+mn-ea"/>
              </a:rPr>
              <a:t>APP</a:t>
            </a:r>
            <a:endParaRPr kumimoji="0" lang="ko-KR" altLang="en-US" sz="10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871054" y="5413015"/>
            <a:ext cx="1377618" cy="287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배식 기록 저장</a:t>
            </a:r>
          </a:p>
        </p:txBody>
      </p:sp>
      <p:graphicFrame>
        <p:nvGraphicFramePr>
          <p:cNvPr id="81" name="Group 41"/>
          <p:cNvGraphicFramePr>
            <a:graphicFrameLocks noGrp="1"/>
          </p:cNvGraphicFramePr>
          <p:nvPr/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800" b="1" i="0" u="none" strike="noStrike">
                          <a:effectLst/>
                          <a:latin typeface="굴림체"/>
                          <a:ea typeface="굴림체"/>
                        </a:rPr>
                        <a:t>업무흐름도</a:t>
                      </a:r>
                      <a:endParaRPr lang="en-US" altLang="ko-KR" sz="1800" b="1" i="0" u="none" strike="noStrike">
                        <a:effectLst/>
                        <a:latin typeface="굴림체"/>
                        <a:ea typeface="굴림체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굴림체"/>
                          <a:ea typeface="굴림체"/>
                        </a:rPr>
                        <a:t>프로젝트명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굴림체"/>
                          <a:ea typeface="굴림체"/>
                        </a:rPr>
                        <a:t>Pet feeder</a:t>
                      </a:r>
                      <a:endParaRPr kumimoji="1" lang="ko-KR" altLang="en-US" sz="8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굴림체"/>
                        <a:ea typeface="굴림체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굴림체"/>
                          <a:ea typeface="굴림체"/>
                        </a:rPr>
                        <a:t>문서번호</a:t>
                      </a:r>
                      <a:endParaRPr kumimoji="1" lang="ko-KR" altLang="en-US" sz="800" b="1" i="0" u="none" strike="noStrike" cap="none" normalizeH="0" baseline="0">
                        <a:solidFill>
                          <a:schemeClr val="tx1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굴림체"/>
                          <a:ea typeface="굴림체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4" name="직사각형 113"/>
          <p:cNvSpPr/>
          <p:nvPr/>
        </p:nvSpPr>
        <p:spPr>
          <a:xfrm>
            <a:off x="3850204" y="6852240"/>
            <a:ext cx="1368152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잔여 사료 및 물 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기록요청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3871054" y="4656931"/>
            <a:ext cx="1377618" cy="287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원격배식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880520" y="3936851"/>
            <a:ext cx="1368152" cy="287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배식 시간 설정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880520" y="3001441"/>
            <a:ext cx="1368152" cy="287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기기 등록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361240" y="2280320"/>
            <a:ext cx="1389547" cy="287338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사료 및 물 보충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128992" y="3000400"/>
            <a:ext cx="1377618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앱 연동</a:t>
            </a:r>
          </a:p>
        </p:txBody>
      </p:sp>
      <p:cxnSp>
        <p:nvCxnSpPr>
          <p:cNvPr id="22" name="직선 화살표 연결선 21"/>
          <p:cNvCxnSpPr>
            <a:stCxn id="12" idx="3"/>
            <a:endCxn id="13" idx="1"/>
          </p:cNvCxnSpPr>
          <p:nvPr/>
        </p:nvCxnSpPr>
        <p:spPr>
          <a:xfrm flipV="1">
            <a:off x="5248672" y="3144068"/>
            <a:ext cx="2880320" cy="1041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sp>
        <p:nvSpPr>
          <p:cNvPr id="27" name="직사각형 26"/>
          <p:cNvSpPr/>
          <p:nvPr/>
        </p:nvSpPr>
        <p:spPr>
          <a:xfrm>
            <a:off x="3880520" y="3504803"/>
            <a:ext cx="1368152" cy="287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기기 삭제</a:t>
            </a:r>
          </a:p>
        </p:txBody>
      </p:sp>
      <p:sp>
        <p:nvSpPr>
          <p:cNvPr id="224" name="직사각형 223"/>
          <p:cNvSpPr/>
          <p:nvPr/>
        </p:nvSpPr>
        <p:spPr>
          <a:xfrm>
            <a:off x="8119526" y="4547984"/>
            <a:ext cx="1377618" cy="5052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밥통에 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사료 및 물 배식</a:t>
            </a:r>
          </a:p>
        </p:txBody>
      </p:sp>
      <p:cxnSp>
        <p:nvCxnSpPr>
          <p:cNvPr id="231" name="직선 화살표 연결선 230"/>
          <p:cNvCxnSpPr>
            <a:stCxn id="116" idx="3"/>
            <a:endCxn id="224" idx="1"/>
          </p:cNvCxnSpPr>
          <p:nvPr/>
        </p:nvCxnSpPr>
        <p:spPr>
          <a:xfrm>
            <a:off x="5248672" y="4800600"/>
            <a:ext cx="2870854" cy="0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sp>
        <p:nvSpPr>
          <p:cNvPr id="238" name="직사각형 237"/>
          <p:cNvSpPr/>
          <p:nvPr/>
        </p:nvSpPr>
        <p:spPr>
          <a:xfrm>
            <a:off x="8119526" y="5304656"/>
            <a:ext cx="1377618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배식 기록 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전송</a:t>
            </a:r>
          </a:p>
        </p:txBody>
      </p:sp>
      <p:cxnSp>
        <p:nvCxnSpPr>
          <p:cNvPr id="241" name="직선 화살표 연결선 240"/>
          <p:cNvCxnSpPr>
            <a:stCxn id="238" idx="1"/>
            <a:endCxn id="97" idx="3"/>
          </p:cNvCxnSpPr>
          <p:nvPr/>
        </p:nvCxnSpPr>
        <p:spPr>
          <a:xfrm flipH="1">
            <a:off x="5248672" y="5556684"/>
            <a:ext cx="2870854" cy="0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cxnSp>
        <p:nvCxnSpPr>
          <p:cNvPr id="243" name="직선 화살표 연결선 242"/>
          <p:cNvCxnSpPr>
            <a:stCxn id="224" idx="2"/>
            <a:endCxn id="238" idx="0"/>
          </p:cNvCxnSpPr>
          <p:nvPr/>
        </p:nvCxnSpPr>
        <p:spPr>
          <a:xfrm rot="16200000" flipH="1">
            <a:off x="8682616" y="5178935"/>
            <a:ext cx="251440" cy="1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cxnSp>
        <p:nvCxnSpPr>
          <p:cNvPr id="247" name="직선 화살표 연결선 246"/>
          <p:cNvCxnSpPr>
            <a:stCxn id="23" idx="3"/>
            <a:endCxn id="19464" idx="1"/>
          </p:cNvCxnSpPr>
          <p:nvPr/>
        </p:nvCxnSpPr>
        <p:spPr>
          <a:xfrm flipV="1">
            <a:off x="5248672" y="4080172"/>
            <a:ext cx="2870854" cy="347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sp>
        <p:nvSpPr>
          <p:cNvPr id="266" name="직사각형 265"/>
          <p:cNvSpPr/>
          <p:nvPr/>
        </p:nvSpPr>
        <p:spPr>
          <a:xfrm>
            <a:off x="8504673" y="1704950"/>
            <a:ext cx="2216607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solidFill>
                  <a:schemeClr val="tx1"/>
                </a:solidFill>
                <a:latin typeface="+mn-ea"/>
              </a:rPr>
              <a:t>Pet</a:t>
            </a:r>
            <a:r>
              <a:rPr kumimoji="0" lang="ko-KR" altLang="en-US" sz="1000" b="1">
                <a:solidFill>
                  <a:schemeClr val="tx1"/>
                </a:solidFill>
                <a:latin typeface="+mn-ea"/>
              </a:rPr>
              <a:t> </a:t>
            </a:r>
            <a:r>
              <a:rPr kumimoji="0" lang="en-US" altLang="ko-KR" sz="1000" b="1">
                <a:solidFill>
                  <a:schemeClr val="tx1"/>
                </a:solidFill>
                <a:latin typeface="+mn-ea"/>
              </a:rPr>
              <a:t>feeder</a:t>
            </a:r>
            <a:endParaRPr kumimoji="0" lang="ko-KR" altLang="en-US" sz="10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460" name="직사각형 9"/>
          <p:cNvSpPr/>
          <p:nvPr/>
        </p:nvSpPr>
        <p:spPr>
          <a:xfrm>
            <a:off x="8128992" y="5988144"/>
            <a:ext cx="1368152" cy="6643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wrap="none" anchor="ctr"/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굴림"/>
              </a:rPr>
              <a:t>밥통에 남은</a:t>
            </a:r>
          </a:p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굴림"/>
              </a:rPr>
              <a:t>사료 및 물 잔량</a:t>
            </a:r>
          </a:p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굴림"/>
              </a:rPr>
              <a:t>기록 및 저장</a:t>
            </a:r>
          </a:p>
        </p:txBody>
      </p:sp>
      <p:cxnSp>
        <p:nvCxnSpPr>
          <p:cNvPr id="19462" name="직선 화살표 연결선 19461"/>
          <p:cNvCxnSpPr>
            <a:stCxn id="114" idx="3"/>
            <a:endCxn id="19463" idx="1"/>
          </p:cNvCxnSpPr>
          <p:nvPr/>
        </p:nvCxnSpPr>
        <p:spPr>
          <a:xfrm>
            <a:off x="5218356" y="7068264"/>
            <a:ext cx="2910636" cy="0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arrow" w="med" len="med"/>
          </a:ln>
        </p:spPr>
      </p:cxnSp>
      <p:sp>
        <p:nvSpPr>
          <p:cNvPr id="19463" name="직사각형 9"/>
          <p:cNvSpPr/>
          <p:nvPr/>
        </p:nvSpPr>
        <p:spPr>
          <a:xfrm>
            <a:off x="8128992" y="6852240"/>
            <a:ext cx="1368152" cy="43204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wrap="none" anchor="ctr"/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굴림"/>
              </a:rPr>
              <a:t>사료 및 물 잔량</a:t>
            </a:r>
          </a:p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굴림"/>
              </a:rPr>
              <a:t>확인 </a:t>
            </a:r>
          </a:p>
        </p:txBody>
      </p:sp>
      <p:sp>
        <p:nvSpPr>
          <p:cNvPr id="19464" name="직사각형 12"/>
          <p:cNvSpPr/>
          <p:nvPr/>
        </p:nvSpPr>
        <p:spPr>
          <a:xfrm>
            <a:off x="8119526" y="3936504"/>
            <a:ext cx="1377618" cy="28733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wrap="none" anchor="ctr"/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굴림"/>
              </a:rPr>
              <a:t>배식 시간 확인</a:t>
            </a:r>
          </a:p>
        </p:txBody>
      </p:sp>
      <p:cxnSp>
        <p:nvCxnSpPr>
          <p:cNvPr id="19465" name="직선 화살표 연결선 19464"/>
          <p:cNvCxnSpPr>
            <a:stCxn id="19464" idx="2"/>
            <a:endCxn id="224" idx="0"/>
          </p:cNvCxnSpPr>
          <p:nvPr/>
        </p:nvCxnSpPr>
        <p:spPr>
          <a:xfrm rot="16200000" flipH="1">
            <a:off x="8646264" y="4385912"/>
            <a:ext cx="324143" cy="0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arrow" w="med" len="med"/>
          </a:ln>
        </p:spPr>
      </p:cxnSp>
      <p:cxnSp>
        <p:nvCxnSpPr>
          <p:cNvPr id="19466" name="직선 화살표 연결선 19465"/>
          <p:cNvCxnSpPr>
            <a:stCxn id="19460" idx="2"/>
            <a:endCxn id="19463" idx="0"/>
          </p:cNvCxnSpPr>
          <p:nvPr/>
        </p:nvCxnSpPr>
        <p:spPr>
          <a:xfrm rot="16200000" flipH="1">
            <a:off x="8713170" y="6752342"/>
            <a:ext cx="199796" cy="0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arrow" w="med" len="med"/>
          </a:ln>
        </p:spPr>
      </p:cxnSp>
      <p:sp>
        <p:nvSpPr>
          <p:cNvPr id="19467" name="직사각형 9"/>
          <p:cNvSpPr/>
          <p:nvPr/>
        </p:nvSpPr>
        <p:spPr>
          <a:xfrm>
            <a:off x="8128992" y="7716336"/>
            <a:ext cx="1368152" cy="43204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wrap="none" anchor="ctr"/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굴림"/>
              </a:rPr>
              <a:t>사료 및 물 잔량</a:t>
            </a:r>
          </a:p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굴림"/>
              </a:rPr>
              <a:t>전송</a:t>
            </a:r>
          </a:p>
        </p:txBody>
      </p:sp>
      <p:sp>
        <p:nvSpPr>
          <p:cNvPr id="19468" name="직사각형 96"/>
          <p:cNvSpPr/>
          <p:nvPr/>
        </p:nvSpPr>
        <p:spPr>
          <a:xfrm>
            <a:off x="3850204" y="7788691"/>
            <a:ext cx="1368152" cy="28733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wrap="none" anchor="ctr"/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굴림"/>
              </a:rPr>
              <a:t>배식 기록 확인</a:t>
            </a:r>
          </a:p>
        </p:txBody>
      </p:sp>
      <p:cxnSp>
        <p:nvCxnSpPr>
          <p:cNvPr id="19469" name="직선 화살표 연결선 19468"/>
          <p:cNvCxnSpPr>
            <a:stCxn id="19463" idx="2"/>
            <a:endCxn id="19467" idx="0"/>
          </p:cNvCxnSpPr>
          <p:nvPr/>
        </p:nvCxnSpPr>
        <p:spPr>
          <a:xfrm rot="16200000" flipH="1">
            <a:off x="8597044" y="7500312"/>
            <a:ext cx="432048" cy="0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arrow" w="med" len="med"/>
          </a:ln>
        </p:spPr>
      </p:cxnSp>
      <p:cxnSp>
        <p:nvCxnSpPr>
          <p:cNvPr id="19470" name="직선 화살표 연결선 19469"/>
          <p:cNvCxnSpPr>
            <a:stCxn id="19467" idx="1"/>
            <a:endCxn id="19468" idx="3"/>
          </p:cNvCxnSpPr>
          <p:nvPr/>
        </p:nvCxnSpPr>
        <p:spPr>
          <a:xfrm flipH="1">
            <a:off x="5218356" y="7932360"/>
            <a:ext cx="2910636" cy="0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arrow" w="med" len="med"/>
          </a:ln>
        </p:spPr>
      </p:cxnSp>
      <p:sp>
        <p:nvSpPr>
          <p:cNvPr id="19471" name="직사각형 19470"/>
          <p:cNvSpPr/>
          <p:nvPr/>
        </p:nvSpPr>
        <p:spPr>
          <a:xfrm>
            <a:off x="2355213" y="8233861"/>
            <a:ext cx="403244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사료의 양은 </a:t>
            </a:r>
            <a:r>
              <a:rPr kumimoji="0" lang="en-US" altLang="ko-KR" sz="1000" dirty="0">
                <a:solidFill>
                  <a:schemeClr val="tx1"/>
                </a:solidFill>
                <a:latin typeface="+mn-ea"/>
              </a:rPr>
              <a:t>g</a:t>
            </a: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으로 계산 물의 양은 </a:t>
            </a:r>
            <a:r>
              <a:rPr kumimoji="0" lang="en-US" altLang="ko-KR" sz="1000" dirty="0">
                <a:solidFill>
                  <a:schemeClr val="tx1"/>
                </a:solidFill>
                <a:latin typeface="+mn-ea"/>
              </a:rPr>
              <a:t>ml</a:t>
            </a: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로 계산한다</a:t>
            </a:r>
            <a:r>
              <a:rPr kumimoji="0" lang="en-US" altLang="ko-KR" sz="10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개발은 </a:t>
            </a:r>
            <a:r>
              <a:rPr kumimoji="0" lang="ko-KR" altLang="en-US" sz="1000" dirty="0" err="1">
                <a:solidFill>
                  <a:schemeClr val="tx1"/>
                </a:solidFill>
                <a:latin typeface="+mn-ea"/>
              </a:rPr>
              <a:t>아두이노를</a:t>
            </a: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 사용한다</a:t>
            </a:r>
            <a:r>
              <a:rPr kumimoji="0" lang="en-US" altLang="ko-KR" sz="10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>
              <a:lumMod val="50000"/>
              <a:lumOff val="50000"/>
            </a:schemeClr>
          </a:solidFill>
        </a:ln>
      </a:spPr>
      <a:bodyPr wrap="none" anchor="ctr"/>
      <a:lstStyle>
        <a:defPPr algn="ctr" fontAlgn="auto">
          <a:spcBef>
            <a:spcPts val="0"/>
          </a:spcBef>
          <a:spcAft>
            <a:spcPts val="0"/>
          </a:spcAft>
          <a:defRPr kumimoji="0" sz="1000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3175" algn="ctr">
          <a:solidFill>
            <a:srgbClr val="4D4D4D"/>
          </a:solidFill>
          <a:round/>
          <a:tailEnd type="triangle" w="med" len="med"/>
        </a:ln>
      </a:spPr>
      <a:bodyPr/>
      <a:lstStyle/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338</Words>
  <Application>Microsoft Office PowerPoint</Application>
  <PresentationFormat>A3 용지(297x420mm)</PresentationFormat>
  <Paragraphs>141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굴림</vt:lpstr>
      <vt:lpstr>굴림체</vt:lpstr>
      <vt:lpstr>바탕체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(주)야긴스텍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PPT표준서식(가로)</dc:title>
  <dc:creator>정용혁</dc:creator>
  <cp:keywords>PPT표준서식(가로)</cp:keywords>
  <cp:lastModifiedBy>의현 김</cp:lastModifiedBy>
  <cp:revision>176</cp:revision>
  <dcterms:created xsi:type="dcterms:W3CDTF">2000-12-07T00:03:18Z</dcterms:created>
  <dcterms:modified xsi:type="dcterms:W3CDTF">2024-04-15T07:00:43Z</dcterms:modified>
  <cp:version/>
</cp:coreProperties>
</file>