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3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8669EBE8-CFEF-47AD-B2A5-D2479F291291}" name="기본 구역">
          <p14:sldIdLst>
            <p14:sldId id="256"/>
            <p14:sldId id="257"/>
            <p14:sldId id="258"/>
          </p14:sldIdLst>
        </p14:section>
        <p14:section id="{E22CAD3E-3771-4EA6-A216-F23463A2D4D3}" name="3D프린팅 공정지원 포털">
          <p14:sldIdLst>
            <p14:sldId id="259"/>
            <p14:sldId id="260"/>
            <p14:sldId id="261"/>
            <p14:sldId id="262"/>
            <p14:sldId id="263"/>
          </p14:sldIdLst>
        </p14:section>
        <p14:section id="{8B721BC3-BD9A-4221-951D-84619978E388}" name="장비 이용 허브">
          <p14:sldIdLst>
            <p14:sldId id="264"/>
            <p14:sldId id="265"/>
            <p14:sldId id="266"/>
            <p14:sldId id="267"/>
            <p14:sldId id="268"/>
          </p14:sldIdLst>
        </p14:section>
        <p14:section id="{86B5139B-A95A-4FFA-B902-53D60E804436}" name="전문가 상담">
          <p14:sldIdLst>
            <p14:sldId id="269"/>
            <p14:sldId id="270"/>
            <p14:sldId id="271"/>
          </p14:sldIdLst>
        </p14:section>
        <p14:section id="{9B4FF3A4-C0E4-48D9-ADDF-4315F4AF912E}" name="매칭 서비스">
          <p14:sldIdLst>
            <p14:sldId id="272"/>
            <p14:sldId id="273"/>
            <p14:sldId id="274"/>
          </p14:sldIdLst>
        </p14:section>
        <p14:section id="{C04A8903-320F-4BD6-B637-B94EB5749F2E}" name="지식 서비스">
          <p14:sldIdLst>
            <p14:sldId id="275"/>
            <p14:sldId id="276"/>
            <p14:sldId id="277"/>
            <p14:sldId id="278"/>
          </p14:sldIdLst>
        </p14:section>
        <p14:section id="{BBC387C7-428C-459C-AE3D-19ABD0F07B81}" name="센터소개">
          <p14:sldIdLst>
            <p14:sldId id="279"/>
            <p14:sldId id="280"/>
            <p14:sldId id="281"/>
            <p14:sldId id="282"/>
            <p14:sldId id="283"/>
            <p14:sldId id="284"/>
          </p14:sldIdLst>
        </p14:section>
        <p14:section id="{2BF95C14-1AD1-4CC0-8408-D28E5AC8E4D5}" name="마이페이지">
          <p14:sldIdLst>
            <p14:sldId id="285"/>
            <p14:sldId id="286"/>
            <p14:sldId id="287"/>
          </p14:sldIdLst>
        </p14:section>
        <p14:section id="{8787FF32-8718-4A88-96A9-C9DA80748979}" name="장비관리">
          <p14:sldIdLst/>
        </p14:section>
        <p14:section id="{DCA6D149-38F4-42B4-BC05-ACCC42ED9D41}" name="회원 관리">
          <p14:sldIdLst/>
        </p14:section>
        <p14:section id="{B8A130DE-4D92-4EC8-AA8C-70A75BBB3ABE}" name="공지사항 관리">
          <p14:sldIdLst/>
        </p14:section>
        <p14:section id="{52D7C8A4-1739-45C6-904C-5DB29546ECDD}" name="팝업관리">
          <p14:sldIdLst/>
        </p14:section>
        <p14:section id="{FE11F2C3-37B3-41C6-86BF-27F6F78B9B6D}" name="공정지원 APP">
          <p14:sldIdLst>
            <p14:sldId id="288"/>
            <p14:sldId id="289"/>
            <p14:sldId id="290"/>
            <p14:sldId id="291"/>
            <p14:sldId id="292"/>
            <p14:sldId id="293"/>
          </p14:sldIdLst>
        </p14:section>
      </p14:sectionLst>
    </p:ext>
  </p:extLst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51" autoAdjust="0"/>
    <p:restoredTop sz="90221" autoAdjust="0"/>
  </p:normalViewPr>
  <p:slideViewPr>
    <p:cSldViewPr>
      <p:cViewPr>
        <p:scale>
          <a:sx n="100" d="100"/>
          <a:sy n="100" d="100"/>
        </p:scale>
        <p:origin x="696" y="84"/>
      </p:cViewPr>
      <p:guideLst>
        <p:guide orient="horz" pos="481"/>
        <p:guide orient="horz" pos="4200"/>
        <p:guide orient="horz" pos="1525"/>
        <p:guide orient="horz" pos="2522"/>
        <p:guide pos="2880"/>
        <p:guide pos="5692"/>
        <p:guide pos="21"/>
        <p:guide pos="4241"/>
        <p:guide pos="4195"/>
        <p:guide pos="6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7" d="100"/>
          <a:sy n="67" d="100"/>
        </p:scale>
        <p:origin x="-3276" y="-108"/>
      </p:cViewPr>
      <p:guideLst>
        <p:guide orient="horz" pos="3097"/>
        <p:guide pos="2112"/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slide" Target="slides/slide38.xml"  /><Relationship Id="rId41" Type="http://schemas.openxmlformats.org/officeDocument/2006/relationships/presProps" Target="presProps.xml"  /><Relationship Id="rId42" Type="http://schemas.openxmlformats.org/officeDocument/2006/relationships/viewProps" Target="viewProps.xml"  /><Relationship Id="rId43" Type="http://schemas.openxmlformats.org/officeDocument/2006/relationships/theme" Target="theme/theme1.xml"  /><Relationship Id="rId44" Type="http://schemas.openxmlformats.org/officeDocument/2006/relationships/tableStyles" Target="tableStyles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2" y="1"/>
            <a:ext cx="2945658" cy="496332"/>
          </a:xfrm>
          <a:prstGeom prst="rect">
            <a:avLst/>
          </a:prstGeom>
        </p:spPr>
        <p:txBody>
          <a:bodyPr vert="horz" lIns="91431" tIns="45715" rIns="91431" bIns="45715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8" cy="496332"/>
          </a:xfrm>
          <a:prstGeom prst="rect">
            <a:avLst/>
          </a:prstGeom>
        </p:spPr>
        <p:txBody>
          <a:bodyPr vert="horz" lIns="91431" tIns="45715" rIns="91431" bIns="45715"/>
          <a:lstStyle>
            <a:lvl1pPr algn="r">
              <a:defRPr sz="1200"/>
            </a:lvl1pPr>
          </a:lstStyle>
          <a:p>
            <a:pPr lvl="0">
              <a:defRPr/>
            </a:pPr>
            <a:fld id="{FFACF5F9-BF6D-45A1-8B7F-E33A63BB863C}" type="datetime1">
              <a:rPr lang="ko-KR" altLang="en-US"/>
              <a:pPr lvl="0">
                <a:defRPr/>
              </a:pPr>
              <a:t>2024-05-06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5"/>
            <a:ext cx="5438140" cy="4466986"/>
          </a:xfrm>
          <a:prstGeom prst="rect">
            <a:avLst/>
          </a:prstGeom>
        </p:spPr>
        <p:txBody>
          <a:bodyPr vert="horz" lIns="91431" tIns="45715" rIns="91431" bIns="45715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28583"/>
            <a:ext cx="2945658" cy="496332"/>
          </a:xfrm>
          <a:prstGeom prst="rect">
            <a:avLst/>
          </a:prstGeom>
        </p:spPr>
        <p:txBody>
          <a:bodyPr vert="horz" lIns="91431" tIns="45715" rIns="91431" bIns="45715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3"/>
            <a:ext cx="2945658" cy="496332"/>
          </a:xfrm>
          <a:prstGeom prst="rect">
            <a:avLst/>
          </a:prstGeom>
        </p:spPr>
        <p:txBody>
          <a:bodyPr vert="horz" lIns="91431" tIns="45715" rIns="91431" bIns="45715" anchor="b"/>
          <a:lstStyle>
            <a:lvl1pPr algn="r">
              <a:defRPr sz="1200"/>
            </a:lvl1pPr>
          </a:lstStyle>
          <a:p>
            <a:pPr lvl="0">
              <a:defRPr/>
            </a:pPr>
            <a:fld id="{13DF0817-840A-4486-B261-AF348273438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3DF0817-840A-4486-B261-AF3482734387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6004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07950" y="765175"/>
            <a:ext cx="6539783" cy="5903913"/>
          </a:xfrm>
          <a:prstGeom prst="rect">
            <a:avLst/>
          </a:prstGeom>
          <a:noFill/>
          <a:ln>
            <a:solidFill>
              <a:srgbClr val="FF0000">
                <a:alpha val="16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18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94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797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7592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6927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505983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676980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4314448" y="6656816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8A84CA1-731A-40B1-98F5-F0A3E5C6FD6D}" type="slidenum">
              <a:rPr lang="ko-KR" altLang="en-US" sz="800" smtClean="0"/>
              <a:pPr algn="ctr"/>
              <a:t>‹#›</a:t>
            </a:fld>
            <a:endParaRPr lang="ko-KR" altLang="en-US" sz="800" dirty="0"/>
          </a:p>
        </p:txBody>
      </p:sp>
      <p:graphicFrame>
        <p:nvGraphicFramePr>
          <p:cNvPr id="10" name="Group 4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60319406"/>
              </p:ext>
            </p:extLst>
          </p:nvPr>
        </p:nvGraphicFramePr>
        <p:xfrm>
          <a:off x="34925" y="37004"/>
          <a:ext cx="9001572" cy="668687"/>
        </p:xfrm>
        <a:graphic>
          <a:graphicData uri="http://schemas.openxmlformats.org/drawingml/2006/table">
            <a:tbl>
              <a:tblPr/>
              <a:tblGrid>
                <a:gridCol w="838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2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84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dirty="0"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화면설계서</a:t>
                      </a:r>
                      <a:endParaRPr lang="en-US" altLang="ko-KR" sz="1800" b="1" i="0" u="none" strike="noStrike" dirty="0"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kern="100" dirty="0">
                          <a:latin typeface="+mn-ea"/>
                          <a:ea typeface="+mn-ea"/>
                          <a:cs typeface="Arial"/>
                        </a:rPr>
                        <a:t>캡스톤디자인 </a:t>
                      </a:r>
                      <a:r>
                        <a:rPr lang="en-US" altLang="ko-KR" sz="800" b="1" kern="100" dirty="0">
                          <a:latin typeface="+mn-ea"/>
                          <a:ea typeface="+mn-ea"/>
                          <a:cs typeface="Arial"/>
                        </a:rPr>
                        <a:t>..</a:t>
                      </a:r>
                      <a:r>
                        <a:rPr lang="en-US" altLang="ko-KR" sz="800" b="1" kern="100" baseline="0" dirty="0">
                          <a:latin typeface="+mn-ea"/>
                          <a:ea typeface="+mn-ea"/>
                          <a:cs typeface="Arial"/>
                        </a:rPr>
                        <a:t> </a:t>
                      </a:r>
                      <a:r>
                        <a:rPr lang="ko-KR" altLang="en-US" sz="800" b="1" kern="100" baseline="0" dirty="0">
                          <a:latin typeface="+mn-ea"/>
                          <a:ea typeface="+mn-ea"/>
                          <a:cs typeface="Arial"/>
                        </a:rPr>
                        <a:t>시스템</a:t>
                      </a:r>
                      <a:r>
                        <a:rPr lang="ko-KR" altLang="en-US" sz="800" b="1" kern="100" dirty="0">
                          <a:latin typeface="+mn-ea"/>
                          <a:ea typeface="+mn-ea"/>
                          <a:cs typeface="Arial"/>
                        </a:rPr>
                        <a:t> 구축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Cap-de-08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755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538485"/>
              </p:ext>
            </p:extLst>
          </p:nvPr>
        </p:nvGraphicFramePr>
        <p:xfrm>
          <a:off x="457200" y="2985319"/>
          <a:ext cx="8229600" cy="435292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262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2800" b="1" i="0" u="none" strike="noStrike" dirty="0" err="1"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화면설계서</a:t>
                      </a:r>
                      <a:endParaRPr lang="en-US" altLang="ko-KR" sz="2800" b="1" i="0" u="none" strike="noStrike" dirty="0"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572" marR="8572" marT="857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009617"/>
              </p:ext>
            </p:extLst>
          </p:nvPr>
        </p:nvGraphicFramePr>
        <p:xfrm>
          <a:off x="457200" y="3517786"/>
          <a:ext cx="8229600" cy="313372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i="0" u="none" strike="noStrike" dirty="0">
                          <a:effectLst/>
                          <a:latin typeface="Arial"/>
                        </a:rPr>
                        <a:t>Cap-de-08</a:t>
                      </a:r>
                    </a:p>
                  </a:txBody>
                  <a:tcPr marL="8572" marR="8572" marT="857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774391"/>
              </p:ext>
            </p:extLst>
          </p:nvPr>
        </p:nvGraphicFramePr>
        <p:xfrm>
          <a:off x="446856" y="5767123"/>
          <a:ext cx="8229600" cy="435292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376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b="1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Copyright © 2024 </a:t>
                      </a:r>
                    </a:p>
                    <a:p>
                      <a:pPr algn="ctr" fontAlgn="t"/>
                      <a:r>
                        <a:rPr lang="ko-KR" altLang="en-US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사전 승인 없이 본 내용의 전부 또는 일부에 대한 복사</a:t>
                      </a:r>
                      <a:r>
                        <a:rPr lang="en-US" altLang="ko-KR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전재</a:t>
                      </a:r>
                      <a:r>
                        <a:rPr lang="en-US" altLang="ko-KR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배포</a:t>
                      </a:r>
                      <a:r>
                        <a:rPr lang="en-US" altLang="ko-KR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사용을 금합니다</a:t>
                      </a:r>
                      <a:br>
                        <a:rPr lang="ko-KR" altLang="en-US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</a:br>
                      <a:endParaRPr lang="ko-KR" altLang="en-US" sz="800" b="0" i="0" u="none" strike="noStrike" dirty="0"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8572" marR="8572" marT="857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831347"/>
              </p:ext>
            </p:extLst>
          </p:nvPr>
        </p:nvGraphicFramePr>
        <p:xfrm>
          <a:off x="114300" y="1833470"/>
          <a:ext cx="8915400" cy="374332"/>
        </p:xfrm>
        <a:graphic>
          <a:graphicData uri="http://schemas.openxmlformats.org/drawingml/2006/table">
            <a:tbl>
              <a:tblPr/>
              <a:tblGrid>
                <a:gridCol w="891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775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 dirty="0">
                          <a:latin typeface="+mn-ea"/>
                          <a:ea typeface="+mn-ea"/>
                        </a:rPr>
                        <a:t>Pet </a:t>
                      </a:r>
                      <a:r>
                        <a:rPr lang="en-US" altLang="ko-KR" sz="2400" b="1" dirty="0" err="1">
                          <a:latin typeface="+mn-ea"/>
                          <a:ea typeface="+mn-ea"/>
                        </a:rPr>
                        <a:t>peeder</a:t>
                      </a:r>
                      <a:r>
                        <a:rPr lang="en-US" altLang="ko-KR" sz="24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400" b="1" dirty="0">
                          <a:latin typeface="+mn-ea"/>
                          <a:ea typeface="+mn-ea"/>
                        </a:rPr>
                        <a:t>어플리케이션</a:t>
                      </a:r>
                    </a:p>
                  </a:txBody>
                  <a:tcPr marL="9286" marR="9286" marT="857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550212" y="5011860"/>
            <a:ext cx="25138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광주대학교 컴퓨터공학과</a:t>
            </a:r>
          </a:p>
        </p:txBody>
      </p:sp>
    </p:spTree>
    <p:extLst>
      <p:ext uri="{BB962C8B-B14F-4D97-AF65-F5344CB8AC3E}">
        <p14:creationId xmlns:p14="http://schemas.microsoft.com/office/powerpoint/2010/main" val="317586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117734" y="1367445"/>
            <a:ext cx="6500177" cy="333363"/>
            <a:chOff x="117734" y="1153319"/>
            <a:chExt cx="6500177" cy="333363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117734" y="1153319"/>
              <a:ext cx="6500177" cy="33336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21"/>
            <p:cNvGrpSpPr>
              <a:grpSpLocks/>
            </p:cNvGrpSpPr>
            <p:nvPr/>
          </p:nvGrpSpPr>
          <p:grpSpPr bwMode="auto">
            <a:xfrm>
              <a:off x="251516" y="1224845"/>
              <a:ext cx="4788459" cy="197644"/>
              <a:chOff x="2325004" y="1465725"/>
              <a:chExt cx="3876653" cy="197644"/>
            </a:xfrm>
          </p:grpSpPr>
          <p:sp>
            <p:nvSpPr>
              <p:cNvPr id="8" name="AutoShape 30"/>
              <p:cNvSpPr>
                <a:spLocks noChangeArrowheads="1"/>
              </p:cNvSpPr>
              <p:nvPr/>
            </p:nvSpPr>
            <p:spPr bwMode="auto">
              <a:xfrm>
                <a:off x="5647902" y="1465725"/>
                <a:ext cx="553755" cy="197644"/>
              </a:xfrm>
              <a:prstGeom prst="flowChartAlternateProcess">
                <a:avLst/>
              </a:prstGeom>
              <a:solidFill>
                <a:srgbClr val="DDDDDD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wrap="none" tIns="0" b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sz="800" dirty="0">
                    <a:latin typeface="+mn-ea"/>
                    <a:ea typeface="+mn-ea"/>
                  </a:rPr>
                  <a:t>검색</a:t>
                </a: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2325004" y="1466916"/>
                <a:ext cx="3293382" cy="19526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r"/>
                <a:endParaRPr lang="ko-KR" altLang="en-US" sz="800">
                  <a:solidFill>
                    <a:schemeClr val="tx1"/>
                  </a:solidFill>
                  <a:latin typeface="맑은 고딕" pitchFamily="50" charset="-127"/>
                </a:endParaRPr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65056" y="893912"/>
            <a:ext cx="10438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장비 이용 허브</a:t>
            </a:r>
          </a:p>
        </p:txBody>
      </p:sp>
      <p:sp>
        <p:nvSpPr>
          <p:cNvPr id="25" name="직사각형 127"/>
          <p:cNvSpPr>
            <a:spLocks noChangeArrowheads="1"/>
          </p:cNvSpPr>
          <p:nvPr/>
        </p:nvSpPr>
        <p:spPr bwMode="auto">
          <a:xfrm>
            <a:off x="2123094" y="5197276"/>
            <a:ext cx="189667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800" dirty="0">
                <a:ea typeface="돋움" pitchFamily="50" charset="-127"/>
              </a:rPr>
              <a:t>◀ 이전 </a:t>
            </a:r>
            <a:r>
              <a:rPr lang="en-US" altLang="ko-KR" sz="800" dirty="0">
                <a:ea typeface="돋움" pitchFamily="50" charset="-127"/>
              </a:rPr>
              <a:t>1 2 3 4 5 6 7 8 9 10 </a:t>
            </a:r>
            <a:r>
              <a:rPr lang="ko-KR" altLang="en-US" sz="800" dirty="0">
                <a:ea typeface="돋움" pitchFamily="50" charset="-127"/>
              </a:rPr>
              <a:t>다음 ▶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415660"/>
              </p:ext>
            </p:extLst>
          </p:nvPr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장비에 대한 조건을 입력 후 조회한다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조건명을 입력한 후에 검색한다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 후 목록이 조회된다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900147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지원 포털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장비예약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UI-3DP-02-001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장비 조회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장비 이용 허브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29" name="직선 연결선 28"/>
          <p:cNvCxnSpPr/>
          <p:nvPr/>
        </p:nvCxnSpPr>
        <p:spPr>
          <a:xfrm flipV="1">
            <a:off x="110973" y="1900081"/>
            <a:ext cx="648677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261325" y="2004551"/>
            <a:ext cx="2582483" cy="737360"/>
            <a:chOff x="261325" y="2004551"/>
            <a:chExt cx="2582483" cy="737360"/>
          </a:xfrm>
        </p:grpSpPr>
        <p:sp>
          <p:nvSpPr>
            <p:cNvPr id="35" name="TextBox 34"/>
            <p:cNvSpPr txBox="1"/>
            <p:nvPr/>
          </p:nvSpPr>
          <p:spPr>
            <a:xfrm>
              <a:off x="1499250" y="2004551"/>
              <a:ext cx="134455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□ 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3D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프린터</a:t>
              </a: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업체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프린터 업체</a:t>
              </a: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모델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 abd100</a:t>
              </a: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연락처 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062-000-0000</a:t>
              </a: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261325" y="2021911"/>
              <a:ext cx="1080000" cy="720000"/>
            </a:xfrm>
            <a:prstGeom prst="roundRect">
              <a:avLst>
                <a:gd name="adj" fmla="val 3789"/>
              </a:avLst>
            </a:prstGeom>
            <a:solidFill>
              <a:srgbClr val="EAEAEA"/>
            </a:solidFill>
            <a:ln w="317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000" dirty="0"/>
                <a:t>3D</a:t>
              </a:r>
              <a:r>
                <a:rPr lang="ko-KR" altLang="en-US" sz="1000" dirty="0"/>
                <a:t>프린터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1619672" y="2611511"/>
              <a:ext cx="674924" cy="72008"/>
              <a:chOff x="1619672" y="2636912"/>
              <a:chExt cx="674924" cy="72008"/>
            </a:xfrm>
          </p:grpSpPr>
          <p:sp>
            <p:nvSpPr>
              <p:cNvPr id="14" name="포인트가 5개인 별 13"/>
              <p:cNvSpPr/>
              <p:nvPr/>
            </p:nvSpPr>
            <p:spPr>
              <a:xfrm>
                <a:off x="16196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포인트가 5개인 별 118"/>
              <p:cNvSpPr/>
              <p:nvPr/>
            </p:nvSpPr>
            <p:spPr>
              <a:xfrm>
                <a:off x="17720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포인트가 5개인 별 119"/>
              <p:cNvSpPr/>
              <p:nvPr/>
            </p:nvSpPr>
            <p:spPr>
              <a:xfrm>
                <a:off x="19244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포인트가 5개인 별 120"/>
              <p:cNvSpPr/>
              <p:nvPr/>
            </p:nvSpPr>
            <p:spPr>
              <a:xfrm>
                <a:off x="20768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포인트가 5개인 별 121"/>
              <p:cNvSpPr/>
              <p:nvPr/>
            </p:nvSpPr>
            <p:spPr>
              <a:xfrm>
                <a:off x="22292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dk1">
                    <a:shade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23" name="그룹 122"/>
          <p:cNvGrpSpPr/>
          <p:nvPr/>
        </p:nvGrpSpPr>
        <p:grpSpPr>
          <a:xfrm>
            <a:off x="3367822" y="2004551"/>
            <a:ext cx="2582483" cy="737360"/>
            <a:chOff x="261325" y="2004551"/>
            <a:chExt cx="2582483" cy="737360"/>
          </a:xfrm>
        </p:grpSpPr>
        <p:sp>
          <p:nvSpPr>
            <p:cNvPr id="124" name="TextBox 123"/>
            <p:cNvSpPr txBox="1"/>
            <p:nvPr/>
          </p:nvSpPr>
          <p:spPr>
            <a:xfrm>
              <a:off x="1499250" y="2004551"/>
              <a:ext cx="134455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□ 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3D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프린터</a:t>
              </a: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업체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프린터 업체</a:t>
              </a: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모델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 abd100</a:t>
              </a: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연락처 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062-000-0000</a:t>
              </a: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5" name="모서리가 둥근 직사각형 124"/>
            <p:cNvSpPr/>
            <p:nvPr/>
          </p:nvSpPr>
          <p:spPr>
            <a:xfrm>
              <a:off x="261325" y="2021911"/>
              <a:ext cx="1080000" cy="720000"/>
            </a:xfrm>
            <a:prstGeom prst="roundRect">
              <a:avLst>
                <a:gd name="adj" fmla="val 3789"/>
              </a:avLst>
            </a:prstGeom>
            <a:solidFill>
              <a:srgbClr val="EAEAEA"/>
            </a:solidFill>
            <a:ln w="317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000" dirty="0"/>
                <a:t>3D</a:t>
              </a:r>
              <a:r>
                <a:rPr lang="ko-KR" altLang="en-US" sz="1000" dirty="0"/>
                <a:t>프린터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126" name="그룹 125"/>
            <p:cNvGrpSpPr/>
            <p:nvPr/>
          </p:nvGrpSpPr>
          <p:grpSpPr>
            <a:xfrm>
              <a:off x="1619672" y="2611511"/>
              <a:ext cx="674924" cy="72008"/>
              <a:chOff x="1619672" y="2636912"/>
              <a:chExt cx="674924" cy="72008"/>
            </a:xfrm>
          </p:grpSpPr>
          <p:sp>
            <p:nvSpPr>
              <p:cNvPr id="127" name="포인트가 5개인 별 126"/>
              <p:cNvSpPr/>
              <p:nvPr/>
            </p:nvSpPr>
            <p:spPr>
              <a:xfrm>
                <a:off x="16196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포인트가 5개인 별 127"/>
              <p:cNvSpPr/>
              <p:nvPr/>
            </p:nvSpPr>
            <p:spPr>
              <a:xfrm>
                <a:off x="17720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포인트가 5개인 별 128"/>
              <p:cNvSpPr/>
              <p:nvPr/>
            </p:nvSpPr>
            <p:spPr>
              <a:xfrm>
                <a:off x="19244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포인트가 5개인 별 129"/>
              <p:cNvSpPr/>
              <p:nvPr/>
            </p:nvSpPr>
            <p:spPr>
              <a:xfrm>
                <a:off x="20768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포인트가 5개인 별 130"/>
              <p:cNvSpPr/>
              <p:nvPr/>
            </p:nvSpPr>
            <p:spPr>
              <a:xfrm>
                <a:off x="22292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dk1">
                    <a:shade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2" name="그룹 131"/>
          <p:cNvGrpSpPr/>
          <p:nvPr/>
        </p:nvGrpSpPr>
        <p:grpSpPr>
          <a:xfrm>
            <a:off x="251516" y="3002624"/>
            <a:ext cx="2582483" cy="737360"/>
            <a:chOff x="261325" y="2004551"/>
            <a:chExt cx="2582483" cy="737360"/>
          </a:xfrm>
        </p:grpSpPr>
        <p:sp>
          <p:nvSpPr>
            <p:cNvPr id="133" name="TextBox 132"/>
            <p:cNvSpPr txBox="1"/>
            <p:nvPr/>
          </p:nvSpPr>
          <p:spPr>
            <a:xfrm>
              <a:off x="1499250" y="2004551"/>
              <a:ext cx="134455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□ 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3D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프린터</a:t>
              </a: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업체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프린터 업체</a:t>
              </a: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모델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 abd100</a:t>
              </a: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연락처 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062-000-0000</a:t>
              </a: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34" name="모서리가 둥근 직사각형 133"/>
            <p:cNvSpPr/>
            <p:nvPr/>
          </p:nvSpPr>
          <p:spPr>
            <a:xfrm>
              <a:off x="261325" y="2021911"/>
              <a:ext cx="1080000" cy="720000"/>
            </a:xfrm>
            <a:prstGeom prst="roundRect">
              <a:avLst>
                <a:gd name="adj" fmla="val 3789"/>
              </a:avLst>
            </a:prstGeom>
            <a:solidFill>
              <a:srgbClr val="EAEAEA"/>
            </a:solidFill>
            <a:ln w="317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000" dirty="0"/>
                <a:t>3D</a:t>
              </a:r>
              <a:r>
                <a:rPr lang="ko-KR" altLang="en-US" sz="1000" dirty="0"/>
                <a:t>프린터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135" name="그룹 134"/>
            <p:cNvGrpSpPr/>
            <p:nvPr/>
          </p:nvGrpSpPr>
          <p:grpSpPr>
            <a:xfrm>
              <a:off x="1619672" y="2611511"/>
              <a:ext cx="674924" cy="72008"/>
              <a:chOff x="1619672" y="2636912"/>
              <a:chExt cx="674924" cy="72008"/>
            </a:xfrm>
          </p:grpSpPr>
          <p:sp>
            <p:nvSpPr>
              <p:cNvPr id="136" name="포인트가 5개인 별 135"/>
              <p:cNvSpPr/>
              <p:nvPr/>
            </p:nvSpPr>
            <p:spPr>
              <a:xfrm>
                <a:off x="16196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포인트가 5개인 별 136"/>
              <p:cNvSpPr/>
              <p:nvPr/>
            </p:nvSpPr>
            <p:spPr>
              <a:xfrm>
                <a:off x="17720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포인트가 5개인 별 137"/>
              <p:cNvSpPr/>
              <p:nvPr/>
            </p:nvSpPr>
            <p:spPr>
              <a:xfrm>
                <a:off x="19244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포인트가 5개인 별 138"/>
              <p:cNvSpPr/>
              <p:nvPr/>
            </p:nvSpPr>
            <p:spPr>
              <a:xfrm>
                <a:off x="20768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포인트가 5개인 별 139"/>
              <p:cNvSpPr/>
              <p:nvPr/>
            </p:nvSpPr>
            <p:spPr>
              <a:xfrm>
                <a:off x="22292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dk1">
                    <a:shade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41" name="그룹 140"/>
          <p:cNvGrpSpPr/>
          <p:nvPr/>
        </p:nvGrpSpPr>
        <p:grpSpPr>
          <a:xfrm>
            <a:off x="3358013" y="3002624"/>
            <a:ext cx="2582483" cy="737360"/>
            <a:chOff x="261325" y="2004551"/>
            <a:chExt cx="2582483" cy="737360"/>
          </a:xfrm>
        </p:grpSpPr>
        <p:sp>
          <p:nvSpPr>
            <p:cNvPr id="142" name="TextBox 141"/>
            <p:cNvSpPr txBox="1"/>
            <p:nvPr/>
          </p:nvSpPr>
          <p:spPr>
            <a:xfrm>
              <a:off x="1499250" y="2004551"/>
              <a:ext cx="134455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□ 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3D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프린터</a:t>
              </a: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업체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프린터 업체</a:t>
              </a: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모델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 abd100</a:t>
              </a: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연락처 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062-000-0000</a:t>
              </a: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43" name="모서리가 둥근 직사각형 142"/>
            <p:cNvSpPr/>
            <p:nvPr/>
          </p:nvSpPr>
          <p:spPr>
            <a:xfrm>
              <a:off x="261325" y="2021911"/>
              <a:ext cx="1080000" cy="720000"/>
            </a:xfrm>
            <a:prstGeom prst="roundRect">
              <a:avLst>
                <a:gd name="adj" fmla="val 3789"/>
              </a:avLst>
            </a:prstGeom>
            <a:solidFill>
              <a:srgbClr val="EAEAEA"/>
            </a:solidFill>
            <a:ln w="317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000" dirty="0"/>
                <a:t>3D</a:t>
              </a:r>
              <a:r>
                <a:rPr lang="ko-KR" altLang="en-US" sz="1000" dirty="0"/>
                <a:t>프린터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144" name="그룹 143"/>
            <p:cNvGrpSpPr/>
            <p:nvPr/>
          </p:nvGrpSpPr>
          <p:grpSpPr>
            <a:xfrm>
              <a:off x="1619672" y="2611511"/>
              <a:ext cx="674924" cy="72008"/>
              <a:chOff x="1619672" y="2636912"/>
              <a:chExt cx="674924" cy="72008"/>
            </a:xfrm>
          </p:grpSpPr>
          <p:sp>
            <p:nvSpPr>
              <p:cNvPr id="145" name="포인트가 5개인 별 144"/>
              <p:cNvSpPr/>
              <p:nvPr/>
            </p:nvSpPr>
            <p:spPr>
              <a:xfrm>
                <a:off x="16196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포인트가 5개인 별 145"/>
              <p:cNvSpPr/>
              <p:nvPr/>
            </p:nvSpPr>
            <p:spPr>
              <a:xfrm>
                <a:off x="17720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포인트가 5개인 별 146"/>
              <p:cNvSpPr/>
              <p:nvPr/>
            </p:nvSpPr>
            <p:spPr>
              <a:xfrm>
                <a:off x="19244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포인트가 5개인 별 147"/>
              <p:cNvSpPr/>
              <p:nvPr/>
            </p:nvSpPr>
            <p:spPr>
              <a:xfrm>
                <a:off x="20768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포인트가 5개인 별 148"/>
              <p:cNvSpPr/>
              <p:nvPr/>
            </p:nvSpPr>
            <p:spPr>
              <a:xfrm>
                <a:off x="22292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dk1">
                    <a:shade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68" name="그룹 167"/>
          <p:cNvGrpSpPr/>
          <p:nvPr/>
        </p:nvGrpSpPr>
        <p:grpSpPr>
          <a:xfrm>
            <a:off x="261325" y="4019070"/>
            <a:ext cx="2582483" cy="737360"/>
            <a:chOff x="261325" y="2004551"/>
            <a:chExt cx="2582483" cy="737360"/>
          </a:xfrm>
        </p:grpSpPr>
        <p:sp>
          <p:nvSpPr>
            <p:cNvPr id="169" name="TextBox 168"/>
            <p:cNvSpPr txBox="1"/>
            <p:nvPr/>
          </p:nvSpPr>
          <p:spPr>
            <a:xfrm>
              <a:off x="1499250" y="2004551"/>
              <a:ext cx="134455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□ 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3D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프린터</a:t>
              </a: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업체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프린터 업체</a:t>
              </a: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모델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 abd100</a:t>
              </a: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연락처 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062-000-0000</a:t>
              </a: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70" name="모서리가 둥근 직사각형 169"/>
            <p:cNvSpPr/>
            <p:nvPr/>
          </p:nvSpPr>
          <p:spPr>
            <a:xfrm>
              <a:off x="261325" y="2021911"/>
              <a:ext cx="1080000" cy="720000"/>
            </a:xfrm>
            <a:prstGeom prst="roundRect">
              <a:avLst>
                <a:gd name="adj" fmla="val 3789"/>
              </a:avLst>
            </a:prstGeom>
            <a:solidFill>
              <a:srgbClr val="EAEAEA"/>
            </a:solidFill>
            <a:ln w="317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000" dirty="0"/>
                <a:t>3D</a:t>
              </a:r>
              <a:r>
                <a:rPr lang="ko-KR" altLang="en-US" sz="1000" dirty="0"/>
                <a:t>프린터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171" name="그룹 170"/>
            <p:cNvGrpSpPr/>
            <p:nvPr/>
          </p:nvGrpSpPr>
          <p:grpSpPr>
            <a:xfrm>
              <a:off x="1619672" y="2611511"/>
              <a:ext cx="674924" cy="72008"/>
              <a:chOff x="1619672" y="2636912"/>
              <a:chExt cx="674924" cy="72008"/>
            </a:xfrm>
          </p:grpSpPr>
          <p:sp>
            <p:nvSpPr>
              <p:cNvPr id="172" name="포인트가 5개인 별 171"/>
              <p:cNvSpPr/>
              <p:nvPr/>
            </p:nvSpPr>
            <p:spPr>
              <a:xfrm>
                <a:off x="16196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포인트가 5개인 별 172"/>
              <p:cNvSpPr/>
              <p:nvPr/>
            </p:nvSpPr>
            <p:spPr>
              <a:xfrm>
                <a:off x="17720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포인트가 5개인 별 173"/>
              <p:cNvSpPr/>
              <p:nvPr/>
            </p:nvSpPr>
            <p:spPr>
              <a:xfrm>
                <a:off x="19244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포인트가 5개인 별 174"/>
              <p:cNvSpPr/>
              <p:nvPr/>
            </p:nvSpPr>
            <p:spPr>
              <a:xfrm>
                <a:off x="20768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포인트가 5개인 별 175"/>
              <p:cNvSpPr/>
              <p:nvPr/>
            </p:nvSpPr>
            <p:spPr>
              <a:xfrm>
                <a:off x="22292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dk1">
                    <a:shade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77" name="그룹 176"/>
          <p:cNvGrpSpPr/>
          <p:nvPr/>
        </p:nvGrpSpPr>
        <p:grpSpPr>
          <a:xfrm>
            <a:off x="3367822" y="4019070"/>
            <a:ext cx="2582483" cy="737360"/>
            <a:chOff x="261325" y="2004551"/>
            <a:chExt cx="2582483" cy="737360"/>
          </a:xfrm>
        </p:grpSpPr>
        <p:sp>
          <p:nvSpPr>
            <p:cNvPr id="178" name="TextBox 177"/>
            <p:cNvSpPr txBox="1"/>
            <p:nvPr/>
          </p:nvSpPr>
          <p:spPr>
            <a:xfrm>
              <a:off x="1499250" y="2004551"/>
              <a:ext cx="134455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□ 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3D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프린터</a:t>
              </a: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업체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프린터 업체</a:t>
              </a: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모델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 abd100</a:t>
              </a: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연락처 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062-000-0000</a:t>
              </a: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79" name="모서리가 둥근 직사각형 178"/>
            <p:cNvSpPr/>
            <p:nvPr/>
          </p:nvSpPr>
          <p:spPr>
            <a:xfrm>
              <a:off x="261325" y="2021911"/>
              <a:ext cx="1080000" cy="720000"/>
            </a:xfrm>
            <a:prstGeom prst="roundRect">
              <a:avLst>
                <a:gd name="adj" fmla="val 3789"/>
              </a:avLst>
            </a:prstGeom>
            <a:solidFill>
              <a:srgbClr val="EAEAEA"/>
            </a:solidFill>
            <a:ln w="317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000" dirty="0"/>
                <a:t>3D</a:t>
              </a:r>
              <a:r>
                <a:rPr lang="ko-KR" altLang="en-US" sz="1000" dirty="0"/>
                <a:t>프린터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180" name="그룹 179"/>
            <p:cNvGrpSpPr/>
            <p:nvPr/>
          </p:nvGrpSpPr>
          <p:grpSpPr>
            <a:xfrm>
              <a:off x="1619672" y="2611511"/>
              <a:ext cx="674924" cy="72008"/>
              <a:chOff x="1619672" y="2636912"/>
              <a:chExt cx="674924" cy="72008"/>
            </a:xfrm>
          </p:grpSpPr>
          <p:sp>
            <p:nvSpPr>
              <p:cNvPr id="181" name="포인트가 5개인 별 180"/>
              <p:cNvSpPr/>
              <p:nvPr/>
            </p:nvSpPr>
            <p:spPr>
              <a:xfrm>
                <a:off x="16196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포인트가 5개인 별 181"/>
              <p:cNvSpPr/>
              <p:nvPr/>
            </p:nvSpPr>
            <p:spPr>
              <a:xfrm>
                <a:off x="17720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포인트가 5개인 별 182"/>
              <p:cNvSpPr/>
              <p:nvPr/>
            </p:nvSpPr>
            <p:spPr>
              <a:xfrm>
                <a:off x="19244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포인트가 5개인 별 183"/>
              <p:cNvSpPr/>
              <p:nvPr/>
            </p:nvSpPr>
            <p:spPr>
              <a:xfrm>
                <a:off x="20768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포인트가 5개인 별 184"/>
              <p:cNvSpPr/>
              <p:nvPr/>
            </p:nvSpPr>
            <p:spPr>
              <a:xfrm>
                <a:off x="22292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dk1">
                    <a:shade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10425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056" y="893912"/>
            <a:ext cx="10118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장비 상세조회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956586"/>
              </p:ext>
            </p:extLst>
          </p:nvPr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장비에 대한 정보를 조회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후 예약한다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장비에 대한 정보를 조회 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예약하기 버튼을 누른다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48176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지원 포털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장비예약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UI-3DP-02-002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장비 상세 조회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장비 이용 허브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447365"/>
              </p:ext>
            </p:extLst>
          </p:nvPr>
        </p:nvGraphicFramePr>
        <p:xfrm>
          <a:off x="164313" y="1246573"/>
          <a:ext cx="6500856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3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1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활용범위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활용대상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예약방법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이용방법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9" name="모서리가 둥근 직사각형 68"/>
          <p:cNvSpPr/>
          <p:nvPr/>
        </p:nvSpPr>
        <p:spPr>
          <a:xfrm>
            <a:off x="3707904" y="2184764"/>
            <a:ext cx="2669233" cy="1371236"/>
          </a:xfrm>
          <a:prstGeom prst="roundRect">
            <a:avLst>
              <a:gd name="adj" fmla="val 3789"/>
            </a:avLst>
          </a:prstGeom>
          <a:solidFill>
            <a:srgbClr val="EAEAEA"/>
          </a:solidFill>
          <a:ln w="3175" algn="ctr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이미지</a:t>
            </a:r>
          </a:p>
        </p:txBody>
      </p:sp>
      <p:graphicFrame>
        <p:nvGraphicFramePr>
          <p:cNvPr id="70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801441"/>
              </p:ext>
            </p:extLst>
          </p:nvPr>
        </p:nvGraphicFramePr>
        <p:xfrm>
          <a:off x="164313" y="2205972"/>
          <a:ext cx="2736304" cy="1440000"/>
        </p:xfrm>
        <a:graphic>
          <a:graphicData uri="http://schemas.openxmlformats.org/drawingml/2006/table">
            <a:tbl>
              <a:tblPr/>
              <a:tblGrid>
                <a:gridCol w="756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제작사양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8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구축일자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8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보유기관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288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사용용도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288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분류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1" name="모서리가 둥근 직사각형 136"/>
          <p:cNvSpPr>
            <a:spLocks noChangeArrowheads="1"/>
          </p:cNvSpPr>
          <p:nvPr/>
        </p:nvSpPr>
        <p:spPr bwMode="auto">
          <a:xfrm>
            <a:off x="5618879" y="1834392"/>
            <a:ext cx="720000" cy="1800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예약하기</a:t>
            </a:r>
          </a:p>
        </p:txBody>
      </p:sp>
      <p:sp>
        <p:nvSpPr>
          <p:cNvPr id="73" name="모서리가 둥근 직사각형 72"/>
          <p:cNvSpPr/>
          <p:nvPr/>
        </p:nvSpPr>
        <p:spPr bwMode="auto">
          <a:xfrm>
            <a:off x="181411" y="3888764"/>
            <a:ext cx="6195725" cy="2276540"/>
          </a:xfrm>
          <a:prstGeom prst="roundRect">
            <a:avLst>
              <a:gd name="adj" fmla="val 2436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20000"/>
              </a:lnSpc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이용안내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활용예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이용방법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장비설명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구성 및 기능</a:t>
            </a:r>
          </a:p>
        </p:txBody>
      </p:sp>
    </p:spTree>
    <p:extLst>
      <p:ext uri="{BB962C8B-B14F-4D97-AF65-F5344CB8AC3E}">
        <p14:creationId xmlns:p14="http://schemas.microsoft.com/office/powerpoint/2010/main" val="2305140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056" y="893912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장비 예약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804090"/>
              </p:ext>
            </p:extLst>
          </p:nvPr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장비예약 정보를 입력 후 예약신청을 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장비예약 정보를 입력 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예약신청 버튼을 누른다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554037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지원 포털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장비예약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UI-3DP-02-003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장비 예약 신청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장비 이용 허브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1" name="모서리가 둥근 직사각형 136"/>
          <p:cNvSpPr>
            <a:spLocks noChangeArrowheads="1"/>
          </p:cNvSpPr>
          <p:nvPr/>
        </p:nvSpPr>
        <p:spPr bwMode="auto">
          <a:xfrm>
            <a:off x="5868144" y="3295449"/>
            <a:ext cx="720000" cy="1800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예약신청</a:t>
            </a:r>
          </a:p>
        </p:txBody>
      </p:sp>
      <p:graphicFrame>
        <p:nvGraphicFramePr>
          <p:cNvPr id="10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574399"/>
              </p:ext>
            </p:extLst>
          </p:nvPr>
        </p:nvGraphicFramePr>
        <p:xfrm>
          <a:off x="142844" y="1513968"/>
          <a:ext cx="6494390" cy="1630688"/>
        </p:xfrm>
        <a:graphic>
          <a:graphicData uri="http://schemas.openxmlformats.org/drawingml/2006/table">
            <a:tbl>
              <a:tblPr/>
              <a:tblGrid>
                <a:gridCol w="1366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6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1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91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207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신청자명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홍길동 </a:t>
                      </a:r>
                      <a:r>
                        <a:rPr lang="en-US" altLang="ko-KR" sz="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010-000-0000</a:t>
                      </a: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예약 비밀번호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생산자</a:t>
                      </a: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3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소속기관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3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소속부서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센터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3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신청자 직위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책임자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3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주소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fontAlgn="ctr"/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fontAlgn="ctr"/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590252" y="1826532"/>
            <a:ext cx="1428760" cy="1428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>
              <a:lnSpc>
                <a:spcPct val="150000"/>
              </a:lnSpc>
            </a:pPr>
            <a:endParaRPr lang="ko-KR" altLang="en-US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590252" y="2036210"/>
            <a:ext cx="1428760" cy="1428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>
              <a:lnSpc>
                <a:spcPct val="150000"/>
              </a:lnSpc>
            </a:pPr>
            <a:endParaRPr lang="ko-KR" altLang="en-US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590252" y="2262822"/>
            <a:ext cx="4349900" cy="1127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>
              <a:lnSpc>
                <a:spcPct val="150000"/>
              </a:lnSpc>
            </a:pPr>
            <a:endParaRPr lang="ko-KR" altLang="en-US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590252" y="2482547"/>
            <a:ext cx="1428760" cy="1428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>
              <a:lnSpc>
                <a:spcPct val="150000"/>
              </a:lnSpc>
            </a:pPr>
            <a:endParaRPr lang="ko-KR" altLang="en-US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004048" y="2475562"/>
            <a:ext cx="1428760" cy="1428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>
              <a:lnSpc>
                <a:spcPct val="150000"/>
              </a:lnSpc>
            </a:pPr>
            <a:endParaRPr lang="ko-KR" altLang="en-US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590252" y="2752780"/>
            <a:ext cx="1428760" cy="1428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>
              <a:lnSpc>
                <a:spcPct val="150000"/>
              </a:lnSpc>
            </a:pPr>
            <a:endParaRPr lang="ko-KR" altLang="en-US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590252" y="2956216"/>
            <a:ext cx="4349900" cy="1127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>
              <a:lnSpc>
                <a:spcPct val="150000"/>
              </a:lnSpc>
            </a:pPr>
            <a:endParaRPr lang="ko-KR" altLang="en-US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0" name="모서리가 둥근 직사각형 136"/>
          <p:cNvSpPr>
            <a:spLocks noChangeArrowheads="1"/>
          </p:cNvSpPr>
          <p:nvPr/>
        </p:nvSpPr>
        <p:spPr bwMode="auto">
          <a:xfrm>
            <a:off x="3128096" y="2717387"/>
            <a:ext cx="532750" cy="178513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800" dirty="0">
                <a:latin typeface="Arial Unicode MS" panose="020B0604020202020204" pitchFamily="50" charset="-127"/>
                <a:ea typeface="Arial Unicode MS" panose="020B0604020202020204" pitchFamily="50" charset="-127"/>
              </a:rPr>
              <a:t>찾기</a:t>
            </a:r>
            <a:endParaRPr lang="ko-KR" altLang="en-US" sz="900" dirty="0">
              <a:latin typeface="Arial Unicode MS" panose="020B0604020202020204" pitchFamily="50" charset="-127"/>
              <a:ea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6834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056" y="893912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장비 예약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891461"/>
              </p:ext>
            </p:extLst>
          </p:nvPr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장비예약 신청 내역을 확인한다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장비예약 신청 내역을 확인한다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166941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지원 포털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장비예약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UI-3DP-02-004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장비 신청 결과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장비 이용 허브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Rectangle 65"/>
          <p:cNvSpPr/>
          <p:nvPr/>
        </p:nvSpPr>
        <p:spPr>
          <a:xfrm>
            <a:off x="755576" y="1739568"/>
            <a:ext cx="3402980" cy="2016463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8774" y="1752330"/>
            <a:ext cx="15424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⊙ 장비 예약 신청 완료</a:t>
            </a:r>
          </a:p>
        </p:txBody>
      </p:sp>
      <p:graphicFrame>
        <p:nvGraphicFramePr>
          <p:cNvPr id="19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945369"/>
              </p:ext>
            </p:extLst>
          </p:nvPr>
        </p:nvGraphicFramePr>
        <p:xfrm>
          <a:off x="971600" y="2210737"/>
          <a:ext cx="2908895" cy="792087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908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800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예약의뢰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  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금속 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3D 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프린터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04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장비명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금속 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3D 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프린터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04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홍길동 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2016.10.12 14:44:00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모서리가 둥근 직사각형 136"/>
          <p:cNvSpPr>
            <a:spLocks noChangeArrowheads="1"/>
          </p:cNvSpPr>
          <p:nvPr/>
        </p:nvSpPr>
        <p:spPr bwMode="auto">
          <a:xfrm>
            <a:off x="2267744" y="3326631"/>
            <a:ext cx="504000" cy="1440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700">
                <a:latin typeface="나눔고딕" pitchFamily="50" charset="-127"/>
                <a:ea typeface="나눔고딕" pitchFamily="50" charset="-127"/>
              </a:rPr>
              <a:t>닫기</a:t>
            </a:r>
            <a:endParaRPr lang="ko-KR" altLang="en-US" sz="7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2060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464528" y="2483827"/>
            <a:ext cx="848018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2423746" y="2129103"/>
            <a:ext cx="6512169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20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1846" dirty="0"/>
              <a:t>지원 포털</a:t>
            </a:r>
            <a:endParaRPr lang="en-US" altLang="ko-KR" sz="1846" dirty="0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2444995" y="2508930"/>
            <a:ext cx="6512169" cy="60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36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3323" dirty="0"/>
              <a:t>전문가 상담</a:t>
            </a:r>
            <a:endParaRPr lang="en-US" altLang="ko-KR" sz="3323" dirty="0"/>
          </a:p>
        </p:txBody>
      </p:sp>
    </p:spTree>
    <p:extLst>
      <p:ext uri="{BB962C8B-B14F-4D97-AF65-F5344CB8AC3E}">
        <p14:creationId xmlns:p14="http://schemas.microsoft.com/office/powerpoint/2010/main" val="1477008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117734" y="1367445"/>
            <a:ext cx="6500177" cy="333363"/>
            <a:chOff x="117734" y="1153319"/>
            <a:chExt cx="6500177" cy="333363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117734" y="1153319"/>
              <a:ext cx="6500177" cy="33336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21"/>
            <p:cNvGrpSpPr>
              <a:grpSpLocks/>
            </p:cNvGrpSpPr>
            <p:nvPr/>
          </p:nvGrpSpPr>
          <p:grpSpPr bwMode="auto">
            <a:xfrm>
              <a:off x="251516" y="1224845"/>
              <a:ext cx="4788459" cy="197644"/>
              <a:chOff x="2325004" y="1465725"/>
              <a:chExt cx="3876653" cy="197644"/>
            </a:xfrm>
          </p:grpSpPr>
          <p:sp>
            <p:nvSpPr>
              <p:cNvPr id="8" name="AutoShape 30"/>
              <p:cNvSpPr>
                <a:spLocks noChangeArrowheads="1"/>
              </p:cNvSpPr>
              <p:nvPr/>
            </p:nvSpPr>
            <p:spPr bwMode="auto">
              <a:xfrm>
                <a:off x="5647902" y="1465725"/>
                <a:ext cx="553755" cy="197644"/>
              </a:xfrm>
              <a:prstGeom prst="flowChartAlternateProcess">
                <a:avLst/>
              </a:prstGeom>
              <a:solidFill>
                <a:srgbClr val="DDDDDD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wrap="none" tIns="0" b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sz="800" dirty="0">
                    <a:latin typeface="+mn-ea"/>
                    <a:ea typeface="+mn-ea"/>
                  </a:rPr>
                  <a:t>검색</a:t>
                </a: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2325004" y="1466916"/>
                <a:ext cx="3293382" cy="19526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r"/>
                <a:endParaRPr lang="ko-KR" altLang="en-US" sz="800">
                  <a:solidFill>
                    <a:schemeClr val="tx1"/>
                  </a:solidFill>
                  <a:latin typeface="맑은 고딕" pitchFamily="50" charset="-127"/>
                </a:endParaRPr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65056" y="893912"/>
            <a:ext cx="902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전문가 상담</a:t>
            </a:r>
          </a:p>
        </p:txBody>
      </p:sp>
      <p:sp>
        <p:nvSpPr>
          <p:cNvPr id="25" name="직사각형 127"/>
          <p:cNvSpPr>
            <a:spLocks noChangeArrowheads="1"/>
          </p:cNvSpPr>
          <p:nvPr/>
        </p:nvSpPr>
        <p:spPr bwMode="auto">
          <a:xfrm>
            <a:off x="2419485" y="5546231"/>
            <a:ext cx="189667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800" dirty="0">
                <a:ea typeface="돋움" pitchFamily="50" charset="-127"/>
              </a:rPr>
              <a:t>◀ 이전 </a:t>
            </a:r>
            <a:r>
              <a:rPr lang="en-US" altLang="ko-KR" sz="800" dirty="0">
                <a:ea typeface="돋움" pitchFamily="50" charset="-127"/>
              </a:rPr>
              <a:t>1 2 3 4 5 6 7 8 9 10 </a:t>
            </a:r>
            <a:r>
              <a:rPr lang="ko-KR" altLang="en-US" sz="800" dirty="0">
                <a:ea typeface="돋움" pitchFamily="50" charset="-127"/>
              </a:rPr>
              <a:t>다음 ▶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925576"/>
              </p:ext>
            </p:extLst>
          </p:nvPr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전문가에 대한 조건을 입력 후 조회한다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조건명을 입력한 후에 검색한다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 후 목록이 조회된다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94813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지원 포털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전문가 상담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UI-3DP-03-001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전문가 조회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전문가 상담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29" name="직선 연결선 28"/>
          <p:cNvCxnSpPr/>
          <p:nvPr/>
        </p:nvCxnSpPr>
        <p:spPr>
          <a:xfrm flipV="1">
            <a:off x="110973" y="1900081"/>
            <a:ext cx="648677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392016" y="2232672"/>
            <a:ext cx="1344558" cy="1282181"/>
            <a:chOff x="392016" y="2232672"/>
            <a:chExt cx="1344558" cy="1282181"/>
          </a:xfrm>
        </p:grpSpPr>
        <p:sp>
          <p:nvSpPr>
            <p:cNvPr id="35" name="TextBox 34"/>
            <p:cNvSpPr txBox="1"/>
            <p:nvPr/>
          </p:nvSpPr>
          <p:spPr>
            <a:xfrm>
              <a:off x="392016" y="3053188"/>
              <a:ext cx="13445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성명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홍길동</a:t>
              </a: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전문분야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디자인</a:t>
              </a: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427867" y="2232672"/>
              <a:ext cx="1080000" cy="720000"/>
            </a:xfrm>
            <a:prstGeom prst="roundRect">
              <a:avLst>
                <a:gd name="adj" fmla="val 3789"/>
              </a:avLst>
            </a:prstGeom>
            <a:solidFill>
              <a:srgbClr val="EAEAEA"/>
            </a:solidFill>
            <a:ln w="317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sz="1000" dirty="0"/>
                <a:t>사진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511194" y="3440667"/>
              <a:ext cx="674924" cy="72008"/>
              <a:chOff x="1619672" y="2636912"/>
              <a:chExt cx="674924" cy="72008"/>
            </a:xfrm>
          </p:grpSpPr>
          <p:sp>
            <p:nvSpPr>
              <p:cNvPr id="14" name="포인트가 5개인 별 13"/>
              <p:cNvSpPr/>
              <p:nvPr/>
            </p:nvSpPr>
            <p:spPr>
              <a:xfrm>
                <a:off x="16196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포인트가 5개인 별 118"/>
              <p:cNvSpPr/>
              <p:nvPr/>
            </p:nvSpPr>
            <p:spPr>
              <a:xfrm>
                <a:off x="17720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포인트가 5개인 별 119"/>
              <p:cNvSpPr/>
              <p:nvPr/>
            </p:nvSpPr>
            <p:spPr>
              <a:xfrm>
                <a:off x="19244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포인트가 5개인 별 120"/>
              <p:cNvSpPr/>
              <p:nvPr/>
            </p:nvSpPr>
            <p:spPr>
              <a:xfrm>
                <a:off x="20768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포인트가 5개인 별 121"/>
              <p:cNvSpPr/>
              <p:nvPr/>
            </p:nvSpPr>
            <p:spPr>
              <a:xfrm>
                <a:off x="22292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dk1">
                    <a:shade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7" name="그룹 66"/>
          <p:cNvGrpSpPr/>
          <p:nvPr/>
        </p:nvGrpSpPr>
        <p:grpSpPr>
          <a:xfrm>
            <a:off x="2009803" y="2232672"/>
            <a:ext cx="1344558" cy="1282181"/>
            <a:chOff x="392016" y="2232672"/>
            <a:chExt cx="1344558" cy="1282181"/>
          </a:xfrm>
        </p:grpSpPr>
        <p:sp>
          <p:nvSpPr>
            <p:cNvPr id="68" name="TextBox 67"/>
            <p:cNvSpPr txBox="1"/>
            <p:nvPr/>
          </p:nvSpPr>
          <p:spPr>
            <a:xfrm>
              <a:off x="392016" y="3053188"/>
              <a:ext cx="13445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성명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홍길동</a:t>
              </a: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전문분야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디자인</a:t>
              </a: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427867" y="2232672"/>
              <a:ext cx="1080000" cy="720000"/>
            </a:xfrm>
            <a:prstGeom prst="roundRect">
              <a:avLst>
                <a:gd name="adj" fmla="val 3789"/>
              </a:avLst>
            </a:prstGeom>
            <a:solidFill>
              <a:srgbClr val="EAEAEA"/>
            </a:solidFill>
            <a:ln w="317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sz="1000" dirty="0"/>
                <a:t>사진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511194" y="3440667"/>
              <a:ext cx="674924" cy="72008"/>
              <a:chOff x="1619672" y="2636912"/>
              <a:chExt cx="674924" cy="72008"/>
            </a:xfrm>
          </p:grpSpPr>
          <p:sp>
            <p:nvSpPr>
              <p:cNvPr id="71" name="포인트가 5개인 별 70"/>
              <p:cNvSpPr/>
              <p:nvPr/>
            </p:nvSpPr>
            <p:spPr>
              <a:xfrm>
                <a:off x="16196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포인트가 5개인 별 71"/>
              <p:cNvSpPr/>
              <p:nvPr/>
            </p:nvSpPr>
            <p:spPr>
              <a:xfrm>
                <a:off x="17720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포인트가 5개인 별 72"/>
              <p:cNvSpPr/>
              <p:nvPr/>
            </p:nvSpPr>
            <p:spPr>
              <a:xfrm>
                <a:off x="19244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포인트가 5개인 별 73"/>
              <p:cNvSpPr/>
              <p:nvPr/>
            </p:nvSpPr>
            <p:spPr>
              <a:xfrm>
                <a:off x="20768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포인트가 5개인 별 74"/>
              <p:cNvSpPr/>
              <p:nvPr/>
            </p:nvSpPr>
            <p:spPr>
              <a:xfrm>
                <a:off x="22292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dk1">
                    <a:shade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76" name="그룹 75"/>
          <p:cNvGrpSpPr/>
          <p:nvPr/>
        </p:nvGrpSpPr>
        <p:grpSpPr>
          <a:xfrm>
            <a:off x="3663441" y="2232672"/>
            <a:ext cx="1344558" cy="1282181"/>
            <a:chOff x="392016" y="2232672"/>
            <a:chExt cx="1344558" cy="1282181"/>
          </a:xfrm>
        </p:grpSpPr>
        <p:sp>
          <p:nvSpPr>
            <p:cNvPr id="77" name="TextBox 76"/>
            <p:cNvSpPr txBox="1"/>
            <p:nvPr/>
          </p:nvSpPr>
          <p:spPr>
            <a:xfrm>
              <a:off x="392016" y="3053188"/>
              <a:ext cx="13445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성명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홍길동</a:t>
              </a: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전문분야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디자인</a:t>
              </a: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427867" y="2232672"/>
              <a:ext cx="1080000" cy="720000"/>
            </a:xfrm>
            <a:prstGeom prst="roundRect">
              <a:avLst>
                <a:gd name="adj" fmla="val 3789"/>
              </a:avLst>
            </a:prstGeom>
            <a:solidFill>
              <a:srgbClr val="EAEAEA"/>
            </a:solidFill>
            <a:ln w="317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sz="1000" dirty="0"/>
                <a:t>사진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79" name="그룹 78"/>
            <p:cNvGrpSpPr/>
            <p:nvPr/>
          </p:nvGrpSpPr>
          <p:grpSpPr>
            <a:xfrm>
              <a:off x="511194" y="3440667"/>
              <a:ext cx="674924" cy="72008"/>
              <a:chOff x="1619672" y="2636912"/>
              <a:chExt cx="674924" cy="72008"/>
            </a:xfrm>
          </p:grpSpPr>
          <p:sp>
            <p:nvSpPr>
              <p:cNvPr id="80" name="포인트가 5개인 별 79"/>
              <p:cNvSpPr/>
              <p:nvPr/>
            </p:nvSpPr>
            <p:spPr>
              <a:xfrm>
                <a:off x="16196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포인트가 5개인 별 80"/>
              <p:cNvSpPr/>
              <p:nvPr/>
            </p:nvSpPr>
            <p:spPr>
              <a:xfrm>
                <a:off x="17720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포인트가 5개인 별 81"/>
              <p:cNvSpPr/>
              <p:nvPr/>
            </p:nvSpPr>
            <p:spPr>
              <a:xfrm>
                <a:off x="19244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포인트가 5개인 별 82"/>
              <p:cNvSpPr/>
              <p:nvPr/>
            </p:nvSpPr>
            <p:spPr>
              <a:xfrm>
                <a:off x="20768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포인트가 5개인 별 83"/>
              <p:cNvSpPr/>
              <p:nvPr/>
            </p:nvSpPr>
            <p:spPr>
              <a:xfrm>
                <a:off x="22292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dk1">
                    <a:shade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5" name="그룹 84"/>
          <p:cNvGrpSpPr/>
          <p:nvPr/>
        </p:nvGrpSpPr>
        <p:grpSpPr>
          <a:xfrm>
            <a:off x="5320262" y="2230494"/>
            <a:ext cx="1344558" cy="1282181"/>
            <a:chOff x="392016" y="2232672"/>
            <a:chExt cx="1344558" cy="1282181"/>
          </a:xfrm>
        </p:grpSpPr>
        <p:sp>
          <p:nvSpPr>
            <p:cNvPr id="86" name="TextBox 85"/>
            <p:cNvSpPr txBox="1"/>
            <p:nvPr/>
          </p:nvSpPr>
          <p:spPr>
            <a:xfrm>
              <a:off x="392016" y="3053188"/>
              <a:ext cx="13445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성명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홍길동</a:t>
              </a: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전문분야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디자인</a:t>
              </a: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7" name="모서리가 둥근 직사각형 86"/>
            <p:cNvSpPr/>
            <p:nvPr/>
          </p:nvSpPr>
          <p:spPr>
            <a:xfrm>
              <a:off x="427867" y="2232672"/>
              <a:ext cx="1080000" cy="720000"/>
            </a:xfrm>
            <a:prstGeom prst="roundRect">
              <a:avLst>
                <a:gd name="adj" fmla="val 3789"/>
              </a:avLst>
            </a:prstGeom>
            <a:solidFill>
              <a:srgbClr val="EAEAEA"/>
            </a:solidFill>
            <a:ln w="317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sz="1000" dirty="0"/>
                <a:t>사진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88" name="그룹 87"/>
            <p:cNvGrpSpPr/>
            <p:nvPr/>
          </p:nvGrpSpPr>
          <p:grpSpPr>
            <a:xfrm>
              <a:off x="511194" y="3440667"/>
              <a:ext cx="674924" cy="72008"/>
              <a:chOff x="1619672" y="2636912"/>
              <a:chExt cx="674924" cy="72008"/>
            </a:xfrm>
          </p:grpSpPr>
          <p:sp>
            <p:nvSpPr>
              <p:cNvPr id="89" name="포인트가 5개인 별 88"/>
              <p:cNvSpPr/>
              <p:nvPr/>
            </p:nvSpPr>
            <p:spPr>
              <a:xfrm>
                <a:off x="16196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포인트가 5개인 별 89"/>
              <p:cNvSpPr/>
              <p:nvPr/>
            </p:nvSpPr>
            <p:spPr>
              <a:xfrm>
                <a:off x="17720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포인트가 5개인 별 90"/>
              <p:cNvSpPr/>
              <p:nvPr/>
            </p:nvSpPr>
            <p:spPr>
              <a:xfrm>
                <a:off x="19244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포인트가 5개인 별 91"/>
              <p:cNvSpPr/>
              <p:nvPr/>
            </p:nvSpPr>
            <p:spPr>
              <a:xfrm>
                <a:off x="20768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포인트가 5개인 별 92"/>
              <p:cNvSpPr/>
              <p:nvPr/>
            </p:nvSpPr>
            <p:spPr>
              <a:xfrm>
                <a:off x="22292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dk1">
                    <a:shade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94" name="그룹 93"/>
          <p:cNvGrpSpPr/>
          <p:nvPr/>
        </p:nvGrpSpPr>
        <p:grpSpPr>
          <a:xfrm>
            <a:off x="425726" y="3780847"/>
            <a:ext cx="1344558" cy="1282181"/>
            <a:chOff x="392016" y="2232672"/>
            <a:chExt cx="1344558" cy="1282181"/>
          </a:xfrm>
        </p:grpSpPr>
        <p:sp>
          <p:nvSpPr>
            <p:cNvPr id="95" name="TextBox 94"/>
            <p:cNvSpPr txBox="1"/>
            <p:nvPr/>
          </p:nvSpPr>
          <p:spPr>
            <a:xfrm>
              <a:off x="392016" y="3053188"/>
              <a:ext cx="13445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성명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홍길동</a:t>
              </a: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전문분야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디자인</a:t>
              </a: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427867" y="2232672"/>
              <a:ext cx="1080000" cy="720000"/>
            </a:xfrm>
            <a:prstGeom prst="roundRect">
              <a:avLst>
                <a:gd name="adj" fmla="val 3789"/>
              </a:avLst>
            </a:prstGeom>
            <a:solidFill>
              <a:srgbClr val="EAEAEA"/>
            </a:solidFill>
            <a:ln w="317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sz="1000" dirty="0"/>
                <a:t>사진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97" name="그룹 96"/>
            <p:cNvGrpSpPr/>
            <p:nvPr/>
          </p:nvGrpSpPr>
          <p:grpSpPr>
            <a:xfrm>
              <a:off x="511194" y="3440667"/>
              <a:ext cx="674924" cy="72008"/>
              <a:chOff x="1619672" y="2636912"/>
              <a:chExt cx="674924" cy="72008"/>
            </a:xfrm>
          </p:grpSpPr>
          <p:sp>
            <p:nvSpPr>
              <p:cNvPr id="98" name="포인트가 5개인 별 97"/>
              <p:cNvSpPr/>
              <p:nvPr/>
            </p:nvSpPr>
            <p:spPr>
              <a:xfrm>
                <a:off x="16196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포인트가 5개인 별 98"/>
              <p:cNvSpPr/>
              <p:nvPr/>
            </p:nvSpPr>
            <p:spPr>
              <a:xfrm>
                <a:off x="17720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포인트가 5개인 별 99"/>
              <p:cNvSpPr/>
              <p:nvPr/>
            </p:nvSpPr>
            <p:spPr>
              <a:xfrm>
                <a:off x="19244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포인트가 5개인 별 100"/>
              <p:cNvSpPr/>
              <p:nvPr/>
            </p:nvSpPr>
            <p:spPr>
              <a:xfrm>
                <a:off x="20768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포인트가 5개인 별 101"/>
              <p:cNvSpPr/>
              <p:nvPr/>
            </p:nvSpPr>
            <p:spPr>
              <a:xfrm>
                <a:off x="22292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dk1">
                    <a:shade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3" name="그룹 102"/>
          <p:cNvGrpSpPr/>
          <p:nvPr/>
        </p:nvGrpSpPr>
        <p:grpSpPr>
          <a:xfrm>
            <a:off x="2043513" y="3780847"/>
            <a:ext cx="1344558" cy="1282181"/>
            <a:chOff x="392016" y="2232672"/>
            <a:chExt cx="1344558" cy="1282181"/>
          </a:xfrm>
        </p:grpSpPr>
        <p:sp>
          <p:nvSpPr>
            <p:cNvPr id="104" name="TextBox 103"/>
            <p:cNvSpPr txBox="1"/>
            <p:nvPr/>
          </p:nvSpPr>
          <p:spPr>
            <a:xfrm>
              <a:off x="392016" y="3053188"/>
              <a:ext cx="13445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성명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홍길동</a:t>
              </a: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전문분야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디자인</a:t>
              </a: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05" name="모서리가 둥근 직사각형 104"/>
            <p:cNvSpPr/>
            <p:nvPr/>
          </p:nvSpPr>
          <p:spPr>
            <a:xfrm>
              <a:off x="427867" y="2232672"/>
              <a:ext cx="1080000" cy="720000"/>
            </a:xfrm>
            <a:prstGeom prst="roundRect">
              <a:avLst>
                <a:gd name="adj" fmla="val 3789"/>
              </a:avLst>
            </a:prstGeom>
            <a:solidFill>
              <a:srgbClr val="EAEAEA"/>
            </a:solidFill>
            <a:ln w="317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sz="1000" dirty="0"/>
                <a:t>사진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106" name="그룹 105"/>
            <p:cNvGrpSpPr/>
            <p:nvPr/>
          </p:nvGrpSpPr>
          <p:grpSpPr>
            <a:xfrm>
              <a:off x="511194" y="3440667"/>
              <a:ext cx="674924" cy="72008"/>
              <a:chOff x="1619672" y="2636912"/>
              <a:chExt cx="674924" cy="72008"/>
            </a:xfrm>
          </p:grpSpPr>
          <p:sp>
            <p:nvSpPr>
              <p:cNvPr id="107" name="포인트가 5개인 별 106"/>
              <p:cNvSpPr/>
              <p:nvPr/>
            </p:nvSpPr>
            <p:spPr>
              <a:xfrm>
                <a:off x="16196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포인트가 5개인 별 107"/>
              <p:cNvSpPr/>
              <p:nvPr/>
            </p:nvSpPr>
            <p:spPr>
              <a:xfrm>
                <a:off x="17720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포인트가 5개인 별 108"/>
              <p:cNvSpPr/>
              <p:nvPr/>
            </p:nvSpPr>
            <p:spPr>
              <a:xfrm>
                <a:off x="19244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포인트가 5개인 별 109"/>
              <p:cNvSpPr/>
              <p:nvPr/>
            </p:nvSpPr>
            <p:spPr>
              <a:xfrm>
                <a:off x="20768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포인트가 5개인 별 110"/>
              <p:cNvSpPr/>
              <p:nvPr/>
            </p:nvSpPr>
            <p:spPr>
              <a:xfrm>
                <a:off x="22292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dk1">
                    <a:shade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12" name="그룹 111"/>
          <p:cNvGrpSpPr/>
          <p:nvPr/>
        </p:nvGrpSpPr>
        <p:grpSpPr>
          <a:xfrm>
            <a:off x="3697151" y="3780847"/>
            <a:ext cx="1344558" cy="1282181"/>
            <a:chOff x="392016" y="2232672"/>
            <a:chExt cx="1344558" cy="1282181"/>
          </a:xfrm>
        </p:grpSpPr>
        <p:sp>
          <p:nvSpPr>
            <p:cNvPr id="113" name="TextBox 112"/>
            <p:cNvSpPr txBox="1"/>
            <p:nvPr/>
          </p:nvSpPr>
          <p:spPr>
            <a:xfrm>
              <a:off x="392016" y="3053188"/>
              <a:ext cx="13445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성명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홍길동</a:t>
              </a: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전문분야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디자인</a:t>
              </a: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14" name="모서리가 둥근 직사각형 113"/>
            <p:cNvSpPr/>
            <p:nvPr/>
          </p:nvSpPr>
          <p:spPr>
            <a:xfrm>
              <a:off x="427867" y="2232672"/>
              <a:ext cx="1080000" cy="720000"/>
            </a:xfrm>
            <a:prstGeom prst="roundRect">
              <a:avLst>
                <a:gd name="adj" fmla="val 3789"/>
              </a:avLst>
            </a:prstGeom>
            <a:solidFill>
              <a:srgbClr val="EAEAEA"/>
            </a:solidFill>
            <a:ln w="317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sz="1000" dirty="0"/>
                <a:t>사진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115" name="그룹 114"/>
            <p:cNvGrpSpPr/>
            <p:nvPr/>
          </p:nvGrpSpPr>
          <p:grpSpPr>
            <a:xfrm>
              <a:off x="511194" y="3440667"/>
              <a:ext cx="674924" cy="72008"/>
              <a:chOff x="1619672" y="2636912"/>
              <a:chExt cx="674924" cy="72008"/>
            </a:xfrm>
          </p:grpSpPr>
          <p:sp>
            <p:nvSpPr>
              <p:cNvPr id="116" name="포인트가 5개인 별 115"/>
              <p:cNvSpPr/>
              <p:nvPr/>
            </p:nvSpPr>
            <p:spPr>
              <a:xfrm>
                <a:off x="16196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포인트가 5개인 별 116"/>
              <p:cNvSpPr/>
              <p:nvPr/>
            </p:nvSpPr>
            <p:spPr>
              <a:xfrm>
                <a:off x="17720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포인트가 5개인 별 117"/>
              <p:cNvSpPr/>
              <p:nvPr/>
            </p:nvSpPr>
            <p:spPr>
              <a:xfrm>
                <a:off x="19244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포인트가 5개인 별 149"/>
              <p:cNvSpPr/>
              <p:nvPr/>
            </p:nvSpPr>
            <p:spPr>
              <a:xfrm>
                <a:off x="20768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포인트가 5개인 별 150"/>
              <p:cNvSpPr/>
              <p:nvPr/>
            </p:nvSpPr>
            <p:spPr>
              <a:xfrm>
                <a:off x="22292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dk1">
                    <a:shade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52" name="그룹 151"/>
          <p:cNvGrpSpPr/>
          <p:nvPr/>
        </p:nvGrpSpPr>
        <p:grpSpPr>
          <a:xfrm>
            <a:off x="5353972" y="3778669"/>
            <a:ext cx="1344558" cy="1282181"/>
            <a:chOff x="392016" y="2232672"/>
            <a:chExt cx="1344558" cy="1282181"/>
          </a:xfrm>
        </p:grpSpPr>
        <p:sp>
          <p:nvSpPr>
            <p:cNvPr id="153" name="TextBox 152"/>
            <p:cNvSpPr txBox="1"/>
            <p:nvPr/>
          </p:nvSpPr>
          <p:spPr>
            <a:xfrm>
              <a:off x="392016" y="3053188"/>
              <a:ext cx="13445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성명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홍길동</a:t>
              </a: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전문분야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디자인</a:t>
              </a: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54" name="모서리가 둥근 직사각형 153"/>
            <p:cNvSpPr/>
            <p:nvPr/>
          </p:nvSpPr>
          <p:spPr>
            <a:xfrm>
              <a:off x="427867" y="2232672"/>
              <a:ext cx="1080000" cy="720000"/>
            </a:xfrm>
            <a:prstGeom prst="roundRect">
              <a:avLst>
                <a:gd name="adj" fmla="val 3789"/>
              </a:avLst>
            </a:prstGeom>
            <a:solidFill>
              <a:srgbClr val="EAEAEA"/>
            </a:solidFill>
            <a:ln w="317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sz="1000" dirty="0"/>
                <a:t>사진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155" name="그룹 154"/>
            <p:cNvGrpSpPr/>
            <p:nvPr/>
          </p:nvGrpSpPr>
          <p:grpSpPr>
            <a:xfrm>
              <a:off x="511194" y="3440667"/>
              <a:ext cx="674924" cy="72008"/>
              <a:chOff x="1619672" y="2636912"/>
              <a:chExt cx="674924" cy="72008"/>
            </a:xfrm>
          </p:grpSpPr>
          <p:sp>
            <p:nvSpPr>
              <p:cNvPr id="156" name="포인트가 5개인 별 155"/>
              <p:cNvSpPr/>
              <p:nvPr/>
            </p:nvSpPr>
            <p:spPr>
              <a:xfrm>
                <a:off x="16196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포인트가 5개인 별 156"/>
              <p:cNvSpPr/>
              <p:nvPr/>
            </p:nvSpPr>
            <p:spPr>
              <a:xfrm>
                <a:off x="17720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포인트가 5개인 별 157"/>
              <p:cNvSpPr/>
              <p:nvPr/>
            </p:nvSpPr>
            <p:spPr>
              <a:xfrm>
                <a:off x="19244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포인트가 5개인 별 158"/>
              <p:cNvSpPr/>
              <p:nvPr/>
            </p:nvSpPr>
            <p:spPr>
              <a:xfrm>
                <a:off x="20768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포인트가 5개인 별 159"/>
              <p:cNvSpPr/>
              <p:nvPr/>
            </p:nvSpPr>
            <p:spPr>
              <a:xfrm>
                <a:off x="22292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dk1">
                    <a:shade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3718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056" y="893912"/>
            <a:ext cx="11208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전문가 상세조회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739220"/>
              </p:ext>
            </p:extLst>
          </p:nvPr>
        </p:nvGraphicFramePr>
        <p:xfrm>
          <a:off x="6732240" y="2747800"/>
          <a:ext cx="2306086" cy="199644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전문가에 대한 정보를 조회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후 </a:t>
                      </a:r>
                      <a:r>
                        <a:rPr lang="ko-KR" altLang="en-US" sz="700" baseline="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상담신청한다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전문가에 대한 정보를 조회 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온라인상담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멘토상담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방문상담 버튼을 누른다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105399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지원 포털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전문가 상담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UI-3DP-03-002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전문가 상세 조회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전문가 상담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6" name="표 65"/>
          <p:cNvGraphicFramePr>
            <a:graphicFrameLocks noGrp="1"/>
          </p:cNvGraphicFramePr>
          <p:nvPr/>
        </p:nvGraphicFramePr>
        <p:xfrm>
          <a:off x="164313" y="1246573"/>
          <a:ext cx="6500856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3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1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활용범위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활용대상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예약방법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이용방법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9" name="모서리가 둥근 직사각형 68"/>
          <p:cNvSpPr/>
          <p:nvPr/>
        </p:nvSpPr>
        <p:spPr>
          <a:xfrm>
            <a:off x="192169" y="1910872"/>
            <a:ext cx="1541770" cy="1088244"/>
          </a:xfrm>
          <a:prstGeom prst="roundRect">
            <a:avLst>
              <a:gd name="adj" fmla="val 3789"/>
            </a:avLst>
          </a:prstGeom>
          <a:solidFill>
            <a:srgbClr val="EAEAEA"/>
          </a:solidFill>
          <a:ln w="3175" algn="ctr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70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738317"/>
              </p:ext>
            </p:extLst>
          </p:nvPr>
        </p:nvGraphicFramePr>
        <p:xfrm>
          <a:off x="2299625" y="1924392"/>
          <a:ext cx="2736304" cy="1682760"/>
        </p:xfrm>
        <a:graphic>
          <a:graphicData uri="http://schemas.openxmlformats.org/drawingml/2006/table">
            <a:tbl>
              <a:tblPr/>
              <a:tblGrid>
                <a:gridCol w="756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분야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디자인</a:t>
                      </a: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모델링</a:t>
                      </a: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스캐너</a:t>
                      </a: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3D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프린터</a:t>
                      </a: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후처리</a:t>
                      </a: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공정컨설팅</a:t>
                      </a:r>
                    </a:p>
                  </a:txBody>
                  <a:tcPr marL="28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성명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8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소속기관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288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주요경력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288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1" name="모서리가 둥근 직사각형 136"/>
          <p:cNvSpPr>
            <a:spLocks noChangeArrowheads="1"/>
          </p:cNvSpPr>
          <p:nvPr/>
        </p:nvSpPr>
        <p:spPr bwMode="auto">
          <a:xfrm>
            <a:off x="5436096" y="1924392"/>
            <a:ext cx="720000" cy="35248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온라인상담</a:t>
            </a:r>
          </a:p>
        </p:txBody>
      </p:sp>
      <p:sp>
        <p:nvSpPr>
          <p:cNvPr id="73" name="모서리가 둥근 직사각형 72"/>
          <p:cNvSpPr/>
          <p:nvPr/>
        </p:nvSpPr>
        <p:spPr bwMode="auto">
          <a:xfrm>
            <a:off x="181411" y="3888764"/>
            <a:ext cx="6195725" cy="2276540"/>
          </a:xfrm>
          <a:prstGeom prst="roundRect">
            <a:avLst>
              <a:gd name="adj" fmla="val 2436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20000"/>
              </a:lnSpc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프로필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포트폴리오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defRPr/>
            </a:pP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136"/>
          <p:cNvSpPr>
            <a:spLocks noChangeArrowheads="1"/>
          </p:cNvSpPr>
          <p:nvPr/>
        </p:nvSpPr>
        <p:spPr bwMode="auto">
          <a:xfrm>
            <a:off x="5436096" y="2532461"/>
            <a:ext cx="720000" cy="35248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900" dirty="0" err="1">
                <a:latin typeface="나눔고딕" pitchFamily="50" charset="-127"/>
                <a:ea typeface="나눔고딕" pitchFamily="50" charset="-127"/>
              </a:rPr>
              <a:t>멘토상담</a:t>
            </a:r>
            <a:endParaRPr lang="ko-KR" altLang="en-US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모서리가 둥근 직사각형 136"/>
          <p:cNvSpPr>
            <a:spLocks noChangeArrowheads="1"/>
          </p:cNvSpPr>
          <p:nvPr/>
        </p:nvSpPr>
        <p:spPr bwMode="auto">
          <a:xfrm>
            <a:off x="5436096" y="3140530"/>
            <a:ext cx="720000" cy="35248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방문상담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39552" y="5033337"/>
            <a:ext cx="1080000" cy="720000"/>
          </a:xfrm>
          <a:prstGeom prst="roundRect">
            <a:avLst>
              <a:gd name="adj" fmla="val 3789"/>
            </a:avLst>
          </a:prstGeom>
          <a:solidFill>
            <a:srgbClr val="EAEAEA"/>
          </a:solidFill>
          <a:ln w="3175" algn="ctr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/>
              <a:t>포트폴리오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949963" y="5027034"/>
            <a:ext cx="1080000" cy="720000"/>
          </a:xfrm>
          <a:prstGeom prst="roundRect">
            <a:avLst>
              <a:gd name="adj" fmla="val 3789"/>
            </a:avLst>
          </a:prstGeom>
          <a:solidFill>
            <a:srgbClr val="EAEAEA"/>
          </a:solidFill>
          <a:ln w="3175" algn="ctr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/>
              <a:t>포트폴리오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360374" y="5027034"/>
            <a:ext cx="1080000" cy="720000"/>
          </a:xfrm>
          <a:prstGeom prst="roundRect">
            <a:avLst>
              <a:gd name="adj" fmla="val 3789"/>
            </a:avLst>
          </a:prstGeom>
          <a:solidFill>
            <a:srgbClr val="EAEAEA"/>
          </a:solidFill>
          <a:ln w="3175" algn="ctr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/>
              <a:t>포트폴리오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770785" y="5027034"/>
            <a:ext cx="1080000" cy="720000"/>
          </a:xfrm>
          <a:prstGeom prst="roundRect">
            <a:avLst>
              <a:gd name="adj" fmla="val 3789"/>
            </a:avLst>
          </a:prstGeom>
          <a:solidFill>
            <a:srgbClr val="EAEAEA"/>
          </a:solidFill>
          <a:ln w="3175" algn="ctr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/>
              <a:t>포트폴리오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459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464528" y="2483827"/>
            <a:ext cx="848018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2423746" y="2129103"/>
            <a:ext cx="6512169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20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1846" dirty="0"/>
              <a:t>지원 포털</a:t>
            </a:r>
            <a:endParaRPr lang="en-US" altLang="ko-KR" sz="1846" dirty="0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2444995" y="2508930"/>
            <a:ext cx="6512169" cy="60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36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3323" dirty="0" err="1"/>
              <a:t>매칭</a:t>
            </a:r>
            <a:r>
              <a:rPr lang="ko-KR" altLang="en-US" sz="3323" dirty="0"/>
              <a:t> 서비스</a:t>
            </a:r>
            <a:endParaRPr lang="en-US" altLang="ko-KR" sz="3323" dirty="0"/>
          </a:p>
        </p:txBody>
      </p:sp>
    </p:spTree>
    <p:extLst>
      <p:ext uri="{BB962C8B-B14F-4D97-AF65-F5344CB8AC3E}">
        <p14:creationId xmlns:p14="http://schemas.microsoft.com/office/powerpoint/2010/main" val="3383781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056" y="893912"/>
            <a:ext cx="902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</a:t>
            </a:r>
            <a:r>
              <a:rPr lang="ko-KR" altLang="en-US" dirty="0" err="1"/>
              <a:t>매칭</a:t>
            </a:r>
            <a:r>
              <a:rPr lang="ko-KR" altLang="en-US" dirty="0"/>
              <a:t> 서비스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85304"/>
              </p:ext>
            </p:extLst>
          </p:nvPr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매칭서비스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조건을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입력후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조회한다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stl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en-US" altLang="ko-KR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obj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파일을 업로드 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재질을 선택한다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검색어를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매칭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검색 버튼을 클릭한다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772791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지원 포털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매칭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서비스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UI-3DP-04-001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매칭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조건 선택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PC-3DP-01-04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매칭</a:t>
                      </a:r>
                      <a:r>
                        <a:rPr lang="ko-KR" altLang="en-US" sz="700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서비스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208828" y="1348394"/>
            <a:ext cx="3641400" cy="614131"/>
            <a:chOff x="208828" y="1268760"/>
            <a:chExt cx="3641400" cy="614131"/>
          </a:xfrm>
        </p:grpSpPr>
        <p:grpSp>
          <p:nvGrpSpPr>
            <p:cNvPr id="36" name="그룹 35"/>
            <p:cNvGrpSpPr/>
            <p:nvPr/>
          </p:nvGrpSpPr>
          <p:grpSpPr>
            <a:xfrm>
              <a:off x="208828" y="1268760"/>
              <a:ext cx="3641400" cy="614131"/>
              <a:chOff x="305210" y="4061004"/>
              <a:chExt cx="1812584" cy="614131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305210" y="4061004"/>
                <a:ext cx="1812584" cy="599653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 wrap="none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05587" y="4432056"/>
                <a:ext cx="1102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>
                    <a:latin typeface="+mn-ea"/>
                  </a:rPr>
                  <a:t> </a:t>
                </a: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362229" y="4296358"/>
                <a:ext cx="1224000" cy="144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72000" rIns="36000" rtlCol="0" anchor="ctr"/>
              <a:lstStyle/>
              <a:p>
                <a:pPr lvl="0"/>
                <a:r>
                  <a:rPr lang="ko-KR" altLang="en-US" sz="800" dirty="0">
                    <a:latin typeface="+mn-ea"/>
                  </a:rPr>
                  <a:t>이미지</a:t>
                </a:r>
                <a:r>
                  <a:rPr lang="en-US" altLang="ko-KR" sz="800" dirty="0">
                    <a:latin typeface="+mn-ea"/>
                  </a:rPr>
                  <a:t>.</a:t>
                </a:r>
                <a:r>
                  <a:rPr lang="en-US" altLang="ko-KR" sz="800" dirty="0" err="1">
                    <a:latin typeface="+mn-ea"/>
                  </a:rPr>
                  <a:t>stl</a:t>
                </a:r>
                <a:endParaRPr lang="ko-KR" altLang="en-US" sz="800" dirty="0">
                  <a:latin typeface="+mn-ea"/>
                </a:endParaRPr>
              </a:p>
            </p:txBody>
          </p:sp>
          <p:sp>
            <p:nvSpPr>
              <p:cNvPr id="46" name="모서리가 둥근 직사각형 136"/>
              <p:cNvSpPr>
                <a:spLocks noChangeArrowheads="1"/>
              </p:cNvSpPr>
              <p:nvPr/>
            </p:nvSpPr>
            <p:spPr bwMode="auto">
              <a:xfrm>
                <a:off x="1617888" y="4306887"/>
                <a:ext cx="396000" cy="122942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85000"/>
                </a:schemeClr>
              </a:solidFill>
              <a:ln w="3175" algn="ctr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</p:spPr>
            <p:txBody>
              <a:bodyPr wrap="none" tIns="36000" bIns="36000" anchor="ctr"/>
              <a:lstStyle/>
              <a:p>
                <a:pPr algn="ctr"/>
                <a:r>
                  <a:rPr lang="ko-KR" altLang="en-US" sz="700" dirty="0">
                    <a:latin typeface="나눔고딕" pitchFamily="50" charset="-127"/>
                    <a:ea typeface="나눔고딕" pitchFamily="50" charset="-127"/>
                  </a:rPr>
                  <a:t>찾아보기</a:t>
                </a:r>
              </a:p>
            </p:txBody>
          </p:sp>
          <p:sp>
            <p:nvSpPr>
              <p:cNvPr id="47" name="모서리가 둥근 직사각형 136"/>
              <p:cNvSpPr>
                <a:spLocks noChangeArrowheads="1"/>
              </p:cNvSpPr>
              <p:nvPr/>
            </p:nvSpPr>
            <p:spPr bwMode="auto">
              <a:xfrm>
                <a:off x="1623173" y="4486761"/>
                <a:ext cx="396000" cy="122942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85000"/>
                </a:schemeClr>
              </a:solidFill>
              <a:ln w="3175" algn="ctr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</p:spPr>
            <p:txBody>
              <a:bodyPr wrap="none" tIns="36000" bIns="36000" anchor="ctr"/>
              <a:lstStyle/>
              <a:p>
                <a:pPr algn="ctr"/>
                <a:r>
                  <a:rPr lang="ko-KR" altLang="en-US" sz="700" dirty="0" err="1">
                    <a:latin typeface="나눔고딕" pitchFamily="50" charset="-127"/>
                    <a:ea typeface="나눔고딕" pitchFamily="50" charset="-127"/>
                  </a:rPr>
                  <a:t>등록히기</a:t>
                </a:r>
                <a:endParaRPr lang="ko-KR" altLang="en-US" sz="700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356171" y="4459691"/>
                <a:ext cx="30895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ko-KR" altLang="en-US" sz="800" dirty="0">
                    <a:latin typeface="+mn-ea"/>
                  </a:rPr>
                  <a:t>이미지</a:t>
                </a:r>
                <a:r>
                  <a:rPr lang="en-US" altLang="ko-KR" sz="800" dirty="0">
                    <a:latin typeface="+mn-ea"/>
                  </a:rPr>
                  <a:t>.</a:t>
                </a:r>
                <a:r>
                  <a:rPr lang="en-US" altLang="ko-KR" sz="800" dirty="0" err="1">
                    <a:latin typeface="+mn-ea"/>
                  </a:rPr>
                  <a:t>stl</a:t>
                </a:r>
                <a:endParaRPr lang="ko-KR" altLang="en-US" sz="800" dirty="0">
                  <a:latin typeface="+mn-ea"/>
                </a:endParaRPr>
              </a:p>
            </p:txBody>
          </p:sp>
        </p:grpSp>
        <p:sp>
          <p:nvSpPr>
            <p:cNvPr id="50" name="직사각형 49"/>
            <p:cNvSpPr/>
            <p:nvPr/>
          </p:nvSpPr>
          <p:spPr>
            <a:xfrm>
              <a:off x="297283" y="1299199"/>
              <a:ext cx="84991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b="1" dirty="0">
                  <a:latin typeface="+mn-ea"/>
                </a:rPr>
                <a:t>1. </a:t>
              </a:r>
              <a:r>
                <a:rPr lang="ko-KR" altLang="en-US" sz="800" b="1" dirty="0">
                  <a:latin typeface="+mn-ea"/>
                </a:rPr>
                <a:t>파일 업로드</a:t>
              </a:r>
            </a:p>
          </p:txBody>
        </p:sp>
      </p:grpSp>
      <p:sp>
        <p:nvSpPr>
          <p:cNvPr id="51" name="모서리가 둥근 직사각형 50"/>
          <p:cNvSpPr/>
          <p:nvPr/>
        </p:nvSpPr>
        <p:spPr>
          <a:xfrm>
            <a:off x="251520" y="2636912"/>
            <a:ext cx="1080000" cy="720000"/>
          </a:xfrm>
          <a:prstGeom prst="roundRect">
            <a:avLst>
              <a:gd name="adj" fmla="val 3789"/>
            </a:avLst>
          </a:prstGeom>
          <a:solidFill>
            <a:srgbClr val="EAEAEA"/>
          </a:solidFill>
          <a:ln w="3175" algn="ctr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/>
              <a:t>재질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661931" y="2630609"/>
            <a:ext cx="1080000" cy="720000"/>
          </a:xfrm>
          <a:prstGeom prst="roundRect">
            <a:avLst>
              <a:gd name="adj" fmla="val 3789"/>
            </a:avLst>
          </a:prstGeom>
          <a:solidFill>
            <a:srgbClr val="EAEAEA"/>
          </a:solidFill>
          <a:ln w="3175" algn="ctr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/>
              <a:t>재질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3072342" y="2630609"/>
            <a:ext cx="1080000" cy="720000"/>
          </a:xfrm>
          <a:prstGeom prst="roundRect">
            <a:avLst>
              <a:gd name="adj" fmla="val 3789"/>
            </a:avLst>
          </a:prstGeom>
          <a:solidFill>
            <a:srgbClr val="EAEAEA"/>
          </a:solidFill>
          <a:ln w="3175" algn="ctr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/>
              <a:t>재질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4482753" y="2630609"/>
            <a:ext cx="1080000" cy="720000"/>
          </a:xfrm>
          <a:prstGeom prst="roundRect">
            <a:avLst>
              <a:gd name="adj" fmla="val 3789"/>
            </a:avLst>
          </a:prstGeom>
          <a:solidFill>
            <a:srgbClr val="EAEAEA"/>
          </a:solidFill>
          <a:ln w="3175" algn="ctr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/>
              <a:t>재질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4590" y="2294413"/>
            <a:ext cx="7553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800" b="1" dirty="0">
                <a:latin typeface="+mn-ea"/>
              </a:rPr>
              <a:t>2. </a:t>
            </a:r>
            <a:r>
              <a:rPr lang="ko-KR" altLang="en-US" sz="800" b="1" dirty="0">
                <a:latin typeface="+mn-ea"/>
              </a:rPr>
              <a:t>재질 선택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37520" y="3483967"/>
            <a:ext cx="108000" cy="108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600" dirty="0">
                <a:latin typeface="+mn-ea"/>
              </a:rPr>
              <a:t>X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148230" y="3488723"/>
            <a:ext cx="107402" cy="9848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600" dirty="0">
                <a:latin typeface="+mn-ea"/>
              </a:rPr>
              <a:t> </a:t>
            </a:r>
            <a:r>
              <a:rPr lang="en-US" sz="800" dirty="0">
                <a:latin typeface="+mn-ea"/>
              </a:rPr>
              <a:t>  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558641" y="3488723"/>
            <a:ext cx="107402" cy="9848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600" dirty="0">
                <a:latin typeface="+mn-ea"/>
              </a:rPr>
              <a:t> </a:t>
            </a:r>
            <a:r>
              <a:rPr lang="en-US" sz="800" dirty="0">
                <a:latin typeface="+mn-ea"/>
              </a:rPr>
              <a:t>   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969052" y="3483967"/>
            <a:ext cx="107402" cy="9848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600" dirty="0">
                <a:latin typeface="+mn-ea"/>
              </a:rPr>
              <a:t> </a:t>
            </a:r>
            <a:r>
              <a:rPr lang="en-US" sz="800" dirty="0">
                <a:latin typeface="+mn-ea"/>
              </a:rPr>
              <a:t>   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43879" y="3938055"/>
            <a:ext cx="7553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800" b="1" dirty="0">
                <a:latin typeface="+mn-ea"/>
              </a:rPr>
              <a:t>3. </a:t>
            </a:r>
            <a:r>
              <a:rPr lang="ko-KR" altLang="en-US" sz="800" b="1" dirty="0">
                <a:latin typeface="+mn-ea"/>
              </a:rPr>
              <a:t>추가 조건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999214" y="4293096"/>
            <a:ext cx="4602065" cy="1483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>
              <a:lnSpc>
                <a:spcPct val="150000"/>
              </a:lnSpc>
            </a:pPr>
            <a:endParaRPr lang="ko-KR" altLang="en-US" sz="7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07149" y="4259556"/>
            <a:ext cx="4924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 err="1">
                <a:latin typeface="+mn-ea"/>
              </a:rPr>
              <a:t>검색어</a:t>
            </a:r>
            <a:endParaRPr lang="ko-KR" altLang="en-US" sz="800" dirty="0">
              <a:latin typeface="+mn-ea"/>
            </a:endParaRPr>
          </a:p>
        </p:txBody>
      </p:sp>
      <p:sp>
        <p:nvSpPr>
          <p:cNvPr id="64" name="AutoShape 30"/>
          <p:cNvSpPr>
            <a:spLocks noChangeArrowheads="1"/>
          </p:cNvSpPr>
          <p:nvPr/>
        </p:nvSpPr>
        <p:spPr bwMode="auto">
          <a:xfrm>
            <a:off x="4917278" y="4869160"/>
            <a:ext cx="684001" cy="197644"/>
          </a:xfrm>
          <a:prstGeom prst="flowChartAlternateProcess">
            <a:avLst/>
          </a:prstGeom>
          <a:solidFill>
            <a:srgbClr val="DDDDDD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 err="1">
                <a:latin typeface="+mn-ea"/>
                <a:ea typeface="+mn-ea"/>
              </a:rPr>
              <a:t>매칭</a:t>
            </a:r>
            <a:r>
              <a:rPr lang="ko-KR" altLang="en-US" sz="800" dirty="0">
                <a:latin typeface="+mn-ea"/>
                <a:ea typeface="+mn-ea"/>
              </a:rPr>
              <a:t> 검색</a:t>
            </a:r>
          </a:p>
        </p:txBody>
      </p:sp>
    </p:spTree>
    <p:extLst>
      <p:ext uri="{BB962C8B-B14F-4D97-AF65-F5344CB8AC3E}">
        <p14:creationId xmlns:p14="http://schemas.microsoft.com/office/powerpoint/2010/main" val="4010425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056" y="893912"/>
            <a:ext cx="902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</a:t>
            </a:r>
            <a:r>
              <a:rPr lang="ko-KR" altLang="en-US" dirty="0" err="1"/>
              <a:t>매칭</a:t>
            </a:r>
            <a:r>
              <a:rPr lang="ko-KR" altLang="en-US" dirty="0"/>
              <a:t> 서비스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매칭서비스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조건을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입력후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조회한다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stl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en-US" altLang="ko-KR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obj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파일을 업로드 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재질을 선택한다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검색어를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매칭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검색 버튼을 클릭한다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63068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지원 포털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매칭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서비스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UI-3DP-04-002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매칭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결과 조회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PC-3DP-01-04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매칭</a:t>
                      </a:r>
                      <a:r>
                        <a:rPr lang="ko-KR" altLang="en-US" sz="700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서비스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3" name="직사각형 127"/>
          <p:cNvSpPr>
            <a:spLocks noChangeArrowheads="1"/>
          </p:cNvSpPr>
          <p:nvPr/>
        </p:nvSpPr>
        <p:spPr bwMode="auto">
          <a:xfrm>
            <a:off x="2483768" y="5301788"/>
            <a:ext cx="189667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◀ 이전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1 2 3 4 5 6 7 8 9 10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다음 ▶</a:t>
            </a:r>
          </a:p>
        </p:txBody>
      </p:sp>
      <p:graphicFrame>
        <p:nvGraphicFramePr>
          <p:cNvPr id="34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555371"/>
              </p:ext>
            </p:extLst>
          </p:nvPr>
        </p:nvGraphicFramePr>
        <p:xfrm>
          <a:off x="179512" y="1360310"/>
          <a:ext cx="6192688" cy="3769815"/>
        </p:xfrm>
        <a:graphic>
          <a:graphicData uri="http://schemas.openxmlformats.org/drawingml/2006/table">
            <a:tbl>
              <a:tblPr/>
              <a:tblGrid>
                <a:gridCol w="1150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7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3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854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업체명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작업영역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 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서비스영역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연락처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주소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00000000000</a:t>
                      </a:r>
                    </a:p>
                  </a:txBody>
                  <a:tcPr marL="0" marR="0" marT="0" marB="7200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7200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54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업체명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작업영역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 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서비스영역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연락처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주소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00000000000</a:t>
                      </a:r>
                    </a:p>
                  </a:txBody>
                  <a:tcPr marL="0" marR="0" marT="0" marB="7200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7200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54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업체명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작업영역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 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서비스영역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연락처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주소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00000000000</a:t>
                      </a:r>
                    </a:p>
                  </a:txBody>
                  <a:tcPr marL="0" marR="0" marT="0" marB="7200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7200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54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업체명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작업영역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 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서비스영역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연락처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주소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00000000000</a:t>
                      </a:r>
                    </a:p>
                  </a:txBody>
                  <a:tcPr marL="0" marR="0" marT="0" marB="7200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7200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54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업체명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작업영역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 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서비스영역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연락처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주소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00000000000</a:t>
                      </a:r>
                    </a:p>
                  </a:txBody>
                  <a:tcPr marL="0" marR="0" marT="0" marB="7200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7200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54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업체명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작업영역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 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서비스영역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연락처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주소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00000000000</a:t>
                      </a:r>
                    </a:p>
                  </a:txBody>
                  <a:tcPr marL="0" marR="0" marT="0" marB="7200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7200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54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업체명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작업영역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 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서비스영역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연락처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주소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00000000000</a:t>
                      </a:r>
                    </a:p>
                  </a:txBody>
                  <a:tcPr marL="0" marR="0" marT="0" marB="7200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7200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5" name="모서리가 둥근 직사각형 34"/>
          <p:cNvSpPr/>
          <p:nvPr/>
        </p:nvSpPr>
        <p:spPr>
          <a:xfrm>
            <a:off x="256152" y="1416133"/>
            <a:ext cx="720000" cy="468000"/>
          </a:xfrm>
          <a:prstGeom prst="roundRect">
            <a:avLst>
              <a:gd name="adj" fmla="val 13953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이미지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56152" y="1940427"/>
            <a:ext cx="720000" cy="468000"/>
          </a:xfrm>
          <a:prstGeom prst="roundRect">
            <a:avLst>
              <a:gd name="adj" fmla="val 13953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이미지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56152" y="2490121"/>
            <a:ext cx="720000" cy="468000"/>
          </a:xfrm>
          <a:prstGeom prst="roundRect">
            <a:avLst>
              <a:gd name="adj" fmla="val 13953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이미지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56152" y="3014415"/>
            <a:ext cx="720000" cy="468000"/>
          </a:xfrm>
          <a:prstGeom prst="roundRect">
            <a:avLst>
              <a:gd name="adj" fmla="val 13953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이미지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56152" y="3574891"/>
            <a:ext cx="720000" cy="468000"/>
          </a:xfrm>
          <a:prstGeom prst="roundRect">
            <a:avLst>
              <a:gd name="adj" fmla="val 13953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이미지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56152" y="4624735"/>
            <a:ext cx="720000" cy="468000"/>
          </a:xfrm>
          <a:prstGeom prst="roundRect">
            <a:avLst>
              <a:gd name="adj" fmla="val 13953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이미지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56152" y="4097403"/>
            <a:ext cx="720000" cy="468000"/>
          </a:xfrm>
          <a:prstGeom prst="roundRect">
            <a:avLst>
              <a:gd name="adj" fmla="val 13953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이미지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60277" y="1719858"/>
            <a:ext cx="715875" cy="166845"/>
          </a:xfrm>
          <a:prstGeom prst="roundRect">
            <a:avLst>
              <a:gd name="adj" fmla="val 3760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b="1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이미지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256072" y="2244518"/>
            <a:ext cx="715875" cy="166845"/>
          </a:xfrm>
          <a:prstGeom prst="roundRect">
            <a:avLst>
              <a:gd name="adj" fmla="val 3760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b="1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이미지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55725" y="2783363"/>
            <a:ext cx="715875" cy="166845"/>
          </a:xfrm>
          <a:prstGeom prst="roundRect">
            <a:avLst>
              <a:gd name="adj" fmla="val 3760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b="1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이미지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251520" y="3308023"/>
            <a:ext cx="715875" cy="166845"/>
          </a:xfrm>
          <a:prstGeom prst="roundRect">
            <a:avLst>
              <a:gd name="adj" fmla="val 3760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b="1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이미지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263980" y="3873763"/>
            <a:ext cx="715875" cy="166845"/>
          </a:xfrm>
          <a:prstGeom prst="roundRect">
            <a:avLst>
              <a:gd name="adj" fmla="val 3760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b="1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이미지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263633" y="4412608"/>
            <a:ext cx="715875" cy="166845"/>
          </a:xfrm>
          <a:prstGeom prst="roundRect">
            <a:avLst>
              <a:gd name="adj" fmla="val 3760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b="1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이미지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259428" y="4937268"/>
            <a:ext cx="715875" cy="166845"/>
          </a:xfrm>
          <a:prstGeom prst="roundRect">
            <a:avLst>
              <a:gd name="adj" fmla="val 3760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b="1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이미지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0" name="AutoShape 30"/>
          <p:cNvSpPr>
            <a:spLocks noChangeArrowheads="1"/>
          </p:cNvSpPr>
          <p:nvPr/>
        </p:nvSpPr>
        <p:spPr bwMode="auto">
          <a:xfrm>
            <a:off x="5562223" y="1551311"/>
            <a:ext cx="684001" cy="197644"/>
          </a:xfrm>
          <a:prstGeom prst="flowChartAlternateProcess">
            <a:avLst/>
          </a:prstGeom>
          <a:solidFill>
            <a:srgbClr val="DDDDDD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>
                <a:latin typeface="+mn-ea"/>
                <a:ea typeface="+mn-ea"/>
              </a:rPr>
              <a:t>서비스 의뢰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71" name="AutoShape 30"/>
          <p:cNvSpPr>
            <a:spLocks noChangeArrowheads="1"/>
          </p:cNvSpPr>
          <p:nvPr/>
        </p:nvSpPr>
        <p:spPr bwMode="auto">
          <a:xfrm>
            <a:off x="5562222" y="2075605"/>
            <a:ext cx="684001" cy="197644"/>
          </a:xfrm>
          <a:prstGeom prst="flowChartAlternateProcess">
            <a:avLst/>
          </a:prstGeom>
          <a:solidFill>
            <a:srgbClr val="DDDDDD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>
                <a:latin typeface="+mn-ea"/>
                <a:ea typeface="+mn-ea"/>
              </a:rPr>
              <a:t>서비스 의뢰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72" name="AutoShape 30"/>
          <p:cNvSpPr>
            <a:spLocks noChangeArrowheads="1"/>
          </p:cNvSpPr>
          <p:nvPr/>
        </p:nvSpPr>
        <p:spPr bwMode="auto">
          <a:xfrm>
            <a:off x="5562221" y="2576713"/>
            <a:ext cx="684001" cy="197644"/>
          </a:xfrm>
          <a:prstGeom prst="flowChartAlternateProcess">
            <a:avLst/>
          </a:prstGeom>
          <a:solidFill>
            <a:srgbClr val="DDDDDD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>
                <a:latin typeface="+mn-ea"/>
                <a:ea typeface="+mn-ea"/>
              </a:rPr>
              <a:t>서비스 의뢰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73" name="AutoShape 30"/>
          <p:cNvSpPr>
            <a:spLocks noChangeArrowheads="1"/>
          </p:cNvSpPr>
          <p:nvPr/>
        </p:nvSpPr>
        <p:spPr bwMode="auto">
          <a:xfrm>
            <a:off x="5562221" y="3154667"/>
            <a:ext cx="684001" cy="197644"/>
          </a:xfrm>
          <a:prstGeom prst="flowChartAlternateProcess">
            <a:avLst/>
          </a:prstGeom>
          <a:solidFill>
            <a:srgbClr val="DDDDDD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>
                <a:latin typeface="+mn-ea"/>
                <a:ea typeface="+mn-ea"/>
              </a:rPr>
              <a:t>서비스 의뢰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74" name="AutoShape 30"/>
          <p:cNvSpPr>
            <a:spLocks noChangeArrowheads="1"/>
          </p:cNvSpPr>
          <p:nvPr/>
        </p:nvSpPr>
        <p:spPr bwMode="auto">
          <a:xfrm>
            <a:off x="5562220" y="3710069"/>
            <a:ext cx="684001" cy="197644"/>
          </a:xfrm>
          <a:prstGeom prst="flowChartAlternateProcess">
            <a:avLst/>
          </a:prstGeom>
          <a:solidFill>
            <a:srgbClr val="DDDDDD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>
                <a:latin typeface="+mn-ea"/>
                <a:ea typeface="+mn-ea"/>
              </a:rPr>
              <a:t>서비스 의뢰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75" name="AutoShape 30"/>
          <p:cNvSpPr>
            <a:spLocks noChangeArrowheads="1"/>
          </p:cNvSpPr>
          <p:nvPr/>
        </p:nvSpPr>
        <p:spPr bwMode="auto">
          <a:xfrm>
            <a:off x="5562219" y="4234363"/>
            <a:ext cx="684001" cy="197644"/>
          </a:xfrm>
          <a:prstGeom prst="flowChartAlternateProcess">
            <a:avLst/>
          </a:prstGeom>
          <a:solidFill>
            <a:srgbClr val="DDDDDD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>
                <a:latin typeface="+mn-ea"/>
                <a:ea typeface="+mn-ea"/>
              </a:rPr>
              <a:t>서비스 의뢰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76" name="AutoShape 30"/>
          <p:cNvSpPr>
            <a:spLocks noChangeArrowheads="1"/>
          </p:cNvSpPr>
          <p:nvPr/>
        </p:nvSpPr>
        <p:spPr bwMode="auto">
          <a:xfrm>
            <a:off x="5562218" y="4759913"/>
            <a:ext cx="684001" cy="197644"/>
          </a:xfrm>
          <a:prstGeom prst="flowChartAlternateProcess">
            <a:avLst/>
          </a:prstGeom>
          <a:solidFill>
            <a:srgbClr val="DDDDDD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>
                <a:latin typeface="+mn-ea"/>
                <a:ea typeface="+mn-ea"/>
              </a:rPr>
              <a:t>서비스 의뢰</a:t>
            </a:r>
            <a:endParaRPr lang="ko-KR" altLang="en-US" sz="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9525650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" y="920914"/>
            <a:ext cx="91439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 u="sng">
                <a:latin typeface="Arial"/>
                <a:ea typeface="굴림체"/>
                <a:cs typeface="Arial"/>
              </a:rPr>
              <a:t>개 정 이 력</a:t>
            </a:r>
            <a:endParaRPr lang="ko-KR" altLang="en-US" sz="1400" b="1" u="sng">
              <a:latin typeface="Arial"/>
              <a:ea typeface="굴림체"/>
              <a:cs typeface="Arial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1267" y="5589240"/>
            <a:ext cx="82413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800">
                <a:latin typeface="Arial"/>
                <a:cs typeface="Arial"/>
              </a:rPr>
              <a:t>1) </a:t>
            </a:r>
            <a:r>
              <a:rPr lang="ko-KR" altLang="ko-KR" sz="800">
                <a:latin typeface="Arial"/>
                <a:cs typeface="Arial"/>
              </a:rPr>
              <a:t>버전</a:t>
            </a:r>
            <a:r>
              <a:rPr lang="en-US" altLang="ko-KR" sz="800">
                <a:latin typeface="Arial"/>
                <a:cs typeface="Arial"/>
              </a:rPr>
              <a:t>: </a:t>
            </a:r>
            <a:r>
              <a:rPr lang="ko-KR" altLang="ko-KR" sz="800">
                <a:latin typeface="Arial"/>
                <a:cs typeface="Arial"/>
              </a:rPr>
              <a:t>초안은</a:t>
            </a:r>
            <a:r>
              <a:rPr lang="en-US" altLang="ko-KR" sz="800">
                <a:latin typeface="Arial"/>
                <a:cs typeface="Arial"/>
              </a:rPr>
              <a:t> 0.1</a:t>
            </a:r>
            <a:r>
              <a:rPr lang="ko-KR" altLang="ko-KR" sz="800">
                <a:latin typeface="Arial"/>
                <a:cs typeface="Arial"/>
              </a:rPr>
              <a:t>으로 표시 하고</a:t>
            </a:r>
            <a:r>
              <a:rPr lang="en-US" altLang="ko-KR" sz="800">
                <a:latin typeface="Arial"/>
                <a:cs typeface="Arial"/>
              </a:rPr>
              <a:t>, </a:t>
            </a:r>
            <a:r>
              <a:rPr lang="ko-KR" altLang="ko-KR" sz="800">
                <a:latin typeface="Arial"/>
                <a:cs typeface="Arial"/>
              </a:rPr>
              <a:t>검토 된 이후 승인을 득한 이후에는</a:t>
            </a:r>
            <a:r>
              <a:rPr lang="en-US" altLang="ko-KR" sz="800">
                <a:latin typeface="Arial"/>
                <a:cs typeface="Arial"/>
              </a:rPr>
              <a:t> 1.0</a:t>
            </a:r>
            <a:r>
              <a:rPr lang="ko-KR" altLang="ko-KR" sz="800">
                <a:latin typeface="Arial"/>
                <a:cs typeface="Arial"/>
              </a:rPr>
              <a:t>부터 시작하여 정수 단위로 변경 관리 함</a:t>
            </a:r>
            <a:r>
              <a:rPr lang="en-US" altLang="ko-KR" sz="800">
                <a:latin typeface="Arial"/>
                <a:cs typeface="Arial"/>
              </a:rPr>
              <a:t>, </a:t>
            </a:r>
            <a:endParaRPr lang="en-US" altLang="ko-KR" sz="800">
              <a:latin typeface="Arial"/>
              <a:cs typeface="Arial"/>
            </a:endParaRPr>
          </a:p>
          <a:p>
            <a:pPr lvl="0">
              <a:defRPr/>
            </a:pPr>
            <a:r>
              <a:rPr lang="ko-KR" altLang="ko-KR" sz="800">
                <a:latin typeface="Arial"/>
                <a:cs typeface="Arial"/>
              </a:rPr>
              <a:t>변경 발생 시</a:t>
            </a:r>
            <a:r>
              <a:rPr lang="en-US" altLang="ko-KR" sz="800">
                <a:latin typeface="Arial"/>
                <a:cs typeface="Arial"/>
              </a:rPr>
              <a:t>, </a:t>
            </a:r>
            <a:r>
              <a:rPr lang="ko-KR" altLang="ko-KR" sz="800">
                <a:latin typeface="Arial"/>
                <a:cs typeface="Arial"/>
              </a:rPr>
              <a:t>소수점 아래 번호로 관리하고</a:t>
            </a:r>
            <a:r>
              <a:rPr lang="en-US" altLang="ko-KR" sz="800">
                <a:latin typeface="Arial"/>
                <a:cs typeface="Arial"/>
              </a:rPr>
              <a:t>, </a:t>
            </a:r>
            <a:r>
              <a:rPr lang="ko-KR" altLang="ko-KR" sz="800">
                <a:latin typeface="Arial"/>
                <a:cs typeface="Arial"/>
              </a:rPr>
              <a:t>목차 내용이 바뀔 정도의 큰 변경이 발생하면 상위 정수를 변경 함</a:t>
            </a:r>
            <a:r>
              <a:rPr lang="en-US" altLang="ko-KR" sz="800">
                <a:latin typeface="Arial"/>
                <a:cs typeface="Arial"/>
              </a:rPr>
              <a:t>. </a:t>
            </a:r>
            <a:endParaRPr lang="en-US" altLang="ko-KR" sz="800">
              <a:latin typeface="Arial"/>
              <a:cs typeface="Arial"/>
            </a:endParaRPr>
          </a:p>
          <a:p>
            <a:pPr lvl="0">
              <a:defRPr/>
            </a:pPr>
            <a:r>
              <a:rPr lang="en-US" altLang="ko-KR" sz="800">
                <a:latin typeface="Arial"/>
                <a:cs typeface="Arial"/>
              </a:rPr>
              <a:t>(</a:t>
            </a:r>
            <a:r>
              <a:rPr lang="ko-KR" altLang="ko-KR" sz="800">
                <a:latin typeface="Arial"/>
                <a:cs typeface="Arial"/>
              </a:rPr>
              <a:t>예</a:t>
            </a:r>
            <a:r>
              <a:rPr lang="en-US" altLang="ko-KR" sz="800">
                <a:latin typeface="Arial"/>
                <a:cs typeface="Arial"/>
              </a:rPr>
              <a:t>, V1.2 : 2</a:t>
            </a:r>
            <a:r>
              <a:rPr lang="ko-KR" altLang="ko-KR" sz="800">
                <a:latin typeface="Arial"/>
                <a:cs typeface="Arial"/>
              </a:rPr>
              <a:t>번 수정됨</a:t>
            </a:r>
            <a:r>
              <a:rPr lang="en-US" altLang="ko-KR" sz="800">
                <a:latin typeface="Arial"/>
                <a:cs typeface="Arial"/>
              </a:rPr>
              <a:t>, </a:t>
            </a:r>
            <a:r>
              <a:rPr lang="ko-KR" altLang="ko-KR" sz="800">
                <a:latin typeface="Arial"/>
                <a:cs typeface="Arial"/>
              </a:rPr>
              <a:t>목차 내용이 변경되면</a:t>
            </a:r>
            <a:r>
              <a:rPr lang="en-US" altLang="ko-KR" sz="800">
                <a:latin typeface="Arial"/>
                <a:cs typeface="Arial"/>
              </a:rPr>
              <a:t> V2.0 </a:t>
            </a:r>
            <a:r>
              <a:rPr lang="ko-KR" altLang="ko-KR" sz="800">
                <a:latin typeface="Arial"/>
                <a:cs typeface="Arial"/>
              </a:rPr>
              <a:t>이 됨</a:t>
            </a:r>
            <a:r>
              <a:rPr lang="en-US" altLang="ko-KR" sz="800">
                <a:latin typeface="Arial"/>
                <a:cs typeface="Arial"/>
              </a:rPr>
              <a:t>)</a:t>
            </a:r>
            <a:endParaRPr lang="en-US" altLang="ko-KR" sz="800">
              <a:latin typeface="Arial"/>
              <a:cs typeface="Arial"/>
            </a:endParaRPr>
          </a:p>
          <a:p>
            <a:pPr lvl="0">
              <a:defRPr/>
            </a:pPr>
            <a:r>
              <a:rPr lang="en-US" altLang="ko-KR" sz="800">
                <a:latin typeface="Arial"/>
                <a:cs typeface="Arial"/>
              </a:rPr>
              <a:t>2) </a:t>
            </a:r>
            <a:r>
              <a:rPr lang="ko-KR" altLang="ko-KR" sz="800">
                <a:latin typeface="Arial"/>
                <a:cs typeface="Arial"/>
              </a:rPr>
              <a:t>변경 사유</a:t>
            </a:r>
            <a:r>
              <a:rPr lang="en-US" altLang="ko-KR" sz="800">
                <a:latin typeface="Arial"/>
                <a:cs typeface="Arial"/>
              </a:rPr>
              <a:t> : </a:t>
            </a:r>
            <a:r>
              <a:rPr lang="ko-KR" altLang="ko-KR" sz="800">
                <a:latin typeface="Arial"/>
                <a:cs typeface="Arial"/>
              </a:rPr>
              <a:t>변경 내용이 이전 문서에 대해 신규</a:t>
            </a:r>
            <a:r>
              <a:rPr lang="en-US" altLang="ko-KR" sz="800">
                <a:latin typeface="Arial"/>
                <a:cs typeface="Arial"/>
              </a:rPr>
              <a:t>/</a:t>
            </a:r>
            <a:r>
              <a:rPr lang="ko-KR" altLang="ko-KR" sz="800">
                <a:latin typeface="Arial"/>
                <a:cs typeface="Arial"/>
              </a:rPr>
              <a:t>추가</a:t>
            </a:r>
            <a:r>
              <a:rPr lang="en-US" altLang="ko-KR" sz="800">
                <a:latin typeface="Arial"/>
                <a:cs typeface="Arial"/>
              </a:rPr>
              <a:t>/</a:t>
            </a:r>
            <a:r>
              <a:rPr lang="ko-KR" altLang="ko-KR" sz="800">
                <a:latin typeface="Arial"/>
                <a:cs typeface="Arial"/>
              </a:rPr>
              <a:t>수정</a:t>
            </a:r>
            <a:r>
              <a:rPr lang="en-US" altLang="ko-KR" sz="800">
                <a:latin typeface="Arial"/>
                <a:cs typeface="Arial"/>
              </a:rPr>
              <a:t>/</a:t>
            </a:r>
            <a:r>
              <a:rPr lang="ko-KR" altLang="ko-KR" sz="800">
                <a:latin typeface="Arial"/>
                <a:cs typeface="Arial"/>
              </a:rPr>
              <a:t>삭제</a:t>
            </a:r>
            <a:r>
              <a:rPr lang="en-US" altLang="ko-KR" sz="800">
                <a:latin typeface="Arial"/>
                <a:cs typeface="Arial"/>
              </a:rPr>
              <a:t>/</a:t>
            </a:r>
            <a:r>
              <a:rPr lang="ko-KR" altLang="ko-KR" sz="800">
                <a:latin typeface="Arial"/>
                <a:cs typeface="Arial"/>
              </a:rPr>
              <a:t>검토</a:t>
            </a:r>
            <a:r>
              <a:rPr lang="en-US" altLang="ko-KR" sz="800">
                <a:latin typeface="Arial"/>
                <a:cs typeface="Arial"/>
              </a:rPr>
              <a:t>/</a:t>
            </a:r>
            <a:r>
              <a:rPr lang="ko-KR" altLang="ko-KR" sz="800">
                <a:latin typeface="Arial"/>
                <a:cs typeface="Arial"/>
              </a:rPr>
              <a:t>승인 인지 선택 기입</a:t>
            </a:r>
            <a:endParaRPr lang="ko-KR" altLang="ko-KR" sz="800">
              <a:latin typeface="Arial"/>
              <a:cs typeface="Arial"/>
            </a:endParaRPr>
          </a:p>
          <a:p>
            <a:pPr lvl="0">
              <a:defRPr/>
            </a:pPr>
            <a:r>
              <a:rPr lang="en-US" altLang="ko-KR" sz="800">
                <a:latin typeface="Arial"/>
                <a:cs typeface="Arial"/>
              </a:rPr>
              <a:t>3) </a:t>
            </a:r>
            <a:r>
              <a:rPr lang="ko-KR" altLang="ko-KR" sz="800">
                <a:latin typeface="Arial"/>
                <a:cs typeface="Arial"/>
              </a:rPr>
              <a:t>변경 내용</a:t>
            </a:r>
            <a:r>
              <a:rPr lang="en-US" altLang="ko-KR" sz="800">
                <a:latin typeface="Arial"/>
                <a:cs typeface="Arial"/>
              </a:rPr>
              <a:t> : </a:t>
            </a:r>
            <a:r>
              <a:rPr lang="ko-KR" altLang="ko-KR" sz="800">
                <a:latin typeface="Arial"/>
                <a:cs typeface="Arial"/>
              </a:rPr>
              <a:t>변경 내용을 자세히 기록</a:t>
            </a:r>
            <a:r>
              <a:rPr lang="en-US" altLang="ko-KR" sz="800">
                <a:latin typeface="Arial"/>
                <a:cs typeface="Arial"/>
              </a:rPr>
              <a:t>(</a:t>
            </a:r>
            <a:r>
              <a:rPr lang="ko-KR" altLang="ko-KR" sz="800">
                <a:latin typeface="Arial"/>
                <a:cs typeface="Arial"/>
              </a:rPr>
              <a:t>변경된 위치</a:t>
            </a:r>
            <a:r>
              <a:rPr lang="en-US" altLang="ko-KR" sz="800">
                <a:latin typeface="Arial"/>
                <a:cs typeface="Arial"/>
              </a:rPr>
              <a:t>, </a:t>
            </a:r>
            <a:r>
              <a:rPr lang="ko-KR" altLang="ko-KR" sz="800">
                <a:latin typeface="Arial"/>
                <a:cs typeface="Arial"/>
              </a:rPr>
              <a:t>즉 페이지 번호와 변경 내용을 기술한다</a:t>
            </a:r>
            <a:r>
              <a:rPr lang="en-US" altLang="ko-KR" sz="800">
                <a:latin typeface="Arial"/>
                <a:cs typeface="Arial"/>
              </a:rPr>
              <a:t>.)</a:t>
            </a:r>
            <a:endParaRPr lang="ko-KR" altLang="ko-KR" sz="800">
              <a:latin typeface="Arial"/>
              <a:cs typeface="Arial"/>
            </a:endParaRPr>
          </a:p>
        </p:txBody>
      </p:sp>
      <p:graphicFrame>
        <p:nvGraphicFramePr>
          <p:cNvPr id="17" name="Group 154"/>
          <p:cNvGraphicFramePr>
            <a:graphicFrameLocks noGrp="1"/>
          </p:cNvGraphicFramePr>
          <p:nvPr/>
        </p:nvGraphicFramePr>
        <p:xfrm>
          <a:off x="222739" y="1460788"/>
          <a:ext cx="8603273" cy="3973349"/>
        </p:xfrm>
        <a:graphic>
          <a:graphicData uri="http://schemas.openxmlformats.org/drawingml/2006/table">
            <a:tbl>
              <a:tblGrid>
                <a:gridCol w="522224"/>
                <a:gridCol w="522224"/>
                <a:gridCol w="712525"/>
                <a:gridCol w="598220"/>
                <a:gridCol w="3995078"/>
                <a:gridCol w="1127268"/>
                <a:gridCol w="1125734"/>
              </a:tblGrid>
              <a:tr h="282563"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9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굴림"/>
                        </a:rPr>
                        <a:t>NO.</a:t>
                      </a:r>
                      <a:endParaRPr kumimoji="0" lang="ko-KR" altLang="en-US" sz="9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Arial"/>
                        <a:ea typeface="굴림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9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굴림"/>
                        </a:rPr>
                        <a:t>버전</a:t>
                      </a:r>
                      <a:endParaRPr kumimoji="0" lang="ko-KR" altLang="en-US" sz="900" b="1" i="0" u="none" strike="noStrike" cap="none" normalizeH="0" baseline="0">
                        <a:solidFill>
                          <a:schemeClr val="tx1"/>
                        </a:solidFill>
                        <a:latin typeface="Arial"/>
                        <a:ea typeface="굴림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9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굴림"/>
                        </a:rPr>
                        <a:t>변경일</a:t>
                      </a:r>
                      <a:endParaRPr kumimoji="0" lang="ko-KR" altLang="en-US" sz="900" b="1" i="0" u="none" strike="noStrike" cap="none" normalizeH="0" baseline="0">
                        <a:solidFill>
                          <a:schemeClr val="tx1"/>
                        </a:solidFill>
                        <a:latin typeface="Arial"/>
                        <a:ea typeface="굴림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9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굴림"/>
                        </a:rPr>
                        <a:t>변경사유</a:t>
                      </a:r>
                      <a:endParaRPr kumimoji="0" lang="ko-KR" altLang="en-US" sz="900" b="1" i="0" u="none" strike="noStrike" cap="none" normalizeH="0" baseline="0">
                        <a:solidFill>
                          <a:schemeClr val="tx1"/>
                        </a:solidFill>
                        <a:latin typeface="Arial"/>
                        <a:ea typeface="굴림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9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굴림"/>
                        </a:rPr>
                        <a:t>변경내용</a:t>
                      </a:r>
                      <a:endParaRPr kumimoji="0" lang="ko-KR" altLang="en-US" sz="900" b="1" i="0" u="none" strike="noStrike" cap="none" normalizeH="0" baseline="0">
                        <a:solidFill>
                          <a:schemeClr val="tx1"/>
                        </a:solidFill>
                        <a:latin typeface="Arial"/>
                        <a:ea typeface="굴림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9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굴림"/>
                        </a:rPr>
                        <a:t>작성자</a:t>
                      </a:r>
                      <a:endParaRPr kumimoji="0" lang="ko-KR" altLang="en-US" sz="900" b="1" i="0" u="none" strike="noStrike" cap="none" normalizeH="0" baseline="0">
                        <a:solidFill>
                          <a:schemeClr val="tx1"/>
                        </a:solidFill>
                        <a:latin typeface="Arial"/>
                        <a:ea typeface="굴림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9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굴림"/>
                        </a:rPr>
                        <a:t>승인자</a:t>
                      </a:r>
                      <a:endParaRPr kumimoji="0" lang="ko-KR" altLang="en-US" sz="900" b="1" i="0" u="none" strike="noStrike" cap="none" normalizeH="0" baseline="0">
                        <a:solidFill>
                          <a:schemeClr val="tx1"/>
                        </a:solidFill>
                        <a:latin typeface="Arial"/>
                        <a:ea typeface="굴림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69864">
                <a:tc>
                  <a:txBody>
                    <a:bodyPr vert="horz" lIns="84406" tIns="45720" rIns="84406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0" anchor="ctr" anchorCtr="0"/>
                    <a:p>
                      <a:pPr algn="ctr" rtl="0">
                        <a:defRPr/>
                      </a:pPr>
                      <a:r>
                        <a:rPr lang="en-US" altLang="ko-KR" sz="800">
                          <a:latin typeface="+mn-ea"/>
                          <a:ea typeface="+mn-ea"/>
                        </a:rPr>
                        <a:t>0.1</a:t>
                      </a:r>
                      <a:endParaRPr lang="ko-KR" sz="80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0" anchor="ctr" anchorCtr="0"/>
                    <a:p>
                      <a:pPr algn="ctr" rtl="0">
                        <a:defRPr/>
                      </a:pPr>
                      <a:endParaRPr lang="ko-KR" sz="80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84406" tIns="45720" rIns="84406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초안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0" anchor="ctr" anchorCtr="0"/>
                    <a:p>
                      <a:pPr algn="ctr" rtl="0">
                        <a:defRPr/>
                      </a:pPr>
                      <a:r>
                        <a:rPr lang="ko-KR" altLang="en-US" sz="800">
                          <a:latin typeface="+mn-ea"/>
                          <a:ea typeface="+mn-ea"/>
                        </a:rPr>
                        <a:t>초안</a:t>
                      </a:r>
                      <a:endParaRPr lang="ko-KR" sz="80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박민성</a:t>
                      </a:r>
                      <a:endParaRPr kumimoji="0" lang="ko-KR" altLang="en-US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84406" tIns="45720" rIns="84406" bIns="45720" anchor="ctr" anchorCtr="0"/>
                    <a:p>
                      <a:pPr algn="ctr" latinLnBrk="1"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14">
                <a:tc>
                  <a:txBody>
                    <a:bodyPr vert="horz" lIns="84406" tIns="45720" rIns="84406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0" anchor="ctr" anchorCtr="0"/>
                    <a:p>
                      <a:pPr algn="ctr" rtl="0">
                        <a:defRPr/>
                      </a:pPr>
                      <a:r>
                        <a:rPr lang="en-US" altLang="ko-KR" sz="800">
                          <a:latin typeface="+mn-ea"/>
                          <a:ea typeface="+mn-ea"/>
                        </a:rPr>
                        <a:t>0.11</a:t>
                      </a:r>
                      <a:endParaRPr lang="en-US" altLang="ko-KR" sz="80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800">
                          <a:latin typeface="+mn-ea"/>
                          <a:ea typeface="+mn-ea"/>
                        </a:rPr>
                        <a:t>5-06</a:t>
                      </a:r>
                      <a:endParaRPr lang="en-US" altLang="ko-KR" sz="80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84406" tIns="45720" rIns="84406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제작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0" anchor="ctr" anchorCtr="0"/>
                    <a:p>
                      <a:pPr algn="ctr" rtl="0">
                        <a:defRPr/>
                      </a:pPr>
                      <a:r>
                        <a:rPr lang="ko-KR" altLang="en-US" sz="800">
                          <a:latin typeface="+mn-ea"/>
                          <a:ea typeface="+mn-ea"/>
                        </a:rPr>
                        <a:t>배식 설정 페이지 제작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한건우</a:t>
                      </a:r>
                      <a:endParaRPr kumimoji="0" lang="ko-KR" altLang="en-US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84406" tIns="45720" rIns="84406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14">
                <a:tc>
                  <a:txBody>
                    <a:bodyPr vert="horz" lIns="84406" tIns="45720" rIns="84406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0" anchor="ctr" anchorCtr="0"/>
                    <a:p>
                      <a:pPr algn="ctr" rtl="0">
                        <a:defRPr/>
                      </a:pPr>
                      <a:endParaRPr lang="ko-KR" sz="80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ko-KR" sz="80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84406" tIns="45720" rIns="84406" bIns="45720" anchor="ctr" anchorCtr="0"/>
                    <a:p>
                      <a:pPr algn="ctr" latinLnBrk="1"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0" anchor="ctr" anchorCtr="0"/>
                    <a:p>
                      <a:pPr algn="ctr" rtl="0">
                        <a:defRPr/>
                      </a:pPr>
                      <a:endParaRPr lang="ko-KR" altLang="ko-KR" sz="80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84406" tIns="45720" rIns="84406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02">
                <a:tc>
                  <a:txBody>
                    <a:bodyPr vert="horz" lIns="84406" tIns="45720" rIns="84406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84406" tIns="45720" rIns="84406" bIns="45720" anchor="ctr" anchorCtr="0"/>
                    <a:p>
                      <a:pPr algn="ctr" latinLnBrk="1"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84406" tIns="45720" rIns="84406" bIns="45720" anchor="ctr" anchorCtr="0"/>
                    <a:p>
                      <a:pPr algn="ctr" latinLnBrk="1"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84406" tIns="45720" rIns="84406" bIns="45720" anchor="ctr" anchorCtr="0"/>
                    <a:p>
                      <a:pPr algn="ctr" latinLnBrk="1"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84406" tIns="45720" rIns="84406" bIns="45720" anchor="ctr" anchorCtr="0"/>
                    <a:p>
                      <a:pPr algn="ctr" latinLnBrk="1"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84406" tIns="45720" rIns="84406" bIns="45720" anchor="ctr" anchorCtr="0"/>
                    <a:p>
                      <a:pPr algn="ctr" latinLnBrk="1"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84406" tIns="45720" rIns="84406" bIns="45720" anchor="ctr" anchorCtr="0"/>
                    <a:p>
                      <a:pPr algn="ctr" latinLnBrk="1"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14">
                <a:tc>
                  <a:txBody>
                    <a:bodyPr vert="horz" lIns="33231" tIns="0" rIns="33231" bIns="0" anchor="ctr" anchorCtr="0"/>
                    <a:p>
                      <a:pPr algn="ctr" rtl="0">
                        <a:defRPr/>
                      </a:pPr>
                      <a:endParaRPr lang="ko-KR" sz="80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0" anchor="ctr" anchorCtr="0"/>
                    <a:p>
                      <a:pPr algn="ctr" rtl="0">
                        <a:defRPr/>
                      </a:pPr>
                      <a:endParaRPr lang="ko-KR" sz="80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0" anchor="ctr" anchorCtr="0"/>
                    <a:p>
                      <a:pPr algn="ctr" rtl="0">
                        <a:defRPr/>
                      </a:pPr>
                      <a:endParaRPr lang="ko-KR" sz="80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0" anchor="ctr" anchorCtr="0"/>
                    <a:p>
                      <a:pPr algn="ctr" rtl="0">
                        <a:defRPr/>
                      </a:pPr>
                      <a:endParaRPr lang="ko-KR" sz="80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ko-KR" sz="80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27">
                <a:tc>
                  <a:txBody>
                    <a:bodyPr vert="horz" lIns="33231" tIns="0" rIns="33231" bIns="0" anchor="ctr" anchorCtr="0"/>
                    <a:p>
                      <a:pPr algn="ctr" rtl="0">
                        <a:defRPr/>
                      </a:pPr>
                      <a:endParaRPr lang="ko-KR" sz="80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0" anchor="ctr" anchorCtr="0"/>
                    <a:p>
                      <a:pPr algn="ctr" rtl="0">
                        <a:defRPr/>
                      </a:pPr>
                      <a:endParaRPr lang="ko-KR" sz="80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0" anchor="ctr" anchorCtr="0"/>
                    <a:p>
                      <a:pPr algn="ctr" rtl="0">
                        <a:defRPr/>
                      </a:pPr>
                      <a:endParaRPr lang="ko-KR" sz="80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0" anchor="ctr" anchorCtr="0"/>
                    <a:p>
                      <a:pPr algn="ctr" rtl="0">
                        <a:defRPr/>
                      </a:pPr>
                      <a:endParaRPr lang="ko-KR" sz="80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0" anchor="ctr" anchorCtr="0"/>
                    <a:p>
                      <a:pPr algn="ctr" rtl="0">
                        <a:defRPr/>
                      </a:pPr>
                      <a:endParaRPr lang="ko-KR" sz="80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14">
                <a:tc>
                  <a:txBody>
                    <a:bodyPr vert="horz" lIns="33231" tIns="0" rIns="33231" bIns="0" anchor="ctr" anchorCtr="0"/>
                    <a:p>
                      <a:pPr algn="ctr" rtl="0">
                        <a:defRPr/>
                      </a:pPr>
                      <a:endParaRPr lang="ko-KR" sz="80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0" anchor="ctr" anchorCtr="0"/>
                    <a:p>
                      <a:pPr algn="ctr" rtl="0">
                        <a:defRPr/>
                      </a:pPr>
                      <a:endParaRPr lang="ko-KR" sz="80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0" anchor="ctr" anchorCtr="0"/>
                    <a:p>
                      <a:pPr algn="ctr" rtl="0">
                        <a:defRPr/>
                      </a:pPr>
                      <a:endParaRPr lang="ko-KR" sz="80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27">
                <a:tc>
                  <a:txBody>
                    <a:bodyPr vert="horz" lIns="33231" tIns="0" rIns="33231" bIns="0" anchor="ctr" anchorCtr="0"/>
                    <a:p>
                      <a:pPr algn="ctr" rtl="0">
                        <a:defRPr/>
                      </a:pPr>
                      <a:endParaRPr lang="ko-KR" sz="80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0" anchor="ctr" anchorCtr="0"/>
                    <a:p>
                      <a:pPr algn="ctr" rtl="0">
                        <a:defRPr/>
                      </a:pPr>
                      <a:endParaRPr lang="ko-KR" sz="80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0" anchor="ctr" anchorCtr="0"/>
                    <a:p>
                      <a:pPr algn="ctr" rtl="0">
                        <a:defRPr/>
                      </a:pPr>
                      <a:endParaRPr lang="ko-KR" sz="80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8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27"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8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14"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8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27"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8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14"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8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14"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8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14"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8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464528" y="2483827"/>
            <a:ext cx="848018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2423746" y="2129103"/>
            <a:ext cx="6512169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20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1846" dirty="0"/>
              <a:t>지원 포털</a:t>
            </a:r>
            <a:endParaRPr lang="en-US" altLang="ko-KR" sz="1846" dirty="0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2444995" y="2508930"/>
            <a:ext cx="6512169" cy="60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36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3323" dirty="0"/>
              <a:t>지식 서비스</a:t>
            </a:r>
            <a:endParaRPr lang="en-US" altLang="ko-KR" sz="3323" dirty="0"/>
          </a:p>
        </p:txBody>
      </p:sp>
    </p:spTree>
    <p:extLst>
      <p:ext uri="{BB962C8B-B14F-4D97-AF65-F5344CB8AC3E}">
        <p14:creationId xmlns:p14="http://schemas.microsoft.com/office/powerpoint/2010/main" val="1731116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056" y="893912"/>
            <a:ext cx="12522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지식 서비스 </a:t>
            </a:r>
            <a:r>
              <a:rPr lang="en-US" altLang="ko-KR" dirty="0"/>
              <a:t>-&gt; SW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S/W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정보를 입력 후 조회한다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S/W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제품명을 입력한다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검색을 클릭한다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표에 검색 조건의 정보가 출력된다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spc="-100" baseline="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140606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지원 포털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SW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UI-3DP-05-001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S/W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 조회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PC-3DP-01-05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+mn-ea"/>
                        </a:rPr>
                        <a:t>지식 서비스 </a:t>
                      </a:r>
                      <a:r>
                        <a:rPr lang="en-US" altLang="ko-KR" sz="700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+mn-ea"/>
                        </a:rPr>
                        <a:t>-&gt; SW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8" name="모서리가 둥근 직사각형 27"/>
          <p:cNvSpPr/>
          <p:nvPr/>
        </p:nvSpPr>
        <p:spPr>
          <a:xfrm>
            <a:off x="117734" y="1573582"/>
            <a:ext cx="6500177" cy="33336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AutoShape 30"/>
          <p:cNvSpPr>
            <a:spLocks noChangeArrowheads="1"/>
          </p:cNvSpPr>
          <p:nvPr/>
        </p:nvSpPr>
        <p:spPr bwMode="auto">
          <a:xfrm>
            <a:off x="4355975" y="1645108"/>
            <a:ext cx="684001" cy="197644"/>
          </a:xfrm>
          <a:prstGeom prst="flowChartAlternateProcess">
            <a:avLst/>
          </a:prstGeom>
          <a:solidFill>
            <a:srgbClr val="DDDDDD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>
                <a:latin typeface="+mn-ea"/>
                <a:ea typeface="+mn-ea"/>
              </a:rPr>
              <a:t>검색</a:t>
            </a:r>
          </a:p>
        </p:txBody>
      </p:sp>
      <p:sp>
        <p:nvSpPr>
          <p:cNvPr id="31" name="직사각형 30"/>
          <p:cNvSpPr/>
          <p:nvPr/>
        </p:nvSpPr>
        <p:spPr bwMode="auto">
          <a:xfrm>
            <a:off x="251516" y="1646299"/>
            <a:ext cx="4068000" cy="19526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r"/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</a:rPr>
              <a:t>S/W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</a:rPr>
              <a:t>제품명 입력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</a:rPr>
              <a:t>		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109" name="직사각형 127"/>
          <p:cNvSpPr>
            <a:spLocks noChangeArrowheads="1"/>
          </p:cNvSpPr>
          <p:nvPr/>
        </p:nvSpPr>
        <p:spPr bwMode="auto">
          <a:xfrm>
            <a:off x="2483768" y="4213688"/>
            <a:ext cx="189667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◀ 이전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1 2 3 4 5 6 7 8 9 10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다음 ▶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26008" y="2038619"/>
            <a:ext cx="22327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50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건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| 1/5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페이지</a:t>
            </a:r>
          </a:p>
        </p:txBody>
      </p:sp>
      <p:graphicFrame>
        <p:nvGraphicFramePr>
          <p:cNvPr id="111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222053"/>
              </p:ext>
            </p:extLst>
          </p:nvPr>
        </p:nvGraphicFramePr>
        <p:xfrm>
          <a:off x="539552" y="2269463"/>
          <a:ext cx="5616504" cy="1810843"/>
        </p:xfrm>
        <a:graphic>
          <a:graphicData uri="http://schemas.openxmlformats.org/drawingml/2006/table">
            <a:tbl>
              <a:tblPr/>
              <a:tblGrid>
                <a:gridCol w="812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12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90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01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73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37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제품명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기능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등급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가격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시스템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URL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10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Cura</a:t>
                      </a:r>
                      <a:r>
                        <a:rPr lang="en-US" altLang="ko-KR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Slicer, 3D Printer Host 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초급</a:t>
                      </a:r>
                      <a:endParaRPr lang="en-US" altLang="ko-KR" sz="700" b="0" i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PC, Mac, Linux 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3600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</a:rPr>
                        <a:t>https://ultimaker.com/en/products/cura-software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3600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75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123D Catch 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3D Design, CAD 	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초급</a:t>
                      </a:r>
                      <a:endParaRPr lang="en-US" altLang="ko-KR" sz="700" b="0" i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PC, Android, </a:t>
                      </a:r>
                      <a:r>
                        <a:rPr lang="en-US" altLang="ko-KR" sz="700" b="0" i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iOS</a:t>
                      </a:r>
                      <a:r>
                        <a:rPr lang="en-US" altLang="ko-KR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Windows Phone 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3600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7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www.123dapp.com/catch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3600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10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Netfabb</a:t>
                      </a:r>
                      <a:r>
                        <a:rPr lang="en-US" altLang="ko-KR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Basic 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Slicer, STL Checker, STL Repair 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</a:rPr>
                        <a:t>중급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PC, Mac, Linux 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3600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7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https://www.netfabb.com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3600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10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Simplify3D 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Slicer, 3D Printer Host 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</a:rPr>
                        <a:t>고급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$149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PC, Mac, Linux 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3600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7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https://www.simplify3d.com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3600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1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0" marT="36000" marB="36000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0" marT="36000" marB="36000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5799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056" y="893912"/>
            <a:ext cx="12522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지식 서비스 </a:t>
            </a:r>
            <a:r>
              <a:rPr lang="en-US" altLang="ko-KR" dirty="0"/>
              <a:t>-&gt; SW</a:t>
            </a:r>
            <a:endParaRPr lang="ko-KR" altLang="en-US" dirty="0"/>
          </a:p>
        </p:txBody>
      </p:sp>
      <p:graphicFrame>
        <p:nvGraphicFramePr>
          <p:cNvPr id="44" name="표 104"/>
          <p:cNvGraphicFramePr>
            <a:graphicFrameLocks noGrp="1"/>
          </p:cNvGraphicFramePr>
          <p:nvPr/>
        </p:nvGraphicFramePr>
        <p:xfrm>
          <a:off x="117029" y="1722307"/>
          <a:ext cx="6543203" cy="2167400"/>
        </p:xfrm>
        <a:graphic>
          <a:graphicData uri="http://schemas.openxmlformats.org/drawingml/2006/table">
            <a:tbl>
              <a:tblPr/>
              <a:tblGrid>
                <a:gridCol w="998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11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제품명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기능</a:t>
                      </a: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1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등급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가격</a:t>
                      </a: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1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시스템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URL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돋움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69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내용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25971" y="1468185"/>
            <a:ext cx="7569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▶ 제품 조회</a:t>
            </a:r>
          </a:p>
        </p:txBody>
      </p:sp>
      <p:sp>
        <p:nvSpPr>
          <p:cNvPr id="59" name="모서리가 둥근 직사각형 136"/>
          <p:cNvSpPr>
            <a:spLocks noChangeArrowheads="1"/>
          </p:cNvSpPr>
          <p:nvPr/>
        </p:nvSpPr>
        <p:spPr bwMode="auto">
          <a:xfrm>
            <a:off x="5929322" y="4000504"/>
            <a:ext cx="648000" cy="163636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목록</a:t>
            </a:r>
          </a:p>
        </p:txBody>
      </p:sp>
      <p:graphicFrame>
        <p:nvGraphicFramePr>
          <p:cNvPr id="60" name="표 59"/>
          <p:cNvGraphicFramePr>
            <a:graphicFrameLocks noGrp="1"/>
          </p:cNvGraphicFramePr>
          <p:nvPr/>
        </p:nvGraphicFramePr>
        <p:xfrm>
          <a:off x="6732240" y="2747800"/>
          <a:ext cx="2306086" cy="169164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S/W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정보를 조회한다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spc="-1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제품을 클릭하면 해당 페이지로 이동한다</a:t>
                      </a:r>
                      <a:r>
                        <a:rPr lang="en-US" altLang="ko-KR" sz="700" spc="-1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spc="-100" baseline="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내용이 출력된다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목록으로 이동한다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567117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지원 포털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SW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UI-3DP-05-002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S/W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상세 정보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PC-3DP-01-05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+mn-ea"/>
                        </a:rPr>
                        <a:t>지식 서비스 </a:t>
                      </a:r>
                      <a:r>
                        <a:rPr lang="en-US" altLang="ko-KR" sz="700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+mn-ea"/>
                        </a:rPr>
                        <a:t>-&gt; SW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4405995" y="1774459"/>
            <a:ext cx="1164592" cy="2257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endParaRPr lang="ko-KR" altLang="en-US" sz="800" dirty="0"/>
          </a:p>
          <a:p>
            <a:r>
              <a:rPr lang="en-US" altLang="ko-KR" sz="800" dirty="0"/>
              <a:t>Slicer, 3D Printer Host 	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175976" y="1792153"/>
            <a:ext cx="1164592" cy="2257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lvl="0"/>
            <a:r>
              <a:rPr lang="en-US" altLang="ko-KR" sz="800" dirty="0" err="1"/>
              <a:t>Cura</a:t>
            </a:r>
            <a:endParaRPr lang="ko-KR" altLang="en-US" sz="800" dirty="0">
              <a:latin typeface="Arial Unicode MS" panose="020B0604020202020204" pitchFamily="50" charset="-127"/>
              <a:ea typeface="Arial Unicode MS" panose="020B06040202020202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75976" y="3119973"/>
            <a:ext cx="5417093" cy="66621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lvl="0"/>
            <a:r>
              <a:rPr lang="ko-KR" altLang="en-US" sz="800" dirty="0">
                <a:latin typeface="Arial Unicode MS" panose="020B0604020202020204" pitchFamily="50" charset="-127"/>
                <a:ea typeface="Arial Unicode MS" panose="020B0604020202020204" pitchFamily="50" charset="-127"/>
              </a:rPr>
              <a:t>비고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175976" y="2774591"/>
            <a:ext cx="4396156" cy="225781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 lvl="0"/>
            <a:r>
              <a:rPr lang="en-US" altLang="ko-KR" sz="800" dirty="0">
                <a:ea typeface="나눔고딕" pitchFamily="50" charset="-127"/>
              </a:rPr>
              <a:t>https://ultimaker.com/en/products/cura-software</a:t>
            </a:r>
            <a:endParaRPr lang="ko-KR" altLang="en-US" sz="800" dirty="0">
              <a:ea typeface="나눔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175976" y="2417401"/>
            <a:ext cx="4396156" cy="2257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r>
              <a:rPr lang="en-US" altLang="ko-KR" sz="800" dirty="0"/>
              <a:t>PC, Mac, Linux 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405995" y="2088000"/>
            <a:ext cx="1164592" cy="2257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r>
              <a:rPr lang="en-US" altLang="ko-KR" sz="800" dirty="0"/>
              <a:t>Free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175976" y="2088000"/>
            <a:ext cx="1164592" cy="2257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lvl="0"/>
            <a:r>
              <a:rPr lang="ko-KR" altLang="en-US" sz="800" dirty="0">
                <a:latin typeface="Arial Unicode MS" panose="020B0604020202020204" pitchFamily="50" charset="-127"/>
                <a:ea typeface="Arial Unicode MS" panose="020B0604020202020204" pitchFamily="50" charset="-127"/>
              </a:rPr>
              <a:t>초급</a:t>
            </a:r>
          </a:p>
        </p:txBody>
      </p:sp>
    </p:spTree>
    <p:extLst>
      <p:ext uri="{BB962C8B-B14F-4D97-AF65-F5344CB8AC3E}">
        <p14:creationId xmlns:p14="http://schemas.microsoft.com/office/powerpoint/2010/main" val="80183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056" y="893912"/>
            <a:ext cx="16161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지식 서비스 </a:t>
            </a:r>
            <a:r>
              <a:rPr lang="en-US" altLang="ko-KR" dirty="0"/>
              <a:t>-&gt; 3D </a:t>
            </a:r>
            <a:r>
              <a:rPr lang="ko-KR" altLang="en-US" dirty="0" err="1"/>
              <a:t>프린팅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제품명을 입력 후 조회한다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제품명을 입력한다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검색을 클릭한다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표에 검색 조건의 정보가 출력된다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spc="-100" baseline="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104383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지원 포털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3D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프린터 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UI-3DP-05-003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3D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프린터 정보 목록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PC-3DP-01-05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+mn-ea"/>
                        </a:rPr>
                        <a:t>지식 서비스 </a:t>
                      </a:r>
                      <a:r>
                        <a:rPr lang="en-US" altLang="ko-KR" sz="700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+mn-ea"/>
                        </a:rPr>
                        <a:t>-&gt; 3D</a:t>
                      </a:r>
                      <a:r>
                        <a:rPr lang="ko-KR" altLang="en-US" sz="700" baseline="0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aseline="0" dirty="0" err="1">
                          <a:solidFill>
                            <a:schemeClr val="tx2"/>
                          </a:solidFill>
                          <a:latin typeface="맑은 고딕" pitchFamily="50" charset="-127"/>
                          <a:ea typeface="+mn-ea"/>
                        </a:rPr>
                        <a:t>프린팅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3" name="직사각형 127"/>
          <p:cNvSpPr>
            <a:spLocks noChangeArrowheads="1"/>
          </p:cNvSpPr>
          <p:nvPr/>
        </p:nvSpPr>
        <p:spPr bwMode="auto">
          <a:xfrm>
            <a:off x="2483768" y="4285126"/>
            <a:ext cx="189667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◀ 이전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1 2 3 4 5 6 7 8 9 10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다음 ▶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6008" y="2037600"/>
            <a:ext cx="22327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50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건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| 1/5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페이지</a:t>
            </a:r>
          </a:p>
        </p:txBody>
      </p:sp>
      <p:graphicFrame>
        <p:nvGraphicFramePr>
          <p:cNvPr id="54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585473"/>
              </p:ext>
            </p:extLst>
          </p:nvPr>
        </p:nvGraphicFramePr>
        <p:xfrm>
          <a:off x="683568" y="2332535"/>
          <a:ext cx="5492735" cy="1878747"/>
        </p:xfrm>
        <a:graphic>
          <a:graphicData uri="http://schemas.openxmlformats.org/drawingml/2006/table">
            <a:tbl>
              <a:tblPr/>
              <a:tblGrid>
                <a:gridCol w="1071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50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868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제품명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사진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조형 방식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주요 재료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소프트웨어</a:t>
                      </a: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algn="ctr"/>
                      <a:r>
                        <a:rPr lang="en-US" sz="7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REPLICATOR MINI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FDM</a:t>
                      </a:r>
                      <a:endParaRPr lang="en-US" altLang="ko-KR" sz="700" b="0" i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PC ABS</a:t>
                      </a:r>
                      <a:r>
                        <a:rPr lang="ko-KR" altLang="en-US" sz="7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와 분말 코팅 강철 보강재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MAKERBOT </a:t>
                      </a:r>
                      <a:r>
                        <a:rPr lang="ko-KR" altLang="en-US" sz="7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데스크톱 </a:t>
                      </a:r>
                      <a:endParaRPr lang="en-US" altLang="ko-KR" sz="700" b="0" i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ko-KR" altLang="en-US" sz="7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소프트웨어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algn="ctr"/>
                      <a:r>
                        <a:rPr lang="en-US" sz="7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REPLICATOR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FDM</a:t>
                      </a:r>
                      <a:endParaRPr lang="en-US" sz="700" dirty="0">
                        <a:solidFill>
                          <a:srgbClr val="333333"/>
                        </a:solidFill>
                        <a:latin typeface="+mn-ea"/>
                        <a:ea typeface="+mn-ea"/>
                      </a:endParaRPr>
                    </a:p>
                  </a:txBody>
                  <a:tcPr marL="190500" marR="0" marT="85725" marB="95250" anchor="ctr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PC ABS</a:t>
                      </a:r>
                      <a:r>
                        <a:rPr lang="ko-KR" altLang="en-US" sz="7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와 분말 코팅 강철 보강재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MAKERBOT </a:t>
                      </a:r>
                      <a:r>
                        <a:rPr lang="ko-KR" altLang="en-US" sz="7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데스크톱 소프트웨어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REPLICATOR Z18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FDM</a:t>
                      </a:r>
                      <a:endParaRPr lang="en-US" sz="700" dirty="0">
                        <a:solidFill>
                          <a:srgbClr val="333333"/>
                        </a:solidFill>
                        <a:latin typeface="+mn-ea"/>
                        <a:ea typeface="+mn-ea"/>
                      </a:endParaRPr>
                    </a:p>
                  </a:txBody>
                  <a:tcPr marL="190500" marR="0" marT="85725" marB="95250" anchor="ctr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+mn-ea"/>
                          <a:ea typeface="+mn-ea"/>
                        </a:rPr>
                        <a:t>  PC-ABS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+mn-ea"/>
                          <a:ea typeface="+mn-ea"/>
                        </a:rPr>
                        <a:t>및 알루미늄 복합 재료를 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+mn-ea"/>
                          <a:ea typeface="+mn-ea"/>
                        </a:rPr>
                        <a:t>이용한 분말 코팅 강철</a:t>
                      </a:r>
                    </a:p>
                  </a:txBody>
                  <a:tcPr marL="190500" marR="0" marT="85725" marB="95250" anchor="ctr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MAKERBOT </a:t>
                      </a:r>
                      <a:r>
                        <a:rPr lang="ko-KR" altLang="en-US" sz="7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데스크톱 </a:t>
                      </a:r>
                      <a:endParaRPr lang="en-US" altLang="ko-KR" sz="700" b="0" i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ko-KR" altLang="en-US" sz="7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소프트웨어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0" marR="0" marT="85725" marB="95250" anchor="ctr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algn="ctr"/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0" marT="36000" marB="36000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" name="AutoShape 30"/>
          <p:cNvSpPr>
            <a:spLocks noChangeArrowheads="1"/>
          </p:cNvSpPr>
          <p:nvPr/>
        </p:nvSpPr>
        <p:spPr bwMode="auto">
          <a:xfrm>
            <a:off x="1285852" y="2563519"/>
            <a:ext cx="684001" cy="197644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>
                <a:latin typeface="+mn-ea"/>
              </a:rPr>
              <a:t>사진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34" name="AutoShape 30"/>
          <p:cNvSpPr>
            <a:spLocks noChangeArrowheads="1"/>
          </p:cNvSpPr>
          <p:nvPr/>
        </p:nvSpPr>
        <p:spPr bwMode="auto">
          <a:xfrm>
            <a:off x="1285852" y="2904039"/>
            <a:ext cx="684001" cy="197644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>
                <a:latin typeface="+mn-ea"/>
                <a:ea typeface="+mn-ea"/>
              </a:rPr>
              <a:t>사진</a:t>
            </a:r>
          </a:p>
        </p:txBody>
      </p:sp>
      <p:sp>
        <p:nvSpPr>
          <p:cNvPr id="35" name="AutoShape 30"/>
          <p:cNvSpPr>
            <a:spLocks noChangeArrowheads="1"/>
          </p:cNvSpPr>
          <p:nvPr/>
        </p:nvSpPr>
        <p:spPr bwMode="auto">
          <a:xfrm>
            <a:off x="1285852" y="3286124"/>
            <a:ext cx="684001" cy="197644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>
                <a:latin typeface="+mn-ea"/>
              </a:rPr>
              <a:t>사진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17734" y="1573582"/>
            <a:ext cx="6500177" cy="33336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AutoShape 30"/>
          <p:cNvSpPr>
            <a:spLocks noChangeArrowheads="1"/>
          </p:cNvSpPr>
          <p:nvPr/>
        </p:nvSpPr>
        <p:spPr bwMode="auto">
          <a:xfrm>
            <a:off x="4355975" y="1645108"/>
            <a:ext cx="684001" cy="197644"/>
          </a:xfrm>
          <a:prstGeom prst="flowChartAlternateProcess">
            <a:avLst/>
          </a:prstGeom>
          <a:solidFill>
            <a:srgbClr val="DDDDDD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>
                <a:latin typeface="+mn-ea"/>
                <a:ea typeface="+mn-ea"/>
              </a:rPr>
              <a:t>검색</a:t>
            </a:r>
          </a:p>
        </p:txBody>
      </p:sp>
      <p:sp>
        <p:nvSpPr>
          <p:cNvPr id="42" name="직사각형 41"/>
          <p:cNvSpPr/>
          <p:nvPr/>
        </p:nvSpPr>
        <p:spPr bwMode="auto">
          <a:xfrm>
            <a:off x="251516" y="1646299"/>
            <a:ext cx="4068000" cy="19526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</a:rPr>
              <a:t>제품명 입력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</a:rPr>
              <a:t>		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66" name="양쪽 모서리가 둥근 사각형 208"/>
          <p:cNvSpPr/>
          <p:nvPr/>
        </p:nvSpPr>
        <p:spPr>
          <a:xfrm>
            <a:off x="142844" y="1280963"/>
            <a:ext cx="1188000" cy="216000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 w="3175" algn="ctr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900" b="1" dirty="0">
                <a:solidFill>
                  <a:schemeClr val="bg1">
                    <a:lumMod val="95000"/>
                  </a:schemeClr>
                </a:solidFill>
                <a:ea typeface="나눔고딕" panose="020D0604000000000000"/>
              </a:rPr>
              <a:t>3D </a:t>
            </a:r>
            <a:r>
              <a:rPr lang="ko-KR" altLang="en-US" sz="900" b="1" dirty="0">
                <a:solidFill>
                  <a:schemeClr val="bg1">
                    <a:lumMod val="95000"/>
                  </a:schemeClr>
                </a:solidFill>
                <a:ea typeface="나눔고딕" panose="020D0604000000000000"/>
              </a:rPr>
              <a:t>프린터</a:t>
            </a:r>
          </a:p>
        </p:txBody>
      </p:sp>
      <p:cxnSp>
        <p:nvCxnSpPr>
          <p:cNvPr id="67" name="직선 연결선 66"/>
          <p:cNvCxnSpPr/>
          <p:nvPr/>
        </p:nvCxnSpPr>
        <p:spPr>
          <a:xfrm>
            <a:off x="117734" y="1498667"/>
            <a:ext cx="6525968" cy="1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630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464528" y="2483827"/>
            <a:ext cx="848018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2423746" y="2129103"/>
            <a:ext cx="6512169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20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1846" dirty="0"/>
              <a:t>지원 포털</a:t>
            </a:r>
            <a:endParaRPr lang="en-US" altLang="ko-KR" sz="1846" dirty="0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2444995" y="2508930"/>
            <a:ext cx="6512169" cy="60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36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3323" dirty="0"/>
              <a:t>센터 소개</a:t>
            </a:r>
            <a:endParaRPr lang="en-US" altLang="ko-KR" sz="3323" dirty="0"/>
          </a:p>
        </p:txBody>
      </p:sp>
    </p:spTree>
    <p:extLst>
      <p:ext uri="{BB962C8B-B14F-4D97-AF65-F5344CB8AC3E}">
        <p14:creationId xmlns:p14="http://schemas.microsoft.com/office/powerpoint/2010/main" val="11762965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056" y="893912"/>
            <a:ext cx="11929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센터소개</a:t>
            </a:r>
            <a:r>
              <a:rPr lang="en-US" altLang="ko-KR" dirty="0"/>
              <a:t>-&gt;</a:t>
            </a:r>
            <a:r>
              <a:rPr lang="ko-KR" altLang="en-US" dirty="0"/>
              <a:t>인사말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032752"/>
              </p:ext>
            </p:extLst>
          </p:nvPr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센터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소개글을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확인한다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203797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지원 포털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센터소개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UI-3DP-06-001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인사말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PC-3DP-01-06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센터소개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8" name="AutoShape 30"/>
          <p:cNvSpPr>
            <a:spLocks noChangeArrowheads="1"/>
          </p:cNvSpPr>
          <p:nvPr/>
        </p:nvSpPr>
        <p:spPr bwMode="auto">
          <a:xfrm>
            <a:off x="459118" y="1268760"/>
            <a:ext cx="5841073" cy="3960440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>
                <a:latin typeface="+mn-ea"/>
              </a:rPr>
              <a:t>센터 </a:t>
            </a:r>
            <a:r>
              <a:rPr lang="ko-KR" altLang="en-US" sz="800" dirty="0" err="1">
                <a:latin typeface="+mn-ea"/>
              </a:rPr>
              <a:t>소개글</a:t>
            </a:r>
            <a:endParaRPr lang="ko-KR" altLang="en-US" sz="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051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056" y="893912"/>
            <a:ext cx="13019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센터소개</a:t>
            </a:r>
            <a:r>
              <a:rPr lang="en-US" altLang="ko-KR" dirty="0"/>
              <a:t>-&gt;</a:t>
            </a:r>
            <a:r>
              <a:rPr lang="ko-KR" altLang="en-US" dirty="0" err="1"/>
              <a:t>오시는길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663026"/>
              </p:ext>
            </p:extLst>
          </p:nvPr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오시는길을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확인한다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532723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지원 포털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센터소개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UI-3DP-06-002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찾아오시는길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PC-3DP-01-06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센터소개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8" name="AutoShape 30"/>
          <p:cNvSpPr>
            <a:spLocks noChangeArrowheads="1"/>
          </p:cNvSpPr>
          <p:nvPr/>
        </p:nvSpPr>
        <p:spPr bwMode="auto">
          <a:xfrm>
            <a:off x="459119" y="1268760"/>
            <a:ext cx="3536818" cy="1584176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>
                <a:latin typeface="+mn-ea"/>
              </a:rPr>
              <a:t>지도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3284984"/>
            <a:ext cx="1164592" cy="2257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r>
              <a:rPr lang="ko-KR" altLang="en-US" sz="800" dirty="0">
                <a:ea typeface="나눔고딕" pitchFamily="50" charset="-127"/>
              </a:rPr>
              <a:t>주소 </a:t>
            </a:r>
            <a:r>
              <a:rPr lang="en-US" altLang="ko-KR" sz="800" dirty="0">
                <a:ea typeface="나눔고딕" pitchFamily="50" charset="-127"/>
              </a:rPr>
              <a:t>: </a:t>
            </a:r>
            <a:endParaRPr lang="ko-KR" altLang="en-US" sz="800" dirty="0"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6159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464528" y="2483827"/>
            <a:ext cx="848018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2423746" y="2129103"/>
            <a:ext cx="6512169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20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1846" dirty="0"/>
              <a:t>지원 포털</a:t>
            </a:r>
            <a:endParaRPr lang="en-US" altLang="ko-KR" sz="1846" dirty="0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2444995" y="2508930"/>
            <a:ext cx="6512169" cy="60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36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3323" dirty="0"/>
              <a:t>공지사항</a:t>
            </a:r>
            <a:endParaRPr lang="en-US" altLang="ko-KR" sz="3323" dirty="0"/>
          </a:p>
        </p:txBody>
      </p:sp>
    </p:spTree>
    <p:extLst>
      <p:ext uri="{BB962C8B-B14F-4D97-AF65-F5344CB8AC3E}">
        <p14:creationId xmlns:p14="http://schemas.microsoft.com/office/powerpoint/2010/main" val="13721360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056" y="893912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공지사항 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613890"/>
              </p:ext>
            </p:extLst>
          </p:nvPr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공지사항을 조회한다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공지사항 제목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을 입력한다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검색을 클릭한다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표에 검색 조건의 정보가 출력된다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spc="-100" baseline="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060222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지원 포털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공지사항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UI-3DP-07-001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공지사항 목록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PC-3DP-01-07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통합관리자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공지사항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8" name="모서리가 둥근 직사각형 27"/>
          <p:cNvSpPr/>
          <p:nvPr/>
        </p:nvSpPr>
        <p:spPr>
          <a:xfrm>
            <a:off x="117734" y="1573582"/>
            <a:ext cx="6500177" cy="33336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AutoShape 30"/>
          <p:cNvSpPr>
            <a:spLocks noChangeArrowheads="1"/>
          </p:cNvSpPr>
          <p:nvPr/>
        </p:nvSpPr>
        <p:spPr bwMode="auto">
          <a:xfrm>
            <a:off x="4355975" y="1645108"/>
            <a:ext cx="684001" cy="197644"/>
          </a:xfrm>
          <a:prstGeom prst="flowChartAlternateProcess">
            <a:avLst/>
          </a:prstGeom>
          <a:solidFill>
            <a:srgbClr val="DDDDDD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>
                <a:latin typeface="+mn-ea"/>
                <a:ea typeface="+mn-ea"/>
              </a:rPr>
              <a:t>검색</a:t>
            </a:r>
          </a:p>
        </p:txBody>
      </p:sp>
      <p:sp>
        <p:nvSpPr>
          <p:cNvPr id="31" name="직사각형 30"/>
          <p:cNvSpPr/>
          <p:nvPr/>
        </p:nvSpPr>
        <p:spPr bwMode="auto">
          <a:xfrm>
            <a:off x="251516" y="1646299"/>
            <a:ext cx="4068000" cy="19526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r"/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</a:rPr>
              <a:t>	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109" name="직사각형 127"/>
          <p:cNvSpPr>
            <a:spLocks noChangeArrowheads="1"/>
          </p:cNvSpPr>
          <p:nvPr/>
        </p:nvSpPr>
        <p:spPr bwMode="auto">
          <a:xfrm>
            <a:off x="2483768" y="4213688"/>
            <a:ext cx="189667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◀ 이전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1 2 3 4 5 6 7 8 9 10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다음 ▶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26008" y="2038619"/>
            <a:ext cx="22327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50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건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| 1/5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페이지</a:t>
            </a:r>
          </a:p>
        </p:txBody>
      </p:sp>
      <p:graphicFrame>
        <p:nvGraphicFramePr>
          <p:cNvPr id="111" name="표 104"/>
          <p:cNvGraphicFramePr>
            <a:graphicFrameLocks noGrp="1"/>
          </p:cNvGraphicFramePr>
          <p:nvPr/>
        </p:nvGraphicFramePr>
        <p:xfrm>
          <a:off x="142845" y="2269463"/>
          <a:ext cx="6445379" cy="1810843"/>
        </p:xfrm>
        <a:graphic>
          <a:graphicData uri="http://schemas.openxmlformats.org/drawingml/2006/table">
            <a:tbl>
              <a:tblPr/>
              <a:tblGrid>
                <a:gridCol w="812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1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37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순번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이미지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제목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등록자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등록일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101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공지사항입니다</a:t>
                      </a:r>
                      <a:r>
                        <a:rPr lang="en-US" altLang="ko-KR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관리자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2016-01-01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3600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75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공지사항입니다</a:t>
                      </a:r>
                      <a:r>
                        <a:rPr lang="en-US" altLang="ko-KR" sz="700" b="0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700" b="0" i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관리자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2016-01-01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3600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10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공지사항입니다</a:t>
                      </a:r>
                      <a:r>
                        <a:rPr lang="en-US" altLang="ko-KR" sz="700" b="0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700" b="0" i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관리자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2016-01-01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3600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10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공지사항입니다</a:t>
                      </a:r>
                      <a:r>
                        <a:rPr lang="en-US" altLang="ko-KR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관리자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2016-01-01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3600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1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0" marT="36000" marB="36000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50" name="직선 연결선 149"/>
          <p:cNvCxnSpPr/>
          <p:nvPr/>
        </p:nvCxnSpPr>
        <p:spPr>
          <a:xfrm>
            <a:off x="117734" y="1498667"/>
            <a:ext cx="6454530" cy="260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832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056" y="893912"/>
            <a:ext cx="10118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공지사항 관리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692814"/>
              </p:ext>
            </p:extLst>
          </p:nvPr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공지사항 내용을 조회한다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목록 버튼을 클릭한다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공지사항 리스트가 출력된다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spc="-100" baseline="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287588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지원 포털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공지사항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UI-3DP-07-002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공지사항 상세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PC-3DP-01-07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통합관리자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공지사항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8" name="모서리가 둥근 직사각형 27"/>
          <p:cNvSpPr/>
          <p:nvPr/>
        </p:nvSpPr>
        <p:spPr>
          <a:xfrm>
            <a:off x="117734" y="1573582"/>
            <a:ext cx="6500177" cy="33336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센터 포털입니다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50" name="직선 연결선 149"/>
          <p:cNvCxnSpPr/>
          <p:nvPr/>
        </p:nvCxnSpPr>
        <p:spPr>
          <a:xfrm>
            <a:off x="117734" y="1498667"/>
            <a:ext cx="6454530" cy="260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076056" y="1624847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2016-01-01</a:t>
            </a:r>
            <a:endParaRPr lang="ko-KR" altLang="en-US" sz="900" dirty="0"/>
          </a:p>
        </p:txBody>
      </p:sp>
      <p:sp>
        <p:nvSpPr>
          <p:cNvPr id="13" name="TextBox 12"/>
          <p:cNvSpPr txBox="1"/>
          <p:nvPr/>
        </p:nvSpPr>
        <p:spPr>
          <a:xfrm>
            <a:off x="5910136" y="1621575"/>
            <a:ext cx="5100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admin</a:t>
            </a:r>
            <a:endParaRPr lang="ko-KR" altLang="en-US" sz="900" dirty="0"/>
          </a:p>
        </p:txBody>
      </p:sp>
      <p:sp>
        <p:nvSpPr>
          <p:cNvPr id="14" name="AutoShape 30"/>
          <p:cNvSpPr>
            <a:spLocks noChangeArrowheads="1"/>
          </p:cNvSpPr>
          <p:nvPr/>
        </p:nvSpPr>
        <p:spPr bwMode="auto">
          <a:xfrm>
            <a:off x="107950" y="2060848"/>
            <a:ext cx="6464314" cy="3240360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/>
              <a:t>센터 포털입니다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5" name="AutoShape 30"/>
          <p:cNvSpPr>
            <a:spLocks noChangeArrowheads="1"/>
          </p:cNvSpPr>
          <p:nvPr/>
        </p:nvSpPr>
        <p:spPr bwMode="auto">
          <a:xfrm>
            <a:off x="5823173" y="1210998"/>
            <a:ext cx="684001" cy="197644"/>
          </a:xfrm>
          <a:prstGeom prst="flowChartAlternateProcess">
            <a:avLst/>
          </a:prstGeom>
          <a:solidFill>
            <a:srgbClr val="DDDDDD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>
                <a:latin typeface="+mn-ea"/>
              </a:rPr>
              <a:t>목록</a:t>
            </a:r>
            <a:endParaRPr lang="ko-KR" altLang="en-US" sz="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4898221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직사각형 132"/>
          <p:cNvSpPr/>
          <p:nvPr/>
        </p:nvSpPr>
        <p:spPr>
          <a:xfrm>
            <a:off x="3216953" y="903040"/>
            <a:ext cx="2710093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1200" b="1">
                <a:latin typeface="나눔고딕"/>
                <a:ea typeface="나눔고딕"/>
                <a:cs typeface="+mn-cs"/>
              </a:rPr>
              <a:t>Pet</a:t>
            </a:r>
            <a:r>
              <a:rPr lang="ko-KR" altLang="en-US" sz="1200" b="1">
                <a:latin typeface="나눔고딕"/>
                <a:ea typeface="나눔고딕"/>
                <a:cs typeface="+mn-cs"/>
              </a:rPr>
              <a:t> </a:t>
            </a:r>
            <a:r>
              <a:rPr lang="en-US" altLang="ko-KR" sz="1200" b="1">
                <a:latin typeface="나눔고딕"/>
                <a:ea typeface="나눔고딕"/>
                <a:cs typeface="+mn-cs"/>
              </a:rPr>
              <a:t>peeder</a:t>
            </a:r>
            <a:endParaRPr lang="ko-KR" altLang="en-US" sz="1200" b="1">
              <a:solidFill>
                <a:schemeClr val="tx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7798753" y="2451266"/>
            <a:ext cx="1332048" cy="4235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900">
                <a:latin typeface="나눔고딕"/>
                <a:ea typeface="나눔고딕"/>
                <a:cs typeface="+mn-cs"/>
              </a:rPr>
              <a:t>코드</a:t>
            </a:r>
            <a:r>
              <a:rPr lang="ko-KR" altLang="en-US" sz="900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 관리</a:t>
            </a:r>
            <a:endParaRPr lang="ko-KR" altLang="en-US" sz="900">
              <a:solidFill>
                <a:schemeClr val="tx1"/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49" name="꺾인 연결선 48"/>
          <p:cNvCxnSpPr>
            <a:stCxn id="133" idx="2"/>
            <a:endCxn id="4" idx="0"/>
          </p:cNvCxnSpPr>
          <p:nvPr/>
        </p:nvCxnSpPr>
        <p:spPr>
          <a:xfrm rot="16200000" flipH="1">
            <a:off x="6353515" y="-518436"/>
            <a:ext cx="329746" cy="3892777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3908847" y="1696098"/>
            <a:ext cx="1332048" cy="4235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b="1">
                <a:latin typeface="나눔고딕"/>
                <a:ea typeface="나눔고딕"/>
                <a:cs typeface="+mn-cs"/>
              </a:rPr>
              <a:t>Peeder</a:t>
            </a:r>
            <a:r>
              <a:rPr lang="ko-KR" altLang="en-US" sz="900" b="1">
                <a:latin typeface="나눔고딕"/>
                <a:ea typeface="나눔고딕"/>
                <a:cs typeface="+mn-cs"/>
              </a:rPr>
              <a:t> </a:t>
            </a:r>
            <a:r>
              <a:rPr lang="en-US" altLang="ko-KR" sz="900" b="1">
                <a:latin typeface="나눔고딕"/>
                <a:ea typeface="나눔고딕"/>
                <a:cs typeface="+mn-cs"/>
              </a:rPr>
              <a:t>APP</a:t>
            </a:r>
            <a:endParaRPr lang="en-US" altLang="ko-KR" sz="900" b="1">
              <a:latin typeface="나눔고딕"/>
              <a:ea typeface="나눔고딕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798753" y="1592826"/>
            <a:ext cx="1332048" cy="4235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b="1">
                <a:latin typeface="나눔고딕"/>
                <a:ea typeface="나눔고딕"/>
                <a:cs typeface="+mn-cs"/>
              </a:rPr>
              <a:t>Peeder</a:t>
            </a:r>
            <a:endParaRPr lang="en-US" altLang="ko-KR" sz="900" b="1">
              <a:latin typeface="나눔고딕"/>
              <a:ea typeface="나눔고딕"/>
              <a:cs typeface="+mn-cs"/>
            </a:endParaRPr>
          </a:p>
          <a:p>
            <a:pPr algn="ctr">
              <a:defRPr/>
            </a:pPr>
            <a:r>
              <a:rPr lang="ko-KR" altLang="en-US" sz="900" b="1">
                <a:latin typeface="나눔고딕"/>
                <a:ea typeface="나눔고딕"/>
                <a:cs typeface="+mn-cs"/>
              </a:rPr>
              <a:t>본체</a:t>
            </a:r>
            <a:endParaRPr lang="ko-KR" altLang="en-US" sz="900" b="1">
              <a:solidFill>
                <a:schemeClr val="tx1"/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5" name="꺾인 연결선 48"/>
          <p:cNvCxnSpPr>
            <a:stCxn id="50" idx="0"/>
            <a:endCxn id="133" idx="2"/>
          </p:cNvCxnSpPr>
          <p:nvPr/>
        </p:nvCxnSpPr>
        <p:spPr>
          <a:xfrm rot="16200000" flipV="1">
            <a:off x="4356927" y="1478153"/>
            <a:ext cx="433018" cy="2871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905975" y="4078011"/>
            <a:ext cx="1332048" cy="4235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900">
                <a:latin typeface="나눔고딕"/>
                <a:ea typeface="나눔고딕"/>
                <a:cs typeface="+mn-cs"/>
              </a:rPr>
              <a:t>배식 기록</a:t>
            </a:r>
            <a:r>
              <a:rPr lang="en-US" altLang="ko-KR" sz="900"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900">
                <a:latin typeface="나눔고딕"/>
                <a:ea typeface="나눔고딕"/>
                <a:cs typeface="+mn-cs"/>
              </a:rPr>
              <a:t>및 잔량 확인</a:t>
            </a:r>
            <a:endParaRPr lang="ko-KR" altLang="en-US" sz="900">
              <a:solidFill>
                <a:schemeClr val="tx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899625" y="3524122"/>
            <a:ext cx="1332048" cy="4235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900">
                <a:latin typeface="나눔고딕"/>
                <a:ea typeface="나눔고딕"/>
                <a:cs typeface="+mn-cs"/>
              </a:rPr>
              <a:t>배식 버튼</a:t>
            </a:r>
            <a:endParaRPr lang="ko-KR" altLang="en-US" sz="900">
              <a:solidFill>
                <a:schemeClr val="tx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05975" y="2926125"/>
            <a:ext cx="1332048" cy="4235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900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배식 시간 설정</a:t>
            </a:r>
            <a:endParaRPr lang="ko-KR" altLang="en-US" sz="900">
              <a:solidFill>
                <a:schemeClr val="tx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798753" y="3000194"/>
            <a:ext cx="1332048" cy="4235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900">
                <a:latin typeface="나눔고딕"/>
                <a:ea typeface="나눔고딕"/>
                <a:cs typeface="+mn-cs"/>
              </a:rPr>
              <a:t>코드</a:t>
            </a:r>
            <a:r>
              <a:rPr lang="ko-KR" altLang="en-US" sz="900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 관리</a:t>
            </a:r>
            <a:endParaRPr lang="ko-KR" altLang="en-US" sz="900">
              <a:solidFill>
                <a:schemeClr val="tx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802305" y="3538262"/>
            <a:ext cx="1332048" cy="4235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900">
                <a:latin typeface="나눔고딕"/>
                <a:ea typeface="나눔고딕"/>
                <a:cs typeface="+mn-cs"/>
              </a:rPr>
              <a:t>코드</a:t>
            </a:r>
            <a:r>
              <a:rPr lang="ko-KR" altLang="en-US" sz="900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 관리</a:t>
            </a:r>
            <a:endParaRPr lang="ko-KR" altLang="en-US" sz="900">
              <a:solidFill>
                <a:schemeClr val="tx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798753" y="4263311"/>
            <a:ext cx="1332048" cy="4235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900">
                <a:latin typeface="나눔고딕"/>
                <a:ea typeface="나눔고딕"/>
                <a:cs typeface="+mn-cs"/>
              </a:rPr>
              <a:t>코드</a:t>
            </a:r>
            <a:r>
              <a:rPr lang="ko-KR" altLang="en-US" sz="900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 관리</a:t>
            </a:r>
            <a:endParaRPr lang="ko-KR" altLang="en-US" sz="900">
              <a:solidFill>
                <a:schemeClr val="tx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05975" y="2268716"/>
            <a:ext cx="1332048" cy="4235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900" b="1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메인 화면</a:t>
            </a:r>
            <a:endParaRPr lang="ko-KR" altLang="en-US" sz="900" b="1">
              <a:solidFill>
                <a:schemeClr val="tx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411760" y="2916347"/>
            <a:ext cx="1332048" cy="4235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900" b="1">
                <a:latin typeface="나눔고딕"/>
                <a:ea typeface="나눔고딕"/>
                <a:cs typeface="+mn-cs"/>
              </a:rPr>
              <a:t>배식 기록 및 잔량</a:t>
            </a:r>
            <a:endParaRPr lang="ko-KR" altLang="en-US" sz="900" b="1">
              <a:latin typeface="나눔고딕"/>
              <a:ea typeface="나눔고딕"/>
              <a:cs typeface="+mn-cs"/>
            </a:endParaRPr>
          </a:p>
          <a:p>
            <a:pPr algn="ctr">
              <a:defRPr/>
            </a:pPr>
            <a:r>
              <a:rPr lang="ko-KR" altLang="en-US" sz="900" b="1">
                <a:latin typeface="나눔고딕"/>
                <a:ea typeface="나눔고딕"/>
                <a:cs typeface="+mn-cs"/>
              </a:rPr>
              <a:t>확인 페이지</a:t>
            </a:r>
            <a:endParaRPr lang="en-US" altLang="ko-KR" sz="900" b="1">
              <a:latin typeface="나눔고딕"/>
              <a:ea typeface="나눔고딕"/>
              <a:cs typeface="+mn-cs"/>
            </a:endParaRPr>
          </a:p>
        </p:txBody>
      </p:sp>
      <p:cxnSp>
        <p:nvCxnSpPr>
          <p:cNvPr id="32" name="꺾인 연결선 48"/>
          <p:cNvCxnSpPr>
            <a:stCxn id="50" idx="2"/>
            <a:endCxn id="23" idx="0"/>
          </p:cNvCxnSpPr>
          <p:nvPr/>
        </p:nvCxnSpPr>
        <p:spPr>
          <a:xfrm rot="5400000">
            <a:off x="4498894" y="2192738"/>
            <a:ext cx="149083" cy="2872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48"/>
          <p:cNvCxnSpPr>
            <a:stCxn id="24" idx="0"/>
            <a:endCxn id="23" idx="1"/>
          </p:cNvCxnSpPr>
          <p:nvPr/>
        </p:nvCxnSpPr>
        <p:spPr>
          <a:xfrm rot="5400000" flipH="1" flipV="1">
            <a:off x="3273948" y="2284321"/>
            <a:ext cx="435863" cy="828191"/>
          </a:xfrm>
          <a:prstGeom prst="bentConnector2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2400854" y="5311496"/>
            <a:ext cx="1332048" cy="4235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900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잔량 확인</a:t>
            </a:r>
            <a:endParaRPr lang="ko-KR" altLang="en-US" sz="900">
              <a:solidFill>
                <a:schemeClr val="tx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400854" y="4132135"/>
            <a:ext cx="1332048" cy="4235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900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배식 기록 확인</a:t>
            </a:r>
            <a:endParaRPr lang="ko-KR" altLang="en-US" sz="900">
              <a:solidFill>
                <a:schemeClr val="tx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2411760" y="3514344"/>
            <a:ext cx="1332048" cy="4235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900">
                <a:latin typeface="나눔고딕"/>
                <a:ea typeface="나눔고딕"/>
                <a:cs typeface="+mn-cs"/>
              </a:rPr>
              <a:t>배식 기록 요청</a:t>
            </a:r>
            <a:endParaRPr lang="ko-KR" altLang="en-US" sz="900">
              <a:solidFill>
                <a:schemeClr val="tx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2400854" y="4721815"/>
            <a:ext cx="1332048" cy="4235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900">
                <a:latin typeface="나눔고딕"/>
                <a:ea typeface="나눔고딕"/>
                <a:cs typeface="+mn-cs"/>
              </a:rPr>
              <a:t>잔량 요청</a:t>
            </a:r>
            <a:endParaRPr lang="ko-KR" altLang="en-US" sz="900">
              <a:solidFill>
                <a:schemeClr val="tx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345247" y="3514342"/>
            <a:ext cx="951975" cy="4235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900" b="1">
                <a:latin typeface="나눔고딕"/>
                <a:ea typeface="나눔고딕"/>
                <a:cs typeface="+mn-cs"/>
              </a:rPr>
              <a:t>배식 기록 페이지</a:t>
            </a:r>
            <a:endParaRPr lang="en-US" altLang="ko-KR" sz="900" b="1">
              <a:latin typeface="나눔고딕"/>
              <a:ea typeface="나눔고딕"/>
              <a:cs typeface="+mn-cs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0" y="3514342"/>
            <a:ext cx="1189430" cy="4235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900" b="1">
                <a:latin typeface="나눔고딕"/>
                <a:ea typeface="나눔고딕"/>
                <a:cs typeface="+mn-cs"/>
              </a:rPr>
              <a:t>잔량 기록 페이지</a:t>
            </a:r>
            <a:endParaRPr lang="en-US" altLang="ko-KR" sz="900" b="1">
              <a:latin typeface="나눔고딕"/>
              <a:ea typeface="나눔고딕"/>
              <a:cs typeface="+mn-cs"/>
            </a:endParaRPr>
          </a:p>
        </p:txBody>
      </p:sp>
      <p:cxnSp>
        <p:nvCxnSpPr>
          <p:cNvPr id="117" name="꺾인 연결선 48"/>
          <p:cNvCxnSpPr>
            <a:stCxn id="99" idx="0"/>
            <a:endCxn id="24" idx="1"/>
          </p:cNvCxnSpPr>
          <p:nvPr/>
        </p:nvCxnSpPr>
        <p:spPr>
          <a:xfrm rot="5400000" flipH="1" flipV="1">
            <a:off x="1923384" y="3025967"/>
            <a:ext cx="386227" cy="590525"/>
          </a:xfrm>
          <a:prstGeom prst="bentConnector2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 48"/>
          <p:cNvCxnSpPr>
            <a:stCxn id="107" idx="0"/>
            <a:endCxn id="24" idx="1"/>
          </p:cNvCxnSpPr>
          <p:nvPr/>
        </p:nvCxnSpPr>
        <p:spPr>
          <a:xfrm rot="5400000" flipH="1" flipV="1">
            <a:off x="1310124" y="2412707"/>
            <a:ext cx="386227" cy="1817045"/>
          </a:xfrm>
          <a:prstGeom prst="bentConnector2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/>
          <p:cNvSpPr/>
          <p:nvPr/>
        </p:nvSpPr>
        <p:spPr>
          <a:xfrm>
            <a:off x="1339288" y="4228237"/>
            <a:ext cx="951975" cy="4235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900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배식기록</a:t>
            </a:r>
            <a:endParaRPr lang="ko-KR" altLang="en-US" sz="900">
              <a:solidFill>
                <a:schemeClr val="tx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1" y="4201152"/>
            <a:ext cx="1189430" cy="4235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900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잔량</a:t>
            </a:r>
            <a:endParaRPr lang="ko-KR" altLang="en-US" sz="900">
              <a:solidFill>
                <a:schemeClr val="tx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3905673" y="4727114"/>
            <a:ext cx="1332048" cy="4235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900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연동 페이지 이동</a:t>
            </a:r>
            <a:endParaRPr lang="ko-KR" altLang="en-US" sz="900">
              <a:solidFill>
                <a:schemeClr val="tx1"/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127" name="꺾인 연결선 48"/>
          <p:cNvCxnSpPr>
            <a:stCxn id="23" idx="3"/>
            <a:endCxn id="130" idx="0"/>
          </p:cNvCxnSpPr>
          <p:nvPr/>
        </p:nvCxnSpPr>
        <p:spPr>
          <a:xfrm>
            <a:off x="5238023" y="2480484"/>
            <a:ext cx="695425" cy="415661"/>
          </a:xfrm>
          <a:prstGeom prst="bentConnector2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/>
          <p:cNvSpPr/>
          <p:nvPr/>
        </p:nvSpPr>
        <p:spPr>
          <a:xfrm>
            <a:off x="5400190" y="2896145"/>
            <a:ext cx="1066515" cy="4235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900" b="1">
                <a:latin typeface="나눔고딕"/>
                <a:ea typeface="나눔고딕"/>
                <a:cs typeface="+mn-cs"/>
              </a:rPr>
              <a:t>연동 페이지</a:t>
            </a:r>
            <a:endParaRPr lang="ko-KR" altLang="en-US" sz="900" b="1">
              <a:solidFill>
                <a:schemeClr val="tx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5407778" y="3585324"/>
            <a:ext cx="1066515" cy="4235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900">
                <a:latin typeface="나눔고딕"/>
                <a:ea typeface="나눔고딕"/>
                <a:cs typeface="+mn-cs"/>
              </a:rPr>
              <a:t>연동</a:t>
            </a:r>
            <a:endParaRPr lang="ko-KR" altLang="en-US" sz="900">
              <a:solidFill>
                <a:schemeClr val="tx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6599472" y="2902084"/>
            <a:ext cx="1066515" cy="4235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900" b="1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배식 시간 설정 페이지</a:t>
            </a:r>
            <a:endParaRPr lang="ko-KR" altLang="en-US" sz="900" b="1">
              <a:solidFill>
                <a:schemeClr val="tx1"/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138" name="꺾인 연결선 48"/>
          <p:cNvCxnSpPr>
            <a:stCxn id="23" idx="3"/>
            <a:endCxn id="136" idx="0"/>
          </p:cNvCxnSpPr>
          <p:nvPr/>
        </p:nvCxnSpPr>
        <p:spPr>
          <a:xfrm>
            <a:off x="5238023" y="2480484"/>
            <a:ext cx="1894707" cy="421600"/>
          </a:xfrm>
          <a:prstGeom prst="bentConnector2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/>
          <p:cNvSpPr/>
          <p:nvPr/>
        </p:nvSpPr>
        <p:spPr>
          <a:xfrm>
            <a:off x="6599472" y="3572241"/>
            <a:ext cx="1066515" cy="4235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900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배식 시간 설정</a:t>
            </a:r>
            <a:endParaRPr lang="ko-KR" altLang="en-US" sz="900">
              <a:solidFill>
                <a:schemeClr val="tx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44" name="직사각형 141"/>
          <p:cNvSpPr/>
          <p:nvPr/>
        </p:nvSpPr>
        <p:spPr>
          <a:xfrm>
            <a:off x="6601829" y="4085585"/>
            <a:ext cx="1066515" cy="42353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algn="ctr">
            <a:solidFill>
              <a:srgbClr val="c0c0c0">
                <a:alpha val="100000"/>
              </a:srgbClr>
            </a:solidFill>
            <a:round/>
          </a:ln>
        </p:spPr>
        <p:txBody>
          <a:bodyPr wrap="none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  <a:cs typeface="맑은 고딕"/>
              </a:rPr>
              <a:t>배식 시간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나눔고딕"/>
              <a:ea typeface="나눔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  <a:cs typeface="맑은 고딕"/>
              </a:rPr>
              <a:t>변경 및 삭제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나눔고딕"/>
              <a:ea typeface="나눔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464528" y="2483827"/>
            <a:ext cx="848018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2423746" y="2129103"/>
            <a:ext cx="6512169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20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1846" dirty="0"/>
              <a:t>지원 포털</a:t>
            </a:r>
            <a:endParaRPr lang="en-US" altLang="ko-KR" sz="1846" dirty="0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2444995" y="2508930"/>
            <a:ext cx="6512169" cy="60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36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3323" dirty="0" err="1"/>
              <a:t>마이페이지</a:t>
            </a:r>
            <a:endParaRPr lang="en-US" altLang="ko-KR" sz="3323" dirty="0"/>
          </a:p>
        </p:txBody>
      </p:sp>
    </p:spTree>
    <p:extLst>
      <p:ext uri="{BB962C8B-B14F-4D97-AF65-F5344CB8AC3E}">
        <p14:creationId xmlns:p14="http://schemas.microsoft.com/office/powerpoint/2010/main" val="25410505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170823"/>
              </p:ext>
            </p:extLst>
          </p:nvPr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회원정보를 수정한다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수정된 회원정보를 입력한다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저장 버튼을 클릭한다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비밀번호변경 버튼을 클릭한다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 정보를 입력한다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저장 버튼을 클릭한다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984152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지원 포털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마이페이지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UI-3DP-08-001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회원정보수정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PC-3DP-01-08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마이페이지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496" y="1136744"/>
            <a:ext cx="11560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⊙ 회원정보수정</a:t>
            </a:r>
          </a:p>
        </p:txBody>
      </p:sp>
      <p:graphicFrame>
        <p:nvGraphicFramePr>
          <p:cNvPr id="8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057787"/>
              </p:ext>
            </p:extLst>
          </p:nvPr>
        </p:nvGraphicFramePr>
        <p:xfrm>
          <a:off x="123666" y="1496784"/>
          <a:ext cx="6495729" cy="1212184"/>
        </p:xfrm>
        <a:graphic>
          <a:graphicData uri="http://schemas.openxmlformats.org/drawingml/2006/table">
            <a:tbl>
              <a:tblPr/>
              <a:tblGrid>
                <a:gridCol w="1367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8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* </a:t>
                      </a:r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사용자아이디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* </a:t>
                      </a:r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사용자이름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0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* </a:t>
                      </a:r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소속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0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0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* </a:t>
                      </a:r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부서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0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0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* </a:t>
                      </a:r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연락처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0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0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* </a:t>
                      </a:r>
                      <a:r>
                        <a:rPr lang="ko-KR" altLang="en-US" sz="7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이메일</a:t>
                      </a:r>
                      <a:endParaRPr lang="ko-KR" alt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돋움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0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547664" y="1763287"/>
            <a:ext cx="2988000" cy="14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테스터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47664" y="1528668"/>
            <a:ext cx="1494000" cy="144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TS-7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47664" y="2347811"/>
            <a:ext cx="2988000" cy="14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lvl="0"/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062-360-0123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547664" y="2544785"/>
            <a:ext cx="2988000" cy="14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lvl="0"/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test@test.com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모서리가 둥근 직사각형 136"/>
          <p:cNvSpPr>
            <a:spLocks noChangeArrowheads="1"/>
          </p:cNvSpPr>
          <p:nvPr/>
        </p:nvSpPr>
        <p:spPr bwMode="auto">
          <a:xfrm>
            <a:off x="2449696" y="3222620"/>
            <a:ext cx="396000" cy="122942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31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tIns="36000" bIns="36000" anchor="ctr"/>
          <a:lstStyle/>
          <a:p>
            <a:pPr algn="ctr"/>
            <a:r>
              <a:rPr lang="ko-KR" altLang="en-US" sz="700" dirty="0">
                <a:latin typeface="나눔고딕" pitchFamily="50" charset="-127"/>
                <a:ea typeface="나눔고딕" pitchFamily="50" charset="-127"/>
              </a:rPr>
              <a:t>저장</a:t>
            </a:r>
          </a:p>
        </p:txBody>
      </p:sp>
      <p:sp>
        <p:nvSpPr>
          <p:cNvPr id="22" name="모서리가 둥근 직사각형 136"/>
          <p:cNvSpPr>
            <a:spLocks noChangeArrowheads="1"/>
          </p:cNvSpPr>
          <p:nvPr/>
        </p:nvSpPr>
        <p:spPr bwMode="auto">
          <a:xfrm>
            <a:off x="2987824" y="3234049"/>
            <a:ext cx="576064" cy="134619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31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tIns="36000" bIns="36000" anchor="ctr"/>
          <a:lstStyle/>
          <a:p>
            <a:pPr algn="ctr"/>
            <a:r>
              <a:rPr lang="ko-KR" altLang="en-US" sz="700">
                <a:latin typeface="나눔고딕" pitchFamily="50" charset="-127"/>
                <a:ea typeface="나눔고딕" pitchFamily="50" charset="-127"/>
              </a:rPr>
              <a:t>비밀번호변경</a:t>
            </a:r>
            <a:endParaRPr lang="ko-KR" altLang="en-US" sz="7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547664" y="1954777"/>
            <a:ext cx="2988000" cy="14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lvl="0"/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547664" y="2153314"/>
            <a:ext cx="2988000" cy="14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lvl="0"/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9994" y="3636031"/>
            <a:ext cx="1595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⊙ 사용자 비밀번호변경</a:t>
            </a:r>
          </a:p>
        </p:txBody>
      </p:sp>
      <p:graphicFrame>
        <p:nvGraphicFramePr>
          <p:cNvPr id="3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434849"/>
              </p:ext>
            </p:extLst>
          </p:nvPr>
        </p:nvGraphicFramePr>
        <p:xfrm>
          <a:off x="182002" y="4005263"/>
          <a:ext cx="4680520" cy="822092"/>
        </p:xfrm>
        <a:graphic>
          <a:graphicData uri="http://schemas.openxmlformats.org/drawingml/2006/table">
            <a:tbl>
              <a:tblPr/>
              <a:tblGrid>
                <a:gridCol w="1367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3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* </a:t>
                      </a:r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사용자아이디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* </a:t>
                      </a:r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기존비밀번호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0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* </a:t>
                      </a:r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비밀번호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0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0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* </a:t>
                      </a:r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비밀번호확인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0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1606000" y="4271766"/>
            <a:ext cx="2988000" cy="14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>
              <a:lnSpc>
                <a:spcPct val="150000"/>
              </a:lnSpc>
            </a:pP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606000" y="4037147"/>
            <a:ext cx="1494000" cy="144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TS-7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606000" y="4457339"/>
            <a:ext cx="2988000" cy="14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lvl="0"/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606000" y="4654313"/>
            <a:ext cx="2988000" cy="14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lvl="0"/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2607898" y="4980445"/>
            <a:ext cx="822789" cy="122942"/>
            <a:chOff x="2533400" y="2469158"/>
            <a:chExt cx="822789" cy="122942"/>
          </a:xfrm>
        </p:grpSpPr>
        <p:sp>
          <p:nvSpPr>
            <p:cNvPr id="41" name="모서리가 둥근 직사각형 136"/>
            <p:cNvSpPr>
              <a:spLocks noChangeArrowheads="1"/>
            </p:cNvSpPr>
            <p:nvPr/>
          </p:nvSpPr>
          <p:spPr bwMode="auto">
            <a:xfrm>
              <a:off x="2960189" y="2469158"/>
              <a:ext cx="396000" cy="122942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3175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tIns="36000" bIns="36000" anchor="ctr"/>
            <a:lstStyle/>
            <a:p>
              <a:pPr algn="ctr"/>
              <a:r>
                <a:rPr lang="ko-KR" altLang="en-US" sz="700" dirty="0">
                  <a:latin typeface="나눔고딕" pitchFamily="50" charset="-127"/>
                  <a:ea typeface="나눔고딕" pitchFamily="50" charset="-127"/>
                </a:rPr>
                <a:t>저장</a:t>
              </a:r>
            </a:p>
          </p:txBody>
        </p:sp>
        <p:sp>
          <p:nvSpPr>
            <p:cNvPr id="42" name="모서리가 둥근 직사각형 136"/>
            <p:cNvSpPr>
              <a:spLocks noChangeArrowheads="1"/>
            </p:cNvSpPr>
            <p:nvPr/>
          </p:nvSpPr>
          <p:spPr bwMode="auto">
            <a:xfrm>
              <a:off x="2533400" y="2469158"/>
              <a:ext cx="396000" cy="122942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3175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tIns="36000" bIns="36000" anchor="ctr"/>
            <a:lstStyle/>
            <a:p>
              <a:pPr algn="ctr"/>
              <a:r>
                <a:rPr lang="ko-KR" altLang="en-US" sz="700" dirty="0">
                  <a:latin typeface="나눔고딕" pitchFamily="50" charset="-127"/>
                  <a:ea typeface="나눔고딕" pitchFamily="50" charset="-127"/>
                </a:rPr>
                <a:t>닫기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55986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778476"/>
              </p:ext>
            </p:extLst>
          </p:nvPr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장비 예약 신청 내역을 조회한다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383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지원 포털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마이페이지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UI-3DP-08-002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장비 예약 신청 내역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PC-3DP-01-08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마이페이지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496" y="1136744"/>
            <a:ext cx="15424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⊙ 장비 예약 신청 내역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510621"/>
              </p:ext>
            </p:extLst>
          </p:nvPr>
        </p:nvGraphicFramePr>
        <p:xfrm>
          <a:off x="323528" y="1700808"/>
          <a:ext cx="5760640" cy="2458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0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5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3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굴림" pitchFamily="50" charset="-127"/>
                          <a:ea typeface="나눔고딕" panose="020D0604000000000000"/>
                        </a:rPr>
                        <a:t>순번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latin typeface="굴림" pitchFamily="50" charset="-127"/>
                          <a:ea typeface="나눔고딕" panose="020D0604000000000000"/>
                        </a:rPr>
                        <a:t>장비명</a:t>
                      </a:r>
                      <a:endParaRPr lang="ko-KR" altLang="en-US" sz="700" b="1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err="1">
                          <a:latin typeface="굴림" pitchFamily="50" charset="-127"/>
                          <a:ea typeface="나눔고딕" panose="020D0604000000000000"/>
                        </a:rPr>
                        <a:t>에약일</a:t>
                      </a:r>
                      <a:endParaRPr lang="ko-KR" altLang="en-US" sz="700" b="1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latin typeface="굴림" pitchFamily="50" charset="-127"/>
                          <a:ea typeface="나눔고딕" panose="020D0604000000000000"/>
                        </a:rPr>
                        <a:t>신청일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baseline="0" dirty="0">
                          <a:latin typeface="굴림" pitchFamily="50" charset="-127"/>
                          <a:ea typeface="나눔고딕" panose="020D0604000000000000"/>
                        </a:rPr>
                        <a:t>예약상태</a:t>
                      </a:r>
                      <a:endParaRPr lang="ko-KR" altLang="en-US" sz="700" b="1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10</a:t>
                      </a:r>
                      <a:endParaRPr lang="ko-KR" altLang="en-US" sz="7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aseline="0" dirty="0">
                          <a:latin typeface="굴림" pitchFamily="50" charset="-127"/>
                          <a:ea typeface="나눔고딕" panose="020D0604000000000000"/>
                        </a:rPr>
                        <a:t>스캐너</a:t>
                      </a:r>
                      <a:endParaRPr lang="ko-KR" altLang="en-US" sz="7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2016-11-17 ~ 2016-06-15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2016-11-30</a:t>
                      </a:r>
                      <a:endParaRPr lang="ko-KR" altLang="en-US" sz="1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굴림" pitchFamily="50" charset="-127"/>
                          <a:ea typeface="나눔고딕" panose="020D0604000000000000"/>
                        </a:rPr>
                        <a:t>예약완료</a:t>
                      </a:r>
                      <a:endParaRPr lang="en-US" altLang="ko-KR" sz="7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9</a:t>
                      </a:r>
                      <a:endParaRPr lang="ko-KR" altLang="en-US" sz="7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3D</a:t>
                      </a:r>
                      <a:r>
                        <a:rPr lang="ko-KR" altLang="en-US" sz="700" dirty="0">
                          <a:latin typeface="굴림" pitchFamily="50" charset="-127"/>
                          <a:ea typeface="나눔고딕" panose="020D0604000000000000"/>
                        </a:rPr>
                        <a:t>프린터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2016-11-17 ~ 2016-06-15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2016-11-30</a:t>
                      </a:r>
                      <a:endParaRPr lang="ko-KR" altLang="en-US" sz="1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latin typeface="굴림" pitchFamily="50" charset="-127"/>
                          <a:ea typeface="나눔고딕" panose="020D0604000000000000"/>
                        </a:rPr>
                        <a:t>예약완료</a:t>
                      </a:r>
                      <a:endParaRPr lang="en-US" altLang="ko-KR" sz="7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8</a:t>
                      </a:r>
                      <a:endParaRPr lang="ko-KR" altLang="en-US" sz="7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굴림" pitchFamily="50" charset="-127"/>
                          <a:ea typeface="나눔고딕" panose="020D0604000000000000"/>
                        </a:rPr>
                        <a:t>후처리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2016-11-17 ~ 2016-06-15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2016-11-30</a:t>
                      </a:r>
                      <a:endParaRPr lang="ko-KR" altLang="en-US" sz="1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latin typeface="굴림" pitchFamily="50" charset="-127"/>
                          <a:ea typeface="나눔고딕" panose="020D0604000000000000"/>
                        </a:rPr>
                        <a:t>예약완료</a:t>
                      </a:r>
                      <a:endParaRPr lang="en-US" altLang="ko-KR" sz="7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7</a:t>
                      </a:r>
                      <a:endParaRPr lang="ko-KR" altLang="en-US" sz="7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3D</a:t>
                      </a:r>
                      <a:r>
                        <a:rPr lang="ko-KR" altLang="en-US" sz="700" dirty="0">
                          <a:latin typeface="굴림" pitchFamily="50" charset="-127"/>
                          <a:ea typeface="나눔고딕" panose="020D0604000000000000"/>
                        </a:rPr>
                        <a:t>프린터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2016-11-17 ~ 2016-06-15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2016-11-30</a:t>
                      </a:r>
                      <a:endParaRPr lang="ko-KR" altLang="en-US" sz="1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굴림" pitchFamily="50" charset="-127"/>
                          <a:ea typeface="나눔고딕" panose="020D0604000000000000"/>
                        </a:rPr>
                        <a:t>예약완료</a:t>
                      </a:r>
                      <a:endParaRPr lang="en-US" altLang="ko-KR" sz="7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6</a:t>
                      </a:r>
                      <a:endParaRPr lang="ko-KR" altLang="en-US" sz="7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3D</a:t>
                      </a:r>
                      <a:r>
                        <a:rPr lang="ko-KR" altLang="en-US" sz="700" dirty="0">
                          <a:latin typeface="굴림" pitchFamily="50" charset="-127"/>
                          <a:ea typeface="나눔고딕" panose="020D0604000000000000"/>
                        </a:rPr>
                        <a:t>프린터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2016-11-17 ~ 2016-06-15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2016-11-30</a:t>
                      </a:r>
                      <a:endParaRPr lang="ko-KR" altLang="en-US" sz="1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굴림" pitchFamily="50" charset="-127"/>
                          <a:ea typeface="나눔고딕" panose="020D0604000000000000"/>
                        </a:rPr>
                        <a:t>예약대기</a:t>
                      </a:r>
                      <a:endParaRPr lang="ko-KR" altLang="en-US" sz="700" b="1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5</a:t>
                      </a:r>
                      <a:endParaRPr lang="ko-KR" altLang="en-US" sz="7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3D</a:t>
                      </a:r>
                      <a:r>
                        <a:rPr lang="ko-KR" altLang="en-US" sz="700" dirty="0">
                          <a:latin typeface="굴림" pitchFamily="50" charset="-127"/>
                          <a:ea typeface="나눔고딕" panose="020D0604000000000000"/>
                        </a:rPr>
                        <a:t>프린터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2016-11-17 ~ 2016-06-15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2016-11-30</a:t>
                      </a:r>
                      <a:endParaRPr lang="ko-KR" altLang="en-US" sz="1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latin typeface="굴림" pitchFamily="50" charset="-127"/>
                          <a:ea typeface="나눔고딕" panose="020D0604000000000000"/>
                        </a:rPr>
                        <a:t>예약대기</a:t>
                      </a:r>
                      <a:endParaRPr lang="ko-KR" altLang="en-US" sz="700" b="1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4</a:t>
                      </a:r>
                      <a:endParaRPr lang="ko-KR" altLang="en-US" sz="7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굴림" pitchFamily="50" charset="-127"/>
                          <a:ea typeface="나눔고딕" panose="020D0604000000000000"/>
                        </a:rPr>
                        <a:t>후처리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2016-11-17 ~ 2016-06-15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2016-11-30</a:t>
                      </a:r>
                      <a:endParaRPr lang="ko-KR" altLang="en-US" sz="1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latin typeface="굴림" pitchFamily="50" charset="-127"/>
                          <a:ea typeface="나눔고딕" panose="020D0604000000000000"/>
                        </a:rPr>
                        <a:t>예약대기</a:t>
                      </a:r>
                      <a:endParaRPr lang="ko-KR" altLang="en-US" sz="700" b="1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3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3</a:t>
                      </a:r>
                      <a:endParaRPr lang="ko-KR" altLang="en-US" sz="7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굴림" pitchFamily="50" charset="-127"/>
                          <a:ea typeface="나눔고딕" panose="020D0604000000000000"/>
                        </a:rPr>
                        <a:t>후처리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2016-11-17 ~ 2016-06-15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2016-11-30</a:t>
                      </a:r>
                      <a:endParaRPr lang="ko-KR" altLang="en-US" sz="1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latin typeface="굴림" pitchFamily="50" charset="-127"/>
                          <a:ea typeface="나눔고딕" panose="020D0604000000000000"/>
                        </a:rPr>
                        <a:t>예약대기</a:t>
                      </a:r>
                      <a:endParaRPr lang="ko-KR" altLang="en-US" sz="700" b="1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3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2</a:t>
                      </a:r>
                      <a:endParaRPr lang="ko-KR" altLang="en-US" sz="7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3D</a:t>
                      </a:r>
                      <a:r>
                        <a:rPr lang="ko-KR" altLang="en-US" sz="700" dirty="0">
                          <a:latin typeface="굴림" pitchFamily="50" charset="-127"/>
                          <a:ea typeface="나눔고딕" panose="020D0604000000000000"/>
                        </a:rPr>
                        <a:t>프린터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2016-11-17 ~ 2016-06-15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2016-11-30</a:t>
                      </a:r>
                      <a:endParaRPr lang="ko-KR" altLang="en-US" sz="1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latin typeface="굴림" pitchFamily="50" charset="-127"/>
                          <a:ea typeface="나눔고딕" panose="020D0604000000000000"/>
                        </a:rPr>
                        <a:t>예약대기</a:t>
                      </a:r>
                      <a:endParaRPr lang="ko-KR" altLang="en-US" sz="700" b="1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3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1</a:t>
                      </a:r>
                      <a:endParaRPr lang="ko-KR" altLang="en-US" sz="7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aseline="0" dirty="0">
                          <a:latin typeface="굴림" pitchFamily="50" charset="-127"/>
                          <a:ea typeface="나눔고딕" panose="020D0604000000000000"/>
                        </a:rPr>
                        <a:t>스캐너</a:t>
                      </a:r>
                      <a:endParaRPr lang="ko-KR" altLang="en-US" sz="7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2016-11-17 ~ 2016-06-15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2016-11-30</a:t>
                      </a:r>
                      <a:endParaRPr lang="ko-KR" altLang="en-US" sz="1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굴림" pitchFamily="50" charset="-127"/>
                          <a:ea typeface="나눔고딕" panose="020D0604000000000000"/>
                        </a:rPr>
                        <a:t>예약대기</a:t>
                      </a:r>
                      <a:endParaRPr lang="ko-KR" altLang="en-US" sz="700" b="1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1" name="직사각형 127"/>
          <p:cNvSpPr>
            <a:spLocks noChangeArrowheads="1"/>
          </p:cNvSpPr>
          <p:nvPr/>
        </p:nvSpPr>
        <p:spPr bwMode="auto">
          <a:xfrm>
            <a:off x="2390084" y="5023899"/>
            <a:ext cx="189667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800" dirty="0">
                <a:ea typeface="돋움" pitchFamily="50" charset="-127"/>
              </a:rPr>
              <a:t>◀ 이전 </a:t>
            </a:r>
            <a:r>
              <a:rPr lang="en-US" altLang="ko-KR" sz="800" dirty="0">
                <a:ea typeface="돋움" pitchFamily="50" charset="-127"/>
              </a:rPr>
              <a:t>1 2 3 4 5 6 7 8 9 10 </a:t>
            </a:r>
            <a:r>
              <a:rPr lang="ko-KR" altLang="en-US" sz="800" dirty="0">
                <a:ea typeface="돋움" pitchFamily="50" charset="-127"/>
              </a:rPr>
              <a:t>다음 ▶</a:t>
            </a:r>
          </a:p>
        </p:txBody>
      </p:sp>
    </p:spTree>
    <p:extLst>
      <p:ext uri="{BB962C8B-B14F-4D97-AF65-F5344CB8AC3E}">
        <p14:creationId xmlns:p14="http://schemas.microsoft.com/office/powerpoint/2010/main" val="11092362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3"/>
          <p:cNvSpPr>
            <a:spLocks noChangeShapeType="1"/>
          </p:cNvSpPr>
          <p:nvPr/>
        </p:nvSpPr>
        <p:spPr bwMode="auto">
          <a:xfrm>
            <a:off x="464528" y="2483827"/>
            <a:ext cx="848018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2423746" y="2129103"/>
            <a:ext cx="6512169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20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1846" dirty="0"/>
              <a:t>공정지원 </a:t>
            </a:r>
            <a:r>
              <a:rPr lang="en-US" altLang="ko-KR" sz="1846" dirty="0"/>
              <a:t>APP</a:t>
            </a:r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2444995" y="2508930"/>
            <a:ext cx="6512169" cy="60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36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3323" dirty="0"/>
              <a:t>메인 화면</a:t>
            </a:r>
            <a:endParaRPr lang="en-US" altLang="ko-KR" sz="3323" dirty="0"/>
          </a:p>
        </p:txBody>
      </p:sp>
    </p:spTree>
    <p:extLst>
      <p:ext uri="{BB962C8B-B14F-4D97-AF65-F5344CB8AC3E}">
        <p14:creationId xmlns:p14="http://schemas.microsoft.com/office/powerpoint/2010/main" val="10179579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메인화면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원하는 메뉴를 선택한다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232236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공정지원 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APP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메인메뉴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UI-3DP-17-001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메인화면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PC-3DP-01-17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42844" y="1000108"/>
            <a:ext cx="7922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</a:t>
            </a:r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771800" y="1859440"/>
            <a:ext cx="2304256" cy="9214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>
                <a:latin typeface="굴림" pitchFamily="50" charset="-127"/>
                <a:ea typeface="나눔고딕"/>
              </a:rPr>
              <a:t>로고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67744" y="2875936"/>
            <a:ext cx="2827162" cy="6970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 err="1">
                <a:latin typeface="굴림" pitchFamily="50" charset="-127"/>
                <a:ea typeface="나눔고딕"/>
              </a:rPr>
              <a:t>매칭서비스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267744" y="1863530"/>
            <a:ext cx="423664" cy="3485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>
                <a:latin typeface="굴림" pitchFamily="50" charset="-127"/>
                <a:ea typeface="나눔고딕"/>
              </a:rPr>
              <a:t>로그인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67744" y="3668024"/>
            <a:ext cx="2827162" cy="6970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>
                <a:latin typeface="굴림" pitchFamily="50" charset="-127"/>
                <a:ea typeface="나눔고딕"/>
              </a:rPr>
              <a:t>지식서비스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267744" y="4460112"/>
            <a:ext cx="2827162" cy="6970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>
                <a:latin typeface="굴림" pitchFamily="50" charset="-127"/>
                <a:ea typeface="나눔고딕"/>
              </a:rPr>
              <a:t>공지사항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16264308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6732240" y="2747800"/>
          <a:ext cx="2306086" cy="220980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 후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로그인버튼을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누르면 입력한 아이디와 비밀번호가 맞을 경우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로그인이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아이디저장을 선택 후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로그인을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하면 아이디가 저장된다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관련 문의사항이 있을 시 안내문구이다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435611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공정지원 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APP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UI-3DP-17-002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메인화면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PC-3DP-01-17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42844" y="1000108"/>
            <a:ext cx="7922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</a:t>
            </a:r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771800" y="1859440"/>
            <a:ext cx="2304256" cy="9214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>
                <a:latin typeface="굴림" pitchFamily="50" charset="-127"/>
                <a:ea typeface="나눔고딕"/>
              </a:rPr>
              <a:t>로고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267744" y="1863530"/>
            <a:ext cx="423664" cy="3485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>
                <a:latin typeface="굴림" pitchFamily="50" charset="-127"/>
                <a:ea typeface="나눔고딕"/>
              </a:rPr>
              <a:t>로그인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39" name="Rectangle 44"/>
          <p:cNvSpPr>
            <a:spLocks noChangeArrowheads="1"/>
          </p:cNvSpPr>
          <p:nvPr/>
        </p:nvSpPr>
        <p:spPr bwMode="auto">
          <a:xfrm>
            <a:off x="2765861" y="2995723"/>
            <a:ext cx="794678" cy="253086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lIns="72000" tIns="36000" rIns="72000" bIns="3600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LOG IN</a:t>
            </a:r>
          </a:p>
        </p:txBody>
      </p:sp>
      <p:sp>
        <p:nvSpPr>
          <p:cNvPr id="40" name="Rounded Rectangle 1250914"/>
          <p:cNvSpPr>
            <a:spLocks noChangeArrowheads="1"/>
          </p:cNvSpPr>
          <p:nvPr/>
        </p:nvSpPr>
        <p:spPr bwMode="auto">
          <a:xfrm>
            <a:off x="4606996" y="3286326"/>
            <a:ext cx="469060" cy="4021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kumimoji="0" lang="ko-KR" altLang="en-US" sz="1000" b="1" dirty="0">
                <a:latin typeface="나눔고딕" pitchFamily="50" charset="-127"/>
                <a:ea typeface="나눔고딕" pitchFamily="50" charset="-127"/>
              </a:rPr>
              <a:t>로그인</a:t>
            </a:r>
          </a:p>
        </p:txBody>
      </p:sp>
      <p:sp>
        <p:nvSpPr>
          <p:cNvPr id="41" name="Rectangle 49"/>
          <p:cNvSpPr>
            <a:spLocks noChangeArrowheads="1"/>
          </p:cNvSpPr>
          <p:nvPr/>
        </p:nvSpPr>
        <p:spPr bwMode="auto">
          <a:xfrm>
            <a:off x="2503272" y="3264272"/>
            <a:ext cx="877601" cy="23300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lIns="72000" tIns="36000" rIns="72000" bIns="36000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1000" b="1" dirty="0">
                <a:latin typeface="나눔고딕" pitchFamily="50" charset="-127"/>
                <a:ea typeface="나눔고딕" pitchFamily="50" charset="-127"/>
              </a:rPr>
              <a:t>아이디</a:t>
            </a:r>
          </a:p>
        </p:txBody>
      </p:sp>
      <p:sp>
        <p:nvSpPr>
          <p:cNvPr id="42" name="Rectangle 51"/>
          <p:cNvSpPr>
            <a:spLocks noChangeArrowheads="1"/>
          </p:cNvSpPr>
          <p:nvPr/>
        </p:nvSpPr>
        <p:spPr bwMode="auto">
          <a:xfrm>
            <a:off x="2407911" y="3443305"/>
            <a:ext cx="972962" cy="23300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lIns="72000" tIns="36000" rIns="72000" bIns="36000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1000" b="1" dirty="0">
                <a:latin typeface="나눔고딕" pitchFamily="50" charset="-127"/>
                <a:ea typeface="나눔고딕" pitchFamily="50" charset="-127"/>
              </a:rPr>
              <a:t>비밀번호</a:t>
            </a:r>
          </a:p>
        </p:txBody>
      </p:sp>
      <p:sp>
        <p:nvSpPr>
          <p:cNvPr id="43" name="Rectangle 77"/>
          <p:cNvSpPr>
            <a:spLocks noChangeArrowheads="1"/>
          </p:cNvSpPr>
          <p:nvPr/>
        </p:nvSpPr>
        <p:spPr bwMode="auto">
          <a:xfrm>
            <a:off x="3347864" y="3292814"/>
            <a:ext cx="1169213" cy="147897"/>
          </a:xfrm>
          <a:prstGeom prst="rect">
            <a:avLst/>
          </a:prstGeom>
          <a:solidFill>
            <a:srgbClr val="FFFFFF"/>
          </a:solidFill>
          <a:ln w="3175">
            <a:solidFill>
              <a:srgbClr val="969696"/>
            </a:solidFill>
            <a:miter lim="800000"/>
            <a:headEnd/>
            <a:tailEnd/>
          </a:ln>
        </p:spPr>
        <p:txBody>
          <a:bodyPr wrap="none" lIns="0" tIns="36000" rIns="90000" bIns="36000" anchor="ctr"/>
          <a:lstStyle/>
          <a:p>
            <a:pPr>
              <a:defRPr/>
            </a:pPr>
            <a:endParaRPr lang="ko-KR" altLang="ko-KR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4" name="Rectangle 78"/>
          <p:cNvSpPr>
            <a:spLocks noChangeArrowheads="1"/>
          </p:cNvSpPr>
          <p:nvPr/>
        </p:nvSpPr>
        <p:spPr bwMode="auto">
          <a:xfrm>
            <a:off x="3347864" y="3477036"/>
            <a:ext cx="1169213" cy="147897"/>
          </a:xfrm>
          <a:prstGeom prst="rect">
            <a:avLst/>
          </a:prstGeom>
          <a:solidFill>
            <a:srgbClr val="FFFFFF"/>
          </a:solidFill>
          <a:ln w="3175">
            <a:solidFill>
              <a:srgbClr val="969696"/>
            </a:solidFill>
            <a:miter lim="800000"/>
            <a:headEnd/>
            <a:tailEnd/>
          </a:ln>
        </p:spPr>
        <p:txBody>
          <a:bodyPr wrap="none" lIns="0" tIns="36000" rIns="90000" bIns="36000" anchor="ctr"/>
          <a:lstStyle/>
          <a:p>
            <a:pPr>
              <a:defRPr/>
            </a:pPr>
            <a:endParaRPr lang="ko-KR" altLang="ko-KR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Text Box 86"/>
          <p:cNvSpPr txBox="1">
            <a:spLocks noChangeArrowheads="1"/>
          </p:cNvSpPr>
          <p:nvPr/>
        </p:nvSpPr>
        <p:spPr bwMode="auto">
          <a:xfrm>
            <a:off x="2987824" y="3688502"/>
            <a:ext cx="1315710" cy="172546"/>
          </a:xfrm>
          <a:prstGeom prst="rect">
            <a:avLst/>
          </a:prstGeom>
          <a:noFill/>
          <a:ln>
            <a:noFill/>
          </a:ln>
        </p:spPr>
        <p:txBody>
          <a:bodyPr lIns="90000" tIns="36000" rIns="90000" bIns="36000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아이디 저장</a:t>
            </a:r>
          </a:p>
        </p:txBody>
      </p:sp>
    </p:spTree>
    <p:extLst>
      <p:ext uri="{BB962C8B-B14F-4D97-AF65-F5344CB8AC3E}">
        <p14:creationId xmlns:p14="http://schemas.microsoft.com/office/powerpoint/2010/main" val="1839617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3"/>
          <p:cNvSpPr>
            <a:spLocks noChangeShapeType="1"/>
          </p:cNvSpPr>
          <p:nvPr/>
        </p:nvSpPr>
        <p:spPr bwMode="auto">
          <a:xfrm>
            <a:off x="464528" y="2483827"/>
            <a:ext cx="848018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2423746" y="2129103"/>
            <a:ext cx="6512169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20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1846" dirty="0"/>
              <a:t>공정지원 </a:t>
            </a:r>
            <a:r>
              <a:rPr lang="en-US" altLang="ko-KR" sz="1846" dirty="0"/>
              <a:t>APP</a:t>
            </a:r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2444995" y="2508930"/>
            <a:ext cx="6512169" cy="60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36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3323" dirty="0" err="1"/>
              <a:t>매칭서비스</a:t>
            </a:r>
            <a:endParaRPr lang="en-US" altLang="ko-KR" sz="3323" dirty="0"/>
          </a:p>
        </p:txBody>
      </p:sp>
    </p:spTree>
    <p:extLst>
      <p:ext uri="{BB962C8B-B14F-4D97-AF65-F5344CB8AC3E}">
        <p14:creationId xmlns:p14="http://schemas.microsoft.com/office/powerpoint/2010/main" val="6198557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매칭서비스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원하는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매칭서비스를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선택한다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223508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공정지원 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APP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매칭서비스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UI-3DP-17-003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매칭서비스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조회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PC-3DP-01-17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42844" y="1000108"/>
            <a:ext cx="11721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</a:t>
            </a:r>
            <a:r>
              <a:rPr lang="ko-KR" altLang="en-US" dirty="0" err="1"/>
              <a:t>매칭서비스</a:t>
            </a:r>
            <a:r>
              <a:rPr lang="ko-KR" altLang="en-US" dirty="0"/>
              <a:t> 조회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267744" y="1559908"/>
            <a:ext cx="2304256" cy="3526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1600" b="1" dirty="0" err="1">
                <a:latin typeface="굴림" pitchFamily="50" charset="-127"/>
                <a:ea typeface="나눔고딕"/>
              </a:rPr>
              <a:t>매칭서비스</a:t>
            </a:r>
            <a:endParaRPr lang="en-US" altLang="ko-KR" sz="1600" b="1" dirty="0">
              <a:latin typeface="굴림" pitchFamily="50" charset="-127"/>
              <a:ea typeface="나눔고딕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52392" y="1556792"/>
            <a:ext cx="423664" cy="3485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>
                <a:latin typeface="굴림" pitchFamily="50" charset="-127"/>
                <a:ea typeface="나눔고딕"/>
              </a:rPr>
              <a:t>로그</a:t>
            </a:r>
            <a:endParaRPr lang="en-US" altLang="ko-KR" sz="700" dirty="0">
              <a:latin typeface="굴림" pitchFamily="50" charset="-127"/>
              <a:ea typeface="나눔고딕"/>
            </a:endParaRPr>
          </a:p>
          <a:p>
            <a:pPr algn="ctr"/>
            <a:r>
              <a:rPr lang="ko-KR" altLang="en-US" sz="700" dirty="0">
                <a:latin typeface="굴림" pitchFamily="50" charset="-127"/>
                <a:ea typeface="나눔고딕"/>
              </a:rPr>
              <a:t>아웃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292424" y="2049348"/>
          <a:ext cx="2783632" cy="4206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91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파일명 </a:t>
                      </a:r>
                      <a:r>
                        <a:rPr lang="en-US" altLang="ko-KR" sz="1000" dirty="0"/>
                        <a:t>: ---------------.</a:t>
                      </a:r>
                      <a:r>
                        <a:rPr lang="en-US" altLang="ko-KR" sz="1000" dirty="0" err="1"/>
                        <a:t>stl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재   질 </a:t>
                      </a:r>
                      <a:r>
                        <a:rPr lang="en-US" altLang="ko-KR" sz="1000" dirty="0"/>
                        <a:t>: -------------------</a:t>
                      </a:r>
                    </a:p>
                    <a:p>
                      <a:pPr latinLnBrk="1"/>
                      <a:r>
                        <a:rPr lang="ko-KR" altLang="en-US" sz="1000" dirty="0" err="1"/>
                        <a:t>업체명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: -------------------</a:t>
                      </a:r>
                    </a:p>
                    <a:p>
                      <a:pPr latinLnBrk="1"/>
                      <a:r>
                        <a:rPr lang="ko-KR" altLang="en-US" sz="1000" dirty="0"/>
                        <a:t>등록일 </a:t>
                      </a:r>
                      <a:r>
                        <a:rPr lang="en-US" altLang="ko-KR" sz="1000" dirty="0"/>
                        <a:t>: -------------------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전화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 err="1"/>
                        <a:t>이메일</a:t>
                      </a: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파일명 </a:t>
                      </a:r>
                      <a:r>
                        <a:rPr lang="en-US" altLang="ko-KR" sz="1000" dirty="0"/>
                        <a:t>: ---------------.</a:t>
                      </a:r>
                      <a:r>
                        <a:rPr lang="en-US" altLang="ko-KR" sz="1000" dirty="0" err="1"/>
                        <a:t>stl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재   질 </a:t>
                      </a:r>
                      <a:r>
                        <a:rPr lang="en-US" altLang="ko-KR" sz="1000" dirty="0"/>
                        <a:t>: -------------------</a:t>
                      </a:r>
                    </a:p>
                    <a:p>
                      <a:pPr latinLnBrk="1"/>
                      <a:r>
                        <a:rPr lang="ko-KR" altLang="en-US" sz="1000" dirty="0" err="1"/>
                        <a:t>업체명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: -------------------</a:t>
                      </a:r>
                    </a:p>
                    <a:p>
                      <a:pPr latinLnBrk="1"/>
                      <a:r>
                        <a:rPr lang="ko-KR" altLang="en-US" sz="1000" dirty="0"/>
                        <a:t>등록일 </a:t>
                      </a:r>
                      <a:r>
                        <a:rPr lang="en-US" altLang="ko-KR" sz="1000" dirty="0"/>
                        <a:t>: -------------------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전화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 err="1"/>
                        <a:t>이메일</a:t>
                      </a: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파일명 </a:t>
                      </a:r>
                      <a:r>
                        <a:rPr lang="en-US" altLang="ko-KR" sz="1000" dirty="0"/>
                        <a:t>: ---------------.</a:t>
                      </a:r>
                      <a:r>
                        <a:rPr lang="en-US" altLang="ko-KR" sz="1000" dirty="0" err="1"/>
                        <a:t>stl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재   질 </a:t>
                      </a:r>
                      <a:r>
                        <a:rPr lang="en-US" altLang="ko-KR" sz="1000" dirty="0"/>
                        <a:t>: -------------------</a:t>
                      </a:r>
                    </a:p>
                    <a:p>
                      <a:pPr latinLnBrk="1"/>
                      <a:r>
                        <a:rPr lang="ko-KR" altLang="en-US" sz="1000" dirty="0" err="1"/>
                        <a:t>업체명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: -------------------</a:t>
                      </a:r>
                    </a:p>
                    <a:p>
                      <a:pPr latinLnBrk="1"/>
                      <a:r>
                        <a:rPr lang="ko-KR" altLang="en-US" sz="1000" dirty="0"/>
                        <a:t>등록일 </a:t>
                      </a:r>
                      <a:r>
                        <a:rPr lang="en-US" altLang="ko-KR" sz="1000" dirty="0"/>
                        <a:t>: -------------------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전화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 err="1"/>
                        <a:t>이메일</a:t>
                      </a: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파일명 </a:t>
                      </a:r>
                      <a:r>
                        <a:rPr lang="en-US" altLang="ko-KR" sz="1000" dirty="0"/>
                        <a:t>: ---------------.</a:t>
                      </a:r>
                      <a:r>
                        <a:rPr lang="en-US" altLang="ko-KR" sz="1000" dirty="0" err="1"/>
                        <a:t>stl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재   질 </a:t>
                      </a:r>
                      <a:r>
                        <a:rPr lang="en-US" altLang="ko-KR" sz="1000" dirty="0"/>
                        <a:t>: -------------------</a:t>
                      </a:r>
                    </a:p>
                    <a:p>
                      <a:pPr latinLnBrk="1"/>
                      <a:r>
                        <a:rPr lang="ko-KR" altLang="en-US" sz="1000" dirty="0" err="1"/>
                        <a:t>업체명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: -------------------</a:t>
                      </a:r>
                    </a:p>
                    <a:p>
                      <a:pPr latinLnBrk="1"/>
                      <a:r>
                        <a:rPr lang="ko-KR" altLang="en-US" sz="1000" dirty="0"/>
                        <a:t>등록일 </a:t>
                      </a:r>
                      <a:r>
                        <a:rPr lang="en-US" altLang="ko-KR" sz="1000" dirty="0"/>
                        <a:t>: -------------------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전화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 err="1"/>
                        <a:t>이메일</a:t>
                      </a: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3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파일명 </a:t>
                      </a:r>
                      <a:r>
                        <a:rPr lang="en-US" altLang="ko-KR" sz="1000" dirty="0"/>
                        <a:t>: ---------------.</a:t>
                      </a:r>
                      <a:r>
                        <a:rPr lang="en-US" altLang="ko-KR" sz="1000" dirty="0" err="1"/>
                        <a:t>stl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재   질 </a:t>
                      </a:r>
                      <a:r>
                        <a:rPr lang="en-US" altLang="ko-KR" sz="1000" dirty="0"/>
                        <a:t>: -------------------</a:t>
                      </a:r>
                    </a:p>
                    <a:p>
                      <a:pPr latinLnBrk="1"/>
                      <a:r>
                        <a:rPr lang="ko-KR" altLang="en-US" sz="1000" dirty="0" err="1"/>
                        <a:t>업체명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: -------------------</a:t>
                      </a:r>
                    </a:p>
                    <a:p>
                      <a:pPr latinLnBrk="1"/>
                      <a:r>
                        <a:rPr lang="ko-KR" altLang="en-US" sz="1000" dirty="0"/>
                        <a:t>등록일 </a:t>
                      </a:r>
                      <a:r>
                        <a:rPr lang="en-US" altLang="ko-KR" sz="1000" dirty="0"/>
                        <a:t>: -------------------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전화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 err="1"/>
                        <a:t>이메일</a:t>
                      </a: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3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파일명 </a:t>
                      </a:r>
                      <a:r>
                        <a:rPr lang="en-US" altLang="ko-KR" sz="1000" dirty="0"/>
                        <a:t>: ---------------.</a:t>
                      </a:r>
                      <a:r>
                        <a:rPr lang="en-US" altLang="ko-KR" sz="1000" dirty="0" err="1"/>
                        <a:t>stl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재   질 </a:t>
                      </a:r>
                      <a:r>
                        <a:rPr lang="en-US" altLang="ko-KR" sz="1000" dirty="0"/>
                        <a:t>: -------------------</a:t>
                      </a:r>
                    </a:p>
                    <a:p>
                      <a:pPr latinLnBrk="1"/>
                      <a:r>
                        <a:rPr lang="ko-KR" altLang="en-US" sz="1000" dirty="0" err="1"/>
                        <a:t>업체명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: -------------------</a:t>
                      </a:r>
                    </a:p>
                    <a:p>
                      <a:pPr latinLnBrk="1"/>
                      <a:r>
                        <a:rPr lang="ko-KR" altLang="en-US" sz="1000" dirty="0"/>
                        <a:t>등록일 </a:t>
                      </a:r>
                      <a:r>
                        <a:rPr lang="en-US" altLang="ko-KR" sz="1000" dirty="0"/>
                        <a:t>: -------------------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전화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 err="1"/>
                        <a:t>이메일</a:t>
                      </a: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13711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매칭서비스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상세보기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메시지를 입력한다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입력된 메시지를 확인 할 수 있다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148120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공정지원 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APP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매칭서비스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UI-3DP-17-004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매칭서비스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상세보기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PC-3DP-01-17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42844" y="1000108"/>
            <a:ext cx="13997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</a:t>
            </a:r>
            <a:r>
              <a:rPr lang="ko-KR" altLang="en-US" dirty="0" err="1"/>
              <a:t>매칭서비스</a:t>
            </a:r>
            <a:r>
              <a:rPr lang="ko-KR" altLang="en-US" dirty="0"/>
              <a:t> 상세보기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267744" y="1559908"/>
            <a:ext cx="2304256" cy="3526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1600" b="1" dirty="0" err="1">
                <a:latin typeface="굴림" pitchFamily="50" charset="-127"/>
                <a:ea typeface="나눔고딕"/>
              </a:rPr>
              <a:t>매칭서비스</a:t>
            </a:r>
            <a:endParaRPr lang="en-US" altLang="ko-KR" sz="1600" b="1" dirty="0">
              <a:latin typeface="굴림" pitchFamily="50" charset="-127"/>
              <a:ea typeface="나눔고딕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52392" y="1556792"/>
            <a:ext cx="423664" cy="3485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>
                <a:latin typeface="굴림" pitchFamily="50" charset="-127"/>
                <a:ea typeface="나눔고딕"/>
              </a:rPr>
              <a:t>로그</a:t>
            </a:r>
            <a:endParaRPr lang="en-US" altLang="ko-KR" sz="700" dirty="0">
              <a:latin typeface="굴림" pitchFamily="50" charset="-127"/>
              <a:ea typeface="나눔고딕"/>
            </a:endParaRPr>
          </a:p>
          <a:p>
            <a:pPr algn="ctr"/>
            <a:r>
              <a:rPr lang="ko-KR" altLang="en-US" sz="700" dirty="0">
                <a:latin typeface="굴림" pitchFamily="50" charset="-127"/>
                <a:ea typeface="나눔고딕"/>
              </a:rPr>
              <a:t>아웃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988840"/>
            <a:ext cx="2808312" cy="2266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타원 2"/>
          <p:cNvSpPr/>
          <p:nvPr/>
        </p:nvSpPr>
        <p:spPr>
          <a:xfrm>
            <a:off x="2267744" y="436510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207349" y="4725144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신청자</a:t>
            </a:r>
          </a:p>
        </p:txBody>
      </p:sp>
      <p:sp>
        <p:nvSpPr>
          <p:cNvPr id="5" name="사각형 설명선 4"/>
          <p:cNvSpPr/>
          <p:nvPr/>
        </p:nvSpPr>
        <p:spPr>
          <a:xfrm>
            <a:off x="2771800" y="4509120"/>
            <a:ext cx="2232248" cy="252608"/>
          </a:xfrm>
          <a:prstGeom prst="wedgeRectCallout">
            <a:avLst>
              <a:gd name="adj1" fmla="val -53604"/>
              <a:gd name="adj2" fmla="val 4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/>
              <a:t>안녕하세요</a:t>
            </a:r>
          </a:p>
        </p:txBody>
      </p:sp>
      <p:sp>
        <p:nvSpPr>
          <p:cNvPr id="12" name="타원 11"/>
          <p:cNvSpPr/>
          <p:nvPr/>
        </p:nvSpPr>
        <p:spPr>
          <a:xfrm>
            <a:off x="4684204" y="4941168"/>
            <a:ext cx="360040" cy="36004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686206" y="530120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업체</a:t>
            </a:r>
          </a:p>
        </p:txBody>
      </p:sp>
      <p:sp>
        <p:nvSpPr>
          <p:cNvPr id="14" name="사각형 설명선 13"/>
          <p:cNvSpPr/>
          <p:nvPr/>
        </p:nvSpPr>
        <p:spPr>
          <a:xfrm>
            <a:off x="2303748" y="5060717"/>
            <a:ext cx="2232248" cy="252608"/>
          </a:xfrm>
          <a:prstGeom prst="wedgeRectCallout">
            <a:avLst>
              <a:gd name="adj1" fmla="val 55631"/>
              <a:gd name="adj2" fmla="val 1078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/>
              <a:t>안녕하세요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303749" y="5876691"/>
            <a:ext cx="2301032" cy="21660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>
              <a:lnSpc>
                <a:spcPct val="150000"/>
              </a:lnSpc>
            </a:pPr>
            <a:endParaRPr lang="ko-KR" altLang="en-US" sz="7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Rounded Rectangle 1250914"/>
          <p:cNvSpPr>
            <a:spLocks noChangeArrowheads="1"/>
          </p:cNvSpPr>
          <p:nvPr/>
        </p:nvSpPr>
        <p:spPr bwMode="auto">
          <a:xfrm>
            <a:off x="4655867" y="5877272"/>
            <a:ext cx="348181" cy="21602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kumimoji="0" lang="ko-KR" altLang="en-US" sz="1000" b="1" dirty="0">
                <a:latin typeface="나눔고딕" pitchFamily="50" charset="-127"/>
                <a:ea typeface="나눔고딕" pitchFamily="50" charset="-127"/>
              </a:rPr>
              <a:t>전송</a:t>
            </a:r>
            <a:endParaRPr kumimoji="0" lang="en-US" altLang="ko-KR" sz="1000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2727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5"/>
          <p:cNvSpPr txBox="1">
            <a:spLocks noChangeArrowheads="1"/>
          </p:cNvSpPr>
          <p:nvPr/>
        </p:nvSpPr>
        <p:spPr bwMode="auto">
          <a:xfrm>
            <a:off x="-5539" y="2930539"/>
            <a:ext cx="9155077" cy="9969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defPPr>
              <a:defRPr lang="ko-KR"/>
            </a:defPPr>
            <a:lvl1pPr algn="ctr" latinLnBrk="0">
              <a:spcBef>
                <a:spcPct val="50000"/>
              </a:spcBef>
              <a:defRPr kumimoji="1" sz="36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3323" dirty="0"/>
              <a:t>Pet</a:t>
            </a:r>
            <a:r>
              <a:rPr lang="ko-KR" altLang="en-US" sz="3323" dirty="0"/>
              <a:t> </a:t>
            </a:r>
            <a:r>
              <a:rPr lang="en-US" altLang="ko-KR" sz="3323" dirty="0" err="1"/>
              <a:t>peeder</a:t>
            </a:r>
            <a:endParaRPr lang="en-US" altLang="ko-KR" sz="3323" dirty="0"/>
          </a:p>
        </p:txBody>
      </p:sp>
    </p:spTree>
    <p:extLst>
      <p:ext uri="{BB962C8B-B14F-4D97-AF65-F5344CB8AC3E}">
        <p14:creationId xmlns:p14="http://schemas.microsoft.com/office/powerpoint/2010/main" val="1557740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3"/>
          <p:cNvSpPr>
            <a:spLocks noChangeShapeType="1"/>
          </p:cNvSpPr>
          <p:nvPr/>
        </p:nvSpPr>
        <p:spPr bwMode="auto">
          <a:xfrm>
            <a:off x="464528" y="2483827"/>
            <a:ext cx="848018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2423746" y="2129103"/>
            <a:ext cx="6512169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20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846" dirty="0"/>
              <a:t>Pet </a:t>
            </a:r>
            <a:r>
              <a:rPr lang="en-US" altLang="ko-KR" sz="1846" dirty="0" err="1"/>
              <a:t>peeder</a:t>
            </a:r>
            <a:endParaRPr lang="en-US" altLang="ko-KR" sz="1846" dirty="0"/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2444995" y="2508930"/>
            <a:ext cx="6512169" cy="60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36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3323" dirty="0"/>
              <a:t>어플리케이션</a:t>
            </a:r>
            <a:r>
              <a:rPr lang="en-US" altLang="ko-KR" sz="3323" dirty="0"/>
              <a:t>-</a:t>
            </a:r>
            <a:r>
              <a:rPr lang="ko-KR" altLang="en-US" sz="3323" dirty="0" err="1"/>
              <a:t>메인화면</a:t>
            </a:r>
            <a:endParaRPr lang="en-US" altLang="ko-KR" sz="3323" dirty="0"/>
          </a:p>
        </p:txBody>
      </p:sp>
    </p:spTree>
    <p:extLst>
      <p:ext uri="{BB962C8B-B14F-4D97-AF65-F5344CB8AC3E}">
        <p14:creationId xmlns:p14="http://schemas.microsoft.com/office/powerpoint/2010/main" val="4010425610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6732240" y="2747800"/>
          <a:ext cx="2306086" cy="1975485"/>
        </p:xfrm>
        <a:graphic>
          <a:graphicData uri="http://schemas.openxmlformats.org/drawingml/2006/table">
            <a:tbl>
              <a:tblPr firstRow="1" bandRow="1"/>
              <a:tblGrid>
                <a:gridCol w="485174"/>
                <a:gridCol w="1820912"/>
              </a:tblGrid>
              <a:tr h="152405"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  <a:latin typeface="Eras Medium ITC"/>
                          <a:ea typeface="맑은 고딕"/>
                          <a:cs typeface="Arial"/>
                        </a:rPr>
                        <a:t>No</a:t>
                      </a:r>
                      <a:endParaRPr lang="ko-KR" altLang="en-US" sz="700" b="1">
                        <a:solidFill>
                          <a:schemeClr val="tx1"/>
                        </a:solidFill>
                        <a:latin typeface="Eras Medium ITC"/>
                        <a:ea typeface="맑은 고딕"/>
                        <a:cs typeface="Arial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rPr>
                        <a:t>화면 및 기능설명</a:t>
                      </a:r>
                      <a:endParaRPr lang="ko-KR" altLang="en-US" sz="700" b="1">
                        <a:solidFill>
                          <a:schemeClr val="tx1"/>
                        </a:solidFill>
                        <a:latin typeface="Arial"/>
                        <a:ea typeface="맑은 고딕"/>
                        <a:cs typeface="Arial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44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전체설명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메인페이지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원하는 메뉴를 선택한다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연결 상태에는 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pet </a:t>
                      </a: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peeder</a:t>
                      </a: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와의 연결 상태를 알수 있다</a:t>
                      </a: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6732589" y="763920"/>
          <a:ext cx="2310282" cy="1765935"/>
        </p:xfrm>
        <a:graphic>
          <a:graphicData uri="http://schemas.openxmlformats.org/drawingml/2006/table">
            <a:tbl>
              <a:tblPr firstRow="1" bandRow="1"/>
              <a:tblGrid>
                <a:gridCol w="668818"/>
                <a:gridCol w="1641464"/>
              </a:tblGrid>
              <a:tr h="1744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시스템명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Pet peeder APP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업무명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메인 화면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메인화면</a:t>
                      </a: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프로세스</a:t>
                      </a:r>
                      <a:r>
                        <a:rPr lang="en-US" altLang="ko-KR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테이블</a:t>
                      </a:r>
                      <a:r>
                        <a:rPr lang="en-US" altLang="ko-KR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사용자유형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일반사용자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화면유형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42844" y="1000108"/>
            <a:ext cx="1495922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900" b="1">
                <a:latin typeface="나눔고딕"/>
                <a:ea typeface="나눔고딕"/>
              </a:defRPr>
            </a:lvl1pPr>
          </a:lstStyle>
          <a:p>
            <a:pPr lvl="0">
              <a:defRPr/>
            </a:pPr>
            <a:r>
              <a:rPr lang="ko-KR" altLang="en-US"/>
              <a:t>⊙ 어플리케이션</a:t>
            </a:r>
            <a:r>
              <a:rPr lang="en-US" altLang="ko-KR"/>
              <a:t>/ </a:t>
            </a:r>
            <a:r>
              <a:rPr lang="ko-KR" altLang="en-US"/>
              <a:t>메인화면</a:t>
            </a: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806000" y="2492896"/>
            <a:ext cx="1189936" cy="6970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w="med" len="med"/>
            <a:tailEnd w="med" len="med"/>
          </a:ln>
          <a:effectLst/>
        </p:spPr>
        <p:txBody>
          <a:bodyPr wrap="square" lIns="72000" rIns="36000" anchor="ctr"/>
          <a:lstStyle/>
          <a:p>
            <a:pPr algn="ctr">
              <a:defRPr/>
            </a:pPr>
            <a:r>
              <a:rPr lang="ko-KR" altLang="en-US" sz="2500">
                <a:latin typeface="굴림"/>
                <a:ea typeface="나눔고딕"/>
              </a:rPr>
              <a:t>로고</a:t>
            </a:r>
            <a:endParaRPr lang="en-US" altLang="ko-KR" sz="2500">
              <a:latin typeface="굴림"/>
              <a:ea typeface="나눔고딕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3573016"/>
            <a:ext cx="1152128" cy="6970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w="med" len="med"/>
            <a:tailEnd w="med" len="med"/>
          </a:ln>
          <a:effectLst/>
        </p:spPr>
        <p:txBody>
          <a:bodyPr wrap="square" lIns="72000" rIns="36000" anchor="ctr"/>
          <a:lstStyle/>
          <a:p>
            <a:pPr algn="ctr">
              <a:defRPr/>
            </a:pPr>
            <a:r>
              <a:rPr lang="ko-KR" altLang="en-US" sz="1300">
                <a:latin typeface="굴림"/>
                <a:ea typeface="나눔고딕"/>
              </a:rPr>
              <a:t>배식</a:t>
            </a:r>
            <a:endParaRPr lang="en-US" altLang="ko-KR" sz="1300">
              <a:latin typeface="굴림"/>
              <a:ea typeface="나눔고딕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36307" y="1700808"/>
            <a:ext cx="1035693" cy="6970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w="med" len="med"/>
            <a:tailEnd w="med" len="med"/>
          </a:ln>
          <a:effectLst/>
        </p:spPr>
        <p:txBody>
          <a:bodyPr wrap="square" lIns="72000" rIns="36000" anchor="ctr"/>
          <a:lstStyle/>
          <a:p>
            <a:pPr algn="ctr">
              <a:defRPr/>
            </a:pPr>
            <a:r>
              <a:rPr lang="ko-KR" altLang="en-US" sz="1300">
                <a:latin typeface="굴림"/>
                <a:ea typeface="나눔고딕"/>
              </a:rPr>
              <a:t>연결상태</a:t>
            </a:r>
            <a:endParaRPr lang="en-US" altLang="ko-KR" sz="1300">
              <a:latin typeface="굴림"/>
              <a:ea typeface="나눔고딕"/>
            </a:endParaRPr>
          </a:p>
        </p:txBody>
      </p:sp>
      <p:sp>
        <p:nvSpPr>
          <p:cNvPr id="28" name="직사각형 1"/>
          <p:cNvSpPr/>
          <p:nvPr/>
        </p:nvSpPr>
        <p:spPr>
          <a:xfrm>
            <a:off x="3491880" y="4365104"/>
            <a:ext cx="1152128" cy="648072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chemeClr val="dk1">
                <a:alpha val="100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wrap="square" lIns="72000" rIns="36000" anchor="ctr"/>
          <a:p>
            <a:pPr algn="ctr">
              <a:defRPr/>
            </a:pPr>
            <a:r>
              <a:rPr lang="ko-KR" altLang="en-US" sz="1300">
                <a:latin typeface="굴림"/>
                <a:ea typeface="나눔고딕"/>
              </a:rPr>
              <a:t>연동 정보</a:t>
            </a:r>
            <a:endParaRPr lang="ko-KR" altLang="en-US" sz="1300">
              <a:latin typeface="굴림"/>
              <a:ea typeface="나눔고딕"/>
            </a:endParaRPr>
          </a:p>
        </p:txBody>
      </p:sp>
      <p:sp>
        <p:nvSpPr>
          <p:cNvPr id="29" name="직사각형 1"/>
          <p:cNvSpPr/>
          <p:nvPr/>
        </p:nvSpPr>
        <p:spPr>
          <a:xfrm>
            <a:off x="2267744" y="4365104"/>
            <a:ext cx="1152128" cy="648072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chemeClr val="dk1">
                <a:alpha val="100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wrap="square" lIns="72000" rIns="36000" anchor="ctr"/>
          <a:p>
            <a:pPr algn="ctr">
              <a:defRPr/>
            </a:pPr>
            <a:r>
              <a:rPr lang="ko-KR" altLang="en-US" sz="1200">
                <a:latin typeface="굴림"/>
                <a:ea typeface="나눔고딕"/>
              </a:rPr>
              <a:t>배식 기록 확인</a:t>
            </a:r>
            <a:endParaRPr lang="ko-KR" altLang="en-US" sz="1200">
              <a:latin typeface="굴림"/>
              <a:ea typeface="나눔고딕"/>
            </a:endParaRPr>
          </a:p>
        </p:txBody>
      </p:sp>
      <p:sp>
        <p:nvSpPr>
          <p:cNvPr id="30" name="직사각형 1"/>
          <p:cNvSpPr/>
          <p:nvPr/>
        </p:nvSpPr>
        <p:spPr>
          <a:xfrm>
            <a:off x="2267744" y="3573016"/>
            <a:ext cx="1152128" cy="697080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chemeClr val="dk1">
                <a:alpha val="100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wrap="square" lIns="72000" rIns="36000" anchor="ctr"/>
          <a:p>
            <a:pPr algn="ctr">
              <a:defRPr/>
            </a:pPr>
            <a:r>
              <a:rPr lang="ko-KR" altLang="en-US" sz="1200">
                <a:latin typeface="굴림"/>
                <a:ea typeface="나눔고딕"/>
              </a:rPr>
              <a:t>배식 시간 설정</a:t>
            </a:r>
            <a:endParaRPr lang="ko-KR" altLang="en-US" sz="1200">
              <a:latin typeface="굴림"/>
              <a:ea typeface="나눔고딕"/>
            </a:endParaRPr>
          </a:p>
        </p:txBody>
      </p:sp>
      <p:sp>
        <p:nvSpPr>
          <p:cNvPr id="31" name=""/>
          <p:cNvSpPr/>
          <p:nvPr/>
        </p:nvSpPr>
        <p:spPr>
          <a:xfrm>
            <a:off x="2195736" y="1268760"/>
            <a:ext cx="2520280" cy="4824536"/>
          </a:xfrm>
          <a:prstGeom prst="rect">
            <a:avLst/>
          </a:prstGeom>
          <a:noFill/>
          <a:ln>
            <a:solidFill>
              <a:schemeClr val="dk1"/>
            </a:solidFill>
          </a:ln>
          <a:effectLst/>
          <a:scene3d>
            <a:camera prst="orthographic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6732240" y="2924944"/>
          <a:ext cx="2306355" cy="3598403"/>
        </p:xfrm>
        <a:graphic>
          <a:graphicData uri="http://schemas.openxmlformats.org/drawingml/2006/table">
            <a:tbl>
              <a:tblPr firstRow="1" bandRow="1"/>
              <a:tblGrid>
                <a:gridCol w="485174"/>
                <a:gridCol w="1821181"/>
              </a:tblGrid>
              <a:tr h="237019"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  <a:latin typeface="Eras Medium ITC"/>
                          <a:ea typeface="맑은 고딕"/>
                          <a:cs typeface="Arial"/>
                        </a:rPr>
                        <a:t>No</a:t>
                      </a:r>
                      <a:endParaRPr lang="ko-KR" altLang="en-US" sz="700" b="1">
                        <a:solidFill>
                          <a:schemeClr val="tx1"/>
                        </a:solidFill>
                        <a:latin typeface="Eras Medium ITC"/>
                        <a:ea typeface="맑은 고딕"/>
                        <a:cs typeface="Arial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rPr>
                        <a:t>화면 및 기능설명</a:t>
                      </a:r>
                      <a:endParaRPr lang="ko-KR" altLang="en-US" sz="700" b="1">
                        <a:solidFill>
                          <a:schemeClr val="tx1"/>
                        </a:solidFill>
                        <a:latin typeface="Arial"/>
                        <a:ea typeface="맑은 고딕"/>
                        <a:cs typeface="Arial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358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5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전체설명</a:t>
                      </a:r>
                      <a:endParaRPr lang="ko-KR" altLang="en-US" sz="5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배식 시간의 설정과 설정된 시간을 확인 할수 있습니다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7019"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&lt;-</a:t>
                      </a: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 를 누루면 메인 페이지로 이동한다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1652"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중앙위쪽은 다음 배식 예정 시간과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배식종류 다음 예정시간까지 남은 시간을 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보여준다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1652"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아래는 예약 해훈 시간과 배식 종류를 보여주고 옆의 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on off</a:t>
                      </a: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 기능으로 활성화 나 비활성화를 시킬수 있다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7019"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활성화된 예약은 회색이된다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58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맨아레 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+</a:t>
                      </a: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 를 누루면 시간 설정 화면으로로 이동한다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58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6</a:t>
                      </a: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예약된 시간을 클릭을 하면 시간 변경 화면으로 이동한다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230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7</a:t>
                      </a: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시간설정 화면 에서는 시간설정 해당시간의 이름 설정 사료와물 선택 요일 선택을 할수 있다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097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8</a:t>
                      </a: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시간 변경 화면에서는 기존에 있던 시간을 변경 하거나 삭제한다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6726213" y="980728"/>
          <a:ext cx="2310282" cy="1765935"/>
        </p:xfrm>
        <a:graphic>
          <a:graphicData uri="http://schemas.openxmlformats.org/drawingml/2006/table">
            <a:tbl>
              <a:tblPr firstRow="1" bandRow="1"/>
              <a:tblGrid>
                <a:gridCol w="668818"/>
                <a:gridCol w="1641464"/>
              </a:tblGrid>
              <a:tr h="1744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시스템명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Pet peeder APP</a:t>
                      </a: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업무명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배식 시간 관리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배식 시간 관리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프로세스</a:t>
                      </a:r>
                      <a:r>
                        <a:rPr lang="en-US" altLang="ko-KR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테이블</a:t>
                      </a:r>
                      <a:r>
                        <a:rPr lang="en-US" altLang="ko-KR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사용자유형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일반사용자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화면유형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" name="Rectangle 89"/>
          <p:cNvSpPr>
            <a:spLocks noChangeArrowheads="1"/>
          </p:cNvSpPr>
          <p:nvPr/>
        </p:nvSpPr>
        <p:spPr>
          <a:xfrm>
            <a:off x="107504" y="1051281"/>
            <a:ext cx="4781889" cy="365844"/>
          </a:xfrm>
          <a:prstGeom prst="rect">
            <a:avLst/>
          </a:prstGeom>
          <a:noFill/>
          <a:ln w="3175" algn="ctr">
            <a:noFill/>
            <a:miter/>
          </a:ln>
        </p:spPr>
        <p:txBody>
          <a:bodyPr lIns="72000" tIns="36000" rIns="72000" bIns="3600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600">
                <a:latin typeface="HY헤드라인M"/>
                <a:ea typeface="HY헤드라인M"/>
              </a:rPr>
              <a:t>배식 시간 설정 페이지 입니다</a:t>
            </a:r>
            <a:r>
              <a:rPr lang="en-US" altLang="ko-KR" sz="1600">
                <a:latin typeface="HY헤드라인M"/>
                <a:ea typeface="HY헤드라인M"/>
              </a:rPr>
              <a:t>.</a:t>
            </a:r>
            <a:endParaRPr lang="en-US" altLang="ko-KR" sz="1600">
              <a:latin typeface="HY헤드라인M"/>
              <a:ea typeface="HY헤드라인M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1928648"/>
            <a:ext cx="2195736" cy="3816424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04056" y="1928648"/>
            <a:ext cx="1691680" cy="385799"/>
          </a:xfrm>
          <a:prstGeom prst="rect">
            <a:avLst/>
          </a:prstGeom>
          <a:solidFill>
            <a:srgbClr val="a6a6a6"/>
          </a:solidFill>
          <a:ln>
            <a:solidFill>
              <a:schemeClr val="dk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chemeClr val="dk1"/>
                </a:solidFill>
              </a:rPr>
              <a:t>배식 시간 설정</a:t>
            </a:r>
            <a:endParaRPr lang="ko-KR" altLang="en-US" sz="1500">
              <a:solidFill>
                <a:schemeClr val="dk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2314447"/>
            <a:ext cx="2195736" cy="11310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다음 배식 예정</a:t>
            </a:r>
            <a:endParaRPr lang="ko-KR" altLang="en-US" sz="12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12</a:t>
            </a:r>
            <a:r>
              <a:rPr lang="ko-KR" altLang="en-US" sz="1200">
                <a:solidFill>
                  <a:schemeClr val="tx1"/>
                </a:solidFill>
              </a:rPr>
              <a:t>시 </a:t>
            </a:r>
            <a:r>
              <a:rPr lang="en-US" altLang="ko-KR" sz="1200">
                <a:solidFill>
                  <a:schemeClr val="tx1"/>
                </a:solidFill>
              </a:rPr>
              <a:t>00</a:t>
            </a:r>
            <a:r>
              <a:rPr lang="ko-KR" altLang="en-US" sz="1200">
                <a:solidFill>
                  <a:schemeClr val="tx1"/>
                </a:solidFill>
              </a:rPr>
              <a:t>분</a:t>
            </a:r>
            <a:endParaRPr lang="ko-KR" altLang="en-US" sz="12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(</a:t>
            </a:r>
            <a:r>
              <a:rPr lang="ko-KR" altLang="en-US" sz="1200">
                <a:solidFill>
                  <a:schemeClr val="tx1"/>
                </a:solidFill>
              </a:rPr>
              <a:t>밥 과 물</a:t>
            </a:r>
            <a:r>
              <a:rPr lang="en-US" altLang="ko-KR" sz="1200">
                <a:solidFill>
                  <a:schemeClr val="tx1"/>
                </a:solidFill>
              </a:rPr>
              <a:t>)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다음 예정까지</a:t>
            </a:r>
            <a:endParaRPr lang="ko-KR" altLang="en-US" sz="12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00</a:t>
            </a:r>
            <a:r>
              <a:rPr lang="ko-KR" altLang="en-US" sz="1200">
                <a:solidFill>
                  <a:schemeClr val="tx1"/>
                </a:solidFill>
              </a:rPr>
              <a:t>시간 </a:t>
            </a:r>
            <a:r>
              <a:rPr lang="en-US" altLang="ko-KR" sz="1200">
                <a:solidFill>
                  <a:schemeClr val="tx1"/>
                </a:solidFill>
              </a:rPr>
              <a:t>30</a:t>
            </a:r>
            <a:r>
              <a:rPr lang="ko-KR" altLang="en-US" sz="1200">
                <a:solidFill>
                  <a:schemeClr val="tx1"/>
                </a:solidFill>
              </a:rPr>
              <a:t>분 남았습니다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4605038"/>
            <a:ext cx="1619672" cy="589729"/>
          </a:xfrm>
          <a:prstGeom prst="rect">
            <a:avLst/>
          </a:prstGeom>
          <a:solidFill>
            <a:srgbClr val="d9d9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저녘</a:t>
            </a:r>
            <a:endParaRPr lang="ko-KR" altLang="en-US" sz="12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18</a:t>
            </a:r>
            <a:r>
              <a:rPr lang="ko-KR" altLang="en-US" sz="1200">
                <a:solidFill>
                  <a:schemeClr val="tx1"/>
                </a:solidFill>
              </a:rPr>
              <a:t>시 </a:t>
            </a:r>
            <a:r>
              <a:rPr lang="en-US" altLang="ko-KR" sz="1200">
                <a:solidFill>
                  <a:schemeClr val="tx1"/>
                </a:solidFill>
              </a:rPr>
              <a:t>00</a:t>
            </a:r>
            <a:r>
              <a:rPr lang="ko-KR" altLang="en-US" sz="1200">
                <a:solidFill>
                  <a:schemeClr val="tx1"/>
                </a:solidFill>
              </a:rPr>
              <a:t>분</a:t>
            </a:r>
            <a:endParaRPr lang="ko-KR" altLang="en-US" sz="12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밥 과 물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182951"/>
            <a:ext cx="2195736" cy="5503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3465004"/>
            <a:ext cx="1619672" cy="5792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아침</a:t>
            </a:r>
            <a:endParaRPr lang="ko-KR" altLang="en-US" sz="12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08</a:t>
            </a:r>
            <a:r>
              <a:rPr lang="ko-KR" altLang="en-US" sz="1200">
                <a:solidFill>
                  <a:schemeClr val="tx1"/>
                </a:solidFill>
              </a:rPr>
              <a:t>시 </a:t>
            </a:r>
            <a:r>
              <a:rPr lang="en-US" altLang="ko-KR" sz="1200">
                <a:solidFill>
                  <a:schemeClr val="tx1"/>
                </a:solidFill>
              </a:rPr>
              <a:t>00</a:t>
            </a:r>
            <a:r>
              <a:rPr lang="ko-KR" altLang="en-US" sz="1200">
                <a:solidFill>
                  <a:schemeClr val="tx1"/>
                </a:solidFill>
              </a:rPr>
              <a:t>분 </a:t>
            </a:r>
            <a:endParaRPr lang="ko-KR" altLang="en-US" sz="12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밥 과 물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4044210"/>
            <a:ext cx="1619672" cy="579206"/>
          </a:xfrm>
          <a:prstGeom prst="rect">
            <a:avLst/>
          </a:prstGeom>
          <a:solidFill>
            <a:srgbClr val="d9d9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점심</a:t>
            </a:r>
            <a:endParaRPr lang="ko-KR" altLang="en-US" sz="12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12</a:t>
            </a:r>
            <a:r>
              <a:rPr lang="ko-KR" altLang="en-US" sz="1200">
                <a:solidFill>
                  <a:schemeClr val="tx1"/>
                </a:solidFill>
              </a:rPr>
              <a:t>시 </a:t>
            </a:r>
            <a:r>
              <a:rPr lang="en-US" altLang="ko-KR" sz="1200">
                <a:solidFill>
                  <a:schemeClr val="tx1"/>
                </a:solidFill>
              </a:rPr>
              <a:t>00</a:t>
            </a:r>
            <a:r>
              <a:rPr lang="ko-KR" altLang="en-US" sz="1200">
                <a:solidFill>
                  <a:schemeClr val="tx1"/>
                </a:solidFill>
              </a:rPr>
              <a:t>분</a:t>
            </a:r>
            <a:endParaRPr lang="ko-KR" altLang="en-US" sz="12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밥 과 물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99592" y="5266775"/>
            <a:ext cx="43204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000">
                <a:solidFill>
                  <a:schemeClr val="tx1"/>
                </a:solidFill>
              </a:rPr>
              <a:t>+</a:t>
            </a:r>
            <a:endParaRPr lang="ko-KR" altLang="en-US" sz="3000">
              <a:solidFill>
                <a:schemeClr val="tx1"/>
              </a:solidFill>
            </a:endParaRPr>
          </a:p>
        </p:txBody>
      </p:sp>
      <p:sp>
        <p:nvSpPr>
          <p:cNvPr id="33" name="직사각형 10"/>
          <p:cNvSpPr/>
          <p:nvPr/>
        </p:nvSpPr>
        <p:spPr>
          <a:xfrm>
            <a:off x="0" y="1928648"/>
            <a:ext cx="504056" cy="385799"/>
          </a:xfrm>
          <a:prstGeom prst="rect">
            <a:avLst/>
          </a:prstGeom>
          <a:solidFill>
            <a:srgbClr val="a6a6a6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&lt;-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4" name="직사각형 3"/>
          <p:cNvSpPr/>
          <p:nvPr/>
        </p:nvSpPr>
        <p:spPr>
          <a:xfrm>
            <a:off x="2339752" y="1918403"/>
            <a:ext cx="2090062" cy="3816424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" name="직사각형 3"/>
          <p:cNvSpPr/>
          <p:nvPr/>
        </p:nvSpPr>
        <p:spPr>
          <a:xfrm>
            <a:off x="2845638" y="1918403"/>
            <a:ext cx="1584176" cy="360040"/>
          </a:xfrm>
          <a:prstGeom prst="rect">
            <a:avLst/>
          </a:prstGeom>
          <a:solidFill>
            <a:srgbClr val="a6a6a6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시간 설정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8" name="직사각형 10"/>
          <p:cNvSpPr/>
          <p:nvPr/>
        </p:nvSpPr>
        <p:spPr>
          <a:xfrm>
            <a:off x="2339752" y="1916832"/>
            <a:ext cx="504056" cy="360040"/>
          </a:xfrm>
          <a:prstGeom prst="rect">
            <a:avLst/>
          </a:prstGeom>
          <a:solidFill>
            <a:srgbClr val="a6a6a6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&lt;-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1" name=""/>
          <p:cNvSpPr/>
          <p:nvPr/>
        </p:nvSpPr>
        <p:spPr>
          <a:xfrm>
            <a:off x="2051720" y="3466575"/>
            <a:ext cx="144016" cy="1728191"/>
          </a:xfrm>
          <a:prstGeom prst="rect">
            <a:avLst/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2" name="직사각형 4"/>
          <p:cNvSpPr/>
          <p:nvPr/>
        </p:nvSpPr>
        <p:spPr>
          <a:xfrm>
            <a:off x="2339752" y="2278443"/>
            <a:ext cx="2088232" cy="1152128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15:00</a:t>
            </a:r>
            <a:endPara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3" name="직사각형 7"/>
          <p:cNvSpPr/>
          <p:nvPr/>
        </p:nvSpPr>
        <p:spPr>
          <a:xfrm>
            <a:off x="2339752" y="3429000"/>
            <a:ext cx="2088232" cy="579206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4" name="직사각형 7"/>
          <p:cNvSpPr/>
          <p:nvPr/>
        </p:nvSpPr>
        <p:spPr>
          <a:xfrm>
            <a:off x="2339752" y="4078643"/>
            <a:ext cx="648072" cy="579206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사료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5" name="직사각형 7"/>
          <p:cNvSpPr/>
          <p:nvPr/>
        </p:nvSpPr>
        <p:spPr>
          <a:xfrm>
            <a:off x="3563888" y="4078643"/>
            <a:ext cx="864096" cy="579206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물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6" name="직사각형 7"/>
          <p:cNvSpPr/>
          <p:nvPr/>
        </p:nvSpPr>
        <p:spPr>
          <a:xfrm>
            <a:off x="2339752" y="3430571"/>
            <a:ext cx="2088232" cy="648072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물주기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7" name="직사각형 7"/>
          <p:cNvSpPr/>
          <p:nvPr/>
        </p:nvSpPr>
        <p:spPr>
          <a:xfrm>
            <a:off x="2339752" y="5157192"/>
            <a:ext cx="1008112" cy="579206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확인 및 활성화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8" name="직사각형 7"/>
          <p:cNvSpPr/>
          <p:nvPr/>
        </p:nvSpPr>
        <p:spPr>
          <a:xfrm>
            <a:off x="3347864" y="5154050"/>
            <a:ext cx="1080120" cy="579206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확인 및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저장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9" name="직사각형 7"/>
          <p:cNvSpPr/>
          <p:nvPr/>
        </p:nvSpPr>
        <p:spPr>
          <a:xfrm>
            <a:off x="2339752" y="4654707"/>
            <a:ext cx="2088232" cy="504056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0" name=""/>
          <p:cNvSpPr/>
          <p:nvPr/>
        </p:nvSpPr>
        <p:spPr>
          <a:xfrm>
            <a:off x="2339752" y="4654707"/>
            <a:ext cx="288032" cy="504056"/>
          </a:xfrm>
          <a:prstGeom prst="rect">
            <a:avLst/>
          </a:prstGeom>
          <a:solidFill>
            <a:srgbClr val="d9d9d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월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64" name=""/>
          <p:cNvSpPr/>
          <p:nvPr/>
        </p:nvSpPr>
        <p:spPr>
          <a:xfrm>
            <a:off x="2627784" y="4654707"/>
            <a:ext cx="288032" cy="504056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화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5" name=""/>
          <p:cNvSpPr/>
          <p:nvPr/>
        </p:nvSpPr>
        <p:spPr>
          <a:xfrm>
            <a:off x="2915816" y="4654707"/>
            <a:ext cx="288032" cy="504056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수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7" name=""/>
          <p:cNvSpPr/>
          <p:nvPr/>
        </p:nvSpPr>
        <p:spPr>
          <a:xfrm>
            <a:off x="4140517" y="4653348"/>
            <a:ext cx="288032" cy="504056"/>
          </a:xfrm>
          <a:prstGeom prst="rect">
            <a:avLst/>
          </a:prstGeom>
          <a:solidFill>
            <a:schemeClr val="dk1">
              <a:alpha val="0"/>
            </a:schemeClr>
          </a:solidFill>
          <a:ln w="25400" cap="flat" cmpd="sng" algn="ctr">
            <a:solidFill>
              <a:schemeClr val="dk1">
                <a:alpha val="100000"/>
              </a:scheme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일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8" name=""/>
          <p:cNvSpPr/>
          <p:nvPr/>
        </p:nvSpPr>
        <p:spPr>
          <a:xfrm>
            <a:off x="3851920" y="4654707"/>
            <a:ext cx="288032" cy="504056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3057b9"/>
                </a:solidFill>
                <a:latin typeface="맑은 고딕"/>
                <a:ea typeface="맑은 고딕"/>
                <a:cs typeface="맑은 고딕"/>
              </a:rPr>
              <a:t>토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3057b9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9" name=""/>
          <p:cNvSpPr/>
          <p:nvPr/>
        </p:nvSpPr>
        <p:spPr>
          <a:xfrm>
            <a:off x="3203848" y="4654707"/>
            <a:ext cx="360040" cy="504056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목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0" name=""/>
          <p:cNvSpPr/>
          <p:nvPr/>
        </p:nvSpPr>
        <p:spPr>
          <a:xfrm>
            <a:off x="3563888" y="4654707"/>
            <a:ext cx="288032" cy="504056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금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1" name="직사각형 3"/>
          <p:cNvSpPr/>
          <p:nvPr/>
        </p:nvSpPr>
        <p:spPr>
          <a:xfrm>
            <a:off x="4572000" y="1918403"/>
            <a:ext cx="2090062" cy="3816424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2" name="직사각형 3"/>
          <p:cNvSpPr/>
          <p:nvPr/>
        </p:nvSpPr>
        <p:spPr>
          <a:xfrm>
            <a:off x="5077886" y="1918403"/>
            <a:ext cx="1584176" cy="360040"/>
          </a:xfrm>
          <a:prstGeom prst="rect">
            <a:avLst/>
          </a:prstGeom>
          <a:solidFill>
            <a:srgbClr val="a6a6a6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시간 변경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3" name="직사각형 10"/>
          <p:cNvSpPr/>
          <p:nvPr/>
        </p:nvSpPr>
        <p:spPr>
          <a:xfrm>
            <a:off x="4573830" y="1918403"/>
            <a:ext cx="504056" cy="360040"/>
          </a:xfrm>
          <a:prstGeom prst="rect">
            <a:avLst/>
          </a:prstGeom>
          <a:solidFill>
            <a:srgbClr val="a6a6a6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&lt;-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4" name="직사각형 4"/>
          <p:cNvSpPr/>
          <p:nvPr/>
        </p:nvSpPr>
        <p:spPr>
          <a:xfrm>
            <a:off x="4572000" y="2278443"/>
            <a:ext cx="2088232" cy="1152128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19:00</a:t>
            </a:r>
            <a:endPara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5" name="직사각형 7"/>
          <p:cNvSpPr/>
          <p:nvPr/>
        </p:nvSpPr>
        <p:spPr>
          <a:xfrm>
            <a:off x="4572000" y="3429000"/>
            <a:ext cx="2088232" cy="579206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6" name="직사각형 7"/>
          <p:cNvSpPr/>
          <p:nvPr/>
        </p:nvSpPr>
        <p:spPr>
          <a:xfrm>
            <a:off x="4572000" y="4078643"/>
            <a:ext cx="649902" cy="579206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사료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7" name="직사각형 7"/>
          <p:cNvSpPr/>
          <p:nvPr/>
        </p:nvSpPr>
        <p:spPr>
          <a:xfrm>
            <a:off x="5797966" y="4078643"/>
            <a:ext cx="862266" cy="579206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물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8" name="직사각형 7"/>
          <p:cNvSpPr/>
          <p:nvPr/>
        </p:nvSpPr>
        <p:spPr>
          <a:xfrm>
            <a:off x="4572000" y="3430571"/>
            <a:ext cx="2088232" cy="648072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저녘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9" name="직사각형 7"/>
          <p:cNvSpPr/>
          <p:nvPr/>
        </p:nvSpPr>
        <p:spPr>
          <a:xfrm>
            <a:off x="4572000" y="5158763"/>
            <a:ext cx="1008112" cy="579206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시간 변경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및 저장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0" name="직사각형 7"/>
          <p:cNvSpPr/>
          <p:nvPr/>
        </p:nvSpPr>
        <p:spPr>
          <a:xfrm>
            <a:off x="5580112" y="5155621"/>
            <a:ext cx="1080120" cy="579206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삭제</a:t>
            </a:r>
            <a:endParaRPr xmlns:mc="http://schemas.openxmlformats.org/markup-compatibility/2006" xmlns:hp="http://schemas.haansoft.com/office/presentation/8.0" kumimoji="0" lang="ko-KR" altLang="en-US" sz="1700" b="1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1" name="직사각형 7"/>
          <p:cNvSpPr/>
          <p:nvPr/>
        </p:nvSpPr>
        <p:spPr>
          <a:xfrm>
            <a:off x="4572000" y="4654707"/>
            <a:ext cx="2088232" cy="504056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2" name=""/>
          <p:cNvSpPr/>
          <p:nvPr/>
        </p:nvSpPr>
        <p:spPr>
          <a:xfrm>
            <a:off x="4572000" y="4654707"/>
            <a:ext cx="288032" cy="504056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월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3" name=""/>
          <p:cNvSpPr/>
          <p:nvPr/>
        </p:nvSpPr>
        <p:spPr>
          <a:xfrm>
            <a:off x="4860032" y="4654707"/>
            <a:ext cx="288032" cy="504056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화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4" name=""/>
          <p:cNvSpPr/>
          <p:nvPr/>
        </p:nvSpPr>
        <p:spPr>
          <a:xfrm>
            <a:off x="5148064" y="4654707"/>
            <a:ext cx="288032" cy="504056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수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5" name=""/>
          <p:cNvSpPr/>
          <p:nvPr/>
        </p:nvSpPr>
        <p:spPr>
          <a:xfrm>
            <a:off x="6372200" y="4654707"/>
            <a:ext cx="288032" cy="504056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일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6" name=""/>
          <p:cNvSpPr/>
          <p:nvPr/>
        </p:nvSpPr>
        <p:spPr>
          <a:xfrm>
            <a:off x="6084168" y="4654707"/>
            <a:ext cx="288032" cy="504056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3057b9"/>
                </a:solidFill>
                <a:latin typeface="맑은 고딕"/>
                <a:ea typeface="맑은 고딕"/>
                <a:cs typeface="맑은 고딕"/>
              </a:rPr>
              <a:t>토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3057b9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7" name=""/>
          <p:cNvSpPr/>
          <p:nvPr/>
        </p:nvSpPr>
        <p:spPr>
          <a:xfrm>
            <a:off x="5436096" y="4654707"/>
            <a:ext cx="360040" cy="504056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목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8" name=""/>
          <p:cNvSpPr/>
          <p:nvPr/>
        </p:nvSpPr>
        <p:spPr>
          <a:xfrm>
            <a:off x="5796136" y="4654707"/>
            <a:ext cx="288032" cy="504056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금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9" name=""/>
          <p:cNvSpPr/>
          <p:nvPr/>
        </p:nvSpPr>
        <p:spPr>
          <a:xfrm>
            <a:off x="2987824" y="4078643"/>
            <a:ext cx="576064" cy="576064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0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90" name=""/>
          <p:cNvSpPr/>
          <p:nvPr/>
        </p:nvSpPr>
        <p:spPr>
          <a:xfrm>
            <a:off x="5221902" y="4078643"/>
            <a:ext cx="576064" cy="576064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150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1" name=""/>
          <p:cNvSpPr/>
          <p:nvPr/>
        </p:nvSpPr>
        <p:spPr>
          <a:xfrm>
            <a:off x="1619672" y="3466575"/>
            <a:ext cx="432048" cy="576064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300">
                <a:solidFill>
                  <a:schemeClr val="dk1"/>
                </a:solidFill>
              </a:rPr>
              <a:t>off</a:t>
            </a:r>
            <a:endParaRPr lang="en-US" altLang="ko-KR" sz="1300">
              <a:solidFill>
                <a:schemeClr val="dk1"/>
              </a:solidFill>
            </a:endParaRPr>
          </a:p>
        </p:txBody>
      </p:sp>
      <p:sp>
        <p:nvSpPr>
          <p:cNvPr id="94" name=""/>
          <p:cNvSpPr/>
          <p:nvPr/>
        </p:nvSpPr>
        <p:spPr>
          <a:xfrm>
            <a:off x="1619672" y="4042639"/>
            <a:ext cx="432048" cy="576064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on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5" name=""/>
          <p:cNvSpPr/>
          <p:nvPr/>
        </p:nvSpPr>
        <p:spPr>
          <a:xfrm>
            <a:off x="1619672" y="4618703"/>
            <a:ext cx="432048" cy="576064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on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6732240" y="2747800"/>
          <a:ext cx="2306086" cy="220980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 후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로그인버튼을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누르면 입력한 아이디와 비밀번호가 맞을 경우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로그인이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아이디저장을 선택 후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로그인을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하면 아이디가 저장된다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관련 문의사항이 있을 시 안내문구이다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730206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지원 포털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UI-3DP-01-002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메인화면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35496" y="1096670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⊙ 회원가입</a:t>
            </a:r>
          </a:p>
        </p:txBody>
      </p:sp>
      <p:graphicFrame>
        <p:nvGraphicFramePr>
          <p:cNvPr id="59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642416"/>
              </p:ext>
            </p:extLst>
          </p:nvPr>
        </p:nvGraphicFramePr>
        <p:xfrm>
          <a:off x="2123728" y="1484784"/>
          <a:ext cx="4441526" cy="1644184"/>
        </p:xfrm>
        <a:graphic>
          <a:graphicData uri="http://schemas.openxmlformats.org/drawingml/2006/table">
            <a:tbl>
              <a:tblPr/>
              <a:tblGrid>
                <a:gridCol w="951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0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* </a:t>
                      </a:r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사용자아이디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* </a:t>
                      </a:r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사용자이름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* </a:t>
                      </a:r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비밀번호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* </a:t>
                      </a:r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비밀번호 확인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0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* </a:t>
                      </a:r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소속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0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0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* </a:t>
                      </a:r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부서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0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50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* </a:t>
                      </a:r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연락처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0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50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* </a:t>
                      </a:r>
                      <a:r>
                        <a:rPr lang="ko-KR" altLang="en-US" sz="7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이메일</a:t>
                      </a:r>
                      <a:endParaRPr lang="ko-KR" alt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돋움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0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0" name="직사각형 59"/>
          <p:cNvSpPr/>
          <p:nvPr/>
        </p:nvSpPr>
        <p:spPr>
          <a:xfrm>
            <a:off x="3396902" y="1749407"/>
            <a:ext cx="2988000" cy="14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테스터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396902" y="1948667"/>
            <a:ext cx="2988000" cy="14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lvl="0"/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********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7" name="모서리가 둥근 직사각형 136"/>
          <p:cNvSpPr>
            <a:spLocks noChangeArrowheads="1"/>
          </p:cNvSpPr>
          <p:nvPr/>
        </p:nvSpPr>
        <p:spPr bwMode="auto">
          <a:xfrm>
            <a:off x="4075863" y="3882321"/>
            <a:ext cx="537256" cy="122942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31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tIns="36000" bIns="36000" anchor="ctr"/>
          <a:lstStyle/>
          <a:p>
            <a:pPr algn="ctr"/>
            <a:r>
              <a:rPr lang="ko-KR" altLang="en-US" sz="700">
                <a:latin typeface="나눔고딕" panose="020D0604000000000000" pitchFamily="50" charset="-127"/>
                <a:ea typeface="나눔고딕" panose="020D0604000000000000" pitchFamily="50" charset="-127"/>
              </a:rPr>
              <a:t>회원가입</a:t>
            </a:r>
            <a:endParaRPr lang="ko-KR" altLang="en-US" sz="7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396902" y="1514788"/>
            <a:ext cx="1494000" cy="14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TS-7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945351" y="1486760"/>
            <a:ext cx="86914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중복아이디 검색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396902" y="2162876"/>
            <a:ext cx="2988000" cy="14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lvl="0"/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*******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396902" y="2761060"/>
            <a:ext cx="2988000" cy="14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lvl="0"/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062-360-0123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396902" y="2958034"/>
            <a:ext cx="2988000" cy="14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lvl="0"/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test@test.com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396902" y="2375074"/>
            <a:ext cx="2988000" cy="14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lvl="0"/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3396902" y="2573611"/>
            <a:ext cx="2988000" cy="14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lvl="0"/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85891" y="1472867"/>
            <a:ext cx="1800200" cy="6970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>
                <a:latin typeface="굴림" pitchFamily="50" charset="-127"/>
                <a:ea typeface="나눔고딕"/>
              </a:rPr>
              <a:t>이용약관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10422" y="2412520"/>
            <a:ext cx="1800200" cy="6970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>
                <a:latin typeface="굴림" pitchFamily="50" charset="-127"/>
                <a:ea typeface="나눔고딕"/>
              </a:rPr>
              <a:t>개인정보 처리방침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83" name="Text Box 86"/>
          <p:cNvSpPr txBox="1">
            <a:spLocks noChangeArrowheads="1"/>
          </p:cNvSpPr>
          <p:nvPr/>
        </p:nvSpPr>
        <p:spPr bwMode="auto">
          <a:xfrm>
            <a:off x="2752234" y="3343036"/>
            <a:ext cx="1315710" cy="211203"/>
          </a:xfrm>
          <a:prstGeom prst="rect">
            <a:avLst/>
          </a:prstGeom>
          <a:noFill/>
          <a:ln>
            <a:noFill/>
          </a:ln>
        </p:spPr>
        <p:txBody>
          <a:bodyPr lIns="90000" tIns="36000" rIns="90000" bIns="36000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이용약관에 동의합니다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4" name="Rectangle 85"/>
          <p:cNvSpPr>
            <a:spLocks noChangeArrowheads="1"/>
          </p:cNvSpPr>
          <p:nvPr/>
        </p:nvSpPr>
        <p:spPr bwMode="auto">
          <a:xfrm>
            <a:off x="2653575" y="3381957"/>
            <a:ext cx="93979" cy="88219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808080"/>
            </a:solidFill>
            <a:miter lim="800000"/>
            <a:headEnd/>
            <a:tailEnd/>
          </a:ln>
        </p:spPr>
        <p:txBody>
          <a:bodyPr lIns="90000" tIns="36000" rIns="90000" bIns="36000" anchor="ctr"/>
          <a:lstStyle/>
          <a:p>
            <a:pPr>
              <a:defRPr/>
            </a:pP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5" name="Text Box 86"/>
          <p:cNvSpPr txBox="1">
            <a:spLocks noChangeArrowheads="1"/>
          </p:cNvSpPr>
          <p:nvPr/>
        </p:nvSpPr>
        <p:spPr bwMode="auto">
          <a:xfrm>
            <a:off x="2483768" y="3593160"/>
            <a:ext cx="2323822" cy="211203"/>
          </a:xfrm>
          <a:prstGeom prst="rect">
            <a:avLst/>
          </a:prstGeom>
          <a:noFill/>
          <a:ln>
            <a:noFill/>
          </a:ln>
        </p:spPr>
        <p:txBody>
          <a:bodyPr wrap="square" lIns="90000" tIns="36000" rIns="90000" bIns="36000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개인정보 처리방침에 동의합니다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2653575" y="3632081"/>
            <a:ext cx="93979" cy="88219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808080"/>
            </a:solidFill>
            <a:miter lim="800000"/>
            <a:headEnd/>
            <a:tailEnd/>
          </a:ln>
        </p:spPr>
        <p:txBody>
          <a:bodyPr lIns="90000" tIns="36000" rIns="90000" bIns="36000" anchor="ctr"/>
          <a:lstStyle/>
          <a:p>
            <a:pPr>
              <a:defRPr/>
            </a:pP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083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464528" y="2483827"/>
            <a:ext cx="848018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2423746" y="2129103"/>
            <a:ext cx="6512169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20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1846" dirty="0"/>
              <a:t>지원 포털</a:t>
            </a:r>
            <a:endParaRPr lang="en-US" altLang="ko-KR" sz="1846" dirty="0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2444995" y="2508930"/>
            <a:ext cx="6512169" cy="60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36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3323" dirty="0"/>
              <a:t>장비 이용 허브</a:t>
            </a:r>
            <a:endParaRPr lang="en-US" altLang="ko-KR" sz="3323" dirty="0"/>
          </a:p>
        </p:txBody>
      </p:sp>
    </p:spTree>
    <p:extLst>
      <p:ext uri="{BB962C8B-B14F-4D97-AF65-F5344CB8AC3E}">
        <p14:creationId xmlns:p14="http://schemas.microsoft.com/office/powerpoint/2010/main" val="4010425610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2230</ep:Words>
  <ep:PresentationFormat>화면 슬라이드 쇼(4:3)</ep:PresentationFormat>
  <ep:Paragraphs>275</ep:Paragraphs>
  <ep:Slides>38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ep:HeadingPairs>
  <ep:TitlesOfParts>
    <vt:vector size="3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2013-01-15T05:34:45.000</dcterms:created>
  <dc:creator>Administrator</dc:creator>
  <cp:lastModifiedBy>USER</cp:lastModifiedBy>
  <dcterms:modified xsi:type="dcterms:W3CDTF">2024-05-06T09:17:07.803</dcterms:modified>
  <cp:revision>501</cp:revision>
  <dc:title>PowerPoint 프레젠테이션</dc:title>
  <cp:version/>
</cp:coreProperties>
</file>