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94" r:id="rId8"/>
    <p:sldId id="299" r:id="rId9"/>
    <p:sldId id="300" r:id="rId10"/>
    <p:sldId id="262" r:id="rId11"/>
    <p:sldId id="264" r:id="rId12"/>
    <p:sldId id="265" r:id="rId13"/>
    <p:sldId id="295" r:id="rId14"/>
    <p:sldId id="296" r:id="rId15"/>
    <p:sldId id="297" r:id="rId16"/>
    <p:sldId id="298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7BA59F6-F09E-4F33-8686-8C178B149B91}">
          <p14:sldIdLst>
            <p14:sldId id="256"/>
            <p14:sldId id="257"/>
            <p14:sldId id="258"/>
            <p14:sldId id="259"/>
          </p14:sldIdLst>
        </p14:section>
        <p14:section name="APP" id="{3B9AC8DF-E0DC-4E8A-A3AF-E9191E3310F3}">
          <p14:sldIdLst>
            <p14:sldId id="260"/>
            <p14:sldId id="261"/>
            <p14:sldId id="294"/>
            <p14:sldId id="299"/>
            <p14:sldId id="300"/>
            <p14:sldId id="262"/>
            <p14:sldId id="264"/>
            <p14:sldId id="265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1">
          <p15:clr>
            <a:srgbClr val="A4A3A4"/>
          </p15:clr>
        </p15:guide>
        <p15:guide id="2" orient="horz" pos="4200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2522">
          <p15:clr>
            <a:srgbClr val="A4A3A4"/>
          </p15:clr>
        </p15:guide>
        <p15:guide id="5" pos="2880">
          <p15:clr>
            <a:srgbClr val="A4A3A4"/>
          </p15:clr>
        </p15:guide>
        <p15:guide id="6" pos="5692">
          <p15:clr>
            <a:srgbClr val="A4A3A4"/>
          </p15:clr>
        </p15:guide>
        <p15:guide id="7" pos="21">
          <p15:clr>
            <a:srgbClr val="A4A3A4"/>
          </p15:clr>
        </p15:guide>
        <p15:guide id="8" pos="4241">
          <p15:clr>
            <a:srgbClr val="A4A3A4"/>
          </p15:clr>
        </p15:guide>
        <p15:guide id="9" pos="4195">
          <p15:clr>
            <a:srgbClr val="A4A3A4"/>
          </p15:clr>
        </p15:guide>
        <p15:guide id="10" pos="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7">
          <p15:clr>
            <a:srgbClr val="A4A3A4"/>
          </p15:clr>
        </p15:guide>
        <p15:guide id="2" pos="2112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0221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481"/>
        <p:guide orient="horz" pos="4200"/>
        <p:guide orient="horz" pos="1525"/>
        <p:guide orient="horz" pos="2522"/>
        <p:guide pos="2880"/>
        <p:guide pos="5692"/>
        <p:guide pos="21"/>
        <p:guide pos="4241"/>
        <p:guide pos="4195"/>
        <p:guide pos="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7"/>
        <p:guide pos="2112"/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r">
              <a:defRPr sz="1200"/>
            </a:lvl1pPr>
          </a:lstStyle>
          <a:p>
            <a:pPr lvl="0">
              <a:defRPr/>
            </a:pPr>
            <a:fld id="{FFACF5F9-BF6D-45A1-8B7F-E33A63BB863C}" type="datetime1">
              <a:rPr lang="ko-KR" altLang="en-US"/>
              <a:pPr lvl="0">
                <a:defRPr/>
              </a:pPr>
              <a:t>2024-05-07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r">
              <a:defRPr sz="1200"/>
            </a:lvl1pPr>
          </a:lstStyle>
          <a:p>
            <a:pPr lvl="0">
              <a:defRPr/>
            </a:pPr>
            <a:fld id="{13DF0817-840A-4486-B261-AF348273438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3DF0817-840A-4486-B261-AF348273438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 err="1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21619"/>
              </p:ext>
            </p:extLst>
          </p:nvPr>
        </p:nvGraphicFramePr>
        <p:xfrm>
          <a:off x="114300" y="1833470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Pet </a:t>
                      </a:r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f</a:t>
                      </a:r>
                      <a:r>
                        <a:rPr lang="en-US" altLang="ko-KR" sz="2400" b="1" dirty="0" smtClean="0">
                          <a:latin typeface="+mn-ea"/>
                          <a:ea typeface="+mn-ea"/>
                        </a:rPr>
                        <a:t>eeder </a:t>
                      </a: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어플리케이션</a:t>
                      </a: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광주대학교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924944"/>
          <a:ext cx="2306355" cy="360221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0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5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시간의 설정과 설정된 시간을 확인 할수 있습니다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&lt;-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를 누루면 메인 페이지로 이동한다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중앙위쪽은 다음 배식 예정 시간과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배식종류 다음 예정시간까지 남은 시간을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보여준다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아래는 예약 해훈 시간과 배식 종류를 보여주고 옆의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on off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기능으로 활성화 나 비활성화를 시킬수 있다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0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활성화된 예약은 회색이된다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맨아레 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를 누루면 시간 설정 화면으로로 이동한다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예약된 시간을 클릭을 하면 시간 변경 화면으로 이동한다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3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시간설정 화면 에서는 시간설정 해당시간의 이름 설정 사료와물 선택 요일 선택을 할수 있다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9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시간 변경 화면에서는 기존에 있던 시간을 변경 하거나 삭제한다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34244"/>
              </p:ext>
            </p:extLst>
          </p:nvPr>
        </p:nvGraphicFramePr>
        <p:xfrm>
          <a:off x="6726213" y="980728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eeder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APP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시간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Rectangle 89"/>
          <p:cNvSpPr>
            <a:spLocks noChangeArrowheads="1"/>
          </p:cNvSpPr>
          <p:nvPr/>
        </p:nvSpPr>
        <p:spPr>
          <a:xfrm>
            <a:off x="107504" y="1051281"/>
            <a:ext cx="4781889" cy="329184"/>
          </a:xfrm>
          <a:prstGeom prst="rect">
            <a:avLst/>
          </a:prstGeom>
          <a:noFill/>
          <a:ln w="3175" algn="ctr">
            <a:noFill/>
            <a:miter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 dirty="0">
                <a:latin typeface="HY헤드라인M"/>
                <a:ea typeface="HY헤드라인M"/>
              </a:rPr>
              <a:t>배식 시간 설정 </a:t>
            </a:r>
            <a:r>
              <a:rPr lang="ko-KR" altLang="en-US" sz="1600" dirty="0" smtClean="0">
                <a:latin typeface="HY헤드라인M"/>
                <a:ea typeface="HY헤드라인M"/>
              </a:rPr>
              <a:t>화면</a:t>
            </a:r>
            <a:endParaRPr lang="en-US" altLang="ko-KR" sz="1600" dirty="0">
              <a:latin typeface="HY헤드라인M"/>
              <a:ea typeface="HY헤드라인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928648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04056" y="1928648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배식 시간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2314447"/>
            <a:ext cx="2195736" cy="1131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다음 배식 예정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12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밥 과 물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다음 예정까지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시간 </a:t>
            </a:r>
            <a:r>
              <a:rPr lang="en-US" altLang="ko-KR" sz="1200">
                <a:solidFill>
                  <a:schemeClr val="tx1"/>
                </a:solidFill>
              </a:rPr>
              <a:t>30</a:t>
            </a:r>
            <a:r>
              <a:rPr lang="ko-KR" altLang="en-US" sz="1200">
                <a:solidFill>
                  <a:schemeClr val="tx1"/>
                </a:solidFill>
              </a:rPr>
              <a:t>분 남았습니다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4605038"/>
            <a:ext cx="1619672" cy="589729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저녘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18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밥 과 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5182951"/>
            <a:ext cx="2195736" cy="550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465004"/>
            <a:ext cx="1619672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아침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08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 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밥 과 물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4044210"/>
            <a:ext cx="1619672" cy="579206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점심</a:t>
            </a: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12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밥 과 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592" y="5266775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>
                <a:solidFill>
                  <a:schemeClr val="tx1"/>
                </a:solidFill>
              </a:rPr>
              <a:t>+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33" name="직사각형 10"/>
          <p:cNvSpPr/>
          <p:nvPr/>
        </p:nvSpPr>
        <p:spPr>
          <a:xfrm>
            <a:off x="0" y="1928648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34" name="직사각형 3"/>
          <p:cNvSpPr/>
          <p:nvPr/>
        </p:nvSpPr>
        <p:spPr>
          <a:xfrm>
            <a:off x="2339752" y="1918403"/>
            <a:ext cx="2090062" cy="38164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직사각형 3"/>
          <p:cNvSpPr/>
          <p:nvPr/>
        </p:nvSpPr>
        <p:spPr>
          <a:xfrm>
            <a:off x="2845638" y="1918403"/>
            <a:ext cx="158417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 설정</a:t>
            </a:r>
          </a:p>
        </p:txBody>
      </p:sp>
      <p:sp>
        <p:nvSpPr>
          <p:cNvPr id="38" name="직사각형 10"/>
          <p:cNvSpPr/>
          <p:nvPr/>
        </p:nvSpPr>
        <p:spPr>
          <a:xfrm>
            <a:off x="2339752" y="1916832"/>
            <a:ext cx="50405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51720" y="3466575"/>
            <a:ext cx="144016" cy="172819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"/>
          <p:cNvSpPr/>
          <p:nvPr/>
        </p:nvSpPr>
        <p:spPr>
          <a:xfrm>
            <a:off x="2339752" y="2278443"/>
            <a:ext cx="2088232" cy="1152128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15:00</a:t>
            </a:r>
          </a:p>
        </p:txBody>
      </p:sp>
      <p:sp>
        <p:nvSpPr>
          <p:cNvPr id="43" name="직사각형 7"/>
          <p:cNvSpPr/>
          <p:nvPr/>
        </p:nvSpPr>
        <p:spPr>
          <a:xfrm>
            <a:off x="2339752" y="3429000"/>
            <a:ext cx="208823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직사각형 7"/>
          <p:cNvSpPr/>
          <p:nvPr/>
        </p:nvSpPr>
        <p:spPr>
          <a:xfrm>
            <a:off x="2339752" y="4078643"/>
            <a:ext cx="64807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사료</a:t>
            </a:r>
          </a:p>
        </p:txBody>
      </p:sp>
      <p:sp>
        <p:nvSpPr>
          <p:cNvPr id="45" name="직사각형 7"/>
          <p:cNvSpPr/>
          <p:nvPr/>
        </p:nvSpPr>
        <p:spPr>
          <a:xfrm>
            <a:off x="3563888" y="4078643"/>
            <a:ext cx="864096" cy="57920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</a:t>
            </a:r>
          </a:p>
        </p:txBody>
      </p:sp>
      <p:sp>
        <p:nvSpPr>
          <p:cNvPr id="46" name="직사각형 7"/>
          <p:cNvSpPr/>
          <p:nvPr/>
        </p:nvSpPr>
        <p:spPr>
          <a:xfrm>
            <a:off x="2339752" y="3430571"/>
            <a:ext cx="2088232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물주기</a:t>
            </a:r>
          </a:p>
        </p:txBody>
      </p:sp>
      <p:sp>
        <p:nvSpPr>
          <p:cNvPr id="47" name="직사각형 7"/>
          <p:cNvSpPr/>
          <p:nvPr/>
        </p:nvSpPr>
        <p:spPr>
          <a:xfrm>
            <a:off x="2339752" y="5157192"/>
            <a:ext cx="100811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확인 및 활성화</a:t>
            </a:r>
          </a:p>
        </p:txBody>
      </p:sp>
      <p:sp>
        <p:nvSpPr>
          <p:cNvPr id="48" name="직사각형 7"/>
          <p:cNvSpPr/>
          <p:nvPr/>
        </p:nvSpPr>
        <p:spPr>
          <a:xfrm>
            <a:off x="3347864" y="5154050"/>
            <a:ext cx="1080120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확인 및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저장</a:t>
            </a:r>
          </a:p>
        </p:txBody>
      </p:sp>
      <p:sp>
        <p:nvSpPr>
          <p:cNvPr id="49" name="직사각형 7"/>
          <p:cNvSpPr/>
          <p:nvPr/>
        </p:nvSpPr>
        <p:spPr>
          <a:xfrm>
            <a:off x="2339752" y="4654707"/>
            <a:ext cx="208823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39752" y="4654707"/>
            <a:ext cx="288032" cy="504056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월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627784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915816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수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140517" y="4653348"/>
            <a:ext cx="288032" cy="504056"/>
          </a:xfrm>
          <a:prstGeom prst="rect">
            <a:avLst/>
          </a:prstGeom>
          <a:solidFill>
            <a:schemeClr val="dk1">
              <a:alpha val="0"/>
            </a:schemeClr>
          </a:solidFill>
          <a:ln w="2540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일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851920" y="4654707"/>
            <a:ext cx="28803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토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203848" y="4654707"/>
            <a:ext cx="360040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563888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금</a:t>
            </a:r>
          </a:p>
        </p:txBody>
      </p:sp>
      <p:sp>
        <p:nvSpPr>
          <p:cNvPr id="71" name="직사각형 3"/>
          <p:cNvSpPr/>
          <p:nvPr/>
        </p:nvSpPr>
        <p:spPr>
          <a:xfrm>
            <a:off x="4572000" y="1918403"/>
            <a:ext cx="2090062" cy="38164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직사각형 3"/>
          <p:cNvSpPr/>
          <p:nvPr/>
        </p:nvSpPr>
        <p:spPr>
          <a:xfrm>
            <a:off x="5077886" y="1918403"/>
            <a:ext cx="158417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 변경</a:t>
            </a:r>
          </a:p>
        </p:txBody>
      </p:sp>
      <p:sp>
        <p:nvSpPr>
          <p:cNvPr id="73" name="직사각형 10"/>
          <p:cNvSpPr/>
          <p:nvPr/>
        </p:nvSpPr>
        <p:spPr>
          <a:xfrm>
            <a:off x="4573830" y="1918403"/>
            <a:ext cx="50405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74" name="직사각형 4"/>
          <p:cNvSpPr/>
          <p:nvPr/>
        </p:nvSpPr>
        <p:spPr>
          <a:xfrm>
            <a:off x="4572000" y="2278443"/>
            <a:ext cx="2088232" cy="1152128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19:00</a:t>
            </a:r>
          </a:p>
        </p:txBody>
      </p:sp>
      <p:sp>
        <p:nvSpPr>
          <p:cNvPr id="75" name="직사각형 7"/>
          <p:cNvSpPr/>
          <p:nvPr/>
        </p:nvSpPr>
        <p:spPr>
          <a:xfrm>
            <a:off x="4572000" y="3429000"/>
            <a:ext cx="208823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직사각형 7"/>
          <p:cNvSpPr/>
          <p:nvPr/>
        </p:nvSpPr>
        <p:spPr>
          <a:xfrm>
            <a:off x="4572000" y="4078643"/>
            <a:ext cx="649902" cy="57920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사료</a:t>
            </a:r>
          </a:p>
        </p:txBody>
      </p:sp>
      <p:sp>
        <p:nvSpPr>
          <p:cNvPr id="77" name="직사각형 7"/>
          <p:cNvSpPr/>
          <p:nvPr/>
        </p:nvSpPr>
        <p:spPr>
          <a:xfrm>
            <a:off x="5797966" y="4078643"/>
            <a:ext cx="862266" cy="57920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물</a:t>
            </a:r>
          </a:p>
        </p:txBody>
      </p:sp>
      <p:sp>
        <p:nvSpPr>
          <p:cNvPr id="78" name="직사각형 7"/>
          <p:cNvSpPr/>
          <p:nvPr/>
        </p:nvSpPr>
        <p:spPr>
          <a:xfrm>
            <a:off x="4572000" y="3430571"/>
            <a:ext cx="2088232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저녘</a:t>
            </a:r>
          </a:p>
        </p:txBody>
      </p:sp>
      <p:sp>
        <p:nvSpPr>
          <p:cNvPr id="79" name="직사각형 7"/>
          <p:cNvSpPr/>
          <p:nvPr/>
        </p:nvSpPr>
        <p:spPr>
          <a:xfrm>
            <a:off x="4572000" y="5158763"/>
            <a:ext cx="1008112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 변경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및 저장</a:t>
            </a:r>
          </a:p>
        </p:txBody>
      </p:sp>
      <p:sp>
        <p:nvSpPr>
          <p:cNvPr id="80" name="직사각형 7"/>
          <p:cNvSpPr/>
          <p:nvPr/>
        </p:nvSpPr>
        <p:spPr>
          <a:xfrm>
            <a:off x="5580112" y="5155621"/>
            <a:ext cx="1080120" cy="57920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삭제</a:t>
            </a:r>
          </a:p>
        </p:txBody>
      </p:sp>
      <p:sp>
        <p:nvSpPr>
          <p:cNvPr id="81" name="직사각형 7"/>
          <p:cNvSpPr/>
          <p:nvPr/>
        </p:nvSpPr>
        <p:spPr>
          <a:xfrm>
            <a:off x="4572000" y="4654707"/>
            <a:ext cx="208823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572000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월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860032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148064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372200" y="4654707"/>
            <a:ext cx="28803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일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084168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토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436096" y="4654707"/>
            <a:ext cx="360040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목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5796136" y="4654707"/>
            <a:ext cx="288032" cy="504056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금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987824" y="4078643"/>
            <a:ext cx="576064" cy="57606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221902" y="4078643"/>
            <a:ext cx="576064" cy="576064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150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619672" y="3466575"/>
            <a:ext cx="432048" cy="57606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off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1619672" y="4042639"/>
            <a:ext cx="432048" cy="576064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on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619672" y="4618703"/>
            <a:ext cx="432048" cy="576064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 smtClean="0"/>
              <a:t>Pet </a:t>
            </a:r>
            <a:r>
              <a:rPr lang="en-US" altLang="ko-KR" sz="1846" dirty="0"/>
              <a:t>f</a:t>
            </a:r>
            <a:r>
              <a:rPr lang="en-US" altLang="ko-KR" sz="1846" dirty="0" smtClean="0"/>
              <a:t>eeder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r>
              <a:rPr lang="ko-KR" altLang="en-US" sz="3220" dirty="0" smtClean="0">
                <a:latin typeface="바탕체" panose="02030609000101010101" pitchFamily="17" charset="-127"/>
              </a:rPr>
              <a:t>배식 기록 및 잔량 확인 화면</a:t>
            </a:r>
            <a:endParaRPr lang="en-US" altLang="ko-KR" sz="3220" dirty="0">
              <a:latin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1427" y="833133"/>
            <a:ext cx="1885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ctr">
              <a:defRPr/>
            </a:pPr>
            <a:r>
              <a:rPr lang="ko-KR" altLang="en-US" dirty="0"/>
              <a:t>⊙ </a:t>
            </a:r>
            <a:r>
              <a:rPr lang="ko-KR" altLang="en-US" dirty="0">
                <a:latin typeface="나눔고딕"/>
                <a:ea typeface="나눔고딕"/>
              </a:rPr>
              <a:t>배식 기록 및 </a:t>
            </a:r>
            <a:r>
              <a:rPr lang="ko-KR" altLang="en-US" dirty="0" err="1" smtClean="0">
                <a:latin typeface="나눔고딕"/>
                <a:ea typeface="나눔고딕"/>
              </a:rPr>
              <a:t>잔량확인</a:t>
            </a:r>
            <a:r>
              <a:rPr lang="ko-KR" altLang="en-US" dirty="0" smtClean="0">
                <a:latin typeface="나눔고딕"/>
                <a:ea typeface="나눔고딕"/>
              </a:rPr>
              <a:t> </a:t>
            </a:r>
            <a:r>
              <a:rPr lang="ko-KR" altLang="en-US" dirty="0">
                <a:latin typeface="나눔고딕"/>
                <a:ea typeface="나눔고딕"/>
              </a:rPr>
              <a:t>페이지</a:t>
            </a:r>
            <a:endParaRPr lang="en-US" altLang="ko-KR" dirty="0">
              <a:latin typeface="나눔고딕"/>
              <a:ea typeface="나눔고딕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10032"/>
              </p:ext>
            </p:extLst>
          </p:nvPr>
        </p:nvGraphicFramePr>
        <p:xfrm>
          <a:off x="6732240" y="2747800"/>
          <a:ext cx="2306086" cy="21031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배식 및 잔량 화면에서는 최근에 기록된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날자를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알려주고  요청하고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확인할있다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기록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요청시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pet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feeder 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에게 기록을 요청하고 </a:t>
                      </a:r>
                      <a:r>
                        <a:rPr lang="ko-KR" altLang="en-US" sz="700" baseline="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실패시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오류 메시지가 나오고 </a:t>
                      </a:r>
                      <a:r>
                        <a:rPr lang="ko-KR" altLang="en-US" sz="700" baseline="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성공시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 페이지로 이동한다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615405"/>
              </p:ext>
            </p:extLst>
          </p:nvPr>
        </p:nvGraphicFramePr>
        <p:xfrm>
          <a:off x="6732589" y="763920"/>
          <a:ext cx="2310282" cy="179832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Pet feeder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>
                        <a:defRPr/>
                      </a:pPr>
                      <a:r>
                        <a:rPr lang="ko-KR" altLang="en-US" sz="700" b="0" dirty="0" smtClean="0">
                          <a:latin typeface="나눔고딕"/>
                          <a:ea typeface="나눔고딕"/>
                          <a:cs typeface="+mn-cs"/>
                        </a:rPr>
                        <a:t>배식 기록 및 잔량 확인 </a:t>
                      </a:r>
                      <a:endParaRPr lang="en-US" altLang="ko-KR" sz="700" b="0" dirty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b="0" dirty="0" smtClean="0">
                          <a:latin typeface="나눔고딕"/>
                          <a:ea typeface="나눔고딕"/>
                          <a:cs typeface="+mn-cs"/>
                        </a:rPr>
                        <a:t>배식 기록 및 잔량 확인 화면</a:t>
                      </a:r>
                      <a:endParaRPr lang="en-US" altLang="ko-KR" sz="800" b="0" dirty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6" name="직사각형 3"/>
          <p:cNvSpPr/>
          <p:nvPr/>
        </p:nvSpPr>
        <p:spPr>
          <a:xfrm>
            <a:off x="119950" y="1628800"/>
            <a:ext cx="2090062" cy="38164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직사각형 3"/>
          <p:cNvSpPr/>
          <p:nvPr/>
        </p:nvSpPr>
        <p:spPr>
          <a:xfrm>
            <a:off x="625836" y="1630371"/>
            <a:ext cx="158417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배식 및 잔량</a:t>
            </a: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직사각형 10"/>
          <p:cNvSpPr/>
          <p:nvPr/>
        </p:nvSpPr>
        <p:spPr>
          <a:xfrm>
            <a:off x="119950" y="1628800"/>
            <a:ext cx="50405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41053" y="3993380"/>
            <a:ext cx="939965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잔량 확인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213797" y="2747797"/>
            <a:ext cx="934442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기록 확인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99653" y="2747797"/>
            <a:ext cx="934442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dirty="0">
                <a:latin typeface="나눔고딕"/>
                <a:ea typeface="나눔고딕"/>
                <a:cs typeface="+mn-cs"/>
              </a:rPr>
              <a:t>배식 기록 요청</a:t>
            </a:r>
            <a:endParaRPr lang="ko-KR" altLang="en-US" sz="90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93789" y="3253268"/>
            <a:ext cx="1942383" cy="48289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최근 기록 날자</a:t>
            </a:r>
            <a:endParaRPr lang="en-US" altLang="ko-KR" sz="900" dirty="0"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2024-08-08</a:t>
            </a:r>
          </a:p>
          <a:p>
            <a:pPr algn="ctr">
              <a:defRPr/>
            </a:pPr>
            <a:r>
              <a:rPr lang="en-US" altLang="ko-KR" sz="900" dirty="0" smtClean="0">
                <a:latin typeface="나눔고딕"/>
                <a:ea typeface="나눔고딕"/>
              </a:rPr>
              <a:t>12:00</a:t>
            </a:r>
            <a:endParaRPr lang="en-US" altLang="ko-KR" sz="900" dirty="0" smtClean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93788" y="4570008"/>
            <a:ext cx="1942383" cy="48289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최근 기록 날자</a:t>
            </a:r>
            <a:endParaRPr lang="en-US" altLang="ko-KR" sz="900" dirty="0"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2024-08-08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715989" y="2053457"/>
            <a:ext cx="897979" cy="6201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 dirty="0" err="1">
                <a:latin typeface="굴림"/>
                <a:ea typeface="나눔고딕"/>
              </a:rPr>
              <a:t>연결상태</a:t>
            </a:r>
            <a:endParaRPr lang="en-US" altLang="ko-KR" sz="1300" dirty="0">
              <a:latin typeface="굴림"/>
              <a:ea typeface="나눔고딕"/>
            </a:endParaRPr>
          </a:p>
        </p:txBody>
      </p:sp>
      <p:sp>
        <p:nvSpPr>
          <p:cNvPr id="93" name="직사각형 3"/>
          <p:cNvSpPr/>
          <p:nvPr/>
        </p:nvSpPr>
        <p:spPr>
          <a:xfrm>
            <a:off x="2339046" y="1628800"/>
            <a:ext cx="2090062" cy="38164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직사각형 3"/>
          <p:cNvSpPr/>
          <p:nvPr/>
        </p:nvSpPr>
        <p:spPr>
          <a:xfrm>
            <a:off x="2844932" y="1630371"/>
            <a:ext cx="158417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배식 및 잔량</a:t>
            </a: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직사각형 10"/>
          <p:cNvSpPr/>
          <p:nvPr/>
        </p:nvSpPr>
        <p:spPr>
          <a:xfrm>
            <a:off x="2339046" y="1628800"/>
            <a:ext cx="50405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2935085" y="4047858"/>
            <a:ext cx="939965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잔량 확인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432893" y="2747797"/>
            <a:ext cx="934442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기록 확인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2418749" y="2747797"/>
            <a:ext cx="934442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dirty="0">
                <a:latin typeface="나눔고딕"/>
                <a:ea typeface="나눔고딕"/>
                <a:cs typeface="+mn-cs"/>
              </a:rPr>
              <a:t>배식 기록 요청</a:t>
            </a:r>
            <a:endParaRPr lang="ko-KR" altLang="en-US" sz="90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412885" y="3253268"/>
            <a:ext cx="1942383" cy="48289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최근 기록 날자</a:t>
            </a:r>
            <a:endParaRPr lang="en-US" altLang="ko-KR" sz="900" dirty="0"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2024-08-08</a:t>
            </a:r>
          </a:p>
          <a:p>
            <a:pPr algn="ctr">
              <a:defRPr/>
            </a:pPr>
            <a:r>
              <a:rPr lang="en-US" altLang="ko-KR" sz="900" dirty="0" smtClean="0">
                <a:latin typeface="나눔고딕"/>
                <a:ea typeface="나눔고딕"/>
              </a:rPr>
              <a:t>12:00</a:t>
            </a:r>
            <a:endParaRPr lang="en-US" altLang="ko-KR" sz="900" dirty="0" smtClean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12884" y="4570008"/>
            <a:ext cx="1942383" cy="48289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최근 기록 날자</a:t>
            </a:r>
            <a:endParaRPr lang="en-US" altLang="ko-KR" sz="900" dirty="0"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2024-08-08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2935085" y="2053457"/>
            <a:ext cx="897979" cy="6201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연결상태</a:t>
            </a:r>
            <a:endParaRPr lang="en-US" altLang="ko-KR" sz="1300">
              <a:latin typeface="굴림"/>
              <a:ea typeface="나눔고딕"/>
            </a:endParaRPr>
          </a:p>
        </p:txBody>
      </p:sp>
      <p:sp>
        <p:nvSpPr>
          <p:cNvPr id="103" name="직사각형 3"/>
          <p:cNvSpPr/>
          <p:nvPr/>
        </p:nvSpPr>
        <p:spPr>
          <a:xfrm>
            <a:off x="2598023" y="3171333"/>
            <a:ext cx="1584176" cy="1006358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0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기록을 요청 중입니다</a:t>
            </a:r>
            <a:r>
              <a:rPr kumimoji="0" lang="en-US" altLang="ko-KR" sz="1000" b="0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ko-KR" altLang="en-US" sz="10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직사각형 3"/>
          <p:cNvSpPr/>
          <p:nvPr/>
        </p:nvSpPr>
        <p:spPr>
          <a:xfrm>
            <a:off x="4580405" y="1628800"/>
            <a:ext cx="2090062" cy="38164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직사각형 3"/>
          <p:cNvSpPr/>
          <p:nvPr/>
        </p:nvSpPr>
        <p:spPr>
          <a:xfrm>
            <a:off x="5086291" y="1630371"/>
            <a:ext cx="158417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배식 및 잔량</a:t>
            </a: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직사각형 10"/>
          <p:cNvSpPr/>
          <p:nvPr/>
        </p:nvSpPr>
        <p:spPr>
          <a:xfrm>
            <a:off x="4580405" y="1628800"/>
            <a:ext cx="504056" cy="360040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155450" y="4047858"/>
            <a:ext cx="939965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잔량 확인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5674252" y="2747797"/>
            <a:ext cx="934442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기록 확인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4660108" y="2747797"/>
            <a:ext cx="934442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dirty="0">
                <a:latin typeface="나눔고딕"/>
                <a:ea typeface="나눔고딕"/>
                <a:cs typeface="+mn-cs"/>
              </a:rPr>
              <a:t>배식 기록 요청</a:t>
            </a:r>
            <a:endParaRPr lang="ko-KR" altLang="en-US" sz="90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654244" y="3253268"/>
            <a:ext cx="1942383" cy="48289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최근 기록 날자</a:t>
            </a:r>
            <a:endParaRPr lang="en-US" altLang="ko-KR" sz="900" dirty="0"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2024-08-08</a:t>
            </a:r>
          </a:p>
          <a:p>
            <a:pPr algn="ctr">
              <a:defRPr/>
            </a:pPr>
            <a:r>
              <a:rPr lang="en-US" altLang="ko-KR" sz="900" dirty="0" smtClean="0">
                <a:latin typeface="나눔고딕"/>
                <a:ea typeface="나눔고딕"/>
              </a:rPr>
              <a:t>12:00</a:t>
            </a:r>
            <a:endParaRPr lang="en-US" altLang="ko-KR" sz="900" dirty="0" smtClean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654243" y="4570008"/>
            <a:ext cx="1942383" cy="48289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최근 기록 날자</a:t>
            </a:r>
            <a:endParaRPr lang="en-US" altLang="ko-KR" sz="900" dirty="0"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2024-08-08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5176444" y="2053457"/>
            <a:ext cx="897979" cy="6201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연결상태</a:t>
            </a:r>
            <a:endParaRPr lang="en-US" altLang="ko-KR" sz="1300">
              <a:latin typeface="굴림"/>
              <a:ea typeface="나눔고딕"/>
            </a:endParaRPr>
          </a:p>
        </p:txBody>
      </p:sp>
      <p:sp>
        <p:nvSpPr>
          <p:cNvPr id="115" name="직사각형 3"/>
          <p:cNvSpPr/>
          <p:nvPr/>
        </p:nvSpPr>
        <p:spPr>
          <a:xfrm>
            <a:off x="4839382" y="3171333"/>
            <a:ext cx="1584176" cy="1006358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Fail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 오류</a:t>
            </a:r>
            <a:endParaRPr lang="en-US" altLang="ko-KR" sz="1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연결 상태를</a:t>
            </a:r>
            <a:r>
              <a:rPr kumimoji="0" lang="ko-KR" altLang="en-US" sz="1000" b="0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다시 </a:t>
            </a:r>
            <a:endParaRPr kumimoji="0" lang="en-US" altLang="ko-KR" sz="1000" b="0" i="0" u="none" strike="noStrike" kern="1200" cap="none" spc="0" normalizeH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확인 해주세요</a:t>
            </a:r>
            <a:endParaRPr kumimoji="0" lang="en-US" altLang="ko-KR" sz="1000" b="0" i="0" u="none" strike="noStrike" kern="1200" cap="none" spc="0" normalizeH="0" baseline="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Pet feeder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200" dirty="0" smtClean="0"/>
              <a:t>배식 기록 화면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10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91580-A8E6-0D78-DF0E-CEDD2C32E634}"/>
              </a:ext>
            </a:extLst>
          </p:cNvPr>
          <p:cNvSpPr txBox="1"/>
          <p:nvPr/>
        </p:nvSpPr>
        <p:spPr>
          <a:xfrm>
            <a:off x="143508" y="1272230"/>
            <a:ext cx="345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⊙배식기록확인 화면</a:t>
            </a:r>
            <a:endParaRPr lang="ko-KR" altLang="en-US" sz="9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8B138E-2934-892A-4DEC-AA772BC18195}"/>
              </a:ext>
            </a:extLst>
          </p:cNvPr>
          <p:cNvSpPr/>
          <p:nvPr/>
        </p:nvSpPr>
        <p:spPr>
          <a:xfrm>
            <a:off x="521804" y="2407017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D99010-C936-3645-8F34-9340139505D2}"/>
              </a:ext>
            </a:extLst>
          </p:cNvPr>
          <p:cNvSpPr/>
          <p:nvPr/>
        </p:nvSpPr>
        <p:spPr>
          <a:xfrm>
            <a:off x="1025860" y="2407017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/>
              <a:t>배식기록</a:t>
            </a:r>
            <a:endParaRPr lang="ko-KR" altLang="en-US" sz="1500" dirty="0">
              <a:solidFill>
                <a:schemeClr val="dk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6B213C-F659-415A-AF06-9FA8D8810901}"/>
              </a:ext>
            </a:extLst>
          </p:cNvPr>
          <p:cNvSpPr/>
          <p:nvPr/>
        </p:nvSpPr>
        <p:spPr>
          <a:xfrm>
            <a:off x="521804" y="2407017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D0F440-5526-7D10-71ED-94D39C22672A}"/>
              </a:ext>
            </a:extLst>
          </p:cNvPr>
          <p:cNvSpPr/>
          <p:nvPr/>
        </p:nvSpPr>
        <p:spPr>
          <a:xfrm>
            <a:off x="519369" y="27974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일 배식 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9FECEC-4149-C03A-3887-EA026E5831D0}"/>
              </a:ext>
            </a:extLst>
          </p:cNvPr>
          <p:cNvSpPr/>
          <p:nvPr/>
        </p:nvSpPr>
        <p:spPr>
          <a:xfrm>
            <a:off x="519369" y="306896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일 배식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E2B0F2-7B5F-3D5C-F9C6-C1BA0AB0FC57}"/>
              </a:ext>
            </a:extLst>
          </p:cNvPr>
          <p:cNvSpPr/>
          <p:nvPr/>
        </p:nvSpPr>
        <p:spPr>
          <a:xfrm>
            <a:off x="519369" y="33405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일 배식 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6D195E-CB92-D5BD-7ED8-6A4D9FE49507}"/>
              </a:ext>
            </a:extLst>
          </p:cNvPr>
          <p:cNvSpPr/>
          <p:nvPr/>
        </p:nvSpPr>
        <p:spPr>
          <a:xfrm>
            <a:off x="519369" y="361206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r>
              <a:rPr lang="ko-KR" altLang="en-US" sz="1200" dirty="0">
                <a:solidFill>
                  <a:schemeClr val="tx1"/>
                </a:solidFill>
              </a:rPr>
              <a:t>일 배식 확인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14B57D-4D46-B5EB-10CF-B214C55623EB}"/>
              </a:ext>
            </a:extLst>
          </p:cNvPr>
          <p:cNvSpPr/>
          <p:nvPr/>
        </p:nvSpPr>
        <p:spPr>
          <a:xfrm>
            <a:off x="519369" y="38836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일 배식 확인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3D7390-1590-9A27-A047-82213AFA7D5B}"/>
              </a:ext>
            </a:extLst>
          </p:cNvPr>
          <p:cNvSpPr/>
          <p:nvPr/>
        </p:nvSpPr>
        <p:spPr>
          <a:xfrm>
            <a:off x="519369" y="4155159"/>
            <a:ext cx="2195736" cy="2068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A9422E-F10A-F15B-9CB0-A64FF2F6F8DE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2715105" y="2933185"/>
            <a:ext cx="847364" cy="730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4AEC06-BCF7-4FEE-9FC3-7F706A1860BA}"/>
              </a:ext>
            </a:extLst>
          </p:cNvPr>
          <p:cNvSpPr/>
          <p:nvPr/>
        </p:nvSpPr>
        <p:spPr>
          <a:xfrm>
            <a:off x="3558614" y="2386248"/>
            <a:ext cx="2195736" cy="3837192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BA7199-641C-24E5-7A81-0E6CAD421078}"/>
              </a:ext>
            </a:extLst>
          </p:cNvPr>
          <p:cNvSpPr/>
          <p:nvPr/>
        </p:nvSpPr>
        <p:spPr>
          <a:xfrm>
            <a:off x="4068960" y="2407017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/>
              <a:t>배식기록</a:t>
            </a:r>
            <a:endParaRPr lang="ko-KR" altLang="en-US" sz="1500" dirty="0">
              <a:solidFill>
                <a:schemeClr val="dk1"/>
              </a:solidFill>
            </a:endParaRPr>
          </a:p>
        </p:txBody>
      </p:sp>
      <p:sp>
        <p:nvSpPr>
          <p:cNvPr id="28" name="직사각형 10">
            <a:extLst>
              <a:ext uri="{FF2B5EF4-FFF2-40B4-BE49-F238E27FC236}">
                <a16:creationId xmlns:a16="http://schemas.microsoft.com/office/drawing/2014/main" id="{C724FB5E-6B4E-CE6C-2D5F-823EB9B149B8}"/>
              </a:ext>
            </a:extLst>
          </p:cNvPr>
          <p:cNvSpPr/>
          <p:nvPr/>
        </p:nvSpPr>
        <p:spPr>
          <a:xfrm>
            <a:off x="3564904" y="2407017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77B541-3DA4-037B-34D8-78F59C108C5E}"/>
              </a:ext>
            </a:extLst>
          </p:cNvPr>
          <p:cNvSpPr/>
          <p:nvPr/>
        </p:nvSpPr>
        <p:spPr>
          <a:xfrm>
            <a:off x="3568759" y="2801735"/>
            <a:ext cx="1339647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일 아침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07</a:t>
            </a:r>
            <a:r>
              <a:rPr lang="ko-KR" altLang="en-US" sz="1200" dirty="0">
                <a:solidFill>
                  <a:schemeClr val="tx1"/>
                </a:solidFill>
              </a:rPr>
              <a:t>시 </a:t>
            </a:r>
            <a:r>
              <a:rPr lang="en-US" altLang="ko-KR" sz="1200" dirty="0">
                <a:solidFill>
                  <a:schemeClr val="tx1"/>
                </a:solidFill>
              </a:rPr>
              <a:t>30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5784AC-8721-83E5-36AB-3AA30212081A}"/>
              </a:ext>
            </a:extLst>
          </p:cNvPr>
          <p:cNvSpPr/>
          <p:nvPr/>
        </p:nvSpPr>
        <p:spPr>
          <a:xfrm>
            <a:off x="5332447" y="2803306"/>
            <a:ext cx="428193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FE6E6D-D0F9-3666-3936-79FE96C8B7F9}"/>
              </a:ext>
            </a:extLst>
          </p:cNvPr>
          <p:cNvSpPr/>
          <p:nvPr/>
        </p:nvSpPr>
        <p:spPr>
          <a:xfrm>
            <a:off x="3562469" y="3373607"/>
            <a:ext cx="1345937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일 점심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12</a:t>
            </a:r>
            <a:r>
              <a:rPr lang="ko-KR" altLang="en-US" sz="1200" dirty="0">
                <a:solidFill>
                  <a:schemeClr val="tx1"/>
                </a:solidFill>
              </a:rPr>
              <a:t>시 </a:t>
            </a:r>
            <a:r>
              <a:rPr lang="en-US" altLang="ko-KR" sz="1200" dirty="0">
                <a:solidFill>
                  <a:schemeClr val="tx1"/>
                </a:solidFill>
              </a:rPr>
              <a:t>00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C56049-FCDE-C74C-8B34-FEF3AB365F57}"/>
              </a:ext>
            </a:extLst>
          </p:cNvPr>
          <p:cNvSpPr/>
          <p:nvPr/>
        </p:nvSpPr>
        <p:spPr>
          <a:xfrm>
            <a:off x="5326157" y="3375178"/>
            <a:ext cx="428193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025666-D92B-266F-A926-A592546A2CCE}"/>
              </a:ext>
            </a:extLst>
          </p:cNvPr>
          <p:cNvSpPr/>
          <p:nvPr/>
        </p:nvSpPr>
        <p:spPr>
          <a:xfrm>
            <a:off x="3562469" y="3971452"/>
            <a:ext cx="1345937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일 저녁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18</a:t>
            </a:r>
            <a:r>
              <a:rPr lang="ko-KR" altLang="en-US" sz="1200" dirty="0">
                <a:solidFill>
                  <a:schemeClr val="tx1"/>
                </a:solidFill>
              </a:rPr>
              <a:t>시 </a:t>
            </a:r>
            <a:r>
              <a:rPr lang="en-US" altLang="ko-KR" sz="1200" dirty="0">
                <a:solidFill>
                  <a:schemeClr val="tx1"/>
                </a:solidFill>
              </a:rPr>
              <a:t>00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D0AB2D-9EF0-EC87-C518-1F2890A04334}"/>
              </a:ext>
            </a:extLst>
          </p:cNvPr>
          <p:cNvSpPr/>
          <p:nvPr/>
        </p:nvSpPr>
        <p:spPr>
          <a:xfrm>
            <a:off x="5326157" y="3973023"/>
            <a:ext cx="428193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X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5784AC-8721-83E5-36AB-3AA30212081A}"/>
              </a:ext>
            </a:extLst>
          </p:cNvPr>
          <p:cNvSpPr/>
          <p:nvPr/>
        </p:nvSpPr>
        <p:spPr>
          <a:xfrm>
            <a:off x="4897964" y="2795972"/>
            <a:ext cx="428193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smtClean="0">
                <a:solidFill>
                  <a:schemeClr val="dk1"/>
                </a:solidFill>
              </a:rPr>
              <a:t>예약</a:t>
            </a:r>
            <a:endParaRPr lang="en-US" altLang="ko-KR" sz="1300" dirty="0">
              <a:solidFill>
                <a:schemeClr val="dk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C56049-FCDE-C74C-8B34-FEF3AB365F57}"/>
              </a:ext>
            </a:extLst>
          </p:cNvPr>
          <p:cNvSpPr/>
          <p:nvPr/>
        </p:nvSpPr>
        <p:spPr>
          <a:xfrm>
            <a:off x="4908406" y="3368387"/>
            <a:ext cx="428193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smtClean="0">
                <a:solidFill>
                  <a:schemeClr val="dk1"/>
                </a:solidFill>
              </a:rPr>
              <a:t>예약</a:t>
            </a:r>
            <a:endParaRPr lang="en-US" altLang="ko-KR" sz="1300" dirty="0">
              <a:solidFill>
                <a:schemeClr val="dk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D0AB2D-9EF0-EC87-C518-1F2890A04334}"/>
              </a:ext>
            </a:extLst>
          </p:cNvPr>
          <p:cNvSpPr/>
          <p:nvPr/>
        </p:nvSpPr>
        <p:spPr>
          <a:xfrm>
            <a:off x="4897964" y="3967222"/>
            <a:ext cx="428193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smtClean="0">
                <a:solidFill>
                  <a:schemeClr val="dk1"/>
                </a:solidFill>
              </a:rPr>
              <a:t>예약</a:t>
            </a:r>
            <a:endParaRPr lang="en-US" altLang="ko-KR" sz="1300" dirty="0">
              <a:solidFill>
                <a:schemeClr val="dk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025666-D92B-266F-A926-A592546A2CCE}"/>
              </a:ext>
            </a:extLst>
          </p:cNvPr>
          <p:cNvSpPr/>
          <p:nvPr/>
        </p:nvSpPr>
        <p:spPr>
          <a:xfrm>
            <a:off x="3567895" y="4570868"/>
            <a:ext cx="1345937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일 저녁</a:t>
            </a:r>
          </a:p>
          <a:p>
            <a:pPr algn="ctr">
              <a:defRPr/>
            </a:pPr>
            <a:r>
              <a:rPr lang="en-US" altLang="ko-KR" sz="1200" dirty="0" smtClean="0">
                <a:solidFill>
                  <a:schemeClr val="tx1"/>
                </a:solidFill>
              </a:rPr>
              <a:t>20</a:t>
            </a:r>
            <a:r>
              <a:rPr lang="ko-KR" altLang="en-US" sz="1200" dirty="0" smtClean="0">
                <a:solidFill>
                  <a:schemeClr val="tx1"/>
                </a:solidFill>
              </a:rPr>
              <a:t>시 </a:t>
            </a:r>
            <a:r>
              <a:rPr lang="en-US" altLang="ko-KR" sz="1200" dirty="0">
                <a:solidFill>
                  <a:schemeClr val="tx1"/>
                </a:solidFill>
              </a:rPr>
              <a:t>00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D0AB2D-9EF0-EC87-C518-1F2890A04334}"/>
              </a:ext>
            </a:extLst>
          </p:cNvPr>
          <p:cNvSpPr/>
          <p:nvPr/>
        </p:nvSpPr>
        <p:spPr>
          <a:xfrm>
            <a:off x="5331583" y="4572439"/>
            <a:ext cx="428193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>
                <a:solidFill>
                  <a:schemeClr val="dk1"/>
                </a:solidFill>
              </a:rPr>
              <a:t>O</a:t>
            </a:r>
            <a:endParaRPr lang="en-US" altLang="ko-KR" sz="1300" dirty="0">
              <a:solidFill>
                <a:schemeClr val="dk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D0AB2D-9EF0-EC87-C518-1F2890A04334}"/>
              </a:ext>
            </a:extLst>
          </p:cNvPr>
          <p:cNvSpPr/>
          <p:nvPr/>
        </p:nvSpPr>
        <p:spPr>
          <a:xfrm>
            <a:off x="4903390" y="4566638"/>
            <a:ext cx="428193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 smtClean="0">
                <a:solidFill>
                  <a:schemeClr val="dk1"/>
                </a:solidFill>
              </a:rPr>
              <a:t>수동</a:t>
            </a:r>
            <a:endParaRPr lang="en-US" altLang="ko-KR" sz="1300" dirty="0">
              <a:solidFill>
                <a:schemeClr val="dk1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51009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기록된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날자의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배식기록을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확인할수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endParaRPr lang="en-US" altLang="ko-KR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endParaRPr lang="en-US" altLang="ko-KR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3395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eeder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기록 확인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배식 기록 확인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1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Pet feeder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200" dirty="0"/>
              <a:t>잔량기록확인 </a:t>
            </a:r>
            <a:r>
              <a:rPr lang="ko-KR" altLang="en-US" sz="3200" dirty="0" smtClean="0"/>
              <a:t>화면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77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91580-A8E6-0D78-DF0E-CEDD2C32E634}"/>
              </a:ext>
            </a:extLst>
          </p:cNvPr>
          <p:cNvSpPr txBox="1"/>
          <p:nvPr/>
        </p:nvSpPr>
        <p:spPr>
          <a:xfrm>
            <a:off x="190894" y="1170589"/>
            <a:ext cx="345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⊙ 잔량기록확인 </a:t>
            </a:r>
            <a:r>
              <a:rPr lang="ko-KR" altLang="en-US" sz="900" b="1" dirty="0" smtClean="0"/>
              <a:t>화면</a:t>
            </a:r>
            <a:endParaRPr lang="ko-KR" altLang="en-US" sz="9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6330CB-F7D7-9CC2-EDC6-AD7E5A3969F9}"/>
              </a:ext>
            </a:extLst>
          </p:cNvPr>
          <p:cNvSpPr/>
          <p:nvPr/>
        </p:nvSpPr>
        <p:spPr>
          <a:xfrm>
            <a:off x="521804" y="2407017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C042DC-104E-AFC4-8B98-E2CB2603B0D9}"/>
              </a:ext>
            </a:extLst>
          </p:cNvPr>
          <p:cNvSpPr/>
          <p:nvPr/>
        </p:nvSpPr>
        <p:spPr>
          <a:xfrm>
            <a:off x="1025860" y="2407017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/>
              <a:t>잔량기록</a:t>
            </a:r>
            <a:endParaRPr lang="ko-KR" altLang="en-US" sz="1500" dirty="0">
              <a:solidFill>
                <a:schemeClr val="dk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FAFEF0-DE0E-508E-3B97-853F2B6096CC}"/>
              </a:ext>
            </a:extLst>
          </p:cNvPr>
          <p:cNvSpPr/>
          <p:nvPr/>
        </p:nvSpPr>
        <p:spPr>
          <a:xfrm>
            <a:off x="521804" y="2407017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AA07EE-FD79-0101-9130-A5911ED83967}"/>
              </a:ext>
            </a:extLst>
          </p:cNvPr>
          <p:cNvSpPr/>
          <p:nvPr/>
        </p:nvSpPr>
        <p:spPr>
          <a:xfrm>
            <a:off x="519369" y="27974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3A0BFB-9494-94C7-C130-DDD3BAA8546E}"/>
              </a:ext>
            </a:extLst>
          </p:cNvPr>
          <p:cNvSpPr/>
          <p:nvPr/>
        </p:nvSpPr>
        <p:spPr>
          <a:xfrm>
            <a:off x="519369" y="306896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136CDD-DC6A-2CEA-60F4-6884706DF3C0}"/>
              </a:ext>
            </a:extLst>
          </p:cNvPr>
          <p:cNvSpPr/>
          <p:nvPr/>
        </p:nvSpPr>
        <p:spPr>
          <a:xfrm>
            <a:off x="519369" y="33405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EEF626-9B97-6E6B-7330-A848B7F87A40}"/>
              </a:ext>
            </a:extLst>
          </p:cNvPr>
          <p:cNvSpPr/>
          <p:nvPr/>
        </p:nvSpPr>
        <p:spPr>
          <a:xfrm>
            <a:off x="519369" y="361206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r>
              <a:rPr lang="ko-KR" altLang="en-US" sz="12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B38A98-54C4-E06B-232F-9F393231F6A8}"/>
              </a:ext>
            </a:extLst>
          </p:cNvPr>
          <p:cNvSpPr/>
          <p:nvPr/>
        </p:nvSpPr>
        <p:spPr>
          <a:xfrm>
            <a:off x="519369" y="3883610"/>
            <a:ext cx="2195736" cy="27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1703DF-2FC4-1127-E762-A410AAB657A0}"/>
              </a:ext>
            </a:extLst>
          </p:cNvPr>
          <p:cNvSpPr/>
          <p:nvPr/>
        </p:nvSpPr>
        <p:spPr>
          <a:xfrm>
            <a:off x="519369" y="4155159"/>
            <a:ext cx="2195736" cy="2068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061246-8B7F-BA8F-DBD7-8248BE79AD00}"/>
              </a:ext>
            </a:extLst>
          </p:cNvPr>
          <p:cNvSpPr/>
          <p:nvPr/>
        </p:nvSpPr>
        <p:spPr>
          <a:xfrm>
            <a:off x="3564904" y="2797410"/>
            <a:ext cx="2195736" cy="3426030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675CAA-3A03-1F56-DC50-E8F9C8A64C0D}"/>
              </a:ext>
            </a:extLst>
          </p:cNvPr>
          <p:cNvSpPr/>
          <p:nvPr/>
        </p:nvSpPr>
        <p:spPr>
          <a:xfrm>
            <a:off x="4068960" y="2407017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/>
              <a:t>잔량기록</a:t>
            </a:r>
            <a:endParaRPr lang="ko-KR" altLang="en-US" sz="1500" dirty="0">
              <a:solidFill>
                <a:schemeClr val="dk1"/>
              </a:solidFill>
            </a:endParaRPr>
          </a:p>
        </p:txBody>
      </p:sp>
      <p:sp>
        <p:nvSpPr>
          <p:cNvPr id="43" name="직사각형 10">
            <a:extLst>
              <a:ext uri="{FF2B5EF4-FFF2-40B4-BE49-F238E27FC236}">
                <a16:creationId xmlns:a16="http://schemas.microsoft.com/office/drawing/2014/main" id="{BEB7AD04-EED6-F50E-CB9C-FA2A0EBBA4A8}"/>
              </a:ext>
            </a:extLst>
          </p:cNvPr>
          <p:cNvSpPr/>
          <p:nvPr/>
        </p:nvSpPr>
        <p:spPr>
          <a:xfrm>
            <a:off x="3564904" y="2407017"/>
            <a:ext cx="504056" cy="385799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88D65-B60D-5F18-A30E-7ED7A5F6234A}"/>
              </a:ext>
            </a:extLst>
          </p:cNvPr>
          <p:cNvSpPr/>
          <p:nvPr/>
        </p:nvSpPr>
        <p:spPr>
          <a:xfrm>
            <a:off x="3568759" y="2801735"/>
            <a:ext cx="1003241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일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00</a:t>
            </a:r>
            <a:r>
              <a:rPr lang="ko-KR" altLang="en-US" sz="1200" dirty="0">
                <a:solidFill>
                  <a:schemeClr val="tx1"/>
                </a:solidFill>
              </a:rPr>
              <a:t>시 </a:t>
            </a:r>
            <a:r>
              <a:rPr lang="en-US" altLang="ko-KR" sz="1200" dirty="0">
                <a:solidFill>
                  <a:schemeClr val="tx1"/>
                </a:solidFill>
              </a:rPr>
              <a:t>00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12868-3AD7-144B-FF53-6626309B8BF7}"/>
              </a:ext>
            </a:extLst>
          </p:cNvPr>
          <p:cNvSpPr/>
          <p:nvPr/>
        </p:nvSpPr>
        <p:spPr>
          <a:xfrm>
            <a:off x="4572000" y="2803306"/>
            <a:ext cx="1182350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dk1"/>
                </a:solidFill>
              </a:rPr>
              <a:t>물 </a:t>
            </a:r>
            <a:r>
              <a:rPr lang="en-US" altLang="ko-KR" sz="1300" dirty="0">
                <a:solidFill>
                  <a:schemeClr val="dk1"/>
                </a:solidFill>
              </a:rPr>
              <a:t>: 150ml</a:t>
            </a:r>
            <a:br>
              <a:rPr lang="en-US" altLang="ko-KR" sz="1300" dirty="0">
                <a:solidFill>
                  <a:schemeClr val="dk1"/>
                </a:solidFill>
              </a:rPr>
            </a:br>
            <a:r>
              <a:rPr lang="ko-KR" altLang="en-US" sz="1300" dirty="0">
                <a:solidFill>
                  <a:schemeClr val="dk1"/>
                </a:solidFill>
              </a:rPr>
              <a:t>사료 </a:t>
            </a:r>
            <a:r>
              <a:rPr lang="en-US" altLang="ko-KR" sz="1300" dirty="0">
                <a:solidFill>
                  <a:schemeClr val="dk1"/>
                </a:solidFill>
              </a:rPr>
              <a:t>: 200g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B9595F-2687-8B79-0601-808F5470FC77}"/>
              </a:ext>
            </a:extLst>
          </p:cNvPr>
          <p:cNvSpPr/>
          <p:nvPr/>
        </p:nvSpPr>
        <p:spPr>
          <a:xfrm>
            <a:off x="3562469" y="3374516"/>
            <a:ext cx="1003241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일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00</a:t>
            </a:r>
            <a:r>
              <a:rPr lang="ko-KR" altLang="en-US" sz="1200" dirty="0">
                <a:solidFill>
                  <a:schemeClr val="tx1"/>
                </a:solidFill>
              </a:rPr>
              <a:t>시 </a:t>
            </a:r>
            <a:r>
              <a:rPr lang="en-US" altLang="ko-KR" sz="1200" dirty="0">
                <a:solidFill>
                  <a:schemeClr val="tx1"/>
                </a:solidFill>
              </a:rPr>
              <a:t>30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64E5AD-DFAA-8AAF-621A-73E4F49C4F21}"/>
              </a:ext>
            </a:extLst>
          </p:cNvPr>
          <p:cNvSpPr/>
          <p:nvPr/>
        </p:nvSpPr>
        <p:spPr>
          <a:xfrm>
            <a:off x="4565710" y="3376087"/>
            <a:ext cx="1182350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dk1"/>
                </a:solidFill>
              </a:rPr>
              <a:t>물 </a:t>
            </a:r>
            <a:r>
              <a:rPr lang="en-US" altLang="ko-KR" sz="1300" dirty="0">
                <a:solidFill>
                  <a:schemeClr val="dk1"/>
                </a:solidFill>
              </a:rPr>
              <a:t>: 175ml</a:t>
            </a:r>
            <a:br>
              <a:rPr lang="en-US" altLang="ko-KR" sz="1300" dirty="0">
                <a:solidFill>
                  <a:schemeClr val="dk1"/>
                </a:solidFill>
              </a:rPr>
            </a:br>
            <a:r>
              <a:rPr lang="ko-KR" altLang="en-US" sz="1300" dirty="0">
                <a:solidFill>
                  <a:schemeClr val="dk1"/>
                </a:solidFill>
              </a:rPr>
              <a:t>사료 </a:t>
            </a:r>
            <a:r>
              <a:rPr lang="en-US" altLang="ko-KR" sz="1300" dirty="0">
                <a:solidFill>
                  <a:schemeClr val="dk1"/>
                </a:solidFill>
              </a:rPr>
              <a:t>: 190g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FB867B-541D-C134-EC99-F7F4D055D87F}"/>
              </a:ext>
            </a:extLst>
          </p:cNvPr>
          <p:cNvSpPr/>
          <p:nvPr/>
        </p:nvSpPr>
        <p:spPr>
          <a:xfrm>
            <a:off x="3575049" y="3961070"/>
            <a:ext cx="1003241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일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01</a:t>
            </a:r>
            <a:r>
              <a:rPr lang="ko-KR" altLang="en-US" sz="1200" dirty="0">
                <a:solidFill>
                  <a:schemeClr val="tx1"/>
                </a:solidFill>
              </a:rPr>
              <a:t>시 </a:t>
            </a:r>
            <a:r>
              <a:rPr lang="en-US" altLang="ko-KR" sz="1200" dirty="0">
                <a:solidFill>
                  <a:schemeClr val="tx1"/>
                </a:solidFill>
              </a:rPr>
              <a:t>00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4CB3A48-00CB-F3F0-D43E-E600EEC3C7AF}"/>
              </a:ext>
            </a:extLst>
          </p:cNvPr>
          <p:cNvSpPr/>
          <p:nvPr/>
        </p:nvSpPr>
        <p:spPr>
          <a:xfrm>
            <a:off x="4578290" y="3962641"/>
            <a:ext cx="1182350" cy="57763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dirty="0">
                <a:solidFill>
                  <a:schemeClr val="dk1"/>
                </a:solidFill>
              </a:rPr>
              <a:t>물 </a:t>
            </a:r>
            <a:r>
              <a:rPr lang="en-US" altLang="ko-KR" sz="1300" dirty="0">
                <a:solidFill>
                  <a:schemeClr val="dk1"/>
                </a:solidFill>
              </a:rPr>
              <a:t>: 160ml</a:t>
            </a:r>
            <a:br>
              <a:rPr lang="en-US" altLang="ko-KR" sz="1300" dirty="0">
                <a:solidFill>
                  <a:schemeClr val="dk1"/>
                </a:solidFill>
              </a:rPr>
            </a:br>
            <a:r>
              <a:rPr lang="ko-KR" altLang="en-US" sz="1300" dirty="0">
                <a:solidFill>
                  <a:schemeClr val="dk1"/>
                </a:solidFill>
              </a:rPr>
              <a:t>사료 </a:t>
            </a:r>
            <a:r>
              <a:rPr lang="en-US" altLang="ko-KR" sz="1300" dirty="0">
                <a:solidFill>
                  <a:schemeClr val="dk1"/>
                </a:solidFill>
              </a:rPr>
              <a:t>: 210g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63A51D6-3CE4-83AB-85F9-D86E7DA5010F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2715105" y="2933185"/>
            <a:ext cx="849799" cy="1577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00286"/>
              </p:ext>
            </p:extLst>
          </p:nvPr>
        </p:nvGraphicFramePr>
        <p:xfrm>
          <a:off x="6732240" y="2747800"/>
          <a:ext cx="2306086" cy="19964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기록된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날자의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잔량을 확인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할수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기록은 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분 마다 측정되고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다음날 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00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시에 자동으로 전송이 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endParaRPr lang="en-US" altLang="ko-KR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61824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eeder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잔량 기록 확인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+mn-lt"/>
                          <a:ea typeface="맑은 고딕"/>
                        </a:rPr>
                        <a:t>잔량 기록 확인 화면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0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u="sng">
                <a:latin typeface="Arial"/>
                <a:ea typeface="굴림체"/>
                <a:cs typeface="Arial"/>
              </a:rPr>
              <a:t>개 정 이 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>
                <a:latin typeface="Arial"/>
                <a:cs typeface="Arial"/>
              </a:rPr>
              <a:t>1) </a:t>
            </a:r>
            <a:r>
              <a:rPr lang="ko-KR" altLang="ko-KR" sz="800">
                <a:latin typeface="Arial"/>
                <a:cs typeface="Arial"/>
              </a:rPr>
              <a:t>버전</a:t>
            </a:r>
            <a:r>
              <a:rPr lang="en-US" altLang="ko-KR" sz="800">
                <a:latin typeface="Arial"/>
                <a:cs typeface="Arial"/>
              </a:rPr>
              <a:t>: </a:t>
            </a:r>
            <a:r>
              <a:rPr lang="ko-KR" altLang="ko-KR" sz="800">
                <a:latin typeface="Arial"/>
                <a:cs typeface="Arial"/>
              </a:rPr>
              <a:t>초안은</a:t>
            </a:r>
            <a:r>
              <a:rPr lang="en-US" altLang="ko-KR" sz="800">
                <a:latin typeface="Arial"/>
                <a:cs typeface="Arial"/>
              </a:rPr>
              <a:t> 0.1</a:t>
            </a:r>
            <a:r>
              <a:rPr lang="ko-KR" altLang="ko-KR" sz="800">
                <a:latin typeface="Arial"/>
                <a:cs typeface="Arial"/>
              </a:rPr>
              <a:t>으로 표시 하고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검토 된 이후 승인을 득한 이후에는</a:t>
            </a:r>
            <a:r>
              <a:rPr lang="en-US" altLang="ko-KR" sz="800">
                <a:latin typeface="Arial"/>
                <a:cs typeface="Arial"/>
              </a:rPr>
              <a:t> 1.0</a:t>
            </a:r>
            <a:r>
              <a:rPr lang="ko-KR" altLang="ko-KR" sz="800">
                <a:latin typeface="Arial"/>
                <a:cs typeface="Arial"/>
              </a:rPr>
              <a:t>부터 시작하여 정수 단위로 변경 관리 함</a:t>
            </a:r>
            <a:r>
              <a:rPr lang="en-US" altLang="ko-KR" sz="800">
                <a:latin typeface="Arial"/>
                <a:cs typeface="Arial"/>
              </a:rPr>
              <a:t>, </a:t>
            </a:r>
          </a:p>
          <a:p>
            <a:pPr lvl="0">
              <a:defRPr/>
            </a:pPr>
            <a:r>
              <a:rPr lang="ko-KR" altLang="ko-KR" sz="800">
                <a:latin typeface="Arial"/>
                <a:cs typeface="Arial"/>
              </a:rPr>
              <a:t>변경 발생 시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소수점 아래 번호로 관리하고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목차 내용이 바뀔 정도의 큰 변경이 발생하면 상위 정수를 변경 함</a:t>
            </a:r>
            <a:r>
              <a:rPr lang="en-US" altLang="ko-KR" sz="800">
                <a:latin typeface="Arial"/>
                <a:cs typeface="Arial"/>
              </a:rPr>
              <a:t>. </a:t>
            </a:r>
          </a:p>
          <a:p>
            <a:pPr lvl="0">
              <a:defRPr/>
            </a:pPr>
            <a:r>
              <a:rPr lang="en-US" altLang="ko-KR" sz="800">
                <a:latin typeface="Arial"/>
                <a:cs typeface="Arial"/>
              </a:rPr>
              <a:t>(</a:t>
            </a:r>
            <a:r>
              <a:rPr lang="ko-KR" altLang="ko-KR" sz="800">
                <a:latin typeface="Arial"/>
                <a:cs typeface="Arial"/>
              </a:rPr>
              <a:t>예</a:t>
            </a:r>
            <a:r>
              <a:rPr lang="en-US" altLang="ko-KR" sz="800">
                <a:latin typeface="Arial"/>
                <a:cs typeface="Arial"/>
              </a:rPr>
              <a:t>, V1.2 : 2</a:t>
            </a:r>
            <a:r>
              <a:rPr lang="ko-KR" altLang="ko-KR" sz="800">
                <a:latin typeface="Arial"/>
                <a:cs typeface="Arial"/>
              </a:rPr>
              <a:t>번 수정됨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목차 내용이 변경되면</a:t>
            </a:r>
            <a:r>
              <a:rPr lang="en-US" altLang="ko-KR" sz="800">
                <a:latin typeface="Arial"/>
                <a:cs typeface="Arial"/>
              </a:rPr>
              <a:t> V2.0 </a:t>
            </a:r>
            <a:r>
              <a:rPr lang="ko-KR" altLang="ko-KR" sz="800">
                <a:latin typeface="Arial"/>
                <a:cs typeface="Arial"/>
              </a:rPr>
              <a:t>이 됨</a:t>
            </a:r>
            <a:r>
              <a:rPr lang="en-US" altLang="ko-KR" sz="800">
                <a:latin typeface="Arial"/>
                <a:cs typeface="Arial"/>
              </a:rPr>
              <a:t>)</a:t>
            </a:r>
          </a:p>
          <a:p>
            <a:pPr lvl="0">
              <a:defRPr/>
            </a:pPr>
            <a:r>
              <a:rPr lang="en-US" altLang="ko-KR" sz="800">
                <a:latin typeface="Arial"/>
                <a:cs typeface="Arial"/>
              </a:rPr>
              <a:t>2) </a:t>
            </a:r>
            <a:r>
              <a:rPr lang="ko-KR" altLang="ko-KR" sz="800">
                <a:latin typeface="Arial"/>
                <a:cs typeface="Arial"/>
              </a:rPr>
              <a:t>변경 사유</a:t>
            </a:r>
            <a:r>
              <a:rPr lang="en-US" altLang="ko-KR" sz="800">
                <a:latin typeface="Arial"/>
                <a:cs typeface="Arial"/>
              </a:rPr>
              <a:t> : </a:t>
            </a:r>
            <a:r>
              <a:rPr lang="ko-KR" altLang="ko-KR" sz="800">
                <a:latin typeface="Arial"/>
                <a:cs typeface="Arial"/>
              </a:rPr>
              <a:t>변경 내용이 이전 문서에 대해 신규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추가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수정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삭제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검토</a:t>
            </a:r>
            <a:r>
              <a:rPr lang="en-US" altLang="ko-KR" sz="800">
                <a:latin typeface="Arial"/>
                <a:cs typeface="Arial"/>
              </a:rPr>
              <a:t>/</a:t>
            </a:r>
            <a:r>
              <a:rPr lang="ko-KR" altLang="ko-KR" sz="800">
                <a:latin typeface="Arial"/>
                <a:cs typeface="Arial"/>
              </a:rPr>
              <a:t>승인 인지 선택 기입</a:t>
            </a:r>
          </a:p>
          <a:p>
            <a:pPr lvl="0">
              <a:defRPr/>
            </a:pPr>
            <a:r>
              <a:rPr lang="en-US" altLang="ko-KR" sz="800">
                <a:latin typeface="Arial"/>
                <a:cs typeface="Arial"/>
              </a:rPr>
              <a:t>3) </a:t>
            </a:r>
            <a:r>
              <a:rPr lang="ko-KR" altLang="ko-KR" sz="800">
                <a:latin typeface="Arial"/>
                <a:cs typeface="Arial"/>
              </a:rPr>
              <a:t>변경 내용</a:t>
            </a:r>
            <a:r>
              <a:rPr lang="en-US" altLang="ko-KR" sz="800">
                <a:latin typeface="Arial"/>
                <a:cs typeface="Arial"/>
              </a:rPr>
              <a:t> : </a:t>
            </a:r>
            <a:r>
              <a:rPr lang="ko-KR" altLang="ko-KR" sz="800">
                <a:latin typeface="Arial"/>
                <a:cs typeface="Arial"/>
              </a:rPr>
              <a:t>변경 내용을 자세히 기록</a:t>
            </a:r>
            <a:r>
              <a:rPr lang="en-US" altLang="ko-KR" sz="800">
                <a:latin typeface="Arial"/>
                <a:cs typeface="Arial"/>
              </a:rPr>
              <a:t>(</a:t>
            </a:r>
            <a:r>
              <a:rPr lang="ko-KR" altLang="ko-KR" sz="800">
                <a:latin typeface="Arial"/>
                <a:cs typeface="Arial"/>
              </a:rPr>
              <a:t>변경된 위치</a:t>
            </a:r>
            <a:r>
              <a:rPr lang="en-US" altLang="ko-KR" sz="800">
                <a:latin typeface="Arial"/>
                <a:cs typeface="Arial"/>
              </a:rPr>
              <a:t>, </a:t>
            </a:r>
            <a:r>
              <a:rPr lang="ko-KR" altLang="ko-KR" sz="800">
                <a:latin typeface="Arial"/>
                <a:cs typeface="Arial"/>
              </a:rPr>
              <a:t>즉 페이지 번호와 변경 내용을 기술한다</a:t>
            </a:r>
            <a:r>
              <a:rPr lang="en-US" altLang="ko-KR" sz="800">
                <a:latin typeface="Arial"/>
                <a:cs typeface="Arial"/>
              </a:rPr>
              <a:t>.)</a:t>
            </a:r>
            <a:endParaRPr lang="ko-KR" altLang="ko-KR" sz="800">
              <a:latin typeface="Arial"/>
              <a:cs typeface="Arial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54558"/>
              </p:ext>
            </p:extLst>
          </p:nvPr>
        </p:nvGraphicFramePr>
        <p:xfrm>
          <a:off x="222739" y="1460788"/>
          <a:ext cx="8603273" cy="4045115"/>
        </p:xfrm>
        <a:graphic>
          <a:graphicData uri="http://schemas.openxmlformats.org/drawingml/2006/table">
            <a:tbl>
              <a:tblPr/>
              <a:tblGrid>
                <a:gridCol w="5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NO.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버전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변경일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변경사유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변경내용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작성자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</a:rPr>
                        <a:t>승인자</a:t>
                      </a:r>
                      <a:endParaRPr kumimoji="0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굴림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800">
                          <a:latin typeface="+mj-lt"/>
                          <a:ea typeface="+mn-ea"/>
                        </a:rPr>
                        <a:t>0.1</a:t>
                      </a: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초안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>
                          <a:latin typeface="+mj-lt"/>
                          <a:ea typeface="+mn-ea"/>
                        </a:rPr>
                        <a:t>초안</a:t>
                      </a: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/>
                        </a:rPr>
                        <a:t>박민성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800">
                          <a:latin typeface="+mj-lt"/>
                          <a:ea typeface="+mn-ea"/>
                        </a:rPr>
                        <a:t>0.11</a:t>
                      </a: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>
                          <a:latin typeface="+mj-lt"/>
                          <a:ea typeface="+mn-ea"/>
                        </a:rPr>
                        <a:t>5-06</a:t>
                      </a: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제작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800" dirty="0">
                          <a:latin typeface="+mj-lt"/>
                          <a:ea typeface="+mn-ea"/>
                        </a:rPr>
                        <a:t>배식 설정 </a:t>
                      </a:r>
                      <a:r>
                        <a:rPr lang="ko-KR" altLang="en-US" sz="800" dirty="0" smtClean="0">
                          <a:latin typeface="+mj-lt"/>
                          <a:ea typeface="+mn-ea"/>
                        </a:rPr>
                        <a:t>화면 </a:t>
                      </a:r>
                      <a:r>
                        <a:rPr lang="ko-KR" altLang="en-US" sz="800" dirty="0">
                          <a:latin typeface="+mj-lt"/>
                          <a:ea typeface="+mn-ea"/>
                        </a:rPr>
                        <a:t>제작</a:t>
                      </a: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/>
                        </a:rPr>
                        <a:t>한건우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800" dirty="0" smtClean="0">
                          <a:latin typeface="+mj-lt"/>
                          <a:ea typeface="+mn-ea"/>
                        </a:rPr>
                        <a:t>0.15</a:t>
                      </a:r>
                      <a:endParaRPr lang="ko-KR" sz="800" dirty="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dirty="0" smtClean="0">
                          <a:latin typeface="+mj-lt"/>
                          <a:ea typeface="+mn-ea"/>
                        </a:rPr>
                        <a:t>5-07</a:t>
                      </a:r>
                      <a:endParaRPr lang="ko-KR" altLang="ko-KR" sz="800" dirty="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수정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및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제작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 dirty="0" smtClean="0">
                          <a:latin typeface="+mj-lt"/>
                          <a:ea typeface="나눔고딕"/>
                          <a:cs typeface="+mn-cs"/>
                        </a:rPr>
                        <a:t>배식 기록 및 잔량</a:t>
                      </a:r>
                      <a:r>
                        <a:rPr lang="ko-KR" altLang="en-US" sz="800" b="0" baseline="0" dirty="0" smtClean="0">
                          <a:latin typeface="+mj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800" b="0" dirty="0" smtClean="0">
                          <a:latin typeface="+mj-lt"/>
                          <a:ea typeface="나눔고딕"/>
                          <a:cs typeface="+mn-cs"/>
                        </a:rPr>
                        <a:t>확인 화면</a:t>
                      </a:r>
                      <a:r>
                        <a:rPr lang="en-US" altLang="ko-KR" sz="800" b="0" dirty="0" smtClean="0">
                          <a:latin typeface="+mj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800" b="0" dirty="0" smtClean="0">
                          <a:latin typeface="+mj-lt"/>
                          <a:ea typeface="나눔고딕"/>
                          <a:cs typeface="+mn-cs"/>
                        </a:rPr>
                        <a:t>연동 화면</a:t>
                      </a:r>
                      <a:r>
                        <a:rPr lang="en-US" altLang="ko-KR" sz="800" b="0" dirty="0" smtClean="0">
                          <a:latin typeface="+mj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800" b="0" dirty="0" smtClean="0">
                          <a:latin typeface="+mj-lt"/>
                          <a:ea typeface="나눔고딕"/>
                          <a:cs typeface="+mn-cs"/>
                        </a:rPr>
                        <a:t>배식 기록 화면 </a:t>
                      </a:r>
                      <a:r>
                        <a:rPr lang="en-US" altLang="ko-KR" sz="800" b="0" dirty="0" smtClean="0">
                          <a:latin typeface="+mj-lt"/>
                          <a:ea typeface="나눔고딕"/>
                          <a:cs typeface="+mn-cs"/>
                        </a:rPr>
                        <a:t>,</a:t>
                      </a:r>
                      <a:r>
                        <a:rPr lang="ko-KR" altLang="en-US" sz="800" b="0" dirty="0" smtClean="0">
                          <a:latin typeface="+mj-lt"/>
                          <a:ea typeface="나눔고딕"/>
                          <a:cs typeface="+mn-cs"/>
                        </a:rPr>
                        <a:t>잔량 기록 화면 제작</a:t>
                      </a:r>
                      <a:endParaRPr lang="en-US" altLang="ko-KR" sz="800" b="0" dirty="0" smtClean="0">
                        <a:latin typeface="+mj-lt"/>
                        <a:ea typeface="나눔고딕"/>
                        <a:cs typeface="+mn-cs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/>
                        </a:rPr>
                        <a:t>범태원</a:t>
                      </a:r>
                      <a:endParaRPr kumimoji="0" lang="ko-KR" altLang="en-US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ko-KR" sz="800" dirty="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 dirty="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sz="800">
                        <a:latin typeface="+mj-lt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ko-KR" sz="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/>
          <p:cNvSpPr/>
          <p:nvPr/>
        </p:nvSpPr>
        <p:spPr>
          <a:xfrm>
            <a:off x="3216953" y="903040"/>
            <a:ext cx="271009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200" b="1" dirty="0">
                <a:latin typeface="나눔고딕"/>
                <a:ea typeface="나눔고딕"/>
                <a:cs typeface="+mn-cs"/>
              </a:rPr>
              <a:t>Pet</a:t>
            </a:r>
            <a:r>
              <a:rPr lang="ko-KR" altLang="en-US" sz="1200" b="1" dirty="0"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200" b="1" dirty="0">
                <a:latin typeface="나눔고딕"/>
                <a:ea typeface="나눔고딕"/>
              </a:rPr>
              <a:t>f</a:t>
            </a:r>
            <a:r>
              <a:rPr lang="en-US" altLang="ko-KR" sz="1200" b="1" dirty="0" smtClean="0">
                <a:latin typeface="나눔고딕"/>
                <a:ea typeface="나눔고딕"/>
                <a:cs typeface="+mn-cs"/>
              </a:rPr>
              <a:t>eeder</a:t>
            </a:r>
            <a:endParaRPr lang="ko-KR" altLang="en-US" sz="1200" b="1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9" name="꺾인 연결선 48"/>
          <p:cNvCxnSpPr>
            <a:stCxn id="133" idx="2"/>
            <a:endCxn id="4" idx="0"/>
          </p:cNvCxnSpPr>
          <p:nvPr/>
        </p:nvCxnSpPr>
        <p:spPr>
          <a:xfrm rot="16200000" flipH="1">
            <a:off x="6183937" y="-348857"/>
            <a:ext cx="550480" cy="377435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557330" y="1807180"/>
            <a:ext cx="1095201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700" b="1" dirty="0">
                <a:latin typeface="나눔고딕"/>
                <a:ea typeface="나눔고딕"/>
              </a:rPr>
              <a:t>f</a:t>
            </a:r>
            <a:r>
              <a:rPr lang="en-US" altLang="ko-KR" sz="700" b="1" dirty="0" smtClean="0">
                <a:latin typeface="나눔고딕"/>
                <a:ea typeface="나눔고딕"/>
              </a:rPr>
              <a:t>eeder</a:t>
            </a:r>
            <a:r>
              <a:rPr lang="ko-KR" altLang="en-US" sz="700" b="1" dirty="0" smtClean="0">
                <a:latin typeface="나눔고딕"/>
                <a:ea typeface="나눔고딕"/>
              </a:rPr>
              <a:t> </a:t>
            </a:r>
            <a:r>
              <a:rPr lang="en-US" altLang="ko-KR" sz="700" b="1" dirty="0">
                <a:latin typeface="나눔고딕"/>
                <a:ea typeface="나눔고딕"/>
              </a:rPr>
              <a:t>APP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98753" y="1813560"/>
            <a:ext cx="1095201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700" b="1" dirty="0">
                <a:latin typeface="나눔고딕"/>
                <a:ea typeface="나눔고딕"/>
              </a:rPr>
              <a:t>f</a:t>
            </a:r>
            <a:r>
              <a:rPr lang="en-US" altLang="ko-KR" sz="700" b="1" dirty="0" smtClean="0">
                <a:latin typeface="나눔고딕"/>
                <a:ea typeface="나눔고딕"/>
              </a:rPr>
              <a:t>eeder</a:t>
            </a:r>
            <a:endParaRPr lang="en-US" altLang="ko-KR" sz="700" b="1" dirty="0"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 sz="700" b="1" dirty="0">
                <a:latin typeface="나눔고딕"/>
                <a:ea typeface="나눔고딕"/>
              </a:rPr>
              <a:t>본체</a:t>
            </a:r>
            <a:endParaRPr lang="ko-KR" altLang="en-US" sz="700" b="1" dirty="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cxnSp>
        <p:nvCxnSpPr>
          <p:cNvPr id="5" name="꺾인 연결선 48"/>
          <p:cNvCxnSpPr>
            <a:stCxn id="50" idx="0"/>
            <a:endCxn id="133" idx="2"/>
          </p:cNvCxnSpPr>
          <p:nvPr/>
        </p:nvCxnSpPr>
        <p:spPr>
          <a:xfrm rot="5400000" flipH="1" flipV="1">
            <a:off x="4066415" y="1301596"/>
            <a:ext cx="544100" cy="467069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53122" y="3257592"/>
            <a:ext cx="109520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>
                <a:latin typeface="나눔고딕"/>
                <a:ea typeface="나눔고딕"/>
                <a:cs typeface="+mn-cs"/>
              </a:rPr>
              <a:t>배식 기록</a:t>
            </a:r>
            <a:r>
              <a:rPr lang="en-US" altLang="ko-KR" sz="700" dirty="0"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700" dirty="0">
                <a:latin typeface="나눔고딕"/>
                <a:ea typeface="나눔고딕"/>
                <a:cs typeface="+mn-cs"/>
              </a:rPr>
              <a:t>및 잔량 확인</a:t>
            </a:r>
            <a:endParaRPr lang="ko-KR" altLang="en-US" sz="70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53122" y="2935217"/>
            <a:ext cx="109520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latin typeface="나눔고딕"/>
                <a:ea typeface="나눔고딕"/>
                <a:cs typeface="+mn-cs"/>
              </a:rPr>
              <a:t>배식 버튼</a:t>
            </a:r>
            <a:endParaRPr lang="ko-KR" altLang="en-US" sz="7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56842" y="2606153"/>
            <a:ext cx="109520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시간 설정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553122" y="2250793"/>
            <a:ext cx="1095201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메인 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225520" y="2889246"/>
            <a:ext cx="1095201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 dirty="0">
                <a:latin typeface="나눔고딕"/>
                <a:ea typeface="나눔고딕"/>
                <a:cs typeface="+mn-cs"/>
              </a:rPr>
              <a:t>배식 기록 및 잔량</a:t>
            </a:r>
          </a:p>
          <a:p>
            <a:pPr algn="ctr">
              <a:defRPr/>
            </a:pPr>
            <a:r>
              <a:rPr lang="ko-KR" altLang="en-US" sz="700" b="1" dirty="0">
                <a:latin typeface="나눔고딕"/>
                <a:ea typeface="나눔고딕"/>
                <a:cs typeface="+mn-cs"/>
              </a:rPr>
              <a:t>확인 </a:t>
            </a:r>
            <a:r>
              <a:rPr lang="ko-KR" altLang="en-US" sz="700" b="1" dirty="0" smtClean="0">
                <a:latin typeface="나눔고딕"/>
                <a:ea typeface="나눔고딕"/>
              </a:rPr>
              <a:t>화면</a:t>
            </a:r>
            <a:endParaRPr lang="en-US" altLang="ko-KR" sz="700" b="1" dirty="0">
              <a:latin typeface="나눔고딕"/>
              <a:ea typeface="나눔고딕"/>
              <a:cs typeface="+mn-cs"/>
            </a:endParaRPr>
          </a:p>
        </p:txBody>
      </p:sp>
      <p:cxnSp>
        <p:nvCxnSpPr>
          <p:cNvPr id="76" name="꺾인 연결선 48"/>
          <p:cNvCxnSpPr>
            <a:stCxn id="24" idx="0"/>
            <a:endCxn id="23" idx="1"/>
          </p:cNvCxnSpPr>
          <p:nvPr/>
        </p:nvCxnSpPr>
        <p:spPr>
          <a:xfrm rot="5400000" flipH="1" flipV="1">
            <a:off x="2894595" y="2230720"/>
            <a:ext cx="537052" cy="780001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225519" y="3936872"/>
            <a:ext cx="109520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잔량 확인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2226131" y="3520805"/>
            <a:ext cx="109520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기록 확인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225520" y="3197855"/>
            <a:ext cx="109520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>
                <a:latin typeface="나눔고딕"/>
                <a:ea typeface="나눔고딕"/>
                <a:cs typeface="+mn-cs"/>
              </a:rPr>
              <a:t>배식 기록 요청</a:t>
            </a:r>
            <a:endParaRPr lang="ko-KR" altLang="en-US" sz="70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126184" y="3490242"/>
            <a:ext cx="868323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 dirty="0">
                <a:latin typeface="나눔고딕"/>
                <a:ea typeface="나눔고딕"/>
                <a:cs typeface="+mn-cs"/>
              </a:rPr>
              <a:t>배식 기록 </a:t>
            </a:r>
            <a:r>
              <a:rPr lang="ko-KR" altLang="en-US" sz="700" b="1" dirty="0" smtClean="0">
                <a:latin typeface="나눔고딕"/>
                <a:ea typeface="나눔고딕"/>
              </a:rPr>
              <a:t>화면</a:t>
            </a:r>
            <a:endParaRPr lang="en-US" altLang="ko-KR" sz="700" b="1" dirty="0">
              <a:latin typeface="나눔고딕"/>
              <a:ea typeface="나눔고딕"/>
              <a:cs typeface="+mn-cs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1490" y="3490242"/>
            <a:ext cx="977941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 dirty="0">
                <a:latin typeface="나눔고딕"/>
                <a:ea typeface="나눔고딕"/>
                <a:cs typeface="+mn-cs"/>
              </a:rPr>
              <a:t>잔량 기록 </a:t>
            </a:r>
            <a:r>
              <a:rPr lang="ko-KR" altLang="en-US" sz="700" b="1" dirty="0" smtClean="0">
                <a:latin typeface="나눔고딕"/>
                <a:ea typeface="나눔고딕"/>
              </a:rPr>
              <a:t>화면</a:t>
            </a:r>
            <a:endParaRPr lang="en-US" altLang="ko-KR" sz="700" b="1" dirty="0">
              <a:latin typeface="나눔고딕"/>
              <a:ea typeface="나눔고딕"/>
              <a:cs typeface="+mn-cs"/>
            </a:endParaRPr>
          </a:p>
        </p:txBody>
      </p:sp>
      <p:cxnSp>
        <p:nvCxnSpPr>
          <p:cNvPr id="117" name="꺾인 연결선 48"/>
          <p:cNvCxnSpPr>
            <a:stCxn id="99" idx="0"/>
            <a:endCxn id="24" idx="1"/>
          </p:cNvCxnSpPr>
          <p:nvPr/>
        </p:nvCxnSpPr>
        <p:spPr>
          <a:xfrm rot="5400000" flipH="1" flipV="1">
            <a:off x="1643136" y="2907858"/>
            <a:ext cx="499595" cy="665174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48"/>
          <p:cNvCxnSpPr>
            <a:stCxn id="107" idx="0"/>
            <a:endCxn id="24" idx="1"/>
          </p:cNvCxnSpPr>
          <p:nvPr/>
        </p:nvCxnSpPr>
        <p:spPr>
          <a:xfrm rot="5400000" flipH="1" flipV="1">
            <a:off x="1123193" y="2387916"/>
            <a:ext cx="499595" cy="1705059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1126184" y="3936872"/>
            <a:ext cx="868323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 err="1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배식기록</a:t>
            </a:r>
            <a:endParaRPr lang="ko-KR" altLang="en-US" sz="70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1490" y="3936872"/>
            <a:ext cx="97794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잔량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553121" y="3610260"/>
            <a:ext cx="1095201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연동 페이지 이동</a:t>
            </a:r>
          </a:p>
        </p:txBody>
      </p:sp>
      <p:cxnSp>
        <p:nvCxnSpPr>
          <p:cNvPr id="127" name="꺾인 연결선 48"/>
          <p:cNvCxnSpPr>
            <a:stCxn id="23" idx="3"/>
            <a:endCxn id="130" idx="0"/>
          </p:cNvCxnSpPr>
          <p:nvPr/>
        </p:nvCxnSpPr>
        <p:spPr>
          <a:xfrm>
            <a:off x="4648323" y="2352194"/>
            <a:ext cx="493834" cy="535418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4703716" y="2887612"/>
            <a:ext cx="876882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 dirty="0">
                <a:latin typeface="나눔고딕"/>
                <a:ea typeface="나눔고딕"/>
                <a:cs typeface="+mn-cs"/>
              </a:rPr>
              <a:t>연동 </a:t>
            </a:r>
            <a:r>
              <a:rPr lang="ko-KR" altLang="en-US" sz="700" b="1" dirty="0" smtClean="0">
                <a:latin typeface="나눔고딕"/>
                <a:ea typeface="나눔고딕"/>
              </a:rPr>
              <a:t>화면</a:t>
            </a:r>
            <a:endParaRPr lang="ko-KR" altLang="en-US" sz="700" b="1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703716" y="3206291"/>
            <a:ext cx="876882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>
                <a:latin typeface="나눔고딕"/>
                <a:ea typeface="나눔고딕"/>
                <a:cs typeface="+mn-cs"/>
              </a:rPr>
              <a:t>연동</a:t>
            </a:r>
            <a:endParaRPr lang="ko-KR" altLang="en-US" sz="7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739803" y="2882487"/>
            <a:ext cx="876882" cy="202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1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시간 설정 </a:t>
            </a:r>
            <a:r>
              <a:rPr lang="ko-KR" altLang="en-US" sz="700" b="1" dirty="0" smtClean="0">
                <a:latin typeface="나눔고딕"/>
                <a:ea typeface="나눔고딕"/>
              </a:rPr>
              <a:t>화면</a:t>
            </a:r>
            <a:endParaRPr lang="ko-KR" altLang="en-US" sz="700" b="1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38" name="꺾인 연결선 48"/>
          <p:cNvCxnSpPr>
            <a:stCxn id="23" idx="3"/>
            <a:endCxn id="136" idx="0"/>
          </p:cNvCxnSpPr>
          <p:nvPr/>
        </p:nvCxnSpPr>
        <p:spPr>
          <a:xfrm>
            <a:off x="4648323" y="2352194"/>
            <a:ext cx="1529921" cy="530293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5729552" y="3206787"/>
            <a:ext cx="876882" cy="20280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배식 시간 설정</a:t>
            </a:r>
          </a:p>
        </p:txBody>
      </p:sp>
      <p:sp>
        <p:nvSpPr>
          <p:cNvPr id="144" name="직사각형 141"/>
          <p:cNvSpPr/>
          <p:nvPr/>
        </p:nvSpPr>
        <p:spPr>
          <a:xfrm>
            <a:off x="5714267" y="3544720"/>
            <a:ext cx="876882" cy="20280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algn="ctr">
            <a:solidFill>
              <a:srgbClr val="C0C0C0">
                <a:alpha val="100000"/>
              </a:srgbClr>
            </a:solidFill>
            <a:round/>
          </a:ln>
        </p:spPr>
        <p:txBody>
          <a:bodyPr wrap="none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배식 시간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변경 및 삭제</a:t>
            </a:r>
          </a:p>
        </p:txBody>
      </p:sp>
      <p:cxnSp>
        <p:nvCxnSpPr>
          <p:cNvPr id="35" name="직선 연결선 34"/>
          <p:cNvCxnSpPr>
            <a:stCxn id="50" idx="2"/>
            <a:endCxn id="23" idx="0"/>
          </p:cNvCxnSpPr>
          <p:nvPr/>
        </p:nvCxnSpPr>
        <p:spPr>
          <a:xfrm flipH="1">
            <a:off x="4100723" y="2009981"/>
            <a:ext cx="4208" cy="24081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3323" dirty="0"/>
              <a:t>Pet</a:t>
            </a:r>
            <a:r>
              <a:rPr lang="ko-KR" altLang="en-US" sz="3323" dirty="0"/>
              <a:t> </a:t>
            </a:r>
            <a:r>
              <a:rPr lang="en-US" altLang="ko-KR" sz="3323" dirty="0"/>
              <a:t>f</a:t>
            </a:r>
            <a:r>
              <a:rPr lang="en-US" altLang="ko-KR" sz="3323" dirty="0" smtClean="0"/>
              <a:t>eeder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Pet </a:t>
            </a:r>
            <a:r>
              <a:rPr lang="en-US" altLang="ko-KR" sz="1846" dirty="0"/>
              <a:t>f</a:t>
            </a:r>
            <a:r>
              <a:rPr lang="en-US" altLang="ko-KR" sz="1846" dirty="0" smtClean="0"/>
              <a:t>eeder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 smtClean="0"/>
              <a:t>메인화면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64118"/>
              </p:ext>
            </p:extLst>
          </p:nvPr>
        </p:nvGraphicFramePr>
        <p:xfrm>
          <a:off x="6732240" y="2747800"/>
          <a:ext cx="2306086" cy="19964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Eras Medium ITC"/>
                          <a:ea typeface="맑은 고딕"/>
                          <a:cs typeface="Arial"/>
                        </a:rPr>
                        <a:t>No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Eras Medium ITC"/>
                        <a:ea typeface="맑은 고딕"/>
                        <a:cs typeface="Arial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Arial"/>
                          <a:ea typeface="맑은 고딕"/>
                          <a:cs typeface="Arial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원하는 메뉴를 선택한다</a:t>
                      </a: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연결 상태에는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feeder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와의 연결 상태를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알수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있다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6349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Pet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eeder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메인화면</a:t>
                      </a:r>
                      <a:endParaRPr lang="en-US" altLang="ko-KR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프로세스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700" b="1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49592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900" b="1"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 dirty="0"/>
              <a:t>⊙ 어플리케이션</a:t>
            </a:r>
            <a:r>
              <a:rPr lang="en-US" altLang="ko-KR" dirty="0"/>
              <a:t>/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221824" y="2852936"/>
            <a:ext cx="1189936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2500" dirty="0">
                <a:latin typeface="굴림"/>
                <a:ea typeface="나눔고딕"/>
              </a:rPr>
              <a:t>로고</a:t>
            </a:r>
            <a:endParaRPr lang="en-US" altLang="ko-KR" sz="2500" dirty="0">
              <a:latin typeface="굴림"/>
              <a:ea typeface="나눔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7704" y="3933056"/>
            <a:ext cx="1152128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배식</a:t>
            </a:r>
            <a:endParaRPr lang="en-US" altLang="ko-KR" sz="1300">
              <a:latin typeface="굴림"/>
              <a:ea typeface="나눔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52131" y="2060848"/>
            <a:ext cx="1035693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연결상태</a:t>
            </a:r>
            <a:endParaRPr lang="en-US" altLang="ko-KR" sz="1300">
              <a:latin typeface="굴림"/>
              <a:ea typeface="나눔고딕"/>
            </a:endParaRPr>
          </a:p>
        </p:txBody>
      </p:sp>
      <p:sp>
        <p:nvSpPr>
          <p:cNvPr id="28" name="직사각형 1"/>
          <p:cNvSpPr/>
          <p:nvPr/>
        </p:nvSpPr>
        <p:spPr>
          <a:xfrm>
            <a:off x="1907704" y="4725144"/>
            <a:ext cx="1152128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연동 정보</a:t>
            </a:r>
          </a:p>
        </p:txBody>
      </p:sp>
      <p:sp>
        <p:nvSpPr>
          <p:cNvPr id="29" name="직사각형 1"/>
          <p:cNvSpPr/>
          <p:nvPr/>
        </p:nvSpPr>
        <p:spPr>
          <a:xfrm>
            <a:off x="683568" y="4725144"/>
            <a:ext cx="1152128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200">
                <a:latin typeface="굴림"/>
                <a:ea typeface="나눔고딕"/>
              </a:rPr>
              <a:t>배식 기록 확인</a:t>
            </a:r>
          </a:p>
        </p:txBody>
      </p:sp>
      <p:sp>
        <p:nvSpPr>
          <p:cNvPr id="30" name="직사각형 1"/>
          <p:cNvSpPr/>
          <p:nvPr/>
        </p:nvSpPr>
        <p:spPr>
          <a:xfrm>
            <a:off x="683568" y="3933056"/>
            <a:ext cx="1152128" cy="6970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200">
                <a:latin typeface="굴림"/>
                <a:ea typeface="나눔고딕"/>
              </a:rPr>
              <a:t>배식 시간 설정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11560" y="1628800"/>
            <a:ext cx="2520280" cy="4824536"/>
          </a:xfrm>
          <a:prstGeom prst="rect">
            <a:avLst/>
          </a:prstGeom>
          <a:noFill/>
          <a:ln>
            <a:solidFill>
              <a:schemeClr val="dk1"/>
            </a:solidFill>
          </a:ln>
          <a:effectLst/>
          <a:scene3d>
            <a:camera prst="orthographic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72795" y="2847286"/>
            <a:ext cx="1189936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2500">
                <a:latin typeface="굴림"/>
                <a:ea typeface="나눔고딕"/>
              </a:rPr>
              <a:t>로고</a:t>
            </a:r>
            <a:endParaRPr lang="en-US" altLang="ko-KR" sz="2500">
              <a:latin typeface="굴림"/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58675" y="3927406"/>
            <a:ext cx="1152128" cy="697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배식</a:t>
            </a:r>
            <a:endParaRPr lang="en-US" altLang="ko-KR" sz="1300">
              <a:latin typeface="굴림"/>
              <a:ea typeface="나눔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03102" y="2055198"/>
            <a:ext cx="1035693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연결상태</a:t>
            </a:r>
            <a:endParaRPr lang="en-US" altLang="ko-KR" sz="1300">
              <a:latin typeface="굴림"/>
              <a:ea typeface="나눔고딕"/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4958675" y="4719494"/>
            <a:ext cx="1152128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300">
                <a:latin typeface="굴림"/>
                <a:ea typeface="나눔고딕"/>
              </a:rPr>
              <a:t>연동 정보</a:t>
            </a:r>
          </a:p>
        </p:txBody>
      </p:sp>
      <p:sp>
        <p:nvSpPr>
          <p:cNvPr id="18" name="직사각형 1"/>
          <p:cNvSpPr/>
          <p:nvPr/>
        </p:nvSpPr>
        <p:spPr>
          <a:xfrm>
            <a:off x="3734539" y="4719494"/>
            <a:ext cx="1152128" cy="64807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200">
                <a:latin typeface="굴림"/>
                <a:ea typeface="나눔고딕"/>
              </a:rPr>
              <a:t>배식 기록 확인</a:t>
            </a:r>
          </a:p>
        </p:txBody>
      </p:sp>
      <p:sp>
        <p:nvSpPr>
          <p:cNvPr id="19" name="직사각형 1"/>
          <p:cNvSpPr/>
          <p:nvPr/>
        </p:nvSpPr>
        <p:spPr>
          <a:xfrm>
            <a:off x="3734539" y="3927406"/>
            <a:ext cx="1152128" cy="6970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200">
                <a:latin typeface="굴림"/>
                <a:ea typeface="나눔고딕"/>
              </a:rPr>
              <a:t>배식 시간 설정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662531" y="1623150"/>
            <a:ext cx="2520280" cy="4824536"/>
          </a:xfrm>
          <a:prstGeom prst="rect">
            <a:avLst/>
          </a:prstGeom>
          <a:noFill/>
          <a:ln>
            <a:solidFill>
              <a:schemeClr val="dk1"/>
            </a:solidFill>
          </a:ln>
          <a:effectLst/>
          <a:scene3d>
            <a:camera prst="orthographic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34539" y="5848622"/>
            <a:ext cx="2376264" cy="442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square" lIns="72000" rIns="36000" anchor="ctr"/>
          <a:lstStyle/>
          <a:p>
            <a:pPr algn="ctr">
              <a:defRPr/>
            </a:pPr>
            <a:r>
              <a:rPr lang="ko-KR" altLang="en-US" sz="1500" dirty="0" smtClean="0">
                <a:latin typeface="굴림"/>
                <a:ea typeface="나눔고딕"/>
              </a:rPr>
              <a:t>수동 배식을 시작합니다</a:t>
            </a:r>
            <a:endParaRPr lang="en-US" altLang="ko-KR" sz="1500" dirty="0">
              <a:latin typeface="굴림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 smtClean="0"/>
              <a:t>Pet </a:t>
            </a:r>
            <a:r>
              <a:rPr lang="en-US" altLang="ko-KR" sz="1846" dirty="0"/>
              <a:t>f</a:t>
            </a:r>
            <a:r>
              <a:rPr lang="en-US" altLang="ko-KR" sz="1846" dirty="0" smtClean="0"/>
              <a:t>eeder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r>
              <a:rPr lang="ko-KR" altLang="en-US" sz="3220" dirty="0" smtClean="0">
                <a:latin typeface="바탕체" panose="02030609000101010101" pitchFamily="17" charset="-127"/>
              </a:rPr>
              <a:t>연동 화면 </a:t>
            </a:r>
            <a:endParaRPr lang="en-US" altLang="ko-KR" sz="3220" dirty="0">
              <a:latin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8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36370D-585A-76FE-DCFF-43E0D4E5E174}"/>
              </a:ext>
            </a:extLst>
          </p:cNvPr>
          <p:cNvSpPr/>
          <p:nvPr/>
        </p:nvSpPr>
        <p:spPr>
          <a:xfrm>
            <a:off x="2627784" y="2208528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34920"/>
              </p:ext>
            </p:extLst>
          </p:nvPr>
        </p:nvGraphicFramePr>
        <p:xfrm>
          <a:off x="7320609" y="3374195"/>
          <a:ext cx="1735193" cy="2423160"/>
        </p:xfrm>
        <a:graphic>
          <a:graphicData uri="http://schemas.openxmlformats.org/drawingml/2006/table">
            <a:tbl>
              <a:tblPr firstRow="1" bandRow="1"/>
              <a:tblGrid>
                <a:gridCol w="32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앱과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pet 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feeder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연동한다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를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누루면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기기연동 화면으로 이동한다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시리얼넘버를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입력하여 앱과 연동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연동된 기기를 확인하거나 삭제할 수 있다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7290873" y="763920"/>
          <a:ext cx="1751997" cy="2353072"/>
        </p:xfrm>
        <a:graphic>
          <a:graphicData uri="http://schemas.openxmlformats.org/drawingml/2006/table">
            <a:tbl>
              <a:tblPr firstRow="1" bandRow="1"/>
              <a:tblGrid>
                <a:gridCol w="507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+mn-lt"/>
                          <a:ea typeface="맑은 고딕"/>
                        </a:rPr>
                        <a:t>Pet feeder APP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7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026" y="831020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연동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427122" y="2343788"/>
            <a:ext cx="794678" cy="4597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2000" dirty="0">
                <a:latin typeface="굴림" pitchFamily="50" charset="-127"/>
                <a:ea typeface="나눔고딕"/>
              </a:rPr>
              <a:t>로고</a:t>
            </a:r>
            <a:endParaRPr lang="en-US" altLang="ko-KR" sz="2000" dirty="0">
              <a:latin typeface="굴림" pitchFamily="50" charset="-127"/>
              <a:ea typeface="나눔고딕"/>
            </a:endParaRPr>
          </a:p>
        </p:txBody>
      </p:sp>
      <p:sp>
        <p:nvSpPr>
          <p:cNvPr id="40" name="Rounded Rectangle 1250914"/>
          <p:cNvSpPr>
            <a:spLocks noChangeArrowheads="1"/>
          </p:cNvSpPr>
          <p:nvPr/>
        </p:nvSpPr>
        <p:spPr bwMode="auto">
          <a:xfrm>
            <a:off x="3672285" y="3560893"/>
            <a:ext cx="638203" cy="34008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등록</a:t>
            </a:r>
            <a:endParaRPr kumimoji="0"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Rectangle 77"/>
          <p:cNvSpPr>
            <a:spLocks noChangeArrowheads="1"/>
          </p:cNvSpPr>
          <p:nvPr/>
        </p:nvSpPr>
        <p:spPr bwMode="auto">
          <a:xfrm>
            <a:off x="3423496" y="3068223"/>
            <a:ext cx="1226216" cy="305972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51">
            <a:extLst>
              <a:ext uri="{FF2B5EF4-FFF2-40B4-BE49-F238E27FC236}">
                <a16:creationId xmlns:a16="http://schemas.microsoft.com/office/drawing/2014/main" id="{B0EA4111-96B2-B2D9-1BC8-3A1083733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221" y="3080872"/>
            <a:ext cx="884978" cy="23935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b="1" dirty="0" err="1">
                <a:latin typeface="나눔고딕" pitchFamily="50" charset="-127"/>
                <a:ea typeface="나눔고딕" pitchFamily="50" charset="-127"/>
              </a:rPr>
              <a:t>시리얼넘버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6EA6ED-1DBB-A519-2D4D-90B3351E311A}"/>
              </a:ext>
            </a:extLst>
          </p:cNvPr>
          <p:cNvSpPr/>
          <p:nvPr/>
        </p:nvSpPr>
        <p:spPr>
          <a:xfrm>
            <a:off x="209167" y="2208528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EF530D-10D7-A6A5-8D28-F2B24F67E2D3}"/>
              </a:ext>
            </a:extLst>
          </p:cNvPr>
          <p:cNvSpPr/>
          <p:nvPr/>
        </p:nvSpPr>
        <p:spPr>
          <a:xfrm>
            <a:off x="716282" y="1811156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연동 기기</a:t>
            </a:r>
          </a:p>
        </p:txBody>
      </p:sp>
      <p:sp>
        <p:nvSpPr>
          <p:cNvPr id="13" name="직사각형 10">
            <a:extLst>
              <a:ext uri="{FF2B5EF4-FFF2-40B4-BE49-F238E27FC236}">
                <a16:creationId xmlns:a16="http://schemas.microsoft.com/office/drawing/2014/main" id="{B5779EC3-FD0B-8060-1B2D-84967D013F15}"/>
              </a:ext>
            </a:extLst>
          </p:cNvPr>
          <p:cNvSpPr/>
          <p:nvPr/>
        </p:nvSpPr>
        <p:spPr>
          <a:xfrm>
            <a:off x="209167" y="1811156"/>
            <a:ext cx="510173" cy="392695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1B7C1E-AF77-C7DF-0D0E-466DB4DFD2EF}"/>
              </a:ext>
            </a:extLst>
          </p:cNvPr>
          <p:cNvSpPr/>
          <p:nvPr/>
        </p:nvSpPr>
        <p:spPr>
          <a:xfrm>
            <a:off x="1073367" y="5592904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 dirty="0">
                <a:solidFill>
                  <a:schemeClr val="tx1"/>
                </a:solidFill>
              </a:rPr>
              <a:t>+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209AEB-172B-36ED-3261-CBCFAC312D73}"/>
              </a:ext>
            </a:extLst>
          </p:cNvPr>
          <p:cNvSpPr/>
          <p:nvPr/>
        </p:nvSpPr>
        <p:spPr>
          <a:xfrm>
            <a:off x="474279" y="2481994"/>
            <a:ext cx="1619672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연결 상태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44A637-0EF3-C737-6A92-5BC1CAB079A4}"/>
              </a:ext>
            </a:extLst>
          </p:cNvPr>
          <p:cNvSpPr/>
          <p:nvPr/>
        </p:nvSpPr>
        <p:spPr>
          <a:xfrm>
            <a:off x="2881030" y="4146408"/>
            <a:ext cx="1689243" cy="1421316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 err="1">
                <a:solidFill>
                  <a:schemeClr val="tx1"/>
                </a:solidFill>
              </a:rPr>
              <a:t>Faill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요청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오류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5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연결 상태를 다시 확인해주세요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10">
            <a:extLst>
              <a:ext uri="{FF2B5EF4-FFF2-40B4-BE49-F238E27FC236}">
                <a16:creationId xmlns:a16="http://schemas.microsoft.com/office/drawing/2014/main" id="{355DC772-7344-8F85-46E9-1B3C3342C954}"/>
              </a:ext>
            </a:extLst>
          </p:cNvPr>
          <p:cNvSpPr/>
          <p:nvPr/>
        </p:nvSpPr>
        <p:spPr>
          <a:xfrm>
            <a:off x="2627784" y="1810323"/>
            <a:ext cx="510173" cy="392695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C8AB3F-6FAF-FE0C-C231-6A0A9C4B3833}"/>
              </a:ext>
            </a:extLst>
          </p:cNvPr>
          <p:cNvSpPr/>
          <p:nvPr/>
        </p:nvSpPr>
        <p:spPr>
          <a:xfrm>
            <a:off x="3159254" y="1811294"/>
            <a:ext cx="1664266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연동 </a:t>
            </a:r>
            <a:r>
              <a:rPr lang="ko-KR" altLang="en-US" sz="1500" dirty="0" smtClean="0">
                <a:solidFill>
                  <a:schemeClr val="dk1"/>
                </a:solidFill>
              </a:rPr>
              <a:t>기기 추가</a:t>
            </a:r>
            <a:endParaRPr lang="ko-KR" altLang="en-US" sz="1500" dirty="0">
              <a:solidFill>
                <a:schemeClr val="dk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116CEA-EF27-B786-EACB-1E9ECABE6C21}"/>
              </a:ext>
            </a:extLst>
          </p:cNvPr>
          <p:cNvSpPr/>
          <p:nvPr/>
        </p:nvSpPr>
        <p:spPr>
          <a:xfrm>
            <a:off x="4959329" y="2196955"/>
            <a:ext cx="2195736" cy="381642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254723-B9B3-571F-8050-E69CB704931F}"/>
              </a:ext>
            </a:extLst>
          </p:cNvPr>
          <p:cNvSpPr/>
          <p:nvPr/>
        </p:nvSpPr>
        <p:spPr>
          <a:xfrm>
            <a:off x="5466444" y="1799583"/>
            <a:ext cx="1691680" cy="385799"/>
          </a:xfrm>
          <a:prstGeom prst="rect">
            <a:avLst/>
          </a:prstGeom>
          <a:solidFill>
            <a:srgbClr val="A6A6A6"/>
          </a:solidFill>
          <a:ln>
            <a:solidFill>
              <a:schemeClr val="dk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schemeClr val="dk1"/>
                </a:solidFill>
              </a:rPr>
              <a:t>연동 기기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23FBF18-6272-DCFD-2B49-82ACE7F0DD51}"/>
              </a:ext>
            </a:extLst>
          </p:cNvPr>
          <p:cNvSpPr/>
          <p:nvPr/>
        </p:nvSpPr>
        <p:spPr>
          <a:xfrm>
            <a:off x="4965446" y="3326449"/>
            <a:ext cx="1619672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Pet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feeder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10">
            <a:extLst>
              <a:ext uri="{FF2B5EF4-FFF2-40B4-BE49-F238E27FC236}">
                <a16:creationId xmlns:a16="http://schemas.microsoft.com/office/drawing/2014/main" id="{425F3499-39D3-2B25-AAB8-FC62250ED93D}"/>
              </a:ext>
            </a:extLst>
          </p:cNvPr>
          <p:cNvSpPr/>
          <p:nvPr/>
        </p:nvSpPr>
        <p:spPr>
          <a:xfrm>
            <a:off x="4959329" y="1799583"/>
            <a:ext cx="510173" cy="392695"/>
          </a:xfrm>
          <a:prstGeom prst="rect">
            <a:avLst/>
          </a:prstGeom>
          <a:solidFill>
            <a:srgbClr val="A6A6A6">
              <a:alpha val="100000"/>
            </a:srgbClr>
          </a:solidFill>
          <a:ln w="25400" cap="flat" cmpd="sng" algn="ctr">
            <a:solidFill>
              <a:srgbClr val="2136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&lt;-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9F90399-D95C-0626-30A9-39DB2E4CEB89}"/>
              </a:ext>
            </a:extLst>
          </p:cNvPr>
          <p:cNvSpPr/>
          <p:nvPr/>
        </p:nvSpPr>
        <p:spPr>
          <a:xfrm>
            <a:off x="6591030" y="3321772"/>
            <a:ext cx="565613" cy="57920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300" dirty="0">
              <a:solidFill>
                <a:schemeClr val="dk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92FF8220-1804-8BC8-DEA2-60BCF204A5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16" y="3439181"/>
            <a:ext cx="390363" cy="390363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718938-37B6-0C16-6C29-903C05087DB6}"/>
              </a:ext>
            </a:extLst>
          </p:cNvPr>
          <p:cNvSpPr/>
          <p:nvPr/>
        </p:nvSpPr>
        <p:spPr>
          <a:xfrm>
            <a:off x="5823529" y="5581331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 dirty="0">
                <a:solidFill>
                  <a:schemeClr val="tx1"/>
                </a:solidFill>
              </a:rPr>
              <a:t>+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E04E1D-1573-E120-E94D-6D9AFD15D4DA}"/>
              </a:ext>
            </a:extLst>
          </p:cNvPr>
          <p:cNvSpPr/>
          <p:nvPr/>
        </p:nvSpPr>
        <p:spPr>
          <a:xfrm>
            <a:off x="5224441" y="2470421"/>
            <a:ext cx="1619672" cy="579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연결 상태</a:t>
            </a:r>
          </a:p>
        </p:txBody>
      </p:sp>
    </p:spTree>
    <p:extLst>
      <p:ext uri="{BB962C8B-B14F-4D97-AF65-F5344CB8AC3E}">
        <p14:creationId xmlns:p14="http://schemas.microsoft.com/office/powerpoint/2010/main" val="18468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Pet feeder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ko-KR" altLang="en-US" sz="3220" dirty="0">
                <a:latin typeface="바탕체" panose="02030609000101010101" pitchFamily="17" charset="-127"/>
              </a:rPr>
              <a:t>배식 시간 설정 화면</a:t>
            </a:r>
            <a:endParaRPr lang="en-US" altLang="ko-KR" sz="3220" dirty="0">
              <a:latin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5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1039</Words>
  <Application>Microsoft Office PowerPoint</Application>
  <PresentationFormat>화면 슬라이드 쇼(4:3)</PresentationFormat>
  <Paragraphs>419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HY헤드라인M</vt:lpstr>
      <vt:lpstr>굴림</vt:lpstr>
      <vt:lpstr>굴림체</vt:lpstr>
      <vt:lpstr>나눔고딕</vt:lpstr>
      <vt:lpstr>맑은 고딕</vt:lpstr>
      <vt:lpstr>바탕체</vt:lpstr>
      <vt:lpstr>Arial</vt:lpstr>
      <vt:lpstr>Eras Medium ITC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pc</cp:lastModifiedBy>
  <cp:revision>514</cp:revision>
  <dcterms:created xsi:type="dcterms:W3CDTF">2013-01-15T05:34:45Z</dcterms:created>
  <dcterms:modified xsi:type="dcterms:W3CDTF">2024-05-07T06:38:01Z</dcterms:modified>
  <cp:version/>
</cp:coreProperties>
</file>