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3"/>
  </p:notesMasterIdLst>
  <p:sldIdLst>
    <p:sldId id="301" r:id="rId3"/>
    <p:sldId id="308" r:id="rId4"/>
    <p:sldId id="270" r:id="rId5"/>
    <p:sldId id="312" r:id="rId6"/>
    <p:sldId id="303" r:id="rId7"/>
    <p:sldId id="311" r:id="rId8"/>
    <p:sldId id="300" r:id="rId9"/>
    <p:sldId id="273" r:id="rId10"/>
    <p:sldId id="272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92875" autoAdjust="0"/>
  </p:normalViewPr>
  <p:slideViewPr>
    <p:cSldViewPr>
      <p:cViewPr varScale="1">
        <p:scale>
          <a:sx n="143" d="100"/>
          <a:sy n="143" d="100"/>
        </p:scale>
        <p:origin x="114" y="168"/>
      </p:cViewPr>
      <p:guideLst>
        <p:guide orient="horz" pos="1847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4AD54-7233-420C-AB6A-F8B6612636A3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D7C4D-8485-4375-A4FA-1DBB659A95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4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조의 팀프로젝트 </a:t>
            </a:r>
            <a:r>
              <a:rPr lang="ko-KR" altLang="en-US" dirty="0" err="1"/>
              <a:t>프로포절</a:t>
            </a:r>
            <a:r>
              <a:rPr lang="ko-KR" altLang="en-US" dirty="0"/>
              <a:t> 발표를 맡은 이정관이라고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8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프로젝트 주제에 대해서 말씀드리고 다음으로 프로젝트에 사용할 데이터셋</a:t>
            </a:r>
            <a:r>
              <a:rPr lang="en-US" altLang="ko-KR" dirty="0"/>
              <a:t>, </a:t>
            </a:r>
            <a:r>
              <a:rPr lang="ko-KR" altLang="en-US" dirty="0"/>
              <a:t>그리고 그것을 이용하여 어떻게 주제 목표를 달성할지 개발방법과 그것을 위한 각자의 역할을 말씀드리겠습니다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9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차량이 점점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커넥티드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변해가는 현재 상황에서 차량의 원거리 및 직접 접근을 통해 차량 도난이 발생하고 있어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 도난을 효율적으로 탐지하는 방안이 필요합니다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그러한 차량도난을 탐지하기위한 방안으로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개인별 운전 습관이 조금씩 차이가 있다는 것에서 착안하여 주행데이터를 통한 운전자 식별을 사용하려고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0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 말씀드린 목표 주제를 위해 저희는 사용할 데이터 셋으로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KISA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정보보호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R&amp;D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데이터셋 중 고려대학교에서 제공된 차량 주행 데이터 셋을 선택하였습니다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86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 말씀드린 개인별 운전습관을 기계학습 시키기 위해 선정한 저희의 데이터셋은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명의 운전자의 운전을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51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센서로 측정한 것입니다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셋은 총합으로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만개의 데이터이며 각각 운전자별로 약 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천여개의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데이터로 이루어져 있습니다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저희들이 세워본 개발 프로세스는 그림과 같이 이루어져 있습니다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우선 전처리에서는 수집된 데이터 셋 안에 있는 필요하지 않은 데이터를 </a:t>
            </a:r>
            <a:r>
              <a:rPr lang="ko-KR" alt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줄여나가는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식으로 진행할 계획입니다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예를 들어 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51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개의 센서 데이터 중에는 엔진의 냉각수 온도나 변속기 오일 온도 등의 데이터가 있는데 저희들이 좀더 </a:t>
            </a:r>
            <a:r>
              <a:rPr lang="ko-KR" alt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조사해봐야겠지만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이러한 데이터는 아마 운전습관을 측정하는데 크게 의미 부여를 할 수 없다고 생각되므로 이런 것들을 </a:t>
            </a:r>
            <a:r>
              <a:rPr lang="ko-KR" alt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줄여나가게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될 것 같습니다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다음으로 기계학습에는 분류 알고리즘을 사용하게 될 것 같은데 지금까지 찾은 것으로는 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random forest, decision tree, </a:t>
            </a:r>
            <a:r>
              <a:rPr lang="en-US" altLang="ko-KR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knn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등의 알고리즘이 있습니다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그리고 알고리즘을 선정하여 기계학습을 완료한 후에는 시뮬레이션을 진행할 예정입니다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시뮬레이션을 통해 각 알고리즘들의 정확도와 소요시간을 측정할 것이며 결과에 따라 </a:t>
            </a:r>
            <a:r>
              <a:rPr lang="ko-KR" alt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전처리</a:t>
            </a:r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과정부터 다시 진행하여 정확도와 소요시간을 개선해 갈 예정입니다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ko-KR" alt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이러한 과정을 반복 진행하며 마지막 검증 및 평가에서 최선의 알고리즘을 선정할 것 입니다</a:t>
            </a:r>
            <a:r>
              <a:rPr lang="en-US" altLang="ko-KR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2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83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저희들이 사용하게 될 개발 환경으로는 우선 자료 처리를 위해 </a:t>
            </a:r>
            <a:r>
              <a:rPr lang="ko-KR" altLang="en-US" dirty="0" err="1"/>
              <a:t>클라우데라를</a:t>
            </a:r>
            <a:r>
              <a:rPr lang="ko-KR" altLang="en-US" dirty="0"/>
              <a:t> 사용하게 될 것이고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파이썬에</a:t>
            </a:r>
            <a:r>
              <a:rPr lang="ko-KR" altLang="en-US" dirty="0"/>
              <a:t> 있는 기계학습 라이브러리를 사용할 예정이며 아레나를 통해 시뮬레이션을 진행할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6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기계학습 개발과 시뮬레이션 개발을 메인으로 나눠서 역할 분배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2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향후 일정으로는 오늘 프로젝트 발표 제안을 시작으로 중간고사 이후 데이터 전처리를 하며 사용할 기계학습 알고리즘을 조사 및 선정할 예정이고</a:t>
            </a:r>
            <a:endParaRPr lang="en-US" altLang="ko-KR" dirty="0"/>
          </a:p>
          <a:p>
            <a:r>
              <a:rPr lang="ko-KR" altLang="en-US" dirty="0"/>
              <a:t>전처리를 완료한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파이썬을</a:t>
            </a:r>
            <a:r>
              <a:rPr lang="ko-KR" altLang="en-US" dirty="0"/>
              <a:t> 이용하여 기계학습 툴을 개발하여 테스트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 5</a:t>
            </a:r>
            <a:r>
              <a:rPr lang="ko-KR" altLang="en-US" dirty="0"/>
              <a:t>월에 테스트까지 마무리한 이후에 </a:t>
            </a:r>
            <a:r>
              <a:rPr lang="en-US" altLang="ko-KR" dirty="0"/>
              <a:t>6</a:t>
            </a:r>
            <a:r>
              <a:rPr lang="ko-KR" altLang="en-US" dirty="0"/>
              <a:t>월에 시뮬레이션을 통해 기계학습 결과를 검증하고 알고리즘 평가를 할 것이며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평가와 결과를 기반으로 최종 발표를 진행할 것 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D7C4D-8485-4375-A4FA-1DBB659A95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5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86841" y="4466093"/>
            <a:ext cx="4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박용채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유진형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이정관  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조윤상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E267D-BE71-42CF-B144-B91C29C26C82}"/>
              </a:ext>
            </a:extLst>
          </p:cNvPr>
          <p:cNvSpPr txBox="1"/>
          <p:nvPr/>
        </p:nvSpPr>
        <p:spPr>
          <a:xfrm>
            <a:off x="2201854" y="2202418"/>
            <a:ext cx="456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차량 주행 데이터기반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도난탐지</a:t>
            </a:r>
          </a:p>
        </p:txBody>
      </p:sp>
      <p:pic>
        <p:nvPicPr>
          <p:cNvPr id="1026" name="Picture 2" descr="ìì£¼ëíêµì ëí ì´ë¯¸ì§ ê²ìê²°ê³¼">
            <a:extLst>
              <a:ext uri="{FF2B5EF4-FFF2-40B4-BE49-F238E27FC236}">
                <a16:creationId xmlns:a16="http://schemas.microsoft.com/office/drawing/2014/main" id="{D94C6EC4-0037-4FAF-A204-3EA8919C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" y="4135606"/>
            <a:ext cx="976744" cy="9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32AC5-C0F5-4E14-8B1B-E2A4902C07C9}"/>
              </a:ext>
            </a:extLst>
          </p:cNvPr>
          <p:cNvSpPr txBox="1"/>
          <p:nvPr/>
        </p:nvSpPr>
        <p:spPr>
          <a:xfrm>
            <a:off x="1250758" y="1039803"/>
            <a:ext cx="66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빅데이터응용보안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팀프로젝트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- 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발표제안</a:t>
            </a:r>
          </a:p>
        </p:txBody>
      </p:sp>
    </p:spTree>
    <p:extLst>
      <p:ext uri="{BB962C8B-B14F-4D97-AF65-F5344CB8AC3E}">
        <p14:creationId xmlns:p14="http://schemas.microsoft.com/office/powerpoint/2010/main" val="150241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CE57CFD-8E92-4423-80A6-B28B67CAF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67694"/>
            <a:ext cx="9144000" cy="576064"/>
          </a:xfrm>
        </p:spPr>
        <p:txBody>
          <a:bodyPr/>
          <a:lstStyle/>
          <a:p>
            <a:r>
              <a:rPr lang="en-US" altLang="ko-KR" sz="6000" b="1" dirty="0"/>
              <a:t>Q &amp; 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39502"/>
            <a:ext cx="5543600" cy="576064"/>
          </a:xfrm>
        </p:spPr>
        <p:txBody>
          <a:bodyPr/>
          <a:lstStyle/>
          <a:p>
            <a:pPr algn="l"/>
            <a:r>
              <a:rPr lang="ko-KR" altLang="en-US" sz="3200" b="1" dirty="0"/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05C11E-7256-41E7-8F32-3F83BE521B87}"/>
              </a:ext>
            </a:extLst>
          </p:cNvPr>
          <p:cNvGrpSpPr/>
          <p:nvPr/>
        </p:nvGrpSpPr>
        <p:grpSpPr>
          <a:xfrm>
            <a:off x="1979712" y="1030999"/>
            <a:ext cx="6876192" cy="3628983"/>
            <a:chOff x="1368216" y="976035"/>
            <a:chExt cx="6876192" cy="3628983"/>
          </a:xfrm>
        </p:grpSpPr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695DCA97-AB59-41AC-A5A6-F93CB4E3230D}"/>
                </a:ext>
              </a:extLst>
            </p:cNvPr>
            <p:cNvGrpSpPr/>
            <p:nvPr/>
          </p:nvGrpSpPr>
          <p:grpSpPr>
            <a:xfrm>
              <a:off x="2917301" y="982444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4A3EC37A-6C43-45E9-8ACB-85CE282D0A1B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osceles Triangle 14">
                <a:extLst>
                  <a:ext uri="{FF2B5EF4-FFF2-40B4-BE49-F238E27FC236}">
                    <a16:creationId xmlns:a16="http://schemas.microsoft.com/office/drawing/2014/main" id="{2EB2D687-796B-4408-AE2D-A0238A497B7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Isosceles Triangle 15">
                <a:extLst>
                  <a:ext uri="{FF2B5EF4-FFF2-40B4-BE49-F238E27FC236}">
                    <a16:creationId xmlns:a16="http://schemas.microsoft.com/office/drawing/2014/main" id="{CF399B58-5F6F-42DE-979E-21C38490BC00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0">
              <a:extLst>
                <a:ext uri="{FF2B5EF4-FFF2-40B4-BE49-F238E27FC236}">
                  <a16:creationId xmlns:a16="http://schemas.microsoft.com/office/drawing/2014/main" id="{FE87FB03-75D7-4104-9474-09AAEC29091B}"/>
                </a:ext>
              </a:extLst>
            </p:cNvPr>
            <p:cNvGrpSpPr/>
            <p:nvPr/>
          </p:nvGrpSpPr>
          <p:grpSpPr>
            <a:xfrm>
              <a:off x="3817150" y="1100636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D2FF52C5-9515-4AD2-95B7-5932163DFC2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6">
                <a:extLst>
                  <a:ext uri="{FF2B5EF4-FFF2-40B4-BE49-F238E27FC236}">
                    <a16:creationId xmlns:a16="http://schemas.microsoft.com/office/drawing/2014/main" id="{C9AD1605-2EAF-456C-8058-8E140600CD51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3953229E-F17A-450A-8453-44C11F1703D0}"/>
                </a:ext>
              </a:extLst>
            </p:cNvPr>
            <p:cNvGrpSpPr/>
            <p:nvPr/>
          </p:nvGrpSpPr>
          <p:grpSpPr>
            <a:xfrm>
              <a:off x="2539134" y="1765610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9ECA54B0-4C23-4BD0-BF38-568B739DC2F6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Isosceles Triangle 23">
                <a:extLst>
                  <a:ext uri="{FF2B5EF4-FFF2-40B4-BE49-F238E27FC236}">
                    <a16:creationId xmlns:a16="http://schemas.microsoft.com/office/drawing/2014/main" id="{E43042B4-8645-4B73-B8B2-9C726F175D97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Isosceles Triangle 24">
                <a:extLst>
                  <a:ext uri="{FF2B5EF4-FFF2-40B4-BE49-F238E27FC236}">
                    <a16:creationId xmlns:a16="http://schemas.microsoft.com/office/drawing/2014/main" id="{E0921121-2C64-41CB-B3CF-3A9558A65DF6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19">
              <a:extLst>
                <a:ext uri="{FF2B5EF4-FFF2-40B4-BE49-F238E27FC236}">
                  <a16:creationId xmlns:a16="http://schemas.microsoft.com/office/drawing/2014/main" id="{83CDEE8E-FC0E-4127-97AC-E520AE2C62EB}"/>
                </a:ext>
              </a:extLst>
            </p:cNvPr>
            <p:cNvGrpSpPr/>
            <p:nvPr/>
          </p:nvGrpSpPr>
          <p:grpSpPr>
            <a:xfrm>
              <a:off x="3438984" y="1883802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1DF33D9C-5197-490E-9FB3-5D49D15EF6E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21">
                <a:extLst>
                  <a:ext uri="{FF2B5EF4-FFF2-40B4-BE49-F238E27FC236}">
                    <a16:creationId xmlns:a16="http://schemas.microsoft.com/office/drawing/2014/main" id="{4F48FC85-8252-491D-A1BE-E2C7C605D356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26">
              <a:extLst>
                <a:ext uri="{FF2B5EF4-FFF2-40B4-BE49-F238E27FC236}">
                  <a16:creationId xmlns:a16="http://schemas.microsoft.com/office/drawing/2014/main" id="{6D870A46-C563-4758-A4B5-4E7A8B4238E7}"/>
                </a:ext>
              </a:extLst>
            </p:cNvPr>
            <p:cNvGrpSpPr/>
            <p:nvPr/>
          </p:nvGrpSpPr>
          <p:grpSpPr>
            <a:xfrm>
              <a:off x="2160969" y="2548777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42" name="Rectangle 30">
                <a:extLst>
                  <a:ext uri="{FF2B5EF4-FFF2-40B4-BE49-F238E27FC236}">
                    <a16:creationId xmlns:a16="http://schemas.microsoft.com/office/drawing/2014/main" id="{DF1B635C-870B-47D4-83F7-B38FF9C406DB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Isosceles Triangle 31">
                <a:extLst>
                  <a:ext uri="{FF2B5EF4-FFF2-40B4-BE49-F238E27FC236}">
                    <a16:creationId xmlns:a16="http://schemas.microsoft.com/office/drawing/2014/main" id="{16EFDC70-1986-4406-ADCA-862EA3C76934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Isosceles Triangle 32">
                <a:extLst>
                  <a:ext uri="{FF2B5EF4-FFF2-40B4-BE49-F238E27FC236}">
                    <a16:creationId xmlns:a16="http://schemas.microsoft.com/office/drawing/2014/main" id="{9BEA5293-BBB1-4BFE-9FCE-09E4BDAD1561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27">
              <a:extLst>
                <a:ext uri="{FF2B5EF4-FFF2-40B4-BE49-F238E27FC236}">
                  <a16:creationId xmlns:a16="http://schemas.microsoft.com/office/drawing/2014/main" id="{0DB19FD7-9EC2-4772-8608-64EEE0094286}"/>
                </a:ext>
              </a:extLst>
            </p:cNvPr>
            <p:cNvGrpSpPr/>
            <p:nvPr/>
          </p:nvGrpSpPr>
          <p:grpSpPr>
            <a:xfrm>
              <a:off x="3060819" y="2666969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Rectangle 28">
                <a:extLst>
                  <a:ext uri="{FF2B5EF4-FFF2-40B4-BE49-F238E27FC236}">
                    <a16:creationId xmlns:a16="http://schemas.microsoft.com/office/drawing/2014/main" id="{D8ABC285-60CD-4216-853C-ECFEE7CD07F6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C1F29DF4-86DD-40A9-AFE3-8203AA3D7039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34">
              <a:extLst>
                <a:ext uri="{FF2B5EF4-FFF2-40B4-BE49-F238E27FC236}">
                  <a16:creationId xmlns:a16="http://schemas.microsoft.com/office/drawing/2014/main" id="{B672FB7B-26CA-45EB-A0EB-F72D458BD0C7}"/>
                </a:ext>
              </a:extLst>
            </p:cNvPr>
            <p:cNvGrpSpPr/>
            <p:nvPr/>
          </p:nvGrpSpPr>
          <p:grpSpPr>
            <a:xfrm>
              <a:off x="1782804" y="3331943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6E9AFE46-1A21-4255-A922-1164C1341B6A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Isosceles Triangle 39">
                <a:extLst>
                  <a:ext uri="{FF2B5EF4-FFF2-40B4-BE49-F238E27FC236}">
                    <a16:creationId xmlns:a16="http://schemas.microsoft.com/office/drawing/2014/main" id="{381A7358-70F7-4CAC-AE9E-7BC1B09AD836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Isosceles Triangle 40">
                <a:extLst>
                  <a:ext uri="{FF2B5EF4-FFF2-40B4-BE49-F238E27FC236}">
                    <a16:creationId xmlns:a16="http://schemas.microsoft.com/office/drawing/2014/main" id="{0B42916A-8334-4454-999A-D926DA3AC219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A84B6252-DCBD-46B4-990D-E2F4A3DDAC62}"/>
                </a:ext>
              </a:extLst>
            </p:cNvPr>
            <p:cNvGrpSpPr/>
            <p:nvPr/>
          </p:nvGrpSpPr>
          <p:grpSpPr>
            <a:xfrm>
              <a:off x="2682653" y="3450135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Rectangle 36">
                <a:extLst>
                  <a:ext uri="{FF2B5EF4-FFF2-40B4-BE49-F238E27FC236}">
                    <a16:creationId xmlns:a16="http://schemas.microsoft.com/office/drawing/2014/main" id="{322D44C1-9B17-4994-82F5-88A5371C3800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Isosceles Triangle 37">
                <a:extLst>
                  <a:ext uri="{FF2B5EF4-FFF2-40B4-BE49-F238E27FC236}">
                    <a16:creationId xmlns:a16="http://schemas.microsoft.com/office/drawing/2014/main" id="{BAF7F1B7-72EA-4CD2-B237-D2A6F995E853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39E7FB-BA58-406D-A32C-A059C436040F}"/>
                </a:ext>
              </a:extLst>
            </p:cNvPr>
            <p:cNvSpPr txBox="1"/>
            <p:nvPr/>
          </p:nvSpPr>
          <p:spPr>
            <a:xfrm>
              <a:off x="3150539" y="976035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13C6DD-FD98-4451-B4AE-CE8A71FA6AAA}"/>
                </a:ext>
              </a:extLst>
            </p:cNvPr>
            <p:cNvSpPr txBox="1"/>
            <p:nvPr/>
          </p:nvSpPr>
          <p:spPr>
            <a:xfrm>
              <a:off x="2789336" y="1760418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9C985F-F905-4D64-99BB-3E4970E49E28}"/>
                </a:ext>
              </a:extLst>
            </p:cNvPr>
            <p:cNvSpPr txBox="1"/>
            <p:nvPr/>
          </p:nvSpPr>
          <p:spPr>
            <a:xfrm>
              <a:off x="2416734" y="2543584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197198-23FD-49F8-AE25-29E629C2FC95}"/>
                </a:ext>
              </a:extLst>
            </p:cNvPr>
            <p:cNvSpPr txBox="1"/>
            <p:nvPr/>
          </p:nvSpPr>
          <p:spPr>
            <a:xfrm>
              <a:off x="2044132" y="3326751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BE8A25-6516-439E-BF0F-92A09775FA28}"/>
                </a:ext>
              </a:extLst>
            </p:cNvPr>
            <p:cNvSpPr txBox="1"/>
            <p:nvPr/>
          </p:nvSpPr>
          <p:spPr>
            <a:xfrm>
              <a:off x="4202980" y="1148634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주제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F22E9-5FAA-4448-8EBE-3398DE27C135}"/>
                </a:ext>
              </a:extLst>
            </p:cNvPr>
            <p:cNvSpPr txBox="1"/>
            <p:nvPr/>
          </p:nvSpPr>
          <p:spPr>
            <a:xfrm>
              <a:off x="3830047" y="1934623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데이터셋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BD380B-743C-4B5F-82D6-F38F7600A8BF}"/>
                </a:ext>
              </a:extLst>
            </p:cNvPr>
            <p:cNvSpPr txBox="1"/>
            <p:nvPr/>
          </p:nvSpPr>
          <p:spPr>
            <a:xfrm>
              <a:off x="3457113" y="2720612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개발 방법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306370-FC7F-4C9D-A5E1-75FF2C8F20EB}"/>
                </a:ext>
              </a:extLst>
            </p:cNvPr>
            <p:cNvSpPr txBox="1"/>
            <p:nvPr/>
          </p:nvSpPr>
          <p:spPr>
            <a:xfrm>
              <a:off x="3084180" y="3506602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팀원 역할</a:t>
              </a:r>
            </a:p>
          </p:txBody>
        </p:sp>
        <p:grpSp>
          <p:nvGrpSpPr>
            <p:cNvPr id="78" name="Group 26">
              <a:extLst>
                <a:ext uri="{FF2B5EF4-FFF2-40B4-BE49-F238E27FC236}">
                  <a16:creationId xmlns:a16="http://schemas.microsoft.com/office/drawing/2014/main" id="{ED256F72-BAED-40D1-AF97-7E5EDC3B9CC9}"/>
                </a:ext>
              </a:extLst>
            </p:cNvPr>
            <p:cNvGrpSpPr/>
            <p:nvPr/>
          </p:nvGrpSpPr>
          <p:grpSpPr>
            <a:xfrm>
              <a:off x="1368216" y="4108302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82" name="Rectangle 30">
                <a:extLst>
                  <a:ext uri="{FF2B5EF4-FFF2-40B4-BE49-F238E27FC236}">
                    <a16:creationId xmlns:a16="http://schemas.microsoft.com/office/drawing/2014/main" id="{6A664E3F-9AAC-4FEA-B481-DD8FA3067EC2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Isosceles Triangle 31">
                <a:extLst>
                  <a:ext uri="{FF2B5EF4-FFF2-40B4-BE49-F238E27FC236}">
                    <a16:creationId xmlns:a16="http://schemas.microsoft.com/office/drawing/2014/main" id="{A452575D-E8C5-4DDF-B3A6-B0C981AD8D8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Isosceles Triangle 32">
                <a:extLst>
                  <a:ext uri="{FF2B5EF4-FFF2-40B4-BE49-F238E27FC236}">
                    <a16:creationId xmlns:a16="http://schemas.microsoft.com/office/drawing/2014/main" id="{CC1FD15F-C931-4262-9AA3-4694122C43C1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27">
              <a:extLst>
                <a:ext uri="{FF2B5EF4-FFF2-40B4-BE49-F238E27FC236}">
                  <a16:creationId xmlns:a16="http://schemas.microsoft.com/office/drawing/2014/main" id="{711CF9BC-5CFA-45B1-9023-FDD49AB07BAE}"/>
                </a:ext>
              </a:extLst>
            </p:cNvPr>
            <p:cNvGrpSpPr/>
            <p:nvPr/>
          </p:nvGrpSpPr>
          <p:grpSpPr>
            <a:xfrm>
              <a:off x="2268066" y="4226494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0" name="Rectangle 28">
                <a:extLst>
                  <a:ext uri="{FF2B5EF4-FFF2-40B4-BE49-F238E27FC236}">
                    <a16:creationId xmlns:a16="http://schemas.microsoft.com/office/drawing/2014/main" id="{B2C73187-76BB-49F4-9632-662F246531A3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9">
                <a:extLst>
                  <a:ext uri="{FF2B5EF4-FFF2-40B4-BE49-F238E27FC236}">
                    <a16:creationId xmlns:a16="http://schemas.microsoft.com/office/drawing/2014/main" id="{76A3624B-D31E-4257-A6D1-CFC78D33F80E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9A6D-0C39-44CE-A9B3-9EB0C019D5CF}"/>
                </a:ext>
              </a:extLst>
            </p:cNvPr>
            <p:cNvSpPr txBox="1"/>
            <p:nvPr/>
          </p:nvSpPr>
          <p:spPr>
            <a:xfrm>
              <a:off x="1623981" y="4103110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F8D6520-C63F-4CD5-B756-AB2F55FDC96E}"/>
                </a:ext>
              </a:extLst>
            </p:cNvPr>
            <p:cNvSpPr txBox="1"/>
            <p:nvPr/>
          </p:nvSpPr>
          <p:spPr>
            <a:xfrm>
              <a:off x="2664360" y="4280138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향후 추진계획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6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3200" b="1" dirty="0"/>
              <a:t>프로젝트 주제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60675-CA3B-4560-B66A-13B02EB8E16F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1.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프로젝트 주제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030" name="Picture 6" descr="ìëì°¨ í´í¹ì ëí ì´ë¯¸ì§ ê²ìê²°ê³¼">
            <a:extLst>
              <a:ext uri="{FF2B5EF4-FFF2-40B4-BE49-F238E27FC236}">
                <a16:creationId xmlns:a16="http://schemas.microsoft.com/office/drawing/2014/main" id="{C86B614E-1069-4A11-9CE6-4E9D5215D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491630"/>
            <a:ext cx="378042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06551-FF5A-451F-BF35-6F3A0E641CAB}"/>
              </a:ext>
            </a:extLst>
          </p:cNvPr>
          <p:cNvSpPr txBox="1"/>
          <p:nvPr/>
        </p:nvSpPr>
        <p:spPr>
          <a:xfrm>
            <a:off x="4609063" y="1491630"/>
            <a:ext cx="42114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>
                <a:solidFill>
                  <a:schemeClr val="bg1"/>
                </a:solidFill>
              </a:rPr>
              <a:t> 최근 차량의 원거리 및 직접 접근을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통한 차량 도난 발생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차량 도난을 </a:t>
            </a:r>
            <a:r>
              <a:rPr lang="ko-KR" altLang="en-US" dirty="0" err="1">
                <a:solidFill>
                  <a:schemeClr val="bg1"/>
                </a:solidFill>
              </a:rPr>
              <a:t>효울적으로</a:t>
            </a:r>
            <a:r>
              <a:rPr lang="ko-KR" altLang="en-US" dirty="0">
                <a:solidFill>
                  <a:schemeClr val="bg1"/>
                </a:solidFill>
              </a:rPr>
              <a:t> 탐지하는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방안 필요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차량 주행데이터를 통한 기계학습으로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운전자 식별로 도난방지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/>
              <a:t>데이터셋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데이터셋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C80CE-3581-455C-A3F3-7D1274E6B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" t="67694" b="12122"/>
          <a:stretch/>
        </p:blipFill>
        <p:spPr>
          <a:xfrm>
            <a:off x="521356" y="1635646"/>
            <a:ext cx="8011084" cy="165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AFB58-C894-48C4-BEBF-18E6808C6C46}"/>
              </a:ext>
            </a:extLst>
          </p:cNvPr>
          <p:cNvSpPr txBox="1"/>
          <p:nvPr/>
        </p:nvSpPr>
        <p:spPr>
          <a:xfrm>
            <a:off x="3183013" y="3630017"/>
            <a:ext cx="2885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KISA </a:t>
            </a:r>
            <a:r>
              <a:rPr lang="ko-KR" altLang="en-US" sz="1600" dirty="0">
                <a:solidFill>
                  <a:schemeClr val="bg1"/>
                </a:solidFill>
              </a:rPr>
              <a:t>정보보호 </a:t>
            </a:r>
            <a:r>
              <a:rPr lang="en-US" altLang="ko-KR" sz="1600" dirty="0">
                <a:solidFill>
                  <a:schemeClr val="bg1"/>
                </a:solidFill>
              </a:rPr>
              <a:t>R&amp;D </a:t>
            </a:r>
            <a:r>
              <a:rPr lang="ko-KR" altLang="en-US" sz="1600" dirty="0">
                <a:solidFill>
                  <a:schemeClr val="bg1"/>
                </a:solidFill>
              </a:rPr>
              <a:t>데이터셋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970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/>
              <a:t>데이터셋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데이터셋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F99B3-E70E-417B-91E1-4A8D7F704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89" b="57688"/>
          <a:stretch/>
        </p:blipFill>
        <p:spPr>
          <a:xfrm>
            <a:off x="467544" y="1275606"/>
            <a:ext cx="8091899" cy="223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F50A4-F19B-48F0-BFB4-4C6021438FF7}"/>
              </a:ext>
            </a:extLst>
          </p:cNvPr>
          <p:cNvSpPr txBox="1"/>
          <p:nvPr/>
        </p:nvSpPr>
        <p:spPr>
          <a:xfrm>
            <a:off x="1763688" y="4053438"/>
            <a:ext cx="58913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r>
              <a:rPr lang="ko-KR" altLang="en-US" dirty="0">
                <a:solidFill>
                  <a:schemeClr val="bg1"/>
                </a:solidFill>
              </a:rPr>
              <a:t>명의 운전자</a:t>
            </a:r>
            <a:r>
              <a:rPr lang="en-US" altLang="ko-KR" dirty="0">
                <a:solidFill>
                  <a:schemeClr val="bg1"/>
                </a:solidFill>
              </a:rPr>
              <a:t>, 51</a:t>
            </a:r>
            <a:r>
              <a:rPr lang="ko-KR" altLang="en-US" dirty="0">
                <a:solidFill>
                  <a:schemeClr val="bg1"/>
                </a:solidFill>
              </a:rPr>
              <a:t>개의 센서 데이터</a:t>
            </a:r>
            <a:r>
              <a:rPr lang="en-US" altLang="ko-KR" dirty="0">
                <a:solidFill>
                  <a:schemeClr val="bg1"/>
                </a:solidFill>
              </a:rPr>
              <a:t>, 2</a:t>
            </a:r>
            <a:r>
              <a:rPr lang="ko-KR" altLang="en-US" dirty="0">
                <a:solidFill>
                  <a:schemeClr val="bg1"/>
                </a:solidFill>
              </a:rPr>
              <a:t>만개의 주행 데이터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20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개발 프로세스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개발 방법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DD9CEC8-4818-45D0-91DA-26F84379E959}"/>
              </a:ext>
            </a:extLst>
          </p:cNvPr>
          <p:cNvCxnSpPr/>
          <p:nvPr/>
        </p:nvCxnSpPr>
        <p:spPr>
          <a:xfrm flipV="1">
            <a:off x="899592" y="283456"/>
            <a:ext cx="7560526" cy="1781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4">
            <a:extLst>
              <a:ext uri="{FF2B5EF4-FFF2-40B4-BE49-F238E27FC236}">
                <a16:creationId xmlns:a16="http://schemas.microsoft.com/office/drawing/2014/main" id="{CF2F1FDF-709E-4A9B-9EBD-16FBCEA7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2867"/>
              </p:ext>
            </p:extLst>
          </p:nvPr>
        </p:nvGraphicFramePr>
        <p:xfrm>
          <a:off x="1274810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수집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분석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데이터 </a:t>
                      </a:r>
                      <a:r>
                        <a:rPr lang="ko-KR" altLang="en-US" sz="1200" b="0" dirty="0" err="1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전처리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A98C75DA-55AC-40AC-ABFE-70509979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36044"/>
              </p:ext>
            </p:extLst>
          </p:nvPr>
        </p:nvGraphicFramePr>
        <p:xfrm>
          <a:off x="2930994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분류 알고리즘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정확도 측정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6">
            <a:extLst>
              <a:ext uri="{FF2B5EF4-FFF2-40B4-BE49-F238E27FC236}">
                <a16:creationId xmlns:a16="http://schemas.microsoft.com/office/drawing/2014/main" id="{87E43FD0-0128-4209-8555-6AF95DCEF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31775"/>
              </p:ext>
            </p:extLst>
          </p:nvPr>
        </p:nvGraphicFramePr>
        <p:xfrm>
          <a:off x="4587178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정확도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소요시간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시뮬레이션 구현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6B30B44B-044A-4A33-BF70-36362FD76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06869"/>
              </p:ext>
            </p:extLst>
          </p:nvPr>
        </p:nvGraphicFramePr>
        <p:xfrm>
          <a:off x="6243362" y="2427734"/>
          <a:ext cx="1548000" cy="21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856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최선의 알고리즘 선정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Chevron 3">
            <a:extLst>
              <a:ext uri="{FF2B5EF4-FFF2-40B4-BE49-F238E27FC236}">
                <a16:creationId xmlns:a16="http://schemas.microsoft.com/office/drawing/2014/main" id="{E53EC322-969F-4CBF-81EE-8E9FC16B24AF}"/>
              </a:ext>
            </a:extLst>
          </p:cNvPr>
          <p:cNvSpPr/>
          <p:nvPr/>
        </p:nvSpPr>
        <p:spPr>
          <a:xfrm>
            <a:off x="1259632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Chevron 24">
            <a:extLst>
              <a:ext uri="{FF2B5EF4-FFF2-40B4-BE49-F238E27FC236}">
                <a16:creationId xmlns:a16="http://schemas.microsoft.com/office/drawing/2014/main" id="{550F01C3-492C-4D71-AA79-CF24030D89C2}"/>
              </a:ext>
            </a:extLst>
          </p:cNvPr>
          <p:cNvSpPr/>
          <p:nvPr/>
        </p:nvSpPr>
        <p:spPr>
          <a:xfrm>
            <a:off x="2897086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Chevron 25">
            <a:extLst>
              <a:ext uri="{FF2B5EF4-FFF2-40B4-BE49-F238E27FC236}">
                <a16:creationId xmlns:a16="http://schemas.microsoft.com/office/drawing/2014/main" id="{7206AE86-05AC-4DD2-9D83-88CF2896E9E3}"/>
              </a:ext>
            </a:extLst>
          </p:cNvPr>
          <p:cNvSpPr/>
          <p:nvPr/>
        </p:nvSpPr>
        <p:spPr>
          <a:xfrm>
            <a:off x="4559494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Chevron 26">
            <a:extLst>
              <a:ext uri="{FF2B5EF4-FFF2-40B4-BE49-F238E27FC236}">
                <a16:creationId xmlns:a16="http://schemas.microsoft.com/office/drawing/2014/main" id="{B05D7AC9-DF45-4131-8E21-8A5299C982A9}"/>
              </a:ext>
            </a:extLst>
          </p:cNvPr>
          <p:cNvSpPr/>
          <p:nvPr/>
        </p:nvSpPr>
        <p:spPr>
          <a:xfrm>
            <a:off x="6209425" y="1367038"/>
            <a:ext cx="1762419" cy="484632"/>
          </a:xfrm>
          <a:prstGeom prst="chevron">
            <a:avLst>
              <a:gd name="adj" fmla="val 382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Down Arrow 19">
            <a:extLst>
              <a:ext uri="{FF2B5EF4-FFF2-40B4-BE49-F238E27FC236}">
                <a16:creationId xmlns:a16="http://schemas.microsoft.com/office/drawing/2014/main" id="{8912BDB0-DCD4-40D2-BD85-8BFFB6C8A968}"/>
              </a:ext>
            </a:extLst>
          </p:cNvPr>
          <p:cNvSpPr/>
          <p:nvPr/>
        </p:nvSpPr>
        <p:spPr>
          <a:xfrm>
            <a:off x="1927652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Down Arrow 29">
            <a:extLst>
              <a:ext uri="{FF2B5EF4-FFF2-40B4-BE49-F238E27FC236}">
                <a16:creationId xmlns:a16="http://schemas.microsoft.com/office/drawing/2014/main" id="{EF0FFFC2-6CDF-4395-9647-F0ECC8E85E04}"/>
              </a:ext>
            </a:extLst>
          </p:cNvPr>
          <p:cNvSpPr/>
          <p:nvPr/>
        </p:nvSpPr>
        <p:spPr>
          <a:xfrm>
            <a:off x="5240020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Down Arrow 30">
            <a:extLst>
              <a:ext uri="{FF2B5EF4-FFF2-40B4-BE49-F238E27FC236}">
                <a16:creationId xmlns:a16="http://schemas.microsoft.com/office/drawing/2014/main" id="{0B825B42-F957-4C6D-B3B6-0E0DD5EE4CBB}"/>
              </a:ext>
            </a:extLst>
          </p:cNvPr>
          <p:cNvSpPr/>
          <p:nvPr/>
        </p:nvSpPr>
        <p:spPr>
          <a:xfrm>
            <a:off x="3583836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0" name="Down Arrow 31">
            <a:extLst>
              <a:ext uri="{FF2B5EF4-FFF2-40B4-BE49-F238E27FC236}">
                <a16:creationId xmlns:a16="http://schemas.microsoft.com/office/drawing/2014/main" id="{D8AB10C5-DA43-4DEC-B47A-F37986563681}"/>
              </a:ext>
            </a:extLst>
          </p:cNvPr>
          <p:cNvSpPr/>
          <p:nvPr/>
        </p:nvSpPr>
        <p:spPr>
          <a:xfrm>
            <a:off x="6896204" y="1958535"/>
            <a:ext cx="242316" cy="345188"/>
          </a:xfrm>
          <a:prstGeom prst="downArrow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5C4B9-CE62-4F1B-8E6B-6942FC15DFDD}"/>
              </a:ext>
            </a:extLst>
          </p:cNvPr>
          <p:cNvSpPr txBox="1"/>
          <p:nvPr/>
        </p:nvSpPr>
        <p:spPr>
          <a:xfrm>
            <a:off x="1636737" y="1419622"/>
            <a:ext cx="90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전처리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9EC940-A532-40C1-9831-1699A13D3CF7}"/>
              </a:ext>
            </a:extLst>
          </p:cNvPr>
          <p:cNvSpPr txBox="1"/>
          <p:nvPr/>
        </p:nvSpPr>
        <p:spPr>
          <a:xfrm>
            <a:off x="3203848" y="1419622"/>
            <a:ext cx="11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기계학습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7B5CA-9C89-4AAD-9D87-9FF3670E77AA}"/>
              </a:ext>
            </a:extLst>
          </p:cNvPr>
          <p:cNvSpPr txBox="1"/>
          <p:nvPr/>
        </p:nvSpPr>
        <p:spPr>
          <a:xfrm>
            <a:off x="6391570" y="1419622"/>
            <a:ext cx="14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검증 및 평가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90FEB3-21C5-4673-88E2-0352121007ED}"/>
              </a:ext>
            </a:extLst>
          </p:cNvPr>
          <p:cNvSpPr txBox="1"/>
          <p:nvPr/>
        </p:nvSpPr>
        <p:spPr>
          <a:xfrm>
            <a:off x="4788024" y="1419622"/>
            <a:ext cx="13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6493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3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00" y="361627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개발 환경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개발 방법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AutoShape 4" descr="python logoì ëí ì´ë¯¸ì§ ê²ìê²°ê³¼">
            <a:extLst>
              <a:ext uri="{FF2B5EF4-FFF2-40B4-BE49-F238E27FC236}">
                <a16:creationId xmlns:a16="http://schemas.microsoft.com/office/drawing/2014/main" id="{198B0D57-68D3-4206-9561-DEB472168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7176" y="2743408"/>
            <a:ext cx="681541" cy="6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/static/community_logos/python-logo.png">
            <a:extLst>
              <a:ext uri="{FF2B5EF4-FFF2-40B4-BE49-F238E27FC236}">
                <a16:creationId xmlns:a16="http://schemas.microsoft.com/office/drawing/2014/main" id="{790768F2-9571-4414-B7E1-6F3A843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86" y="3416670"/>
            <a:ext cx="2801069" cy="9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rena simulationì ëí ì´ë¯¸ì§ ê²ìê²°ê³¼">
            <a:extLst>
              <a:ext uri="{FF2B5EF4-FFF2-40B4-BE49-F238E27FC236}">
                <a16:creationId xmlns:a16="http://schemas.microsoft.com/office/drawing/2014/main" id="{3BB6D0C9-7471-4C98-AA67-597C3BB7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70" y="3269368"/>
            <a:ext cx="2395614" cy="146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14F6FD-9213-4604-B541-6DD8E55A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11" y="1274114"/>
            <a:ext cx="2240632" cy="1631409"/>
          </a:xfrm>
          <a:prstGeom prst="rect">
            <a:avLst/>
          </a:prstGeom>
        </p:spPr>
      </p:pic>
      <p:pic>
        <p:nvPicPr>
          <p:cNvPr id="1026" name="Picture 2" descr="clouderaì ëí ì´ë¯¸ì§ ê²ìê²°ê³¼">
            <a:extLst>
              <a:ext uri="{FF2B5EF4-FFF2-40B4-BE49-F238E27FC236}">
                <a16:creationId xmlns:a16="http://schemas.microsoft.com/office/drawing/2014/main" id="{166E0524-D3E1-41CA-BAB8-BE3348850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2" b="28918"/>
          <a:stretch/>
        </p:blipFill>
        <p:spPr bwMode="auto">
          <a:xfrm>
            <a:off x="913087" y="1329887"/>
            <a:ext cx="3489718" cy="15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팀원 역할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3728" y="843558"/>
            <a:ext cx="2049198" cy="194421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328805" y="1621654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박용채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95C94C9-9963-46F7-B2E6-21851F69B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7" y="915566"/>
            <a:ext cx="558600" cy="558600"/>
          </a:xfrm>
          <a:prstGeom prst="rect">
            <a:avLst/>
          </a:prstGeom>
        </p:spPr>
      </p:pic>
      <p:grpSp>
        <p:nvGrpSpPr>
          <p:cNvPr id="47" name="Group 7">
            <a:extLst>
              <a:ext uri="{FF2B5EF4-FFF2-40B4-BE49-F238E27FC236}">
                <a16:creationId xmlns:a16="http://schemas.microsoft.com/office/drawing/2014/main" id="{EAE2ABC0-C983-41D3-9D19-C12E7751920D}"/>
              </a:ext>
            </a:extLst>
          </p:cNvPr>
          <p:cNvGrpSpPr/>
          <p:nvPr/>
        </p:nvGrpSpPr>
        <p:grpSpPr>
          <a:xfrm>
            <a:off x="4860032" y="843558"/>
            <a:ext cx="2049198" cy="1944216"/>
            <a:chOff x="993726" y="1566850"/>
            <a:chExt cx="2227202" cy="2365286"/>
          </a:xfrm>
        </p:grpSpPr>
        <p:sp>
          <p:nvSpPr>
            <p:cNvPr id="48" name="Rectangle 3">
              <a:extLst>
                <a:ext uri="{FF2B5EF4-FFF2-40B4-BE49-F238E27FC236}">
                  <a16:creationId xmlns:a16="http://schemas.microsoft.com/office/drawing/2014/main" id="{085D4F08-5F87-49AB-8CFE-4D6099E90518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6EE5B204-457B-4E9C-8255-D7197318EA3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7F3FDC4-817F-4F98-9C2C-C2C8C4ED3035}"/>
              </a:ext>
            </a:extLst>
          </p:cNvPr>
          <p:cNvSpPr txBox="1"/>
          <p:nvPr/>
        </p:nvSpPr>
        <p:spPr>
          <a:xfrm>
            <a:off x="5029267" y="1621654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유진형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BEBE10-C516-4569-93B0-6F3E9C0F5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31" y="915566"/>
            <a:ext cx="558600" cy="558600"/>
          </a:xfrm>
          <a:prstGeom prst="rect">
            <a:avLst/>
          </a:prstGeom>
        </p:spPr>
      </p:pic>
      <p:grpSp>
        <p:nvGrpSpPr>
          <p:cNvPr id="52" name="Group 7">
            <a:extLst>
              <a:ext uri="{FF2B5EF4-FFF2-40B4-BE49-F238E27FC236}">
                <a16:creationId xmlns:a16="http://schemas.microsoft.com/office/drawing/2014/main" id="{5698B88B-7CB0-4007-BB5C-FA90B1BF7695}"/>
              </a:ext>
            </a:extLst>
          </p:cNvPr>
          <p:cNvGrpSpPr/>
          <p:nvPr/>
        </p:nvGrpSpPr>
        <p:grpSpPr>
          <a:xfrm>
            <a:off x="4860032" y="2949357"/>
            <a:ext cx="2049198" cy="1944216"/>
            <a:chOff x="993726" y="1566850"/>
            <a:chExt cx="2227202" cy="2365286"/>
          </a:xfrm>
        </p:grpSpPr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4619E243-27C9-43F2-A0C7-1A3A573C0427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4">
              <a:extLst>
                <a:ext uri="{FF2B5EF4-FFF2-40B4-BE49-F238E27FC236}">
                  <a16:creationId xmlns:a16="http://schemas.microsoft.com/office/drawing/2014/main" id="{1D30B7EF-F3DC-440B-BDE3-B44719698B19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BEEDFD1-391B-4141-8262-4DAF4D670CC0}"/>
              </a:ext>
            </a:extLst>
          </p:cNvPr>
          <p:cNvSpPr txBox="1"/>
          <p:nvPr/>
        </p:nvSpPr>
        <p:spPr>
          <a:xfrm>
            <a:off x="5029267" y="3727453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조윤상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E32028B-36AA-4730-9531-1F696E97E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331" y="3021365"/>
            <a:ext cx="558600" cy="558600"/>
          </a:xfrm>
          <a:prstGeom prst="rect">
            <a:avLst/>
          </a:prstGeom>
        </p:spPr>
      </p:pic>
      <p:grpSp>
        <p:nvGrpSpPr>
          <p:cNvPr id="57" name="Group 7">
            <a:extLst>
              <a:ext uri="{FF2B5EF4-FFF2-40B4-BE49-F238E27FC236}">
                <a16:creationId xmlns:a16="http://schemas.microsoft.com/office/drawing/2014/main" id="{2AEB4F90-A853-44E0-B1D9-EBD7098DC3FE}"/>
              </a:ext>
            </a:extLst>
          </p:cNvPr>
          <p:cNvGrpSpPr/>
          <p:nvPr/>
        </p:nvGrpSpPr>
        <p:grpSpPr>
          <a:xfrm>
            <a:off x="2123728" y="2949357"/>
            <a:ext cx="2049198" cy="1944216"/>
            <a:chOff x="993726" y="1566850"/>
            <a:chExt cx="2227202" cy="2365286"/>
          </a:xfrm>
        </p:grpSpPr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1456130C-41CD-4B73-9795-3D6417D1551C}"/>
                </a:ext>
              </a:extLst>
            </p:cNvPr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E92B2627-761A-4E19-8683-4D9625B46B16}"/>
                </a:ext>
              </a:extLst>
            </p:cNvPr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7C44717-C7D2-4497-8941-EADAFE14003D}"/>
              </a:ext>
            </a:extLst>
          </p:cNvPr>
          <p:cNvSpPr txBox="1"/>
          <p:nvPr/>
        </p:nvSpPr>
        <p:spPr>
          <a:xfrm>
            <a:off x="2328805" y="3727453"/>
            <a:ext cx="167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이정관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597D1CA1-E7BB-4110-8045-E11A9A91F9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27" y="3021365"/>
            <a:ext cx="558600" cy="558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3C783C-F4BC-492A-B7E2-E47D4B807761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팀원 역할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35340-08BE-4B51-AFFA-3966912900EB}"/>
              </a:ext>
            </a:extLst>
          </p:cNvPr>
          <p:cNvSpPr txBox="1"/>
          <p:nvPr/>
        </p:nvSpPr>
        <p:spPr>
          <a:xfrm>
            <a:off x="2328805" y="1880668"/>
            <a:ext cx="1671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기계학습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발표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2EF44-9BB6-4823-8263-58733434FB7D}"/>
              </a:ext>
            </a:extLst>
          </p:cNvPr>
          <p:cNvSpPr txBox="1"/>
          <p:nvPr/>
        </p:nvSpPr>
        <p:spPr>
          <a:xfrm>
            <a:off x="5048719" y="1880668"/>
            <a:ext cx="1671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기계학습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PPT </a:t>
            </a:r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147AE-AFC0-4B70-ACE1-45CC118ED62C}"/>
              </a:ext>
            </a:extLst>
          </p:cNvPr>
          <p:cNvSpPr txBox="1"/>
          <p:nvPr/>
        </p:nvSpPr>
        <p:spPr>
          <a:xfrm>
            <a:off x="2328805" y="3950918"/>
            <a:ext cx="1671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시뮬레이션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발표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AF8F1-9096-4441-8319-1BECA8290F53}"/>
              </a:ext>
            </a:extLst>
          </p:cNvPr>
          <p:cNvSpPr txBox="1"/>
          <p:nvPr/>
        </p:nvSpPr>
        <p:spPr>
          <a:xfrm>
            <a:off x="5029266" y="3963216"/>
            <a:ext cx="1671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4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시뮬레이션 개발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cs typeface="Arial" pitchFamily="34" charset="0"/>
              </a:rPr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향후 추진계획</a:t>
            </a:r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7669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54486" y="2857189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4298" y="2778519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252536" y="2139702"/>
            <a:ext cx="299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프로젝트 발표제안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2019.04.18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5616" y="3264944"/>
            <a:ext cx="321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2019.05.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데이터 </a:t>
            </a:r>
            <a:r>
              <a:rPr lang="ko-KR" altLang="en-US" sz="1200" b="1" dirty="0" err="1">
                <a:solidFill>
                  <a:schemeClr val="bg1"/>
                </a:solidFill>
                <a:cs typeface="Arial" pitchFamily="34" charset="0"/>
              </a:rPr>
              <a:t>전처리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및 기계학습 알고리즘 선정 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71617" y="2134148"/>
            <a:ext cx="283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프로젝트 최종 발표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</a:t>
            </a:r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06.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5.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향후 추진계획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0F5A8B1-B787-4B1C-95B2-1994DE4EAEAE}"/>
              </a:ext>
            </a:extLst>
          </p:cNvPr>
          <p:cNvSpPr/>
          <p:nvPr/>
        </p:nvSpPr>
        <p:spPr>
          <a:xfrm>
            <a:off x="4353405" y="2842626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6C630-BCB3-4067-B4F9-4021228CEFF8}"/>
              </a:ext>
            </a:extLst>
          </p:cNvPr>
          <p:cNvSpPr txBox="1"/>
          <p:nvPr/>
        </p:nvSpPr>
        <p:spPr>
          <a:xfrm>
            <a:off x="2979449" y="2136423"/>
            <a:ext cx="30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툴 개발 및 테스트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2019.05.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BB51768A-EB38-43F0-8168-31930AAB2B0B}"/>
              </a:ext>
            </a:extLst>
          </p:cNvPr>
          <p:cNvSpPr/>
          <p:nvPr/>
        </p:nvSpPr>
        <p:spPr>
          <a:xfrm>
            <a:off x="6019051" y="2850446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54770-D4BF-4120-8FEC-FC2D971EF428}"/>
              </a:ext>
            </a:extLst>
          </p:cNvPr>
          <p:cNvSpPr txBox="1"/>
          <p:nvPr/>
        </p:nvSpPr>
        <p:spPr>
          <a:xfrm>
            <a:off x="4563625" y="3264944"/>
            <a:ext cx="303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cs typeface="Arial" pitchFamily="34" charset="0"/>
              </a:rPr>
              <a:t>시뮬레이션 검증 및 평가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2019.06.</a:t>
            </a:r>
          </a:p>
          <a:p>
            <a:pPr algn="ctr"/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21" grpId="0"/>
      <p:bldP spid="24" grpId="0"/>
      <p:bldP spid="36" grpId="0"/>
      <p:bldP spid="15" grpId="0" animBg="1"/>
      <p:bldP spid="16" grpId="0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574</Words>
  <Application>Microsoft Office PowerPoint</Application>
  <PresentationFormat>화면 슬라이드 쇼(16:9)</PresentationFormat>
  <Paragraphs>109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 ExtraBold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유진형</cp:lastModifiedBy>
  <cp:revision>273</cp:revision>
  <dcterms:created xsi:type="dcterms:W3CDTF">2016-12-05T23:26:54Z</dcterms:created>
  <dcterms:modified xsi:type="dcterms:W3CDTF">2019-05-25T10:33:02Z</dcterms:modified>
</cp:coreProperties>
</file>