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14"/>
  </p:notesMasterIdLst>
  <p:sldIdLst>
    <p:sldId id="301" r:id="rId3"/>
    <p:sldId id="308" r:id="rId4"/>
    <p:sldId id="311" r:id="rId5"/>
    <p:sldId id="303" r:id="rId6"/>
    <p:sldId id="315" r:id="rId7"/>
    <p:sldId id="319" r:id="rId8"/>
    <p:sldId id="262" r:id="rId9"/>
    <p:sldId id="318" r:id="rId10"/>
    <p:sldId id="273" r:id="rId11"/>
    <p:sldId id="272" r:id="rId12"/>
    <p:sldId id="266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4443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09" autoAdjust="0"/>
    <p:restoredTop sz="84375" autoAdjust="0"/>
  </p:normalViewPr>
  <p:slideViewPr>
    <p:cSldViewPr>
      <p:cViewPr varScale="1">
        <p:scale>
          <a:sx n="132" d="100"/>
          <a:sy n="132" d="100"/>
        </p:scale>
        <p:origin x="444" y="126"/>
      </p:cViewPr>
      <p:guideLst>
        <p:guide orient="horz" pos="1847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E4AD54-7233-420C-AB6A-F8B6612636A3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D7C4D-8485-4375-A4FA-1DBB659A95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649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D7C4D-8485-4375-A4FA-1DBB659A95F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187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D7C4D-8485-4375-A4FA-1DBB659A95F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859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D7C4D-8485-4375-A4FA-1DBB659A95F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303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D7C4D-8485-4375-A4FA-1DBB659A95F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296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D7C4D-8485-4375-A4FA-1DBB659A95F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983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D7C4D-8485-4375-A4FA-1DBB659A95F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23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D7C4D-8485-4375-A4FA-1DBB659A95F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444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D7C4D-8485-4375-A4FA-1DBB659A95F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327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알고리즘으로는 </a:t>
            </a:r>
            <a:r>
              <a:rPr lang="en-US" altLang="ko-KR"/>
              <a:t>KNN, Decision Tree, SVM</a:t>
            </a:r>
            <a:r>
              <a:rPr lang="ko-KR" altLang="en-US"/>
              <a:t> </a:t>
            </a:r>
            <a:r>
              <a:rPr lang="en-US" altLang="ko-KR"/>
              <a:t>3</a:t>
            </a:r>
            <a:r>
              <a:rPr lang="ko-KR" altLang="en-US"/>
              <a:t>개를 중점으로 정확도</a:t>
            </a:r>
            <a:r>
              <a:rPr lang="en-US" altLang="ko-KR"/>
              <a:t>,</a:t>
            </a:r>
            <a:r>
              <a:rPr lang="ko-KR" altLang="en-US"/>
              <a:t> 정밀도를 계산하여 이 두 수치를 기반으로 시뮬레이션을 구현할 예정입니다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2D7C4D-8485-4375-A4FA-1DBB659A95F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D7C4D-8485-4375-A4FA-1DBB659A95F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794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기계학습 개발과 시뮬레이션 개발을 메인으로 나눠서 역할 분배 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D7C4D-8485-4375-A4FA-1DBB659A95F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321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4059"/>
            <a:ext cx="3856106" cy="513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57557" y="286543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172774" y="1476771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57557" y="2662807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42340" y="1476771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295" y="195486"/>
            <a:ext cx="1944216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676775" y="195486"/>
            <a:ext cx="1944216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3784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60041"/>
            <a:ext cx="3168352" cy="31478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79912" y="360041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9912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418176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056440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0110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79912" y="920899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9912" y="3147814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90550" y="915566"/>
            <a:ext cx="3117354" cy="3960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219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339502"/>
            <a:ext cx="608416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059832" y="2624708"/>
            <a:ext cx="608416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3166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9552" y="1131590"/>
            <a:ext cx="403244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9552" y="3291830"/>
            <a:ext cx="1656184" cy="1440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267744" y="3377692"/>
            <a:ext cx="2304256" cy="13542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8646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29444" y="1203598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644008" y="1203598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644008" y="3060973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29900" y="3061296"/>
            <a:ext cx="4104000" cy="1728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3033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9526" y="1183060"/>
            <a:ext cx="9153525" cy="3960440"/>
          </a:xfrm>
          <a:custGeom>
            <a:avLst/>
            <a:gdLst>
              <a:gd name="connsiteX0" fmla="*/ 0 w 9144000"/>
              <a:gd name="connsiteY0" fmla="*/ 0 h 3960440"/>
              <a:gd name="connsiteX1" fmla="*/ 9144000 w 9144000"/>
              <a:gd name="connsiteY1" fmla="*/ 0 h 3960440"/>
              <a:gd name="connsiteX2" fmla="*/ 9144000 w 9144000"/>
              <a:gd name="connsiteY2" fmla="*/ 3960440 h 3960440"/>
              <a:gd name="connsiteX3" fmla="*/ 0 w 9144000"/>
              <a:gd name="connsiteY3" fmla="*/ 3960440 h 3960440"/>
              <a:gd name="connsiteX4" fmla="*/ 0 w 9144000"/>
              <a:gd name="connsiteY4" fmla="*/ 0 h 3960440"/>
              <a:gd name="connsiteX0" fmla="*/ 0 w 9153525"/>
              <a:gd name="connsiteY0" fmla="*/ 3276600 h 3960440"/>
              <a:gd name="connsiteX1" fmla="*/ 9153525 w 9153525"/>
              <a:gd name="connsiteY1" fmla="*/ 0 h 3960440"/>
              <a:gd name="connsiteX2" fmla="*/ 9153525 w 9153525"/>
              <a:gd name="connsiteY2" fmla="*/ 3960440 h 3960440"/>
              <a:gd name="connsiteX3" fmla="*/ 9525 w 9153525"/>
              <a:gd name="connsiteY3" fmla="*/ 3960440 h 3960440"/>
              <a:gd name="connsiteX4" fmla="*/ 0 w 9153525"/>
              <a:gd name="connsiteY4" fmla="*/ 327660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525" h="3960440">
                <a:moveTo>
                  <a:pt x="0" y="3276600"/>
                </a:moveTo>
                <a:lnTo>
                  <a:pt x="9153525" y="0"/>
                </a:lnTo>
                <a:lnTo>
                  <a:pt x="9153525" y="3960440"/>
                </a:lnTo>
                <a:lnTo>
                  <a:pt x="9525" y="3960440"/>
                </a:lnTo>
                <a:lnTo>
                  <a:pt x="0" y="3276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798" y="777418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516216" y="915566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15128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312" y="2730636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342" y="2730636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752750" y="2812503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881512" y="2812503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576763" y="2331939"/>
            <a:ext cx="2346784" cy="16057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71127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95521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53958"/>
            <a:ext cx="64087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4860032" y="987574"/>
            <a:ext cx="3168352" cy="3168352"/>
          </a:xfrm>
          <a:prstGeom prst="ellipse">
            <a:avLst/>
          </a:prstGeom>
          <a:solidFill>
            <a:schemeClr val="accent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860032" y="1851670"/>
            <a:ext cx="3168352" cy="100811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860032" y="2859782"/>
            <a:ext cx="3168352" cy="50405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979712" y="153958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02921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503418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28205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037647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38364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91952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501681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87924" y="1089585"/>
            <a:ext cx="1368152" cy="1482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900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907704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1880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076056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99209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183385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767561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351737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509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72" r:id="rId8"/>
    <p:sldLayoutId id="2147483676" r:id="rId9"/>
    <p:sldLayoutId id="2147483655" r:id="rId10"/>
    <p:sldLayoutId id="2147483665" r:id="rId11"/>
    <p:sldLayoutId id="2147483666" r:id="rId12"/>
    <p:sldLayoutId id="2147483667" r:id="rId13"/>
    <p:sldLayoutId id="2147483668" r:id="rId14"/>
    <p:sldLayoutId id="2147483670" r:id="rId15"/>
    <p:sldLayoutId id="2147483671" r:id="rId16"/>
    <p:sldLayoutId id="2147483669" r:id="rId17"/>
    <p:sldLayoutId id="2147483675" r:id="rId18"/>
    <p:sldLayoutId id="2147483677" r:id="rId19"/>
    <p:sldLayoutId id="2147483656" r:id="rId20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0758" y="1039803"/>
            <a:ext cx="6642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solidFill>
                  <a:schemeClr val="accent2"/>
                </a:solidFill>
                <a:latin typeface="+mj-lt"/>
                <a:cs typeface="Arial" pitchFamily="34" charset="0"/>
              </a:rPr>
              <a:t>빅데이터응용보안</a:t>
            </a:r>
            <a:r>
              <a:rPr lang="ko-KR" altLang="en-US" sz="28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 팀프로젝트 </a:t>
            </a:r>
            <a:r>
              <a:rPr lang="en-US" altLang="ko-KR" sz="28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- </a:t>
            </a:r>
            <a:r>
              <a:rPr lang="ko-KR" altLang="en-US" sz="28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중간발표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86841" y="4466093"/>
            <a:ext cx="456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박용채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	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유진형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	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이정관   </a:t>
            </a:r>
            <a:r>
              <a:rPr lang="ko-KR" altLang="en-US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조윤상</a:t>
            </a:r>
            <a:endParaRPr lang="en-US" altLang="ko-KR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CE267D-BE71-42CF-B144-B91C29C26C82}"/>
              </a:ext>
            </a:extLst>
          </p:cNvPr>
          <p:cNvSpPr txBox="1"/>
          <p:nvPr/>
        </p:nvSpPr>
        <p:spPr>
          <a:xfrm>
            <a:off x="2201854" y="2202418"/>
            <a:ext cx="4569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+mj-lt"/>
                <a:ea typeface="나눔고딕 ExtraBold" panose="020D0904000000000000" pitchFamily="50" charset="-127"/>
              </a:rPr>
              <a:t>차량 주행 데이터기반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도난탐지</a:t>
            </a:r>
          </a:p>
        </p:txBody>
      </p:sp>
      <p:pic>
        <p:nvPicPr>
          <p:cNvPr id="1026" name="Picture 2" descr="ìì£¼ëíêµì ëí ì´ë¯¸ì§ ê²ìê²°ê³¼">
            <a:extLst>
              <a:ext uri="{FF2B5EF4-FFF2-40B4-BE49-F238E27FC236}">
                <a16:creationId xmlns:a16="http://schemas.microsoft.com/office/drawing/2014/main" id="{D94C6EC4-0037-4FAF-A204-3EA8919C1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4" y="4135606"/>
            <a:ext cx="976744" cy="97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411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ko-KR" altLang="en-US" sz="2800" b="1" dirty="0"/>
              <a:t>향후 추진계획</a:t>
            </a:r>
          </a:p>
        </p:txBody>
      </p:sp>
      <p:sp>
        <p:nvSpPr>
          <p:cNvPr id="4" name="Rectangle 3"/>
          <p:cNvSpPr/>
          <p:nvPr/>
        </p:nvSpPr>
        <p:spPr>
          <a:xfrm>
            <a:off x="549077" y="2940446"/>
            <a:ext cx="8064896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576697" y="2832851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21666" y="2857189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27888" y="2774798"/>
            <a:ext cx="351656" cy="351656"/>
            <a:chOff x="7674582" y="2611946"/>
            <a:chExt cx="351656" cy="351656"/>
          </a:xfrm>
        </p:grpSpPr>
        <p:sp>
          <p:nvSpPr>
            <p:cNvPr id="18" name="Oval 17"/>
            <p:cNvSpPr/>
            <p:nvPr/>
          </p:nvSpPr>
          <p:spPr>
            <a:xfrm>
              <a:off x="7674582" y="2611946"/>
              <a:ext cx="351656" cy="351656"/>
            </a:xfrm>
            <a:prstGeom prst="ellipse">
              <a:avLst/>
            </a:prstGeom>
            <a:solidFill>
              <a:schemeClr val="accent2"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740352" y="2680179"/>
              <a:ext cx="216000" cy="216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-252536" y="2139702"/>
            <a:ext cx="2994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cs typeface="Arial" pitchFamily="34" charset="0"/>
              </a:rPr>
              <a:t>프로젝트 발표제안</a:t>
            </a:r>
            <a:endParaRPr lang="en-US" altLang="ko-KR" sz="1200" b="1" dirty="0">
              <a:solidFill>
                <a:schemeClr val="bg1"/>
              </a:solidFill>
              <a:cs typeface="Arial" pitchFamily="34" charset="0"/>
            </a:endParaRPr>
          </a:p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2019.04.18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82796" y="3264944"/>
            <a:ext cx="3213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2019.05.20</a:t>
            </a: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  <a:cs typeface="Arial" pitchFamily="34" charset="0"/>
              </a:rPr>
              <a:t>데이터 </a:t>
            </a:r>
            <a:r>
              <a:rPr lang="ko-KR" altLang="en-US" sz="1200" b="1" dirty="0" err="1">
                <a:solidFill>
                  <a:schemeClr val="bg1"/>
                </a:solidFill>
                <a:cs typeface="Arial" pitchFamily="34" charset="0"/>
              </a:rPr>
              <a:t>전처리</a:t>
            </a:r>
            <a:r>
              <a:rPr lang="ko-KR" altLang="en-US" sz="1200" b="1" dirty="0">
                <a:solidFill>
                  <a:schemeClr val="bg1"/>
                </a:solidFill>
                <a:cs typeface="Arial" pitchFamily="34" charset="0"/>
              </a:rPr>
              <a:t> 완료 </a:t>
            </a:r>
            <a:endParaRPr lang="en-US" altLang="ko-KR" sz="1200" b="1" dirty="0">
              <a:solidFill>
                <a:schemeClr val="bg1"/>
              </a:solidFill>
              <a:cs typeface="Arial" pitchFamily="34" charset="0"/>
            </a:endParaRPr>
          </a:p>
          <a:p>
            <a:pPr algn="ctr"/>
            <a:endParaRPr lang="en-US" altLang="ko-KR" sz="1200" b="1" dirty="0">
              <a:solidFill>
                <a:schemeClr val="bg1"/>
              </a:solidFill>
              <a:cs typeface="Arial" pitchFamily="34" charset="0"/>
            </a:endParaRPr>
          </a:p>
          <a:p>
            <a:pPr algn="ctr"/>
            <a:endParaRPr lang="en-US" altLang="ko-KR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271617" y="3264944"/>
            <a:ext cx="2836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cs typeface="Arial" pitchFamily="34" charset="0"/>
              </a:rPr>
              <a:t>프로젝트 최종발표</a:t>
            </a:r>
            <a:endParaRPr lang="en-US" altLang="ko-KR" sz="1200" b="1" dirty="0">
              <a:solidFill>
                <a:schemeClr val="bg1"/>
              </a:solidFill>
              <a:cs typeface="Arial" pitchFamily="34" charset="0"/>
            </a:endParaRPr>
          </a:p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2019.</a:t>
            </a:r>
            <a:r>
              <a:rPr lang="ko-KR" altLang="en-US" sz="12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06.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0D15D9A-8D5E-43BF-9A2A-D9FD15D3FF42}"/>
              </a:ext>
            </a:extLst>
          </p:cNvPr>
          <p:cNvSpPr txBox="1"/>
          <p:nvPr/>
        </p:nvSpPr>
        <p:spPr>
          <a:xfrm>
            <a:off x="35496" y="68019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cs typeface="Arial" pitchFamily="34" charset="0"/>
              </a:rPr>
              <a:t>5. </a:t>
            </a:r>
            <a:r>
              <a:rPr lang="ko-KR" altLang="en-US" sz="1600" dirty="0">
                <a:solidFill>
                  <a:schemeClr val="accent2"/>
                </a:solidFill>
                <a:cs typeface="Arial" pitchFamily="34" charset="0"/>
              </a:rPr>
              <a:t>향후 추진계획</a:t>
            </a:r>
            <a:endParaRPr lang="en-US" altLang="ko-KR" sz="16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5" name="Oval 8">
            <a:extLst>
              <a:ext uri="{FF2B5EF4-FFF2-40B4-BE49-F238E27FC236}">
                <a16:creationId xmlns:a16="http://schemas.microsoft.com/office/drawing/2014/main" id="{E0F5A8B1-B787-4B1C-95B2-1994DE4EAEAE}"/>
              </a:ext>
            </a:extLst>
          </p:cNvPr>
          <p:cNvSpPr/>
          <p:nvPr/>
        </p:nvSpPr>
        <p:spPr>
          <a:xfrm>
            <a:off x="1186565" y="2842626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F6C630-BCB3-4067-B4F9-4021228CEFF8}"/>
              </a:ext>
            </a:extLst>
          </p:cNvPr>
          <p:cNvSpPr txBox="1"/>
          <p:nvPr/>
        </p:nvSpPr>
        <p:spPr>
          <a:xfrm>
            <a:off x="2187361" y="2136423"/>
            <a:ext cx="3032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cs typeface="Arial" pitchFamily="34" charset="0"/>
              </a:rPr>
              <a:t>프로젝트 중간발표 </a:t>
            </a:r>
            <a:endParaRPr lang="en-US" altLang="ko-KR" sz="1200" b="1" dirty="0">
              <a:solidFill>
                <a:schemeClr val="bg1"/>
              </a:solidFill>
              <a:cs typeface="Arial" pitchFamily="34" charset="0"/>
            </a:endParaRPr>
          </a:p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2019.05.28</a:t>
            </a:r>
          </a:p>
          <a:p>
            <a:pPr algn="ctr"/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Oval 8">
            <a:extLst>
              <a:ext uri="{FF2B5EF4-FFF2-40B4-BE49-F238E27FC236}">
                <a16:creationId xmlns:a16="http://schemas.microsoft.com/office/drawing/2014/main" id="{BB51768A-EB38-43F0-8168-31930AAB2B0B}"/>
              </a:ext>
            </a:extLst>
          </p:cNvPr>
          <p:cNvSpPr/>
          <p:nvPr/>
        </p:nvSpPr>
        <p:spPr>
          <a:xfrm>
            <a:off x="4819274" y="2850446"/>
            <a:ext cx="196364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354770-D4BF-4120-8FEC-FC2D971EF428}"/>
              </a:ext>
            </a:extLst>
          </p:cNvPr>
          <p:cNvSpPr txBox="1"/>
          <p:nvPr/>
        </p:nvSpPr>
        <p:spPr>
          <a:xfrm>
            <a:off x="3491880" y="3264944"/>
            <a:ext cx="2757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cs typeface="Arial" pitchFamily="34" charset="0"/>
              </a:rPr>
              <a:t>기계학습 개발</a:t>
            </a:r>
            <a:endParaRPr lang="en-US" altLang="ko-KR" sz="1200" b="1" dirty="0">
              <a:solidFill>
                <a:schemeClr val="bg1"/>
              </a:solidFill>
              <a:cs typeface="Arial" pitchFamily="34" charset="0"/>
            </a:endParaRPr>
          </a:p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2019.06.</a:t>
            </a:r>
          </a:p>
        </p:txBody>
      </p:sp>
      <p:sp>
        <p:nvSpPr>
          <p:cNvPr id="20" name="Oval 4">
            <a:extLst>
              <a:ext uri="{FF2B5EF4-FFF2-40B4-BE49-F238E27FC236}">
                <a16:creationId xmlns:a16="http://schemas.microsoft.com/office/drawing/2014/main" id="{A228B536-DDD2-434C-9EA7-1E268F5BB257}"/>
              </a:ext>
            </a:extLst>
          </p:cNvPr>
          <p:cNvSpPr/>
          <p:nvPr/>
        </p:nvSpPr>
        <p:spPr>
          <a:xfrm>
            <a:off x="6168050" y="2832851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594A9D-33F1-43A0-B734-4EB19DABA189}"/>
              </a:ext>
            </a:extLst>
          </p:cNvPr>
          <p:cNvSpPr txBox="1"/>
          <p:nvPr/>
        </p:nvSpPr>
        <p:spPr>
          <a:xfrm>
            <a:off x="4862970" y="2134148"/>
            <a:ext cx="2836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cs typeface="Arial" pitchFamily="34" charset="0"/>
              </a:rPr>
              <a:t>시뮬레이션 검증 및 평가 </a:t>
            </a:r>
            <a:endParaRPr lang="en-US" altLang="ko-KR" sz="1200" b="1" dirty="0">
              <a:solidFill>
                <a:schemeClr val="bg1"/>
              </a:solidFill>
              <a:cs typeface="Arial" pitchFamily="34" charset="0"/>
            </a:endParaRPr>
          </a:p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2019.</a:t>
            </a:r>
            <a:r>
              <a:rPr lang="ko-KR" altLang="en-US" sz="12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06.</a:t>
            </a:r>
          </a:p>
        </p:txBody>
      </p:sp>
    </p:spTree>
    <p:extLst>
      <p:ext uri="{BB962C8B-B14F-4D97-AF65-F5344CB8AC3E}">
        <p14:creationId xmlns:p14="http://schemas.microsoft.com/office/powerpoint/2010/main" val="367257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21" grpId="0"/>
      <p:bldP spid="24" grpId="0"/>
      <p:bldP spid="36" grpId="0"/>
      <p:bldP spid="15" grpId="0" animBg="1"/>
      <p:bldP spid="16" grpId="0"/>
      <p:bldP spid="17" grpId="0" animBg="1"/>
      <p:bldP spid="19" grpId="0"/>
      <p:bldP spid="20" grpId="0" animBg="1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0CE57CFD-8E92-4423-80A6-B28B67CAF8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067694"/>
            <a:ext cx="9144000" cy="576064"/>
          </a:xfrm>
        </p:spPr>
        <p:txBody>
          <a:bodyPr/>
          <a:lstStyle/>
          <a:p>
            <a:r>
              <a:rPr lang="en-US" altLang="ko-KR" sz="6000" b="1" dirty="0"/>
              <a:t>Q &amp; A</a:t>
            </a:r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140633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339502"/>
            <a:ext cx="5543600" cy="576064"/>
          </a:xfrm>
        </p:spPr>
        <p:txBody>
          <a:bodyPr/>
          <a:lstStyle/>
          <a:p>
            <a:pPr algn="l"/>
            <a:r>
              <a:rPr lang="ko-KR" altLang="en-US" sz="3200" b="1" dirty="0"/>
              <a:t>목차</a:t>
            </a:r>
          </a:p>
        </p:txBody>
      </p:sp>
      <p:grpSp>
        <p:nvGrpSpPr>
          <p:cNvPr id="21" name="Group 12">
            <a:extLst>
              <a:ext uri="{FF2B5EF4-FFF2-40B4-BE49-F238E27FC236}">
                <a16:creationId xmlns:a16="http://schemas.microsoft.com/office/drawing/2014/main" id="{695DCA97-AB59-41AC-A5A6-F93CB4E3230D}"/>
              </a:ext>
            </a:extLst>
          </p:cNvPr>
          <p:cNvGrpSpPr/>
          <p:nvPr/>
        </p:nvGrpSpPr>
        <p:grpSpPr>
          <a:xfrm>
            <a:off x="3528797" y="1065991"/>
            <a:ext cx="3815336" cy="378524"/>
            <a:chOff x="4572000" y="1743933"/>
            <a:chExt cx="3816400" cy="576064"/>
          </a:xfrm>
          <a:solidFill>
            <a:srgbClr val="FFC000"/>
          </a:solidFill>
        </p:grpSpPr>
        <p:sp>
          <p:nvSpPr>
            <p:cNvPr id="25" name="Rectangle 13">
              <a:extLst>
                <a:ext uri="{FF2B5EF4-FFF2-40B4-BE49-F238E27FC236}">
                  <a16:creationId xmlns:a16="http://schemas.microsoft.com/office/drawing/2014/main" id="{4A3EC37A-6C43-45E9-8ACB-85CE282D0A1B}"/>
                </a:ext>
              </a:extLst>
            </p:cNvPr>
            <p:cNvSpPr/>
            <p:nvPr/>
          </p:nvSpPr>
          <p:spPr>
            <a:xfrm>
              <a:off x="4788024" y="1743933"/>
              <a:ext cx="3384376" cy="57606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Isosceles Triangle 14">
              <a:extLst>
                <a:ext uri="{FF2B5EF4-FFF2-40B4-BE49-F238E27FC236}">
                  <a16:creationId xmlns:a16="http://schemas.microsoft.com/office/drawing/2014/main" id="{2EB2D687-796B-4408-AE2D-A0238A497B7B}"/>
                </a:ext>
              </a:extLst>
            </p:cNvPr>
            <p:cNvSpPr/>
            <p:nvPr/>
          </p:nvSpPr>
          <p:spPr>
            <a:xfrm rot="16200000">
              <a:off x="4392000" y="1923934"/>
              <a:ext cx="576000" cy="216000"/>
            </a:xfrm>
            <a:prstGeom prst="triangle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Isosceles Triangle 15">
              <a:extLst>
                <a:ext uri="{FF2B5EF4-FFF2-40B4-BE49-F238E27FC236}">
                  <a16:creationId xmlns:a16="http://schemas.microsoft.com/office/drawing/2014/main" id="{CF399B58-5F6F-42DE-979E-21C38490BC00}"/>
                </a:ext>
              </a:extLst>
            </p:cNvPr>
            <p:cNvSpPr/>
            <p:nvPr/>
          </p:nvSpPr>
          <p:spPr>
            <a:xfrm rot="5400000">
              <a:off x="7992400" y="1923933"/>
              <a:ext cx="576000" cy="216000"/>
            </a:xfrm>
            <a:prstGeom prst="triangle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10">
            <a:extLst>
              <a:ext uri="{FF2B5EF4-FFF2-40B4-BE49-F238E27FC236}">
                <a16:creationId xmlns:a16="http://schemas.microsoft.com/office/drawing/2014/main" id="{FE87FB03-75D7-4104-9474-09AAEC29091B}"/>
              </a:ext>
            </a:extLst>
          </p:cNvPr>
          <p:cNvGrpSpPr/>
          <p:nvPr/>
        </p:nvGrpSpPr>
        <p:grpSpPr>
          <a:xfrm>
            <a:off x="4428646" y="1184183"/>
            <a:ext cx="4427258" cy="378524"/>
            <a:chOff x="4572000" y="1743934"/>
            <a:chExt cx="4428492" cy="576064"/>
          </a:xfrm>
          <a:solidFill>
            <a:schemeClr val="bg1">
              <a:lumMod val="95000"/>
            </a:schemeClr>
          </a:solidFill>
        </p:grpSpPr>
        <p:sp>
          <p:nvSpPr>
            <p:cNvPr id="23" name="Rectangle 1">
              <a:extLst>
                <a:ext uri="{FF2B5EF4-FFF2-40B4-BE49-F238E27FC236}">
                  <a16:creationId xmlns:a16="http://schemas.microsoft.com/office/drawing/2014/main" id="{D2FF52C5-9515-4AD2-95B7-5932163DFC2B}"/>
                </a:ext>
              </a:extLst>
            </p:cNvPr>
            <p:cNvSpPr/>
            <p:nvPr/>
          </p:nvSpPr>
          <p:spPr>
            <a:xfrm>
              <a:off x="4788024" y="1743934"/>
              <a:ext cx="4212468" cy="5760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Isosceles Triangle 6">
              <a:extLst>
                <a:ext uri="{FF2B5EF4-FFF2-40B4-BE49-F238E27FC236}">
                  <a16:creationId xmlns:a16="http://schemas.microsoft.com/office/drawing/2014/main" id="{C9AD1605-2EAF-456C-8058-8E140600CD51}"/>
                </a:ext>
              </a:extLst>
            </p:cNvPr>
            <p:cNvSpPr/>
            <p:nvPr/>
          </p:nvSpPr>
          <p:spPr>
            <a:xfrm rot="16200000">
              <a:off x="4392000" y="1923934"/>
              <a:ext cx="576000" cy="2160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18">
            <a:extLst>
              <a:ext uri="{FF2B5EF4-FFF2-40B4-BE49-F238E27FC236}">
                <a16:creationId xmlns:a16="http://schemas.microsoft.com/office/drawing/2014/main" id="{3953229E-F17A-450A-8453-44C11F1703D0}"/>
              </a:ext>
            </a:extLst>
          </p:cNvPr>
          <p:cNvGrpSpPr/>
          <p:nvPr/>
        </p:nvGrpSpPr>
        <p:grpSpPr>
          <a:xfrm>
            <a:off x="3150630" y="1849157"/>
            <a:ext cx="3815336" cy="378524"/>
            <a:chOff x="4572000" y="1743933"/>
            <a:chExt cx="3816400" cy="576064"/>
          </a:xfrm>
          <a:solidFill>
            <a:srgbClr val="FFC000"/>
          </a:solidFill>
        </p:grpSpPr>
        <p:sp>
          <p:nvSpPr>
            <p:cNvPr id="34" name="Rectangle 22">
              <a:extLst>
                <a:ext uri="{FF2B5EF4-FFF2-40B4-BE49-F238E27FC236}">
                  <a16:creationId xmlns:a16="http://schemas.microsoft.com/office/drawing/2014/main" id="{9ECA54B0-4C23-4BD0-BF38-568B739DC2F6}"/>
                </a:ext>
              </a:extLst>
            </p:cNvPr>
            <p:cNvSpPr/>
            <p:nvPr/>
          </p:nvSpPr>
          <p:spPr>
            <a:xfrm>
              <a:off x="4788024" y="1743933"/>
              <a:ext cx="3384376" cy="5760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Isosceles Triangle 23">
              <a:extLst>
                <a:ext uri="{FF2B5EF4-FFF2-40B4-BE49-F238E27FC236}">
                  <a16:creationId xmlns:a16="http://schemas.microsoft.com/office/drawing/2014/main" id="{E43042B4-8645-4B73-B8B2-9C726F175D97}"/>
                </a:ext>
              </a:extLst>
            </p:cNvPr>
            <p:cNvSpPr/>
            <p:nvPr/>
          </p:nvSpPr>
          <p:spPr>
            <a:xfrm rot="16200000">
              <a:off x="4392000" y="1923934"/>
              <a:ext cx="576000" cy="21600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Isosceles Triangle 24">
              <a:extLst>
                <a:ext uri="{FF2B5EF4-FFF2-40B4-BE49-F238E27FC236}">
                  <a16:creationId xmlns:a16="http://schemas.microsoft.com/office/drawing/2014/main" id="{E0921121-2C64-41CB-B3CF-3A9558A65DF6}"/>
                </a:ext>
              </a:extLst>
            </p:cNvPr>
            <p:cNvSpPr/>
            <p:nvPr/>
          </p:nvSpPr>
          <p:spPr>
            <a:xfrm rot="5400000">
              <a:off x="7992400" y="1923933"/>
              <a:ext cx="576000" cy="21600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19">
            <a:extLst>
              <a:ext uri="{FF2B5EF4-FFF2-40B4-BE49-F238E27FC236}">
                <a16:creationId xmlns:a16="http://schemas.microsoft.com/office/drawing/2014/main" id="{83CDEE8E-FC0E-4127-97AC-E520AE2C62EB}"/>
              </a:ext>
            </a:extLst>
          </p:cNvPr>
          <p:cNvGrpSpPr/>
          <p:nvPr/>
        </p:nvGrpSpPr>
        <p:grpSpPr>
          <a:xfrm>
            <a:off x="4050480" y="1967349"/>
            <a:ext cx="4427258" cy="378524"/>
            <a:chOff x="4572000" y="1743934"/>
            <a:chExt cx="4428492" cy="576064"/>
          </a:xfrm>
          <a:solidFill>
            <a:schemeClr val="bg1">
              <a:lumMod val="95000"/>
            </a:schemeClr>
          </a:solidFill>
        </p:grpSpPr>
        <p:sp>
          <p:nvSpPr>
            <p:cNvPr id="31" name="Rectangle 20">
              <a:extLst>
                <a:ext uri="{FF2B5EF4-FFF2-40B4-BE49-F238E27FC236}">
                  <a16:creationId xmlns:a16="http://schemas.microsoft.com/office/drawing/2014/main" id="{1DF33D9C-5197-490E-9FB3-5D49D15EF6EB}"/>
                </a:ext>
              </a:extLst>
            </p:cNvPr>
            <p:cNvSpPr/>
            <p:nvPr/>
          </p:nvSpPr>
          <p:spPr>
            <a:xfrm>
              <a:off x="4788024" y="1743934"/>
              <a:ext cx="4212468" cy="5760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Isosceles Triangle 21">
              <a:extLst>
                <a:ext uri="{FF2B5EF4-FFF2-40B4-BE49-F238E27FC236}">
                  <a16:creationId xmlns:a16="http://schemas.microsoft.com/office/drawing/2014/main" id="{4F48FC85-8252-491D-A1BE-E2C7C605D356}"/>
                </a:ext>
              </a:extLst>
            </p:cNvPr>
            <p:cNvSpPr/>
            <p:nvPr/>
          </p:nvSpPr>
          <p:spPr>
            <a:xfrm rot="16200000">
              <a:off x="4392000" y="1923934"/>
              <a:ext cx="576000" cy="2160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 26">
            <a:extLst>
              <a:ext uri="{FF2B5EF4-FFF2-40B4-BE49-F238E27FC236}">
                <a16:creationId xmlns:a16="http://schemas.microsoft.com/office/drawing/2014/main" id="{6D870A46-C563-4758-A4B5-4E7A8B4238E7}"/>
              </a:ext>
            </a:extLst>
          </p:cNvPr>
          <p:cNvGrpSpPr/>
          <p:nvPr/>
        </p:nvGrpSpPr>
        <p:grpSpPr>
          <a:xfrm>
            <a:off x="2772465" y="2632324"/>
            <a:ext cx="3815336" cy="378524"/>
            <a:chOff x="4572000" y="1743933"/>
            <a:chExt cx="3816400" cy="576064"/>
          </a:xfrm>
          <a:solidFill>
            <a:srgbClr val="FFC000"/>
          </a:solidFill>
        </p:grpSpPr>
        <p:sp>
          <p:nvSpPr>
            <p:cNvPr id="42" name="Rectangle 30">
              <a:extLst>
                <a:ext uri="{FF2B5EF4-FFF2-40B4-BE49-F238E27FC236}">
                  <a16:creationId xmlns:a16="http://schemas.microsoft.com/office/drawing/2014/main" id="{DF1B635C-870B-47D4-83F7-B38FF9C406DB}"/>
                </a:ext>
              </a:extLst>
            </p:cNvPr>
            <p:cNvSpPr/>
            <p:nvPr/>
          </p:nvSpPr>
          <p:spPr>
            <a:xfrm>
              <a:off x="4788024" y="1743933"/>
              <a:ext cx="3384376" cy="57606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Isosceles Triangle 31">
              <a:extLst>
                <a:ext uri="{FF2B5EF4-FFF2-40B4-BE49-F238E27FC236}">
                  <a16:creationId xmlns:a16="http://schemas.microsoft.com/office/drawing/2014/main" id="{16EFDC70-1986-4406-ADCA-862EA3C76934}"/>
                </a:ext>
              </a:extLst>
            </p:cNvPr>
            <p:cNvSpPr/>
            <p:nvPr/>
          </p:nvSpPr>
          <p:spPr>
            <a:xfrm rot="16200000">
              <a:off x="4392000" y="1923934"/>
              <a:ext cx="576000" cy="216000"/>
            </a:xfrm>
            <a:prstGeom prst="triangle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Isosceles Triangle 32">
              <a:extLst>
                <a:ext uri="{FF2B5EF4-FFF2-40B4-BE49-F238E27FC236}">
                  <a16:creationId xmlns:a16="http://schemas.microsoft.com/office/drawing/2014/main" id="{9BEA5293-BBB1-4BFE-9FCE-09E4BDAD1561}"/>
                </a:ext>
              </a:extLst>
            </p:cNvPr>
            <p:cNvSpPr/>
            <p:nvPr/>
          </p:nvSpPr>
          <p:spPr>
            <a:xfrm rot="5400000">
              <a:off x="7992400" y="1923933"/>
              <a:ext cx="576000" cy="216000"/>
            </a:xfrm>
            <a:prstGeom prst="triangle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27">
            <a:extLst>
              <a:ext uri="{FF2B5EF4-FFF2-40B4-BE49-F238E27FC236}">
                <a16:creationId xmlns:a16="http://schemas.microsoft.com/office/drawing/2014/main" id="{0DB19FD7-9EC2-4772-8608-64EEE0094286}"/>
              </a:ext>
            </a:extLst>
          </p:cNvPr>
          <p:cNvGrpSpPr/>
          <p:nvPr/>
        </p:nvGrpSpPr>
        <p:grpSpPr>
          <a:xfrm>
            <a:off x="3672315" y="2750516"/>
            <a:ext cx="4427258" cy="378524"/>
            <a:chOff x="4572000" y="1743934"/>
            <a:chExt cx="4428492" cy="576064"/>
          </a:xfrm>
          <a:solidFill>
            <a:schemeClr val="bg1">
              <a:lumMod val="95000"/>
            </a:schemeClr>
          </a:solidFill>
        </p:grpSpPr>
        <p:sp>
          <p:nvSpPr>
            <p:cNvPr id="40" name="Rectangle 28">
              <a:extLst>
                <a:ext uri="{FF2B5EF4-FFF2-40B4-BE49-F238E27FC236}">
                  <a16:creationId xmlns:a16="http://schemas.microsoft.com/office/drawing/2014/main" id="{D8ABC285-60CD-4216-853C-ECFEE7CD07F6}"/>
                </a:ext>
              </a:extLst>
            </p:cNvPr>
            <p:cNvSpPr/>
            <p:nvPr/>
          </p:nvSpPr>
          <p:spPr>
            <a:xfrm>
              <a:off x="4788024" y="1743934"/>
              <a:ext cx="4212468" cy="5760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Isosceles Triangle 29">
              <a:extLst>
                <a:ext uri="{FF2B5EF4-FFF2-40B4-BE49-F238E27FC236}">
                  <a16:creationId xmlns:a16="http://schemas.microsoft.com/office/drawing/2014/main" id="{C1F29DF4-86DD-40A9-AFE3-8203AA3D7039}"/>
                </a:ext>
              </a:extLst>
            </p:cNvPr>
            <p:cNvSpPr/>
            <p:nvPr/>
          </p:nvSpPr>
          <p:spPr>
            <a:xfrm rot="16200000">
              <a:off x="4392000" y="1923934"/>
              <a:ext cx="576000" cy="2160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Group 34">
            <a:extLst>
              <a:ext uri="{FF2B5EF4-FFF2-40B4-BE49-F238E27FC236}">
                <a16:creationId xmlns:a16="http://schemas.microsoft.com/office/drawing/2014/main" id="{B672FB7B-26CA-45EB-A0EB-F72D458BD0C7}"/>
              </a:ext>
            </a:extLst>
          </p:cNvPr>
          <p:cNvGrpSpPr/>
          <p:nvPr/>
        </p:nvGrpSpPr>
        <p:grpSpPr>
          <a:xfrm>
            <a:off x="2394300" y="3415490"/>
            <a:ext cx="3815336" cy="378524"/>
            <a:chOff x="4572000" y="1743933"/>
            <a:chExt cx="3816400" cy="576064"/>
          </a:xfrm>
          <a:solidFill>
            <a:srgbClr val="FFC000"/>
          </a:solidFill>
        </p:grpSpPr>
        <p:sp>
          <p:nvSpPr>
            <p:cNvPr id="50" name="Rectangle 38">
              <a:extLst>
                <a:ext uri="{FF2B5EF4-FFF2-40B4-BE49-F238E27FC236}">
                  <a16:creationId xmlns:a16="http://schemas.microsoft.com/office/drawing/2014/main" id="{6E9AFE46-1A21-4255-A922-1164C1341B6A}"/>
                </a:ext>
              </a:extLst>
            </p:cNvPr>
            <p:cNvSpPr/>
            <p:nvPr/>
          </p:nvSpPr>
          <p:spPr>
            <a:xfrm>
              <a:off x="4788024" y="1743933"/>
              <a:ext cx="3384376" cy="5760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Isosceles Triangle 39">
              <a:extLst>
                <a:ext uri="{FF2B5EF4-FFF2-40B4-BE49-F238E27FC236}">
                  <a16:creationId xmlns:a16="http://schemas.microsoft.com/office/drawing/2014/main" id="{381A7358-70F7-4CAC-AE9E-7BC1B09AD836}"/>
                </a:ext>
              </a:extLst>
            </p:cNvPr>
            <p:cNvSpPr/>
            <p:nvPr/>
          </p:nvSpPr>
          <p:spPr>
            <a:xfrm rot="16200000">
              <a:off x="4392000" y="1923934"/>
              <a:ext cx="576000" cy="21600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Isosceles Triangle 40">
              <a:extLst>
                <a:ext uri="{FF2B5EF4-FFF2-40B4-BE49-F238E27FC236}">
                  <a16:creationId xmlns:a16="http://schemas.microsoft.com/office/drawing/2014/main" id="{0B42916A-8334-4454-999A-D926DA3AC219}"/>
                </a:ext>
              </a:extLst>
            </p:cNvPr>
            <p:cNvSpPr/>
            <p:nvPr/>
          </p:nvSpPr>
          <p:spPr>
            <a:xfrm rot="5400000">
              <a:off x="7992400" y="1923933"/>
              <a:ext cx="576000" cy="21600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35">
            <a:extLst>
              <a:ext uri="{FF2B5EF4-FFF2-40B4-BE49-F238E27FC236}">
                <a16:creationId xmlns:a16="http://schemas.microsoft.com/office/drawing/2014/main" id="{A84B6252-DCBD-46B4-990D-E2F4A3DDAC62}"/>
              </a:ext>
            </a:extLst>
          </p:cNvPr>
          <p:cNvGrpSpPr/>
          <p:nvPr/>
        </p:nvGrpSpPr>
        <p:grpSpPr>
          <a:xfrm>
            <a:off x="3294149" y="3533682"/>
            <a:ext cx="4427258" cy="378524"/>
            <a:chOff x="4572000" y="1743934"/>
            <a:chExt cx="4428492" cy="576064"/>
          </a:xfrm>
          <a:solidFill>
            <a:schemeClr val="bg1">
              <a:lumMod val="95000"/>
            </a:schemeClr>
          </a:solidFill>
        </p:grpSpPr>
        <p:sp>
          <p:nvSpPr>
            <p:cNvPr id="48" name="Rectangle 36">
              <a:extLst>
                <a:ext uri="{FF2B5EF4-FFF2-40B4-BE49-F238E27FC236}">
                  <a16:creationId xmlns:a16="http://schemas.microsoft.com/office/drawing/2014/main" id="{322D44C1-9B17-4994-82F5-88A5371C3800}"/>
                </a:ext>
              </a:extLst>
            </p:cNvPr>
            <p:cNvSpPr/>
            <p:nvPr/>
          </p:nvSpPr>
          <p:spPr>
            <a:xfrm>
              <a:off x="4788024" y="1743934"/>
              <a:ext cx="4212468" cy="5760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Isosceles Triangle 37">
              <a:extLst>
                <a:ext uri="{FF2B5EF4-FFF2-40B4-BE49-F238E27FC236}">
                  <a16:creationId xmlns:a16="http://schemas.microsoft.com/office/drawing/2014/main" id="{BAF7F1B7-72EA-4CD2-B237-D2A6F995E853}"/>
                </a:ext>
              </a:extLst>
            </p:cNvPr>
            <p:cNvSpPr/>
            <p:nvPr/>
          </p:nvSpPr>
          <p:spPr>
            <a:xfrm rot="16200000">
              <a:off x="4392000" y="1923934"/>
              <a:ext cx="576000" cy="2160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5B39E7FB-BA58-406D-A32C-A059C436040F}"/>
              </a:ext>
            </a:extLst>
          </p:cNvPr>
          <p:cNvSpPr txBox="1"/>
          <p:nvPr/>
        </p:nvSpPr>
        <p:spPr>
          <a:xfrm>
            <a:off x="3762035" y="1059582"/>
            <a:ext cx="608357" cy="398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A13C6DD-FD98-4451-B4AE-CE8A71FA6AAA}"/>
              </a:ext>
            </a:extLst>
          </p:cNvPr>
          <p:cNvSpPr txBox="1"/>
          <p:nvPr/>
        </p:nvSpPr>
        <p:spPr>
          <a:xfrm>
            <a:off x="3400832" y="1843965"/>
            <a:ext cx="608357" cy="398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69C985F-F905-4D64-99BB-3E4970E49E28}"/>
              </a:ext>
            </a:extLst>
          </p:cNvPr>
          <p:cNvSpPr txBox="1"/>
          <p:nvPr/>
        </p:nvSpPr>
        <p:spPr>
          <a:xfrm>
            <a:off x="3028230" y="2627131"/>
            <a:ext cx="608357" cy="398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0197198-23FD-49F8-AE25-29E629C2FC95}"/>
              </a:ext>
            </a:extLst>
          </p:cNvPr>
          <p:cNvSpPr txBox="1"/>
          <p:nvPr/>
        </p:nvSpPr>
        <p:spPr>
          <a:xfrm>
            <a:off x="2655628" y="3410298"/>
            <a:ext cx="608357" cy="398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9BE8A25-6516-439E-BF0F-92A09775FA28}"/>
              </a:ext>
            </a:extLst>
          </p:cNvPr>
          <p:cNvSpPr txBox="1"/>
          <p:nvPr/>
        </p:nvSpPr>
        <p:spPr>
          <a:xfrm>
            <a:off x="4814476" y="1232181"/>
            <a:ext cx="371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개발 프로세스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76F22E9-5FAA-4448-8EBE-3398DE27C135}"/>
              </a:ext>
            </a:extLst>
          </p:cNvPr>
          <p:cNvSpPr txBox="1"/>
          <p:nvPr/>
        </p:nvSpPr>
        <p:spPr>
          <a:xfrm>
            <a:off x="4427984" y="2018170"/>
            <a:ext cx="371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Methodology Flow Chart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FBD380B-743C-4B5F-82D6-F38F7600A8BF}"/>
              </a:ext>
            </a:extLst>
          </p:cNvPr>
          <p:cNvSpPr txBox="1"/>
          <p:nvPr/>
        </p:nvSpPr>
        <p:spPr>
          <a:xfrm>
            <a:off x="4068609" y="2804159"/>
            <a:ext cx="371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진행 사항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– </a:t>
            </a:r>
            <a:r>
              <a:rPr lang="ko-KR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전처리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기계학습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시뮬레이션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F306370-FC7F-4C9D-A5E1-75FF2C8F20EB}"/>
              </a:ext>
            </a:extLst>
          </p:cNvPr>
          <p:cNvSpPr txBox="1"/>
          <p:nvPr/>
        </p:nvSpPr>
        <p:spPr>
          <a:xfrm>
            <a:off x="3695676" y="3590149"/>
            <a:ext cx="371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팀원 역할</a:t>
            </a:r>
          </a:p>
        </p:txBody>
      </p:sp>
      <p:grpSp>
        <p:nvGrpSpPr>
          <p:cNvPr id="78" name="Group 26">
            <a:extLst>
              <a:ext uri="{FF2B5EF4-FFF2-40B4-BE49-F238E27FC236}">
                <a16:creationId xmlns:a16="http://schemas.microsoft.com/office/drawing/2014/main" id="{ED256F72-BAED-40D1-AF97-7E5EDC3B9CC9}"/>
              </a:ext>
            </a:extLst>
          </p:cNvPr>
          <p:cNvGrpSpPr/>
          <p:nvPr/>
        </p:nvGrpSpPr>
        <p:grpSpPr>
          <a:xfrm>
            <a:off x="1979712" y="4191849"/>
            <a:ext cx="3815336" cy="378524"/>
            <a:chOff x="4572000" y="1743933"/>
            <a:chExt cx="3816400" cy="576064"/>
          </a:xfrm>
          <a:solidFill>
            <a:srgbClr val="FFC000"/>
          </a:solidFill>
        </p:grpSpPr>
        <p:sp>
          <p:nvSpPr>
            <p:cNvPr id="82" name="Rectangle 30">
              <a:extLst>
                <a:ext uri="{FF2B5EF4-FFF2-40B4-BE49-F238E27FC236}">
                  <a16:creationId xmlns:a16="http://schemas.microsoft.com/office/drawing/2014/main" id="{6A664E3F-9AAC-4FEA-B481-DD8FA3067EC2}"/>
                </a:ext>
              </a:extLst>
            </p:cNvPr>
            <p:cNvSpPr/>
            <p:nvPr/>
          </p:nvSpPr>
          <p:spPr>
            <a:xfrm>
              <a:off x="4788024" y="1743933"/>
              <a:ext cx="3384376" cy="57606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Isosceles Triangle 31">
              <a:extLst>
                <a:ext uri="{FF2B5EF4-FFF2-40B4-BE49-F238E27FC236}">
                  <a16:creationId xmlns:a16="http://schemas.microsoft.com/office/drawing/2014/main" id="{A452575D-E8C5-4DDF-B3A6-B0C981AD8D8B}"/>
                </a:ext>
              </a:extLst>
            </p:cNvPr>
            <p:cNvSpPr/>
            <p:nvPr/>
          </p:nvSpPr>
          <p:spPr>
            <a:xfrm rot="16200000">
              <a:off x="4392000" y="1923934"/>
              <a:ext cx="576000" cy="216000"/>
            </a:xfrm>
            <a:prstGeom prst="triangle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Isosceles Triangle 32">
              <a:extLst>
                <a:ext uri="{FF2B5EF4-FFF2-40B4-BE49-F238E27FC236}">
                  <a16:creationId xmlns:a16="http://schemas.microsoft.com/office/drawing/2014/main" id="{CC1FD15F-C931-4262-9AA3-4694122C43C1}"/>
                </a:ext>
              </a:extLst>
            </p:cNvPr>
            <p:cNvSpPr/>
            <p:nvPr/>
          </p:nvSpPr>
          <p:spPr>
            <a:xfrm rot="5400000">
              <a:off x="7992400" y="1923933"/>
              <a:ext cx="576000" cy="216000"/>
            </a:xfrm>
            <a:prstGeom prst="triangle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Group 27">
            <a:extLst>
              <a:ext uri="{FF2B5EF4-FFF2-40B4-BE49-F238E27FC236}">
                <a16:creationId xmlns:a16="http://schemas.microsoft.com/office/drawing/2014/main" id="{711CF9BC-5CFA-45B1-9023-FDD49AB07BAE}"/>
              </a:ext>
            </a:extLst>
          </p:cNvPr>
          <p:cNvGrpSpPr/>
          <p:nvPr/>
        </p:nvGrpSpPr>
        <p:grpSpPr>
          <a:xfrm>
            <a:off x="2879562" y="4310041"/>
            <a:ext cx="4427258" cy="378524"/>
            <a:chOff x="4572000" y="1743934"/>
            <a:chExt cx="4428492" cy="576064"/>
          </a:xfrm>
          <a:solidFill>
            <a:schemeClr val="bg1">
              <a:lumMod val="95000"/>
            </a:schemeClr>
          </a:solidFill>
        </p:grpSpPr>
        <p:sp>
          <p:nvSpPr>
            <p:cNvPr id="80" name="Rectangle 28">
              <a:extLst>
                <a:ext uri="{FF2B5EF4-FFF2-40B4-BE49-F238E27FC236}">
                  <a16:creationId xmlns:a16="http://schemas.microsoft.com/office/drawing/2014/main" id="{B2C73187-76BB-49F4-9632-662F246531A3}"/>
                </a:ext>
              </a:extLst>
            </p:cNvPr>
            <p:cNvSpPr/>
            <p:nvPr/>
          </p:nvSpPr>
          <p:spPr>
            <a:xfrm>
              <a:off x="4788024" y="1743934"/>
              <a:ext cx="4212468" cy="5760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Isosceles Triangle 29">
              <a:extLst>
                <a:ext uri="{FF2B5EF4-FFF2-40B4-BE49-F238E27FC236}">
                  <a16:creationId xmlns:a16="http://schemas.microsoft.com/office/drawing/2014/main" id="{76A3624B-D31E-4257-A6D1-CFC78D33F80E}"/>
                </a:ext>
              </a:extLst>
            </p:cNvPr>
            <p:cNvSpPr/>
            <p:nvPr/>
          </p:nvSpPr>
          <p:spPr>
            <a:xfrm rot="16200000">
              <a:off x="4392000" y="1923934"/>
              <a:ext cx="576000" cy="2160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99D29A6D-0C39-44CE-A9B3-9EB0C019D5CF}"/>
              </a:ext>
            </a:extLst>
          </p:cNvPr>
          <p:cNvSpPr txBox="1"/>
          <p:nvPr/>
        </p:nvSpPr>
        <p:spPr>
          <a:xfrm>
            <a:off x="2235477" y="4186657"/>
            <a:ext cx="608357" cy="398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F8D6520-C63F-4CD5-B756-AB2F55FDC96E}"/>
              </a:ext>
            </a:extLst>
          </p:cNvPr>
          <p:cNvSpPr txBox="1"/>
          <p:nvPr/>
        </p:nvSpPr>
        <p:spPr>
          <a:xfrm>
            <a:off x="3275856" y="4363685"/>
            <a:ext cx="371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향후 추진계획</a:t>
            </a:r>
          </a:p>
        </p:txBody>
      </p:sp>
    </p:spTree>
    <p:extLst>
      <p:ext uri="{BB962C8B-B14F-4D97-AF65-F5344CB8AC3E}">
        <p14:creationId xmlns:p14="http://schemas.microsoft.com/office/powerpoint/2010/main" val="1322366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ko-KR" altLang="en-US" sz="2800" b="1" dirty="0"/>
              <a:t>개발 프로세스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55EEF4-6C9B-4E45-B95F-F5A949AE4B28}"/>
              </a:ext>
            </a:extLst>
          </p:cNvPr>
          <p:cNvSpPr txBox="1"/>
          <p:nvPr/>
        </p:nvSpPr>
        <p:spPr>
          <a:xfrm>
            <a:off x="35496" y="68019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cs typeface="Arial" pitchFamily="34" charset="0"/>
              </a:rPr>
              <a:t>1. </a:t>
            </a:r>
            <a:r>
              <a:rPr lang="ko-KR" altLang="en-US" sz="1600" dirty="0">
                <a:solidFill>
                  <a:schemeClr val="accent2"/>
                </a:solidFill>
                <a:cs typeface="Arial" pitchFamily="34" charset="0"/>
              </a:rPr>
              <a:t>개발 프로세스</a:t>
            </a:r>
            <a:endParaRPr lang="en-US" altLang="ko-KR" sz="1600" dirty="0">
              <a:solidFill>
                <a:schemeClr val="accent2"/>
              </a:solidFill>
              <a:cs typeface="Arial" pitchFamily="34" charset="0"/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EDD9CEC8-4818-45D0-91DA-26F84379E959}"/>
              </a:ext>
            </a:extLst>
          </p:cNvPr>
          <p:cNvCxnSpPr/>
          <p:nvPr/>
        </p:nvCxnSpPr>
        <p:spPr>
          <a:xfrm flipV="1">
            <a:off x="899592" y="283456"/>
            <a:ext cx="7560526" cy="1781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4">
            <a:extLst>
              <a:ext uri="{FF2B5EF4-FFF2-40B4-BE49-F238E27FC236}">
                <a16:creationId xmlns:a16="http://schemas.microsoft.com/office/drawing/2014/main" id="{CF2F1FDF-709E-4A9B-9EBD-16FBCEA78F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842867"/>
              </p:ext>
            </p:extLst>
          </p:nvPr>
        </p:nvGraphicFramePr>
        <p:xfrm>
          <a:off x="1274810" y="2427734"/>
          <a:ext cx="1548000" cy="219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94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7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- </a:t>
                      </a:r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데이터 수집</a:t>
                      </a:r>
                      <a:endParaRPr lang="en-US" altLang="ko-KR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- </a:t>
                      </a:r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데이터 분석</a:t>
                      </a:r>
                      <a:endParaRPr lang="en-US" altLang="ko-KR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- </a:t>
                      </a:r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데이터 </a:t>
                      </a:r>
                      <a:r>
                        <a:rPr lang="ko-KR" altLang="en-US" sz="1200" b="0" dirty="0" err="1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전처리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Table 15">
            <a:extLst>
              <a:ext uri="{FF2B5EF4-FFF2-40B4-BE49-F238E27FC236}">
                <a16:creationId xmlns:a16="http://schemas.microsoft.com/office/drawing/2014/main" id="{A98C75DA-55AC-40AC-ABFE-705099792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636044"/>
              </p:ext>
            </p:extLst>
          </p:nvPr>
        </p:nvGraphicFramePr>
        <p:xfrm>
          <a:off x="2930994" y="2427734"/>
          <a:ext cx="1548000" cy="219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94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7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- </a:t>
                      </a:r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분류 알고리즘</a:t>
                      </a:r>
                      <a:endParaRPr lang="en-US" altLang="ko-KR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- </a:t>
                      </a:r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정확도 측정</a:t>
                      </a:r>
                      <a:endParaRPr lang="en-US" altLang="ko-KR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Table 16">
            <a:extLst>
              <a:ext uri="{FF2B5EF4-FFF2-40B4-BE49-F238E27FC236}">
                <a16:creationId xmlns:a16="http://schemas.microsoft.com/office/drawing/2014/main" id="{87E43FD0-0128-4209-8555-6AF95DCEFB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231775"/>
              </p:ext>
            </p:extLst>
          </p:nvPr>
        </p:nvGraphicFramePr>
        <p:xfrm>
          <a:off x="4587178" y="2427734"/>
          <a:ext cx="1548000" cy="219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94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7856"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정확도</a:t>
                      </a:r>
                      <a:endParaRPr lang="en-US" altLang="ko-KR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소요시간</a:t>
                      </a: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시뮬레이션 구현</a:t>
                      </a:r>
                      <a:endParaRPr lang="en-US" altLang="ko-KR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Table 17">
            <a:extLst>
              <a:ext uri="{FF2B5EF4-FFF2-40B4-BE49-F238E27FC236}">
                <a16:creationId xmlns:a16="http://schemas.microsoft.com/office/drawing/2014/main" id="{6B30B44B-044A-4A33-BF70-36362FD76F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106869"/>
              </p:ext>
            </p:extLst>
          </p:nvPr>
        </p:nvGraphicFramePr>
        <p:xfrm>
          <a:off x="6243362" y="2427734"/>
          <a:ext cx="1548000" cy="219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94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7856"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최선의 알고리즘 선정</a:t>
                      </a:r>
                      <a:endParaRPr lang="en-US" altLang="ko-KR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Chevron 3">
            <a:extLst>
              <a:ext uri="{FF2B5EF4-FFF2-40B4-BE49-F238E27FC236}">
                <a16:creationId xmlns:a16="http://schemas.microsoft.com/office/drawing/2014/main" id="{E53EC322-969F-4CBF-81EE-8E9FC16B24AF}"/>
              </a:ext>
            </a:extLst>
          </p:cNvPr>
          <p:cNvSpPr/>
          <p:nvPr/>
        </p:nvSpPr>
        <p:spPr>
          <a:xfrm>
            <a:off x="1259632" y="1367038"/>
            <a:ext cx="1762419" cy="484632"/>
          </a:xfrm>
          <a:prstGeom prst="chevron">
            <a:avLst>
              <a:gd name="adj" fmla="val 3820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Chevron 24">
            <a:extLst>
              <a:ext uri="{FF2B5EF4-FFF2-40B4-BE49-F238E27FC236}">
                <a16:creationId xmlns:a16="http://schemas.microsoft.com/office/drawing/2014/main" id="{550F01C3-492C-4D71-AA79-CF24030D89C2}"/>
              </a:ext>
            </a:extLst>
          </p:cNvPr>
          <p:cNvSpPr/>
          <p:nvPr/>
        </p:nvSpPr>
        <p:spPr>
          <a:xfrm>
            <a:off x="2897086" y="1367038"/>
            <a:ext cx="1762419" cy="484632"/>
          </a:xfrm>
          <a:prstGeom prst="chevron">
            <a:avLst>
              <a:gd name="adj" fmla="val 3820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Chevron 25">
            <a:extLst>
              <a:ext uri="{FF2B5EF4-FFF2-40B4-BE49-F238E27FC236}">
                <a16:creationId xmlns:a16="http://schemas.microsoft.com/office/drawing/2014/main" id="{7206AE86-05AC-4DD2-9D83-88CF2896E9E3}"/>
              </a:ext>
            </a:extLst>
          </p:cNvPr>
          <p:cNvSpPr/>
          <p:nvPr/>
        </p:nvSpPr>
        <p:spPr>
          <a:xfrm>
            <a:off x="4559494" y="1367038"/>
            <a:ext cx="1762419" cy="484632"/>
          </a:xfrm>
          <a:prstGeom prst="chevron">
            <a:avLst>
              <a:gd name="adj" fmla="val 3820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Chevron 26">
            <a:extLst>
              <a:ext uri="{FF2B5EF4-FFF2-40B4-BE49-F238E27FC236}">
                <a16:creationId xmlns:a16="http://schemas.microsoft.com/office/drawing/2014/main" id="{B05D7AC9-DF45-4131-8E21-8A5299C982A9}"/>
              </a:ext>
            </a:extLst>
          </p:cNvPr>
          <p:cNvSpPr/>
          <p:nvPr/>
        </p:nvSpPr>
        <p:spPr>
          <a:xfrm>
            <a:off x="6209425" y="1367038"/>
            <a:ext cx="1762419" cy="484632"/>
          </a:xfrm>
          <a:prstGeom prst="chevron">
            <a:avLst>
              <a:gd name="adj" fmla="val 3820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Down Arrow 19">
            <a:extLst>
              <a:ext uri="{FF2B5EF4-FFF2-40B4-BE49-F238E27FC236}">
                <a16:creationId xmlns:a16="http://schemas.microsoft.com/office/drawing/2014/main" id="{8912BDB0-DCD4-40D2-BD85-8BFFB6C8A968}"/>
              </a:ext>
            </a:extLst>
          </p:cNvPr>
          <p:cNvSpPr/>
          <p:nvPr/>
        </p:nvSpPr>
        <p:spPr>
          <a:xfrm>
            <a:off x="1927652" y="1958535"/>
            <a:ext cx="242316" cy="345188"/>
          </a:xfrm>
          <a:prstGeom prst="downArrow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Down Arrow 29">
            <a:extLst>
              <a:ext uri="{FF2B5EF4-FFF2-40B4-BE49-F238E27FC236}">
                <a16:creationId xmlns:a16="http://schemas.microsoft.com/office/drawing/2014/main" id="{EF0FFFC2-6CDF-4395-9647-F0ECC8E85E04}"/>
              </a:ext>
            </a:extLst>
          </p:cNvPr>
          <p:cNvSpPr/>
          <p:nvPr/>
        </p:nvSpPr>
        <p:spPr>
          <a:xfrm>
            <a:off x="5240020" y="1958535"/>
            <a:ext cx="242316" cy="345188"/>
          </a:xfrm>
          <a:prstGeom prst="downArrow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Down Arrow 30">
            <a:extLst>
              <a:ext uri="{FF2B5EF4-FFF2-40B4-BE49-F238E27FC236}">
                <a16:creationId xmlns:a16="http://schemas.microsoft.com/office/drawing/2014/main" id="{0B825B42-F957-4C6D-B3B6-0E0DD5EE4CBB}"/>
              </a:ext>
            </a:extLst>
          </p:cNvPr>
          <p:cNvSpPr/>
          <p:nvPr/>
        </p:nvSpPr>
        <p:spPr>
          <a:xfrm>
            <a:off x="3583836" y="1958535"/>
            <a:ext cx="242316" cy="345188"/>
          </a:xfrm>
          <a:prstGeom prst="downArrow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30" name="Down Arrow 31">
            <a:extLst>
              <a:ext uri="{FF2B5EF4-FFF2-40B4-BE49-F238E27FC236}">
                <a16:creationId xmlns:a16="http://schemas.microsoft.com/office/drawing/2014/main" id="{D8AB10C5-DA43-4DEC-B47A-F37986563681}"/>
              </a:ext>
            </a:extLst>
          </p:cNvPr>
          <p:cNvSpPr/>
          <p:nvPr/>
        </p:nvSpPr>
        <p:spPr>
          <a:xfrm>
            <a:off x="6896204" y="1958535"/>
            <a:ext cx="242316" cy="345188"/>
          </a:xfrm>
          <a:prstGeom prst="downArrow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3C5C4B9-CE62-4F1B-8E6B-6942FC15DFDD}"/>
              </a:ext>
            </a:extLst>
          </p:cNvPr>
          <p:cNvSpPr txBox="1"/>
          <p:nvPr/>
        </p:nvSpPr>
        <p:spPr>
          <a:xfrm>
            <a:off x="1636737" y="1419622"/>
            <a:ext cx="900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전처리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9EC940-A532-40C1-9831-1699A13D3CF7}"/>
              </a:ext>
            </a:extLst>
          </p:cNvPr>
          <p:cNvSpPr txBox="1"/>
          <p:nvPr/>
        </p:nvSpPr>
        <p:spPr>
          <a:xfrm>
            <a:off x="3203848" y="1419622"/>
            <a:ext cx="113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기계학습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E7B5CA-9C89-4AAD-9D87-9FF3670E77AA}"/>
              </a:ext>
            </a:extLst>
          </p:cNvPr>
          <p:cNvSpPr txBox="1"/>
          <p:nvPr/>
        </p:nvSpPr>
        <p:spPr>
          <a:xfrm>
            <a:off x="6391570" y="1419622"/>
            <a:ext cx="147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검증 및 평가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90FEB3-21C5-4673-88E2-0352121007ED}"/>
              </a:ext>
            </a:extLst>
          </p:cNvPr>
          <p:cNvSpPr txBox="1"/>
          <p:nvPr/>
        </p:nvSpPr>
        <p:spPr>
          <a:xfrm>
            <a:off x="4788024" y="1419622"/>
            <a:ext cx="133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시뮬레이션</a:t>
            </a:r>
          </a:p>
        </p:txBody>
      </p:sp>
    </p:spTree>
    <p:extLst>
      <p:ext uri="{BB962C8B-B14F-4D97-AF65-F5344CB8AC3E}">
        <p14:creationId xmlns:p14="http://schemas.microsoft.com/office/powerpoint/2010/main" val="164936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3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76700195-42CC-4172-AFE8-72B1A59D88F2}"/>
              </a:ext>
            </a:extLst>
          </p:cNvPr>
          <p:cNvSpPr txBox="1"/>
          <p:nvPr/>
        </p:nvSpPr>
        <p:spPr>
          <a:xfrm>
            <a:off x="35496" y="68019"/>
            <a:ext cx="3096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cs typeface="Arial" pitchFamily="34" charset="0"/>
              </a:rPr>
              <a:t>2. Methodology Flow Chart</a:t>
            </a:r>
          </a:p>
        </p:txBody>
      </p:sp>
      <p:sp>
        <p:nvSpPr>
          <p:cNvPr id="103" name="평행 사변형[P] 14">
            <a:extLst>
              <a:ext uri="{FF2B5EF4-FFF2-40B4-BE49-F238E27FC236}">
                <a16:creationId xmlns:a16="http://schemas.microsoft.com/office/drawing/2014/main" id="{A3973FF1-140B-4743-B135-5E9F62D4C0B6}"/>
              </a:ext>
            </a:extLst>
          </p:cNvPr>
          <p:cNvSpPr/>
          <p:nvPr/>
        </p:nvSpPr>
        <p:spPr>
          <a:xfrm>
            <a:off x="2804087" y="1738245"/>
            <a:ext cx="1798929" cy="411688"/>
          </a:xfrm>
          <a:prstGeom prst="parallelogram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latin typeface="+mj-lt"/>
                <a:ea typeface="Cambria Math" panose="02040503050406030204" pitchFamily="18" charset="0"/>
              </a:rPr>
              <a:t>Training</a:t>
            </a:r>
          </a:p>
          <a:p>
            <a:pPr algn="ctr"/>
            <a:r>
              <a:rPr kumimoji="1" lang="en-US" altLang="ko-KR" sz="1000" dirty="0">
                <a:latin typeface="+mj-lt"/>
                <a:ea typeface="Cambria Math" panose="02040503050406030204" pitchFamily="18" charset="0"/>
              </a:rPr>
              <a:t>Sensor Data</a:t>
            </a:r>
            <a:endParaRPr kumimoji="1" lang="ko-KR" altLang="en-US" sz="1000" dirty="0">
              <a:latin typeface="+mj-lt"/>
            </a:endParaRPr>
          </a:p>
        </p:txBody>
      </p:sp>
      <p:sp>
        <p:nvSpPr>
          <p:cNvPr id="104" name="다이아몬드 103">
            <a:extLst>
              <a:ext uri="{FF2B5EF4-FFF2-40B4-BE49-F238E27FC236}">
                <a16:creationId xmlns:a16="http://schemas.microsoft.com/office/drawing/2014/main" id="{8D411429-7780-457D-A8BE-F1E51AE4218C}"/>
              </a:ext>
            </a:extLst>
          </p:cNvPr>
          <p:cNvSpPr/>
          <p:nvPr/>
        </p:nvSpPr>
        <p:spPr>
          <a:xfrm>
            <a:off x="4633117" y="3187608"/>
            <a:ext cx="1249086" cy="555188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Accuracy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05" name="직선 연결선[R] 21">
            <a:extLst>
              <a:ext uri="{FF2B5EF4-FFF2-40B4-BE49-F238E27FC236}">
                <a16:creationId xmlns:a16="http://schemas.microsoft.com/office/drawing/2014/main" id="{BE1DBBEB-0D43-4B9C-A711-5F4608181EF2}"/>
              </a:ext>
            </a:extLst>
          </p:cNvPr>
          <p:cNvCxnSpPr>
            <a:cxnSpLocks/>
            <a:stCxn id="107" idx="3"/>
          </p:cNvCxnSpPr>
          <p:nvPr/>
        </p:nvCxnSpPr>
        <p:spPr>
          <a:xfrm>
            <a:off x="4822328" y="1404639"/>
            <a:ext cx="0" cy="1170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원통[C] 3">
            <a:extLst>
              <a:ext uri="{FF2B5EF4-FFF2-40B4-BE49-F238E27FC236}">
                <a16:creationId xmlns:a16="http://schemas.microsoft.com/office/drawing/2014/main" id="{8C86061D-6AF7-4024-B4F6-D28232814D21}"/>
              </a:ext>
            </a:extLst>
          </p:cNvPr>
          <p:cNvSpPr/>
          <p:nvPr/>
        </p:nvSpPr>
        <p:spPr>
          <a:xfrm>
            <a:off x="3922863" y="411510"/>
            <a:ext cx="1798929" cy="418826"/>
          </a:xfrm>
          <a:prstGeom prst="can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latin typeface="+mj-lt"/>
                <a:ea typeface="Cambria Math" panose="02040503050406030204" pitchFamily="18" charset="0"/>
              </a:rPr>
              <a:t>Sensor Dataset</a:t>
            </a:r>
            <a:endParaRPr kumimoji="1" lang="ko-KR" altLang="en-US" sz="1000" dirty="0">
              <a:latin typeface="+mj-lt"/>
            </a:endParaRPr>
          </a:p>
        </p:txBody>
      </p:sp>
      <p:sp>
        <p:nvSpPr>
          <p:cNvPr id="107" name="원통[C] 3">
            <a:extLst>
              <a:ext uri="{FF2B5EF4-FFF2-40B4-BE49-F238E27FC236}">
                <a16:creationId xmlns:a16="http://schemas.microsoft.com/office/drawing/2014/main" id="{511E4285-1FB2-43ED-A1F1-FDE17B809A4A}"/>
              </a:ext>
            </a:extLst>
          </p:cNvPr>
          <p:cNvSpPr/>
          <p:nvPr/>
        </p:nvSpPr>
        <p:spPr>
          <a:xfrm>
            <a:off x="3922863" y="985818"/>
            <a:ext cx="1798929" cy="418821"/>
          </a:xfrm>
          <a:prstGeom prst="can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latin typeface="+mj-lt"/>
                <a:ea typeface="Cambria Math" panose="02040503050406030204" pitchFamily="18" charset="0"/>
              </a:rPr>
              <a:t>Preprocessing</a:t>
            </a:r>
          </a:p>
          <a:p>
            <a:pPr algn="ctr"/>
            <a:r>
              <a:rPr kumimoji="1" lang="en-US" altLang="ko-KR" sz="1000" dirty="0">
                <a:latin typeface="+mj-lt"/>
                <a:ea typeface="Cambria Math" panose="02040503050406030204" pitchFamily="18" charset="0"/>
              </a:rPr>
              <a:t>(Python) </a:t>
            </a:r>
            <a:endParaRPr kumimoji="1" lang="ko-KR" altLang="en-US" sz="1000" dirty="0">
              <a:latin typeface="+mj-lt"/>
            </a:endParaRP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137FF257-F9AE-4395-807C-89DABBD8056D}"/>
              </a:ext>
            </a:extLst>
          </p:cNvPr>
          <p:cNvCxnSpPr>
            <a:cxnSpLocks/>
          </p:cNvCxnSpPr>
          <p:nvPr/>
        </p:nvCxnSpPr>
        <p:spPr>
          <a:xfrm>
            <a:off x="3691707" y="1525356"/>
            <a:ext cx="21399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[R] 21">
            <a:extLst>
              <a:ext uri="{FF2B5EF4-FFF2-40B4-BE49-F238E27FC236}">
                <a16:creationId xmlns:a16="http://schemas.microsoft.com/office/drawing/2014/main" id="{F4216269-44E6-4062-9452-8359D0D16C5C}"/>
              </a:ext>
            </a:extLst>
          </p:cNvPr>
          <p:cNvCxnSpPr>
            <a:cxnSpLocks/>
          </p:cNvCxnSpPr>
          <p:nvPr/>
        </p:nvCxnSpPr>
        <p:spPr>
          <a:xfrm flipH="1">
            <a:off x="5842037" y="1524982"/>
            <a:ext cx="1" cy="225023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" name="직선 연결선[R] 21">
            <a:extLst>
              <a:ext uri="{FF2B5EF4-FFF2-40B4-BE49-F238E27FC236}">
                <a16:creationId xmlns:a16="http://schemas.microsoft.com/office/drawing/2014/main" id="{0272B8F9-73C2-4D54-A809-EBD7ADE455FC}"/>
              </a:ext>
            </a:extLst>
          </p:cNvPr>
          <p:cNvCxnSpPr>
            <a:cxnSpLocks/>
          </p:cNvCxnSpPr>
          <p:nvPr/>
        </p:nvCxnSpPr>
        <p:spPr>
          <a:xfrm flipH="1">
            <a:off x="3702103" y="1524982"/>
            <a:ext cx="1" cy="207189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1" name="평행 사변형[P] 14">
            <a:extLst>
              <a:ext uri="{FF2B5EF4-FFF2-40B4-BE49-F238E27FC236}">
                <a16:creationId xmlns:a16="http://schemas.microsoft.com/office/drawing/2014/main" id="{2BCB016D-C77F-4704-9F86-8DB132AE5A77}"/>
              </a:ext>
            </a:extLst>
          </p:cNvPr>
          <p:cNvSpPr/>
          <p:nvPr/>
        </p:nvSpPr>
        <p:spPr>
          <a:xfrm>
            <a:off x="4940648" y="1742080"/>
            <a:ext cx="1798929" cy="411688"/>
          </a:xfrm>
          <a:prstGeom prst="parallelogram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latin typeface="+mj-lt"/>
                <a:ea typeface="Cambria Math" panose="02040503050406030204" pitchFamily="18" charset="0"/>
              </a:rPr>
              <a:t>Test</a:t>
            </a:r>
          </a:p>
          <a:p>
            <a:pPr algn="ctr"/>
            <a:r>
              <a:rPr kumimoji="1" lang="en-US" altLang="ko-KR" sz="1000" dirty="0">
                <a:latin typeface="+mj-lt"/>
                <a:ea typeface="Cambria Math" panose="02040503050406030204" pitchFamily="18" charset="0"/>
              </a:rPr>
              <a:t>Sensor Data</a:t>
            </a:r>
            <a:endParaRPr kumimoji="1" lang="ko-KR" altLang="en-US" sz="1000" dirty="0">
              <a:latin typeface="+mj-lt"/>
            </a:endParaRPr>
          </a:p>
        </p:txBody>
      </p:sp>
      <p:cxnSp>
        <p:nvCxnSpPr>
          <p:cNvPr id="112" name="직선 연결선[R] 21">
            <a:extLst>
              <a:ext uri="{FF2B5EF4-FFF2-40B4-BE49-F238E27FC236}">
                <a16:creationId xmlns:a16="http://schemas.microsoft.com/office/drawing/2014/main" id="{5CEF4C8C-FAB0-47B8-8DAA-80FE50902846}"/>
              </a:ext>
            </a:extLst>
          </p:cNvPr>
          <p:cNvCxnSpPr>
            <a:cxnSpLocks/>
          </p:cNvCxnSpPr>
          <p:nvPr/>
        </p:nvCxnSpPr>
        <p:spPr>
          <a:xfrm>
            <a:off x="4811934" y="830336"/>
            <a:ext cx="0" cy="155482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3" name="직선 연결선[R] 21">
            <a:extLst>
              <a:ext uri="{FF2B5EF4-FFF2-40B4-BE49-F238E27FC236}">
                <a16:creationId xmlns:a16="http://schemas.microsoft.com/office/drawing/2014/main" id="{2DD4A011-A331-474A-8654-52CC08A3F15B}"/>
              </a:ext>
            </a:extLst>
          </p:cNvPr>
          <p:cNvCxnSpPr>
            <a:cxnSpLocks/>
            <a:endCxn id="104" idx="0"/>
          </p:cNvCxnSpPr>
          <p:nvPr/>
        </p:nvCxnSpPr>
        <p:spPr>
          <a:xfrm>
            <a:off x="5257128" y="2995619"/>
            <a:ext cx="532" cy="191989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7E0FE417-27F5-4C10-9A26-93272CFAB014}"/>
              </a:ext>
            </a:extLst>
          </p:cNvPr>
          <p:cNvGrpSpPr/>
          <p:nvPr/>
        </p:nvGrpSpPr>
        <p:grpSpPr>
          <a:xfrm>
            <a:off x="1979712" y="2297855"/>
            <a:ext cx="3446612" cy="881179"/>
            <a:chOff x="2022693" y="6301735"/>
            <a:chExt cx="3005167" cy="1059348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2A52D70E-EFE5-4437-9823-73262F5B8191}"/>
                </a:ext>
              </a:extLst>
            </p:cNvPr>
            <p:cNvSpPr/>
            <p:nvPr/>
          </p:nvSpPr>
          <p:spPr>
            <a:xfrm>
              <a:off x="2022693" y="6301735"/>
              <a:ext cx="3005167" cy="8388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R" altLang="en-US" sz="1000" dirty="0">
                <a:latin typeface="+mj-lt"/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EC225A2F-C1F7-440D-8936-B2B7FC1CC215}"/>
                </a:ext>
              </a:extLst>
            </p:cNvPr>
            <p:cNvSpPr/>
            <p:nvPr/>
          </p:nvSpPr>
          <p:spPr>
            <a:xfrm>
              <a:off x="2076574" y="6387840"/>
              <a:ext cx="930863" cy="50726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000" dirty="0">
                  <a:latin typeface="+mj-lt"/>
                  <a:ea typeface="Cambria Math" panose="02040503050406030204" pitchFamily="18" charset="0"/>
                </a:rPr>
                <a:t>KNN</a:t>
              </a:r>
              <a:endParaRPr kumimoji="1" lang="ko-KR" altLang="en-US" sz="1000" dirty="0">
                <a:latin typeface="+mj-lt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299ED642-CED0-43D3-8156-B33997E8F1A0}"/>
                </a:ext>
              </a:extLst>
            </p:cNvPr>
            <p:cNvSpPr/>
            <p:nvPr/>
          </p:nvSpPr>
          <p:spPr>
            <a:xfrm>
              <a:off x="3057635" y="6387840"/>
              <a:ext cx="930863" cy="50726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000" dirty="0">
                  <a:latin typeface="+mj-lt"/>
                  <a:ea typeface="Cambria Math" panose="02040503050406030204" pitchFamily="18" charset="0"/>
                </a:rPr>
                <a:t>SVM</a:t>
              </a:r>
              <a:endParaRPr kumimoji="1" lang="ko-KR" altLang="en-US" sz="1000" dirty="0">
                <a:latin typeface="+mj-lt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9CA48F80-5AE0-41C2-9955-89C8BD98DE3C}"/>
                </a:ext>
              </a:extLst>
            </p:cNvPr>
            <p:cNvSpPr/>
            <p:nvPr/>
          </p:nvSpPr>
          <p:spPr>
            <a:xfrm>
              <a:off x="4038697" y="6387840"/>
              <a:ext cx="930863" cy="50726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000" dirty="0">
                  <a:latin typeface="+mj-lt"/>
                  <a:ea typeface="Cambria Math" panose="02040503050406030204" pitchFamily="18" charset="0"/>
                </a:rPr>
                <a:t>Decision</a:t>
              </a:r>
            </a:p>
            <a:p>
              <a:pPr algn="ctr"/>
              <a:r>
                <a:rPr kumimoji="1" lang="en-US" altLang="ko-KR" sz="1000" dirty="0">
                  <a:latin typeface="+mj-lt"/>
                  <a:ea typeface="Cambria Math" panose="02040503050406030204" pitchFamily="18" charset="0"/>
                </a:rPr>
                <a:t>Tree</a:t>
              </a:r>
              <a:endParaRPr kumimoji="1" lang="ko-KR" altLang="en-US" sz="1000" dirty="0">
                <a:latin typeface="+mj-lt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E2A56B40-733A-45B8-8800-9318066C659E}"/>
                </a:ext>
              </a:extLst>
            </p:cNvPr>
            <p:cNvSpPr txBox="1"/>
            <p:nvPr/>
          </p:nvSpPr>
          <p:spPr>
            <a:xfrm>
              <a:off x="2346050" y="6880073"/>
              <a:ext cx="2467871" cy="481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000" dirty="0">
                  <a:latin typeface="+mj-lt"/>
                  <a:ea typeface="Cambria Math" panose="02040503050406030204" pitchFamily="18" charset="0"/>
                </a:rPr>
                <a:t>Evaluate Each Accuracy, Recall, Precision </a:t>
              </a:r>
              <a:endParaRPr kumimoji="1" lang="ko-KR" altLang="en-US" sz="1000" dirty="0">
                <a:latin typeface="+mj-lt"/>
              </a:endParaRPr>
            </a:p>
            <a:p>
              <a:endParaRPr lang="ko-KR" altLang="en-US" sz="1000" dirty="0">
                <a:latin typeface="+mj-lt"/>
              </a:endParaRPr>
            </a:p>
          </p:txBody>
        </p:sp>
      </p:grpSp>
      <p:cxnSp>
        <p:nvCxnSpPr>
          <p:cNvPr id="115" name="직선 연결선[R] 21">
            <a:extLst>
              <a:ext uri="{FF2B5EF4-FFF2-40B4-BE49-F238E27FC236}">
                <a16:creationId xmlns:a16="http://schemas.microsoft.com/office/drawing/2014/main" id="{20999880-1544-489D-BAE8-EFCCBFC840AE}"/>
              </a:ext>
            </a:extLst>
          </p:cNvPr>
          <p:cNvCxnSpPr>
            <a:cxnSpLocks/>
            <a:stCxn id="103" idx="4"/>
            <a:endCxn id="129" idx="0"/>
          </p:cNvCxnSpPr>
          <p:nvPr/>
        </p:nvCxnSpPr>
        <p:spPr>
          <a:xfrm flipH="1">
            <a:off x="3703019" y="2149933"/>
            <a:ext cx="533" cy="147920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C46C53B0-A5AF-4FDE-AE06-318EED893243}"/>
              </a:ext>
            </a:extLst>
          </p:cNvPr>
          <p:cNvCxnSpPr>
            <a:cxnSpLocks/>
          </p:cNvCxnSpPr>
          <p:nvPr/>
        </p:nvCxnSpPr>
        <p:spPr>
          <a:xfrm>
            <a:off x="5829719" y="2153768"/>
            <a:ext cx="0" cy="9158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CA507121-A7A0-4E85-BB07-1D5922A84B1E}"/>
              </a:ext>
            </a:extLst>
          </p:cNvPr>
          <p:cNvCxnSpPr>
            <a:cxnSpLocks/>
          </p:cNvCxnSpPr>
          <p:nvPr/>
        </p:nvCxnSpPr>
        <p:spPr>
          <a:xfrm>
            <a:off x="5257660" y="3069645"/>
            <a:ext cx="571169" cy="0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8" name="다이아몬드 117">
            <a:extLst>
              <a:ext uri="{FF2B5EF4-FFF2-40B4-BE49-F238E27FC236}">
                <a16:creationId xmlns:a16="http://schemas.microsoft.com/office/drawing/2014/main" id="{0722D0C3-F401-46C3-94E7-1F2995DAE125}"/>
              </a:ext>
            </a:extLst>
          </p:cNvPr>
          <p:cNvSpPr/>
          <p:nvPr/>
        </p:nvSpPr>
        <p:spPr>
          <a:xfrm>
            <a:off x="3109110" y="3187608"/>
            <a:ext cx="1249086" cy="555188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Negative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Precision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9" name="다이아몬드 118">
            <a:extLst>
              <a:ext uri="{FF2B5EF4-FFF2-40B4-BE49-F238E27FC236}">
                <a16:creationId xmlns:a16="http://schemas.microsoft.com/office/drawing/2014/main" id="{C1555A41-0895-4195-BD38-901B5A22E927}"/>
              </a:ext>
            </a:extLst>
          </p:cNvPr>
          <p:cNvSpPr/>
          <p:nvPr/>
        </p:nvSpPr>
        <p:spPr>
          <a:xfrm>
            <a:off x="4633117" y="3866779"/>
            <a:ext cx="1249086" cy="555188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Positive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Precision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1BA24D88-3B27-4B90-98EC-D24079C7AEEF}"/>
              </a:ext>
            </a:extLst>
          </p:cNvPr>
          <p:cNvSpPr/>
          <p:nvPr/>
        </p:nvSpPr>
        <p:spPr>
          <a:xfrm>
            <a:off x="3162482" y="3968759"/>
            <a:ext cx="1142339" cy="3519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latin typeface="+mj-lt"/>
              </a:rPr>
              <a:t>Unidentified</a:t>
            </a:r>
          </a:p>
          <a:p>
            <a:pPr algn="ctr"/>
            <a:r>
              <a:rPr kumimoji="1" lang="en-US" altLang="ko-KR" sz="1000" dirty="0">
                <a:latin typeface="+mj-lt"/>
              </a:rPr>
              <a:t>Driver Alarm</a:t>
            </a:r>
            <a:endParaRPr kumimoji="1" lang="ko-KR" altLang="en-US" sz="1000" dirty="0">
              <a:latin typeface="+mj-lt"/>
            </a:endParaRPr>
          </a:p>
        </p:txBody>
      </p:sp>
      <p:cxnSp>
        <p:nvCxnSpPr>
          <p:cNvPr id="121" name="직선 연결선[R] 21">
            <a:extLst>
              <a:ext uri="{FF2B5EF4-FFF2-40B4-BE49-F238E27FC236}">
                <a16:creationId xmlns:a16="http://schemas.microsoft.com/office/drawing/2014/main" id="{79F0EFA6-8D6B-4A79-9DE1-6E989CF3A93D}"/>
              </a:ext>
            </a:extLst>
          </p:cNvPr>
          <p:cNvCxnSpPr>
            <a:cxnSpLocks/>
            <a:stCxn id="104" idx="2"/>
            <a:endCxn id="119" idx="0"/>
          </p:cNvCxnSpPr>
          <p:nvPr/>
        </p:nvCxnSpPr>
        <p:spPr>
          <a:xfrm>
            <a:off x="5257660" y="3742796"/>
            <a:ext cx="0" cy="123983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84C85516-EA4F-43EE-969A-B49C33688CC6}"/>
              </a:ext>
            </a:extLst>
          </p:cNvPr>
          <p:cNvCxnSpPr>
            <a:cxnSpLocks/>
          </p:cNvCxnSpPr>
          <p:nvPr/>
        </p:nvCxnSpPr>
        <p:spPr>
          <a:xfrm>
            <a:off x="3733653" y="3066828"/>
            <a:ext cx="1520939" cy="0"/>
          </a:xfrm>
          <a:prstGeom prst="line">
            <a:avLst/>
          </a:prstGeom>
          <a:ln w="127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12341D75-E36C-4FF7-965A-7ABCCB414A10}"/>
              </a:ext>
            </a:extLst>
          </p:cNvPr>
          <p:cNvCxnSpPr>
            <a:cxnSpLocks/>
            <a:endCxn id="118" idx="0"/>
          </p:cNvCxnSpPr>
          <p:nvPr/>
        </p:nvCxnSpPr>
        <p:spPr>
          <a:xfrm>
            <a:off x="3733653" y="3066828"/>
            <a:ext cx="0" cy="12078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[R] 21">
            <a:extLst>
              <a:ext uri="{FF2B5EF4-FFF2-40B4-BE49-F238E27FC236}">
                <a16:creationId xmlns:a16="http://schemas.microsoft.com/office/drawing/2014/main" id="{C5A5DC10-4B13-4E45-B51A-07F5E211F242}"/>
              </a:ext>
            </a:extLst>
          </p:cNvPr>
          <p:cNvCxnSpPr>
            <a:cxnSpLocks/>
            <a:stCxn id="118" idx="2"/>
            <a:endCxn id="120" idx="0"/>
          </p:cNvCxnSpPr>
          <p:nvPr/>
        </p:nvCxnSpPr>
        <p:spPr>
          <a:xfrm flipH="1">
            <a:off x="3733652" y="3742796"/>
            <a:ext cx="1" cy="225964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87C5B4B0-7AFD-4914-9902-16165D9F7C5A}"/>
              </a:ext>
            </a:extLst>
          </p:cNvPr>
          <p:cNvCxnSpPr>
            <a:cxnSpLocks/>
            <a:stCxn id="118" idx="3"/>
            <a:endCxn id="104" idx="1"/>
          </p:cNvCxnSpPr>
          <p:nvPr/>
        </p:nvCxnSpPr>
        <p:spPr>
          <a:xfrm>
            <a:off x="4358196" y="3465202"/>
            <a:ext cx="274921" cy="0"/>
          </a:xfrm>
          <a:prstGeom prst="line">
            <a:avLst/>
          </a:prstGeom>
          <a:ln w="12700" cap="flat" cmpd="sng" algn="ctr">
            <a:solidFill>
              <a:srgbClr val="FFC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74B5E6D2-3B80-4C5C-B225-257C96C2FAF6}"/>
              </a:ext>
            </a:extLst>
          </p:cNvPr>
          <p:cNvCxnSpPr>
            <a:cxnSpLocks/>
            <a:stCxn id="120" idx="3"/>
            <a:endCxn id="119" idx="1"/>
          </p:cNvCxnSpPr>
          <p:nvPr/>
        </p:nvCxnSpPr>
        <p:spPr>
          <a:xfrm flipV="1">
            <a:off x="4304821" y="4144373"/>
            <a:ext cx="328297" cy="382"/>
          </a:xfrm>
          <a:prstGeom prst="line">
            <a:avLst/>
          </a:prstGeom>
          <a:ln w="12700" cap="flat" cmpd="sng" algn="ctr">
            <a:solidFill>
              <a:srgbClr val="FFC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ED87642B-C017-499C-9CE4-9167B92FDE8E}"/>
              </a:ext>
            </a:extLst>
          </p:cNvPr>
          <p:cNvSpPr/>
          <p:nvPr/>
        </p:nvSpPr>
        <p:spPr>
          <a:xfrm>
            <a:off x="4686490" y="4604550"/>
            <a:ext cx="1142339" cy="3519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latin typeface="+mj-lt"/>
              </a:rPr>
              <a:t>Identified</a:t>
            </a:r>
            <a:r>
              <a:rPr kumimoji="1" lang="ko-KR" altLang="en-US" sz="1000" dirty="0">
                <a:latin typeface="+mj-lt"/>
              </a:rPr>
              <a:t> </a:t>
            </a:r>
            <a:r>
              <a:rPr kumimoji="1" lang="en-US" altLang="ko-KR" sz="1000" dirty="0">
                <a:latin typeface="+mj-lt"/>
              </a:rPr>
              <a:t>Driver</a:t>
            </a:r>
            <a:endParaRPr kumimoji="1" lang="ko-KR" altLang="en-US" sz="1000" dirty="0">
              <a:latin typeface="+mj-lt"/>
            </a:endParaRPr>
          </a:p>
        </p:txBody>
      </p:sp>
      <p:cxnSp>
        <p:nvCxnSpPr>
          <p:cNvPr id="128" name="직선 연결선[R] 21">
            <a:extLst>
              <a:ext uri="{FF2B5EF4-FFF2-40B4-BE49-F238E27FC236}">
                <a16:creationId xmlns:a16="http://schemas.microsoft.com/office/drawing/2014/main" id="{6066B685-9B24-419D-A521-A7C057410478}"/>
              </a:ext>
            </a:extLst>
          </p:cNvPr>
          <p:cNvCxnSpPr>
            <a:cxnSpLocks/>
            <a:stCxn id="119" idx="2"/>
            <a:endCxn id="127" idx="0"/>
          </p:cNvCxnSpPr>
          <p:nvPr/>
        </p:nvCxnSpPr>
        <p:spPr>
          <a:xfrm>
            <a:off x="5257660" y="4421967"/>
            <a:ext cx="0" cy="182584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821CBF41-65A1-441F-BB9C-46194EEB8001}"/>
              </a:ext>
            </a:extLst>
          </p:cNvPr>
          <p:cNvSpPr txBox="1"/>
          <p:nvPr/>
        </p:nvSpPr>
        <p:spPr>
          <a:xfrm>
            <a:off x="5251212" y="4366488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+mj-lt"/>
              </a:rPr>
              <a:t>Y</a:t>
            </a:r>
            <a:endParaRPr lang="ko-KR" altLang="en-US" sz="1000" b="1" dirty="0">
              <a:latin typeface="+mj-lt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407A878-B7B9-4F69-9191-2D7004638A76}"/>
              </a:ext>
            </a:extLst>
          </p:cNvPr>
          <p:cNvSpPr txBox="1"/>
          <p:nvPr/>
        </p:nvSpPr>
        <p:spPr>
          <a:xfrm>
            <a:off x="5251212" y="3679158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+mj-lt"/>
              </a:rPr>
              <a:t>Y</a:t>
            </a:r>
            <a:endParaRPr lang="ko-KR" altLang="en-US" sz="1000" b="1" dirty="0">
              <a:latin typeface="+mj-lt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1C81BF3-2D82-45A6-BB81-646B7FAB8BAD}"/>
              </a:ext>
            </a:extLst>
          </p:cNvPr>
          <p:cNvSpPr txBox="1"/>
          <p:nvPr/>
        </p:nvSpPr>
        <p:spPr>
          <a:xfrm>
            <a:off x="3690570" y="3695555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+mj-lt"/>
              </a:rPr>
              <a:t>Y</a:t>
            </a:r>
            <a:endParaRPr lang="ko-KR" altLang="en-US" sz="1000" b="1" dirty="0">
              <a:latin typeface="+mj-lt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66A1E23-A09D-4093-AF2D-94CFD69A8A14}"/>
              </a:ext>
            </a:extLst>
          </p:cNvPr>
          <p:cNvSpPr txBox="1"/>
          <p:nvPr/>
        </p:nvSpPr>
        <p:spPr>
          <a:xfrm>
            <a:off x="4355510" y="3900501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C000"/>
                </a:solidFill>
                <a:latin typeface="+mj-lt"/>
              </a:rPr>
              <a:t>N</a:t>
            </a:r>
            <a:endParaRPr lang="ko-KR" altLang="en-US" sz="1000" b="1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63FD089-69A3-40AA-8A60-DE6249FCBEDC}"/>
              </a:ext>
            </a:extLst>
          </p:cNvPr>
          <p:cNvSpPr txBox="1"/>
          <p:nvPr/>
        </p:nvSpPr>
        <p:spPr>
          <a:xfrm>
            <a:off x="4390975" y="3224534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C000"/>
                </a:solidFill>
                <a:latin typeface="+mj-lt"/>
              </a:rPr>
              <a:t>N</a:t>
            </a:r>
            <a:endParaRPr lang="ko-KR" altLang="en-US" sz="1000" b="1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7521DB2-A624-4410-8DB5-34E5A7B4B994}"/>
              </a:ext>
            </a:extLst>
          </p:cNvPr>
          <p:cNvSpPr txBox="1"/>
          <p:nvPr/>
        </p:nvSpPr>
        <p:spPr>
          <a:xfrm>
            <a:off x="3484938" y="2983418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C000"/>
                </a:solidFill>
                <a:latin typeface="+mj-lt"/>
              </a:rPr>
              <a:t>N</a:t>
            </a:r>
            <a:endParaRPr lang="ko-KR" altLang="en-US" sz="1000" b="1" dirty="0">
              <a:solidFill>
                <a:srgbClr val="FFC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32052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ko-KR" altLang="en-US" sz="2800" b="1" dirty="0" err="1"/>
              <a:t>전처리</a:t>
            </a:r>
            <a:endParaRPr lang="ko-KR" altLang="en-US" sz="28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0D15D9A-8D5E-43BF-9A2A-D9FD15D3FF42}"/>
              </a:ext>
            </a:extLst>
          </p:cNvPr>
          <p:cNvSpPr txBox="1"/>
          <p:nvPr/>
        </p:nvSpPr>
        <p:spPr>
          <a:xfrm>
            <a:off x="35496" y="68019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cs typeface="Arial" pitchFamily="34" charset="0"/>
              </a:rPr>
              <a:t>3. </a:t>
            </a:r>
            <a:r>
              <a:rPr lang="ko-KR" altLang="en-US" sz="1600" dirty="0">
                <a:solidFill>
                  <a:schemeClr val="accent2"/>
                </a:solidFill>
                <a:cs typeface="Arial" pitchFamily="34" charset="0"/>
              </a:rPr>
              <a:t>진행 사항</a:t>
            </a:r>
            <a:endParaRPr lang="en-US" altLang="ko-KR" sz="1600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38DFE2F-AE31-470A-A79D-2D14D9DD508B}"/>
              </a:ext>
            </a:extLst>
          </p:cNvPr>
          <p:cNvGrpSpPr/>
          <p:nvPr/>
        </p:nvGrpSpPr>
        <p:grpSpPr>
          <a:xfrm>
            <a:off x="2051720" y="1043033"/>
            <a:ext cx="4280098" cy="646331"/>
            <a:chOff x="1352972" y="971767"/>
            <a:chExt cx="4280098" cy="64633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AAFBE15-7497-48FB-99F8-23F6966C27D6}"/>
                </a:ext>
              </a:extLst>
            </p:cNvPr>
            <p:cNvSpPr txBox="1"/>
            <p:nvPr/>
          </p:nvSpPr>
          <p:spPr>
            <a:xfrm>
              <a:off x="1352972" y="971767"/>
              <a:ext cx="8957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2"/>
                  </a:solidFill>
                  <a:cs typeface="Arial" pitchFamily="34" charset="0"/>
                </a:rPr>
                <a:t>01</a:t>
              </a:r>
              <a:endParaRPr lang="ko-KR" altLang="en-US" sz="3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C0EFB30-6DC1-4B37-B370-5B1D10092F90}"/>
                </a:ext>
              </a:extLst>
            </p:cNvPr>
            <p:cNvSpPr txBox="1"/>
            <p:nvPr/>
          </p:nvSpPr>
          <p:spPr>
            <a:xfrm>
              <a:off x="2248694" y="1127788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  <a:cs typeface="Arial" pitchFamily="34" charset="0"/>
                </a:rPr>
                <a:t>운전자별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ko-KR" altLang="en-US" sz="1200" b="1" dirty="0">
                  <a:solidFill>
                    <a:schemeClr val="bg1"/>
                  </a:solidFill>
                  <a:cs typeface="Arial" pitchFamily="34" charset="0"/>
                </a:rPr>
                <a:t>주행유형별 분류 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2019.05.08</a:t>
              </a: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93FEC6E2-627F-4393-A428-82F7B7773116}"/>
              </a:ext>
            </a:extLst>
          </p:cNvPr>
          <p:cNvGrpSpPr/>
          <p:nvPr/>
        </p:nvGrpSpPr>
        <p:grpSpPr>
          <a:xfrm>
            <a:off x="2051720" y="1793251"/>
            <a:ext cx="4280098" cy="646331"/>
            <a:chOff x="1352972" y="971767"/>
            <a:chExt cx="4280098" cy="646331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248C8B8-C162-4808-9065-12E339AC3A3E}"/>
                </a:ext>
              </a:extLst>
            </p:cNvPr>
            <p:cNvSpPr txBox="1"/>
            <p:nvPr/>
          </p:nvSpPr>
          <p:spPr>
            <a:xfrm>
              <a:off x="1352972" y="971767"/>
              <a:ext cx="8957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2"/>
                  </a:solidFill>
                  <a:cs typeface="Arial" pitchFamily="34" charset="0"/>
                </a:rPr>
                <a:t>02</a:t>
              </a:r>
              <a:endParaRPr lang="ko-KR" altLang="en-US" sz="3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6D53EAA-C56A-480A-979A-ED5ADF7CC13A}"/>
                </a:ext>
              </a:extLst>
            </p:cNvPr>
            <p:cNvSpPr txBox="1"/>
            <p:nvPr/>
          </p:nvSpPr>
          <p:spPr>
            <a:xfrm>
              <a:off x="2248694" y="1146918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  <a:cs typeface="Arial" pitchFamily="34" charset="0"/>
                </a:rPr>
                <a:t>특정 속성에 대한 분류 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2019.05.09</a:t>
              </a: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1D32A2F7-594A-499D-BB36-CAD1E6042226}"/>
              </a:ext>
            </a:extLst>
          </p:cNvPr>
          <p:cNvGrpSpPr/>
          <p:nvPr/>
        </p:nvGrpSpPr>
        <p:grpSpPr>
          <a:xfrm>
            <a:off x="2051720" y="2573491"/>
            <a:ext cx="4752528" cy="646331"/>
            <a:chOff x="1352972" y="971767"/>
            <a:chExt cx="4752528" cy="646331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B598239-ED9D-4F23-AA00-7999684F99B6}"/>
                </a:ext>
              </a:extLst>
            </p:cNvPr>
            <p:cNvSpPr txBox="1"/>
            <p:nvPr/>
          </p:nvSpPr>
          <p:spPr>
            <a:xfrm>
              <a:off x="1352972" y="971767"/>
              <a:ext cx="8957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2"/>
                  </a:solidFill>
                  <a:cs typeface="Arial" pitchFamily="34" charset="0"/>
                </a:rPr>
                <a:t>03</a:t>
              </a:r>
              <a:endParaRPr lang="ko-KR" altLang="en-US" sz="3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93DA50F-7EC8-42A0-8650-8B60AA7D2E40}"/>
                </a:ext>
              </a:extLst>
            </p:cNvPr>
            <p:cNvSpPr txBox="1"/>
            <p:nvPr/>
          </p:nvSpPr>
          <p:spPr>
            <a:xfrm>
              <a:off x="2248694" y="1127788"/>
              <a:ext cx="38568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>
                  <a:solidFill>
                    <a:schemeClr val="bg1"/>
                  </a:solidFill>
                  <a:cs typeface="Arial" pitchFamily="34" charset="0"/>
                </a:rPr>
                <a:t>전처리된</a:t>
              </a:r>
              <a:r>
                <a:rPr lang="ko-KR" altLang="en-US" sz="1200" b="1" dirty="0">
                  <a:solidFill>
                    <a:schemeClr val="bg1"/>
                  </a:solidFill>
                  <a:cs typeface="Arial" pitchFamily="34" charset="0"/>
                </a:rPr>
                <a:t> 데이터에 대한 통계 데이터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ko-KR" altLang="en-US" sz="1200" b="1" dirty="0">
                  <a:solidFill>
                    <a:schemeClr val="bg1"/>
                  </a:solidFill>
                  <a:cs typeface="Arial" pitchFamily="34" charset="0"/>
                </a:rPr>
                <a:t>생성 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2019.05.14</a:t>
              </a:r>
            </a:p>
            <a:p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5937092B-ABDC-41D4-8BA5-B91467F98582}"/>
              </a:ext>
            </a:extLst>
          </p:cNvPr>
          <p:cNvGrpSpPr/>
          <p:nvPr/>
        </p:nvGrpSpPr>
        <p:grpSpPr>
          <a:xfrm>
            <a:off x="2051720" y="3293571"/>
            <a:ext cx="4896544" cy="646331"/>
            <a:chOff x="2051720" y="2928347"/>
            <a:chExt cx="4896544" cy="646331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2A7F977-BD8A-4BE8-A302-BA3D6275A3BE}"/>
                </a:ext>
              </a:extLst>
            </p:cNvPr>
            <p:cNvSpPr txBox="1"/>
            <p:nvPr/>
          </p:nvSpPr>
          <p:spPr>
            <a:xfrm>
              <a:off x="2051720" y="2928347"/>
              <a:ext cx="8957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2"/>
                  </a:solidFill>
                  <a:cs typeface="Arial" pitchFamily="34" charset="0"/>
                </a:rPr>
                <a:t>04</a:t>
              </a:r>
              <a:endParaRPr lang="ko-KR" altLang="en-US" sz="3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87BEA3F-A6F9-4E31-81DA-4F241F8E6880}"/>
                </a:ext>
              </a:extLst>
            </p:cNvPr>
            <p:cNvSpPr txBox="1"/>
            <p:nvPr/>
          </p:nvSpPr>
          <p:spPr>
            <a:xfrm>
              <a:off x="2947442" y="3084368"/>
              <a:ext cx="4000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  <a:cs typeface="Arial" pitchFamily="34" charset="0"/>
                </a:rPr>
                <a:t>데이터 검증 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2019.</a:t>
              </a:r>
              <a:r>
                <a:rPr lang="ko-KR" altLang="en-US" sz="12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05.20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62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95486"/>
            <a:ext cx="9144000" cy="576064"/>
          </a:xfrm>
        </p:spPr>
        <p:txBody>
          <a:bodyPr/>
          <a:lstStyle/>
          <a:p>
            <a:r>
              <a:rPr lang="ko-KR" altLang="en-US" sz="2800" b="1" dirty="0" err="1"/>
              <a:t>전처리</a:t>
            </a:r>
            <a:endParaRPr lang="ko-KR" altLang="en-US" sz="28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0D15D9A-8D5E-43BF-9A2A-D9FD15D3FF42}"/>
              </a:ext>
            </a:extLst>
          </p:cNvPr>
          <p:cNvSpPr txBox="1"/>
          <p:nvPr/>
        </p:nvSpPr>
        <p:spPr>
          <a:xfrm>
            <a:off x="35496" y="68019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cs typeface="Arial" pitchFamily="34" charset="0"/>
              </a:rPr>
              <a:t>3. </a:t>
            </a:r>
            <a:r>
              <a:rPr lang="ko-KR" altLang="en-US" sz="1600" dirty="0">
                <a:solidFill>
                  <a:schemeClr val="accent2"/>
                </a:solidFill>
                <a:cs typeface="Arial" pitchFamily="34" charset="0"/>
              </a:rPr>
              <a:t>진행 사항</a:t>
            </a:r>
            <a:endParaRPr lang="en-US" altLang="ko-KR" sz="1600" dirty="0">
              <a:solidFill>
                <a:schemeClr val="accent2"/>
              </a:solidFill>
              <a:cs typeface="Arial" pitchFamily="34" charset="0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07A8B7E-6B19-4C87-A4A4-D2FF237766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862723"/>
              </p:ext>
            </p:extLst>
          </p:nvPr>
        </p:nvGraphicFramePr>
        <p:xfrm>
          <a:off x="683568" y="845026"/>
          <a:ext cx="7776863" cy="4030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18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Feature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Type of vehicle data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Range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1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Long-term fuel trim bank1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Fuel</a:t>
                      </a:r>
                      <a:endParaRPr lang="ko-KR" altLang="en-US" sz="10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-100~100(%)</a:t>
                      </a:r>
                      <a:endParaRPr lang="ko-KR" altLang="en-US" sz="10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주행에 따른 연료 조절 시스템의 조정 값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3036179"/>
                  </a:ext>
                </a:extLst>
              </a:tr>
              <a:tr h="2401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Intake air pressure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Fuel</a:t>
                      </a:r>
                      <a:endParaRPr lang="ko-KR" altLang="en-US" sz="10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0~255(</a:t>
                      </a:r>
                      <a:r>
                        <a:rPr lang="en-US" altLang="ko-KR" sz="1050" b="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kPA</a:t>
                      </a:r>
                      <a:r>
                        <a:rPr lang="en-US" altLang="ko-KR" sz="105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엔진 </a:t>
                      </a:r>
                      <a:r>
                        <a:rPr lang="ko-KR" altLang="en-US" sz="1050" b="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흡기압</a:t>
                      </a:r>
                      <a:endParaRPr lang="ko-KR" altLang="en-US" sz="10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5065138"/>
                  </a:ext>
                </a:extLst>
              </a:tr>
              <a:tr h="2401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Accelerator Pedal value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Fuel</a:t>
                      </a:r>
                      <a:endParaRPr lang="ko-KR" altLang="en-US" sz="10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0~100(%)</a:t>
                      </a:r>
                      <a:endParaRPr lang="ko-KR" altLang="en-US" sz="10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가속 페달 압력의 정도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1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Fuel consumption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Fuel</a:t>
                      </a:r>
                      <a:endParaRPr lang="ko-KR" altLang="en-US" sz="10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0~10000(mcc)</a:t>
                      </a:r>
                      <a:endParaRPr lang="ko-KR" altLang="en-US" sz="10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엔진의 연료 소모량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5487113"/>
                  </a:ext>
                </a:extLst>
              </a:tr>
              <a:tr h="2401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Friction torque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Engine</a:t>
                      </a:r>
                      <a:endParaRPr lang="ko-KR" altLang="en-US" sz="10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0~100(%)</a:t>
                      </a:r>
                      <a:endParaRPr lang="ko-KR" altLang="en-US" sz="10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엔진의 마찰 토크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700883"/>
                  </a:ext>
                </a:extLst>
              </a:tr>
              <a:tr h="2401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Maximum indicated engine torque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Engine</a:t>
                      </a:r>
                      <a:endParaRPr lang="ko-KR" altLang="en-US" sz="10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0~100(%)</a:t>
                      </a:r>
                      <a:endParaRPr lang="ko-KR" altLang="en-US" sz="10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최대 엔진 토크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737544"/>
                  </a:ext>
                </a:extLst>
              </a:tr>
              <a:tr h="2401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Engine torque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Engine</a:t>
                      </a:r>
                      <a:endParaRPr lang="ko-KR" altLang="en-US" sz="10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0~100(%)</a:t>
                      </a:r>
                      <a:endParaRPr lang="ko-KR" altLang="en-US" sz="10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현재 엔진 토크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2471337"/>
                  </a:ext>
                </a:extLst>
              </a:tr>
              <a:tr h="2401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Calculated load value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Engine</a:t>
                      </a:r>
                      <a:endParaRPr lang="ko-KR" altLang="en-US" sz="10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0~100(%)</a:t>
                      </a:r>
                      <a:endParaRPr lang="ko-KR" altLang="en-US" sz="10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엔진에 대한 </a:t>
                      </a:r>
                      <a:r>
                        <a:rPr lang="ko-KR" altLang="en-US" sz="1050" b="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부하량의</a:t>
                      </a:r>
                      <a:r>
                        <a:rPr lang="ko-KR" altLang="en-US" sz="105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계산 값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969468"/>
                  </a:ext>
                </a:extLst>
              </a:tr>
              <a:tr h="2401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Activation of Air compressor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Engine</a:t>
                      </a:r>
                      <a:endParaRPr lang="ko-KR" altLang="en-US" sz="10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0 or 1</a:t>
                      </a:r>
                      <a:endParaRPr lang="ko-KR" altLang="en-US" sz="10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차량 에어 </a:t>
                      </a:r>
                      <a:r>
                        <a:rPr lang="ko-KR" altLang="en-US" sz="1050" b="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컴프레셔의</a:t>
                      </a:r>
                      <a:r>
                        <a:rPr lang="ko-KR" altLang="en-US" sz="105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작동 여부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4962729"/>
                  </a:ext>
                </a:extLst>
              </a:tr>
              <a:tr h="2401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Engine coolant temperature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Engine</a:t>
                      </a:r>
                      <a:endParaRPr lang="ko-KR" altLang="en-US" sz="10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-40~215(℃)</a:t>
                      </a:r>
                      <a:endParaRPr lang="ko-KR" altLang="en-US" sz="10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엔진 냉각수 온도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174957"/>
                  </a:ext>
                </a:extLst>
              </a:tr>
              <a:tr h="2401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Transmission oil temperature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Transmission</a:t>
                      </a:r>
                      <a:endParaRPr lang="ko-KR" altLang="en-US" sz="10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-40~215(℃)</a:t>
                      </a:r>
                      <a:endParaRPr lang="ko-KR" altLang="en-US" sz="10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변속기 오일 온도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33904"/>
                  </a:ext>
                </a:extLst>
              </a:tr>
              <a:tr h="2401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Wheel velocity, front, left-hand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Transmission</a:t>
                      </a:r>
                      <a:endParaRPr lang="ko-KR" altLang="en-US" sz="10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0~511.75(km/h)</a:t>
                      </a:r>
                      <a:endParaRPr lang="ko-KR" altLang="en-US" sz="10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차량 전방 좌측 휠 속도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6363937"/>
                  </a:ext>
                </a:extLst>
              </a:tr>
              <a:tr h="2401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Wheel velocity, front, right-hand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Transmission</a:t>
                      </a:r>
                      <a:endParaRPr lang="ko-KR" altLang="en-US" sz="10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0~511.75(km/h)</a:t>
                      </a:r>
                      <a:endParaRPr lang="ko-KR" altLang="en-US" sz="10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차량 전방 우측 휠 속도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0646401"/>
                  </a:ext>
                </a:extLst>
              </a:tr>
              <a:tr h="2401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Wheel velocity, rear, left-hand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Transmission</a:t>
                      </a:r>
                      <a:endParaRPr lang="ko-KR" altLang="en-US" sz="10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0~511.75(km/h)</a:t>
                      </a:r>
                      <a:endParaRPr lang="ko-KR" altLang="en-US" sz="10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차량 후방 좌측 휠 속도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14652"/>
                  </a:ext>
                </a:extLst>
              </a:tr>
              <a:tr h="2401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Torque converter speed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Transmission</a:t>
                      </a:r>
                      <a:endParaRPr lang="ko-KR" altLang="en-US" sz="10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0~16383.75(rpm)</a:t>
                      </a:r>
                      <a:endParaRPr lang="ko-KR" altLang="en-US" sz="10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토크 컨버터 속도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3314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966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pPr lvl="0">
              <a:defRPr/>
            </a:pPr>
            <a:r>
              <a:rPr lang="ko-KR" altLang="en-US" sz="2800" b="1"/>
              <a:t>기계 학습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5496" y="68019"/>
            <a:ext cx="2520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2"/>
                </a:solidFill>
                <a:cs typeface="Arial"/>
              </a:rPr>
              <a:t>3. </a:t>
            </a:r>
            <a:r>
              <a:rPr lang="ko-KR" altLang="en-US" sz="1600">
                <a:solidFill>
                  <a:schemeClr val="accent2"/>
                </a:solidFill>
                <a:cs typeface="Arial"/>
              </a:rPr>
              <a:t>진행 사항</a:t>
            </a:r>
            <a:endParaRPr lang="en-US" altLang="ko-KR" sz="1600">
              <a:solidFill>
                <a:schemeClr val="accent2"/>
              </a:solidFill>
              <a:cs typeface="Arial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051720" y="1043033"/>
            <a:ext cx="4280098" cy="646331"/>
            <a:chOff x="1352972" y="971767"/>
            <a:chExt cx="4280098" cy="646331"/>
          </a:xfrm>
        </p:grpSpPr>
        <p:sp>
          <p:nvSpPr>
            <p:cNvPr id="22" name="TextBox 21"/>
            <p:cNvSpPr txBox="1"/>
            <p:nvPr/>
          </p:nvSpPr>
          <p:spPr>
            <a:xfrm>
              <a:off x="1352972" y="971767"/>
              <a:ext cx="89572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3600" b="1">
                  <a:solidFill>
                    <a:schemeClr val="accent2"/>
                  </a:solidFill>
                  <a:cs typeface="Arial"/>
                </a:rPr>
                <a:t>01</a:t>
              </a:r>
              <a:endParaRPr lang="ko-KR" altLang="en-US" sz="3600" b="1">
                <a:solidFill>
                  <a:schemeClr val="accent2"/>
                </a:solidFill>
                <a:cs typeface="Arial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48694" y="1127788"/>
              <a:ext cx="3384375" cy="265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200" b="1" dirty="0">
                  <a:solidFill>
                    <a:schemeClr val="bg1"/>
                  </a:solidFill>
                  <a:cs typeface="Arial"/>
                </a:rPr>
                <a:t>기계학습 알고리즘 선정 </a:t>
              </a:r>
              <a:r>
                <a:rPr lang="en-US" altLang="ko-KR" sz="1200" b="1" dirty="0">
                  <a:solidFill>
                    <a:schemeClr val="bg1"/>
                  </a:solidFill>
                  <a:cs typeface="Arial"/>
                </a:rPr>
                <a:t>2019.05.08</a:t>
              </a: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2051720" y="1793251"/>
            <a:ext cx="4280098" cy="646331"/>
            <a:chOff x="1352972" y="971767"/>
            <a:chExt cx="4280098" cy="646331"/>
          </a:xfrm>
        </p:grpSpPr>
        <p:sp>
          <p:nvSpPr>
            <p:cNvPr id="65" name="TextBox 64"/>
            <p:cNvSpPr txBox="1"/>
            <p:nvPr/>
          </p:nvSpPr>
          <p:spPr>
            <a:xfrm>
              <a:off x="1352972" y="971767"/>
              <a:ext cx="89572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3600" b="1" dirty="0">
                  <a:solidFill>
                    <a:schemeClr val="accent2"/>
                  </a:solidFill>
                  <a:cs typeface="Arial"/>
                </a:rPr>
                <a:t>02</a:t>
              </a:r>
              <a:endParaRPr lang="ko-KR" altLang="en-US" sz="3600" b="1" dirty="0">
                <a:solidFill>
                  <a:schemeClr val="accent2"/>
                </a:solidFill>
                <a:cs typeface="Arial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248694" y="1146918"/>
              <a:ext cx="338437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200" b="1">
                  <a:solidFill>
                    <a:schemeClr val="bg1"/>
                  </a:solidFill>
                  <a:cs typeface="Arial"/>
                </a:rPr>
                <a:t>알고리즘 구현 시작 </a:t>
              </a:r>
              <a:r>
                <a:rPr lang="en-US" altLang="ko-KR" sz="1200" b="1">
                  <a:solidFill>
                    <a:schemeClr val="bg1"/>
                  </a:solidFill>
                  <a:cs typeface="Arial"/>
                </a:rPr>
                <a:t>2019.05.09</a:t>
              </a: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2051720" y="2573491"/>
            <a:ext cx="5256584" cy="634529"/>
            <a:chOff x="1352972" y="971767"/>
            <a:chExt cx="5256584" cy="634529"/>
          </a:xfrm>
        </p:grpSpPr>
        <p:sp>
          <p:nvSpPr>
            <p:cNvPr id="68" name="TextBox 67"/>
            <p:cNvSpPr txBox="1"/>
            <p:nvPr/>
          </p:nvSpPr>
          <p:spPr>
            <a:xfrm>
              <a:off x="1352972" y="971767"/>
              <a:ext cx="895722" cy="6345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3600" b="1">
                  <a:solidFill>
                    <a:schemeClr val="accent2"/>
                  </a:solidFill>
                  <a:cs typeface="Arial"/>
                </a:rPr>
                <a:t>03</a:t>
              </a:r>
              <a:endParaRPr lang="ko-KR" altLang="en-US" sz="3600" b="1">
                <a:solidFill>
                  <a:schemeClr val="accent2"/>
                </a:solidFill>
                <a:cs typeface="Arial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248694" y="1127788"/>
              <a:ext cx="436086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200" b="1" dirty="0">
                  <a:solidFill>
                    <a:schemeClr val="bg1"/>
                  </a:solidFill>
                  <a:cs typeface="Arial"/>
                </a:rPr>
                <a:t>알고리즘 구현 및 정확도</a:t>
              </a:r>
              <a:r>
                <a:rPr lang="en-US" altLang="ko-KR" sz="1200" b="1" dirty="0">
                  <a:solidFill>
                    <a:schemeClr val="bg1"/>
                  </a:solidFill>
                  <a:cs typeface="Arial"/>
                </a:rPr>
                <a:t>,</a:t>
              </a:r>
              <a:r>
                <a:rPr lang="ko-KR" altLang="en-US" sz="1200" b="1" dirty="0">
                  <a:solidFill>
                    <a:schemeClr val="bg1"/>
                  </a:solidFill>
                  <a:cs typeface="Arial"/>
                </a:rPr>
                <a:t> 정밀도 계산 함수 구현 진행 중</a:t>
              </a: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051720" y="3293571"/>
            <a:ext cx="4896544" cy="646331"/>
            <a:chOff x="2051720" y="2928347"/>
            <a:chExt cx="4896544" cy="646331"/>
          </a:xfrm>
        </p:grpSpPr>
        <p:sp>
          <p:nvSpPr>
            <p:cNvPr id="71" name="TextBox 70"/>
            <p:cNvSpPr txBox="1"/>
            <p:nvPr/>
          </p:nvSpPr>
          <p:spPr>
            <a:xfrm>
              <a:off x="2051720" y="2928347"/>
              <a:ext cx="89572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3600" b="1">
                  <a:solidFill>
                    <a:schemeClr val="accent2"/>
                  </a:solidFill>
                  <a:cs typeface="Arial"/>
                </a:rPr>
                <a:t>04</a:t>
              </a:r>
              <a:endParaRPr lang="ko-KR" altLang="en-US" sz="3600" b="1">
                <a:solidFill>
                  <a:schemeClr val="accent2"/>
                </a:solidFill>
                <a:cs typeface="Arial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947442" y="3084368"/>
              <a:ext cx="400082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200" b="1" dirty="0">
                  <a:solidFill>
                    <a:schemeClr val="bg1"/>
                  </a:solidFill>
                  <a:cs typeface="Arial"/>
                </a:rPr>
                <a:t>정확도</a:t>
              </a:r>
              <a:r>
                <a:rPr lang="en-US" altLang="ko-KR" sz="1200" b="1" dirty="0">
                  <a:solidFill>
                    <a:schemeClr val="bg1"/>
                  </a:solidFill>
                  <a:cs typeface="Arial"/>
                </a:rPr>
                <a:t>,</a:t>
              </a:r>
              <a:r>
                <a:rPr lang="ko-KR" altLang="en-US" sz="1200" b="1" dirty="0">
                  <a:solidFill>
                    <a:schemeClr val="bg1"/>
                  </a:solidFill>
                  <a:cs typeface="Arial"/>
                </a:rPr>
                <a:t> 정밀도 기반 시뮬레이션 구현 예정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ko-KR" altLang="en-US" sz="2800" b="1" dirty="0"/>
              <a:t>시뮬레이션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0D15D9A-8D5E-43BF-9A2A-D9FD15D3FF42}"/>
              </a:ext>
            </a:extLst>
          </p:cNvPr>
          <p:cNvSpPr txBox="1"/>
          <p:nvPr/>
        </p:nvSpPr>
        <p:spPr>
          <a:xfrm>
            <a:off x="35496" y="68019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cs typeface="Arial" pitchFamily="34" charset="0"/>
              </a:rPr>
              <a:t>3. </a:t>
            </a:r>
            <a:r>
              <a:rPr lang="ko-KR" altLang="en-US" sz="1600" dirty="0">
                <a:solidFill>
                  <a:schemeClr val="accent2"/>
                </a:solidFill>
                <a:cs typeface="Arial" pitchFamily="34" charset="0"/>
              </a:rPr>
              <a:t>진행 사항</a:t>
            </a:r>
            <a:endParaRPr lang="en-US" altLang="ko-KR" sz="16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3" name="다이아몬드 32">
            <a:extLst>
              <a:ext uri="{FF2B5EF4-FFF2-40B4-BE49-F238E27FC236}">
                <a16:creationId xmlns:a16="http://schemas.microsoft.com/office/drawing/2014/main" id="{F91074C0-EF34-4F46-BC3F-392B6FB557F2}"/>
              </a:ext>
            </a:extLst>
          </p:cNvPr>
          <p:cNvSpPr/>
          <p:nvPr/>
        </p:nvSpPr>
        <p:spPr>
          <a:xfrm>
            <a:off x="2590602" y="1707654"/>
            <a:ext cx="1685530" cy="59631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/>
              <a:t>Accuracy</a:t>
            </a:r>
          </a:p>
        </p:txBody>
      </p:sp>
      <p:sp>
        <p:nvSpPr>
          <p:cNvPr id="34" name="다이아몬드 33">
            <a:extLst>
              <a:ext uri="{FF2B5EF4-FFF2-40B4-BE49-F238E27FC236}">
                <a16:creationId xmlns:a16="http://schemas.microsoft.com/office/drawing/2014/main" id="{E6DEF00E-BA29-4193-8461-40A82CC53D4A}"/>
              </a:ext>
            </a:extLst>
          </p:cNvPr>
          <p:cNvSpPr/>
          <p:nvPr/>
        </p:nvSpPr>
        <p:spPr>
          <a:xfrm>
            <a:off x="4819716" y="1707654"/>
            <a:ext cx="1571757" cy="59631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/>
              <a:t>Positive</a:t>
            </a:r>
          </a:p>
          <a:p>
            <a:pPr algn="ctr"/>
            <a:r>
              <a:rPr kumimoji="1" lang="en-US" altLang="ko-KR" sz="1000" b="1" dirty="0"/>
              <a:t>precision</a:t>
            </a:r>
          </a:p>
        </p:txBody>
      </p:sp>
      <p:sp>
        <p:nvSpPr>
          <p:cNvPr id="35" name="다이아몬드 34">
            <a:extLst>
              <a:ext uri="{FF2B5EF4-FFF2-40B4-BE49-F238E27FC236}">
                <a16:creationId xmlns:a16="http://schemas.microsoft.com/office/drawing/2014/main" id="{2A69F2FB-2ABB-4A0C-B2B7-FDEF9DE1EF64}"/>
              </a:ext>
            </a:extLst>
          </p:cNvPr>
          <p:cNvSpPr/>
          <p:nvPr/>
        </p:nvSpPr>
        <p:spPr>
          <a:xfrm>
            <a:off x="2590602" y="2973302"/>
            <a:ext cx="1685530" cy="59631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/>
              <a:t>Negative precision</a:t>
            </a:r>
            <a:endParaRPr kumimoji="1" lang="ko-KR" altLang="en-US" sz="1000" b="1" dirty="0"/>
          </a:p>
        </p:txBody>
      </p:sp>
      <p:sp>
        <p:nvSpPr>
          <p:cNvPr id="36" name="모서리가 둥근 직사각형 6">
            <a:extLst>
              <a:ext uri="{FF2B5EF4-FFF2-40B4-BE49-F238E27FC236}">
                <a16:creationId xmlns:a16="http://schemas.microsoft.com/office/drawing/2014/main" id="{C9AEAF61-5EC2-4ACC-A960-E4BD33C8A64B}"/>
              </a:ext>
            </a:extLst>
          </p:cNvPr>
          <p:cNvSpPr/>
          <p:nvPr/>
        </p:nvSpPr>
        <p:spPr>
          <a:xfrm>
            <a:off x="4922955" y="2973302"/>
            <a:ext cx="1365279" cy="5598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/>
              <a:t>Unidentified </a:t>
            </a:r>
          </a:p>
          <a:p>
            <a:pPr algn="ctr"/>
            <a:r>
              <a:rPr kumimoji="1" lang="en-US" altLang="ko-KR" sz="1000" b="1" dirty="0"/>
              <a:t>Driver Alarm</a:t>
            </a:r>
            <a:endParaRPr kumimoji="1" lang="ko-KR" altLang="en-US" sz="1000" b="1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192F752-859A-41EA-9E27-542DEFFEAA26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4276132" y="2005812"/>
            <a:ext cx="5435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ABE8400-F4B7-426F-AC7D-FA0B5B7D73BF}"/>
              </a:ext>
            </a:extLst>
          </p:cNvPr>
          <p:cNvCxnSpPr>
            <a:stCxn id="33" idx="2"/>
          </p:cNvCxnSpPr>
          <p:nvPr/>
        </p:nvCxnSpPr>
        <p:spPr>
          <a:xfrm>
            <a:off x="3433367" y="2303969"/>
            <a:ext cx="0" cy="6693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9E8F664-3D20-4A16-A8B4-5888591C5CDC}"/>
              </a:ext>
            </a:extLst>
          </p:cNvPr>
          <p:cNvCxnSpPr>
            <a:cxnSpLocks/>
            <a:stCxn id="34" idx="3"/>
            <a:endCxn id="31" idx="3"/>
          </p:cNvCxnSpPr>
          <p:nvPr/>
        </p:nvCxnSpPr>
        <p:spPr>
          <a:xfrm>
            <a:off x="6391473" y="2005812"/>
            <a:ext cx="645709" cy="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EA1D119-E081-4746-8EAF-273D893603E2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 flipV="1">
            <a:off x="4276132" y="3253205"/>
            <a:ext cx="646823" cy="18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7751F23-F1BB-4246-A64E-8979FBB875F3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>
            <a:off x="5605594" y="2303969"/>
            <a:ext cx="0" cy="6693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D6CC0C0-DC9B-4CF9-BEF3-FD8EA2C192DF}"/>
              </a:ext>
            </a:extLst>
          </p:cNvPr>
          <p:cNvSpPr txBox="1"/>
          <p:nvPr/>
        </p:nvSpPr>
        <p:spPr>
          <a:xfrm>
            <a:off x="4429819" y="1707654"/>
            <a:ext cx="3394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b="1" dirty="0"/>
              <a:t>Y</a:t>
            </a:r>
            <a:endParaRPr kumimoji="1" lang="ko-KR" altLang="en-US" sz="1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D1C2B0-AC07-456D-AB5F-C74D9B41D639}"/>
              </a:ext>
            </a:extLst>
          </p:cNvPr>
          <p:cNvSpPr txBox="1"/>
          <p:nvPr/>
        </p:nvSpPr>
        <p:spPr>
          <a:xfrm>
            <a:off x="4447726" y="2973302"/>
            <a:ext cx="3394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b="1" dirty="0"/>
              <a:t>Y</a:t>
            </a:r>
            <a:endParaRPr kumimoji="1" lang="ko-KR" altLang="en-US" sz="10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6CFB27-CF84-4828-B0CE-E984343BFF46}"/>
              </a:ext>
            </a:extLst>
          </p:cNvPr>
          <p:cNvSpPr txBox="1"/>
          <p:nvPr/>
        </p:nvSpPr>
        <p:spPr>
          <a:xfrm>
            <a:off x="6527276" y="1724139"/>
            <a:ext cx="3394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b="1" dirty="0"/>
              <a:t>Y</a:t>
            </a:r>
            <a:endParaRPr kumimoji="1" lang="ko-KR" altLang="en-US" sz="1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0E012D-4581-4E52-96E7-58AA4B17E185}"/>
              </a:ext>
            </a:extLst>
          </p:cNvPr>
          <p:cNvSpPr txBox="1"/>
          <p:nvPr/>
        </p:nvSpPr>
        <p:spPr>
          <a:xfrm>
            <a:off x="3194717" y="2538361"/>
            <a:ext cx="3394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b="1" dirty="0"/>
              <a:t>N</a:t>
            </a:r>
            <a:endParaRPr kumimoji="1" lang="ko-KR" altLang="en-US" sz="1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77F8D0-A4D4-4850-8178-C09A8CC8C0E9}"/>
              </a:ext>
            </a:extLst>
          </p:cNvPr>
          <p:cNvSpPr txBox="1"/>
          <p:nvPr/>
        </p:nvSpPr>
        <p:spPr>
          <a:xfrm>
            <a:off x="5361191" y="2538360"/>
            <a:ext cx="3394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b="1" dirty="0"/>
              <a:t>N</a:t>
            </a:r>
            <a:endParaRPr kumimoji="1" lang="ko-KR" altLang="en-US" sz="1000" b="1" dirty="0"/>
          </a:p>
        </p:txBody>
      </p:sp>
      <p:sp>
        <p:nvSpPr>
          <p:cNvPr id="30" name="양쪽 모서리가 잘린 사각형 28">
            <a:extLst>
              <a:ext uri="{FF2B5EF4-FFF2-40B4-BE49-F238E27FC236}">
                <a16:creationId xmlns:a16="http://schemas.microsoft.com/office/drawing/2014/main" id="{00DA636D-B435-4A3B-8D8E-40385DE05566}"/>
              </a:ext>
            </a:extLst>
          </p:cNvPr>
          <p:cNvSpPr/>
          <p:nvPr/>
        </p:nvSpPr>
        <p:spPr>
          <a:xfrm rot="5400000">
            <a:off x="1115110" y="1493210"/>
            <a:ext cx="595241" cy="1026279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kumimoji="1" lang="en-US" altLang="ko-KR" sz="1000" b="1" dirty="0"/>
              <a:t>driver</a:t>
            </a:r>
            <a:endParaRPr kumimoji="1" lang="ko-KR" altLang="en-US" sz="1000" b="1" dirty="0"/>
          </a:p>
        </p:txBody>
      </p:sp>
      <p:sp>
        <p:nvSpPr>
          <p:cNvPr id="31" name="양쪽 모서리가 잘린 사각형 30">
            <a:extLst>
              <a:ext uri="{FF2B5EF4-FFF2-40B4-BE49-F238E27FC236}">
                <a16:creationId xmlns:a16="http://schemas.microsoft.com/office/drawing/2014/main" id="{DEDB2F46-8752-4333-A137-E98A9BA8B426}"/>
              </a:ext>
            </a:extLst>
          </p:cNvPr>
          <p:cNvSpPr/>
          <p:nvPr/>
        </p:nvSpPr>
        <p:spPr>
          <a:xfrm rot="16200000">
            <a:off x="7252700" y="1493209"/>
            <a:ext cx="595241" cy="1026279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ko-KR" sz="1000" b="1" dirty="0"/>
              <a:t>Identified driver</a:t>
            </a:r>
            <a:endParaRPr kumimoji="1" lang="ko-KR" altLang="en-US" sz="1000" b="1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104B519-720B-419F-AC6D-76EEC123125C}"/>
              </a:ext>
            </a:extLst>
          </p:cNvPr>
          <p:cNvCxnSpPr>
            <a:stCxn id="30" idx="3"/>
            <a:endCxn id="33" idx="1"/>
          </p:cNvCxnSpPr>
          <p:nvPr/>
        </p:nvCxnSpPr>
        <p:spPr>
          <a:xfrm flipV="1">
            <a:off x="1925871" y="2005812"/>
            <a:ext cx="664731" cy="5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양쪽 모서리가 잘린 사각형 41">
            <a:extLst>
              <a:ext uri="{FF2B5EF4-FFF2-40B4-BE49-F238E27FC236}">
                <a16:creationId xmlns:a16="http://schemas.microsoft.com/office/drawing/2014/main" id="{BA32661E-5417-473F-8397-058B8208E11E}"/>
              </a:ext>
            </a:extLst>
          </p:cNvPr>
          <p:cNvSpPr/>
          <p:nvPr/>
        </p:nvSpPr>
        <p:spPr>
          <a:xfrm rot="16200000">
            <a:off x="7289632" y="2722347"/>
            <a:ext cx="595241" cy="1026279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ko-KR" sz="1000" b="1" dirty="0"/>
              <a:t>Unidentified driver</a:t>
            </a:r>
            <a:endParaRPr kumimoji="1" lang="ko-KR" altLang="en-US" sz="1000" b="1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5BD1362-C852-4D7C-84F5-835E4B8300AD}"/>
              </a:ext>
            </a:extLst>
          </p:cNvPr>
          <p:cNvCxnSpPr>
            <a:cxnSpLocks/>
            <a:stCxn id="36" idx="3"/>
            <a:endCxn id="21" idx="3"/>
          </p:cNvCxnSpPr>
          <p:nvPr/>
        </p:nvCxnSpPr>
        <p:spPr>
          <a:xfrm flipV="1">
            <a:off x="6288234" y="3235487"/>
            <a:ext cx="785879" cy="17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648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ko-KR" altLang="en-US" sz="2800" b="1" dirty="0"/>
              <a:t>팀원 역할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123728" y="843558"/>
            <a:ext cx="2049198" cy="1944216"/>
            <a:chOff x="993726" y="1566850"/>
            <a:chExt cx="2227202" cy="2365286"/>
          </a:xfrm>
        </p:grpSpPr>
        <p:sp>
          <p:nvSpPr>
            <p:cNvPr id="4" name="Rectangle 3"/>
            <p:cNvSpPr/>
            <p:nvPr/>
          </p:nvSpPr>
          <p:spPr>
            <a:xfrm>
              <a:off x="993726" y="2012949"/>
              <a:ext cx="2227202" cy="1919187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1683824" y="1566850"/>
              <a:ext cx="847006" cy="84700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328805" y="1621654"/>
            <a:ext cx="1671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>
                <a:solidFill>
                  <a:schemeClr val="bg1"/>
                </a:solidFill>
                <a:cs typeface="Arial" pitchFamily="34" charset="0"/>
              </a:rPr>
              <a:t>박용채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495C94C9-9963-46F7-B2E6-21851F69B6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027" y="915566"/>
            <a:ext cx="558600" cy="558600"/>
          </a:xfrm>
          <a:prstGeom prst="rect">
            <a:avLst/>
          </a:prstGeom>
        </p:spPr>
      </p:pic>
      <p:grpSp>
        <p:nvGrpSpPr>
          <p:cNvPr id="47" name="Group 7">
            <a:extLst>
              <a:ext uri="{FF2B5EF4-FFF2-40B4-BE49-F238E27FC236}">
                <a16:creationId xmlns:a16="http://schemas.microsoft.com/office/drawing/2014/main" id="{EAE2ABC0-C983-41D3-9D19-C12E7751920D}"/>
              </a:ext>
            </a:extLst>
          </p:cNvPr>
          <p:cNvGrpSpPr/>
          <p:nvPr/>
        </p:nvGrpSpPr>
        <p:grpSpPr>
          <a:xfrm>
            <a:off x="4860032" y="843558"/>
            <a:ext cx="2049198" cy="1944216"/>
            <a:chOff x="993726" y="1566850"/>
            <a:chExt cx="2227202" cy="2365286"/>
          </a:xfrm>
        </p:grpSpPr>
        <p:sp>
          <p:nvSpPr>
            <p:cNvPr id="48" name="Rectangle 3">
              <a:extLst>
                <a:ext uri="{FF2B5EF4-FFF2-40B4-BE49-F238E27FC236}">
                  <a16:creationId xmlns:a16="http://schemas.microsoft.com/office/drawing/2014/main" id="{085D4F08-5F87-49AB-8CFE-4D6099E90518}"/>
                </a:ext>
              </a:extLst>
            </p:cNvPr>
            <p:cNvSpPr/>
            <p:nvPr/>
          </p:nvSpPr>
          <p:spPr>
            <a:xfrm>
              <a:off x="993726" y="2012949"/>
              <a:ext cx="2227202" cy="1919187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Oval 4">
              <a:extLst>
                <a:ext uri="{FF2B5EF4-FFF2-40B4-BE49-F238E27FC236}">
                  <a16:creationId xmlns:a16="http://schemas.microsoft.com/office/drawing/2014/main" id="{6EE5B204-457B-4E9C-8255-D7197318EA39}"/>
                </a:ext>
              </a:extLst>
            </p:cNvPr>
            <p:cNvSpPr/>
            <p:nvPr/>
          </p:nvSpPr>
          <p:spPr>
            <a:xfrm>
              <a:off x="1683824" y="1566850"/>
              <a:ext cx="847006" cy="84700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7F3FDC4-817F-4F98-9C2C-C2C8C4ED3035}"/>
              </a:ext>
            </a:extLst>
          </p:cNvPr>
          <p:cNvSpPr txBox="1"/>
          <p:nvPr/>
        </p:nvSpPr>
        <p:spPr>
          <a:xfrm>
            <a:off x="5029267" y="1621654"/>
            <a:ext cx="1671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cs typeface="Arial" pitchFamily="34" charset="0"/>
              </a:rPr>
              <a:t>유진형</a:t>
            </a: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0DBEBE10-C516-4569-93B0-6F3E9C0F50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331" y="915566"/>
            <a:ext cx="558600" cy="558600"/>
          </a:xfrm>
          <a:prstGeom prst="rect">
            <a:avLst/>
          </a:prstGeom>
        </p:spPr>
      </p:pic>
      <p:grpSp>
        <p:nvGrpSpPr>
          <p:cNvPr id="52" name="Group 7">
            <a:extLst>
              <a:ext uri="{FF2B5EF4-FFF2-40B4-BE49-F238E27FC236}">
                <a16:creationId xmlns:a16="http://schemas.microsoft.com/office/drawing/2014/main" id="{5698B88B-7CB0-4007-BB5C-FA90B1BF7695}"/>
              </a:ext>
            </a:extLst>
          </p:cNvPr>
          <p:cNvGrpSpPr/>
          <p:nvPr/>
        </p:nvGrpSpPr>
        <p:grpSpPr>
          <a:xfrm>
            <a:off x="4860032" y="2949357"/>
            <a:ext cx="2049198" cy="1944216"/>
            <a:chOff x="993726" y="1566850"/>
            <a:chExt cx="2227202" cy="2365286"/>
          </a:xfrm>
        </p:grpSpPr>
        <p:sp>
          <p:nvSpPr>
            <p:cNvPr id="53" name="Rectangle 3">
              <a:extLst>
                <a:ext uri="{FF2B5EF4-FFF2-40B4-BE49-F238E27FC236}">
                  <a16:creationId xmlns:a16="http://schemas.microsoft.com/office/drawing/2014/main" id="{4619E243-27C9-43F2-A0C7-1A3A573C0427}"/>
                </a:ext>
              </a:extLst>
            </p:cNvPr>
            <p:cNvSpPr/>
            <p:nvPr/>
          </p:nvSpPr>
          <p:spPr>
            <a:xfrm>
              <a:off x="993726" y="2012949"/>
              <a:ext cx="2227202" cy="1919187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4">
              <a:extLst>
                <a:ext uri="{FF2B5EF4-FFF2-40B4-BE49-F238E27FC236}">
                  <a16:creationId xmlns:a16="http://schemas.microsoft.com/office/drawing/2014/main" id="{1D30B7EF-F3DC-440B-BDE3-B44719698B19}"/>
                </a:ext>
              </a:extLst>
            </p:cNvPr>
            <p:cNvSpPr/>
            <p:nvPr/>
          </p:nvSpPr>
          <p:spPr>
            <a:xfrm>
              <a:off x="1683824" y="1566850"/>
              <a:ext cx="847006" cy="84700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FBEEDFD1-391B-4141-8262-4DAF4D670CC0}"/>
              </a:ext>
            </a:extLst>
          </p:cNvPr>
          <p:cNvSpPr txBox="1"/>
          <p:nvPr/>
        </p:nvSpPr>
        <p:spPr>
          <a:xfrm>
            <a:off x="5029267" y="3727453"/>
            <a:ext cx="1671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>
                <a:solidFill>
                  <a:schemeClr val="bg1"/>
                </a:solidFill>
                <a:cs typeface="Arial" pitchFamily="34" charset="0"/>
              </a:rPr>
              <a:t>조윤상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FE32028B-36AA-4730-9531-1F696E97E8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331" y="3021365"/>
            <a:ext cx="558600" cy="558600"/>
          </a:xfrm>
          <a:prstGeom prst="rect">
            <a:avLst/>
          </a:prstGeom>
        </p:spPr>
      </p:pic>
      <p:grpSp>
        <p:nvGrpSpPr>
          <p:cNvPr id="57" name="Group 7">
            <a:extLst>
              <a:ext uri="{FF2B5EF4-FFF2-40B4-BE49-F238E27FC236}">
                <a16:creationId xmlns:a16="http://schemas.microsoft.com/office/drawing/2014/main" id="{2AEB4F90-A853-44E0-B1D9-EBD7098DC3FE}"/>
              </a:ext>
            </a:extLst>
          </p:cNvPr>
          <p:cNvGrpSpPr/>
          <p:nvPr/>
        </p:nvGrpSpPr>
        <p:grpSpPr>
          <a:xfrm>
            <a:off x="2123728" y="2949357"/>
            <a:ext cx="2049198" cy="1944216"/>
            <a:chOff x="993726" y="1566850"/>
            <a:chExt cx="2227202" cy="2365286"/>
          </a:xfrm>
        </p:grpSpPr>
        <p:sp>
          <p:nvSpPr>
            <p:cNvPr id="58" name="Rectangle 3">
              <a:extLst>
                <a:ext uri="{FF2B5EF4-FFF2-40B4-BE49-F238E27FC236}">
                  <a16:creationId xmlns:a16="http://schemas.microsoft.com/office/drawing/2014/main" id="{1456130C-41CD-4B73-9795-3D6417D1551C}"/>
                </a:ext>
              </a:extLst>
            </p:cNvPr>
            <p:cNvSpPr/>
            <p:nvPr/>
          </p:nvSpPr>
          <p:spPr>
            <a:xfrm>
              <a:off x="993726" y="2012949"/>
              <a:ext cx="2227202" cy="1919187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Oval 4">
              <a:extLst>
                <a:ext uri="{FF2B5EF4-FFF2-40B4-BE49-F238E27FC236}">
                  <a16:creationId xmlns:a16="http://schemas.microsoft.com/office/drawing/2014/main" id="{E92B2627-761A-4E19-8683-4D9625B46B16}"/>
                </a:ext>
              </a:extLst>
            </p:cNvPr>
            <p:cNvSpPr/>
            <p:nvPr/>
          </p:nvSpPr>
          <p:spPr>
            <a:xfrm>
              <a:off x="1683824" y="1566850"/>
              <a:ext cx="847006" cy="84700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17C44717-C7D2-4497-8941-EADAFE14003D}"/>
              </a:ext>
            </a:extLst>
          </p:cNvPr>
          <p:cNvSpPr txBox="1"/>
          <p:nvPr/>
        </p:nvSpPr>
        <p:spPr>
          <a:xfrm>
            <a:off x="2328805" y="3727453"/>
            <a:ext cx="1671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cs typeface="Arial" pitchFamily="34" charset="0"/>
              </a:rPr>
              <a:t>이정관</a:t>
            </a: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597D1CA1-E7BB-4110-8045-E11A9A91F9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027" y="3021365"/>
            <a:ext cx="558600" cy="5586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53C783C-F4BC-492A-B7E2-E47D4B807761}"/>
              </a:ext>
            </a:extLst>
          </p:cNvPr>
          <p:cNvSpPr txBox="1"/>
          <p:nvPr/>
        </p:nvSpPr>
        <p:spPr>
          <a:xfrm>
            <a:off x="35496" y="68019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2"/>
                </a:solidFill>
                <a:cs typeface="Arial" pitchFamily="34" charset="0"/>
              </a:rPr>
              <a:t>4. </a:t>
            </a:r>
            <a:r>
              <a:rPr lang="ko-KR" altLang="en-US" sz="1400" dirty="0">
                <a:solidFill>
                  <a:schemeClr val="accent2"/>
                </a:solidFill>
                <a:cs typeface="Arial" pitchFamily="34" charset="0"/>
              </a:rPr>
              <a:t>팀원 역할</a:t>
            </a:r>
            <a:endParaRPr lang="en-US" altLang="ko-KR" sz="14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135340-08BE-4B51-AFFA-3966912900EB}"/>
              </a:ext>
            </a:extLst>
          </p:cNvPr>
          <p:cNvSpPr txBox="1"/>
          <p:nvPr/>
        </p:nvSpPr>
        <p:spPr>
          <a:xfrm>
            <a:off x="2328805" y="1999008"/>
            <a:ext cx="167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cs typeface="Arial" pitchFamily="34" charset="0"/>
              </a:rPr>
              <a:t>기계학습 개발</a:t>
            </a:r>
            <a:endParaRPr lang="en-US" altLang="ko-KR" sz="1400" b="1" dirty="0">
              <a:solidFill>
                <a:schemeClr val="bg1"/>
              </a:solidFill>
              <a:cs typeface="Arial" pitchFamily="34" charset="0"/>
            </a:endParaRPr>
          </a:p>
          <a:p>
            <a:pPr algn="ctr"/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B2EF44-9BB6-4823-8263-58733434FB7D}"/>
              </a:ext>
            </a:extLst>
          </p:cNvPr>
          <p:cNvSpPr txBox="1"/>
          <p:nvPr/>
        </p:nvSpPr>
        <p:spPr>
          <a:xfrm>
            <a:off x="5029266" y="1934478"/>
            <a:ext cx="167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cs typeface="Arial" pitchFamily="34" charset="0"/>
              </a:rPr>
              <a:t>데이터 전처리</a:t>
            </a:r>
            <a:endParaRPr lang="en-US" altLang="ko-KR" sz="1400" b="1" dirty="0">
              <a:solidFill>
                <a:schemeClr val="bg1"/>
              </a:solidFill>
              <a:cs typeface="Arial" pitchFamily="34" charset="0"/>
            </a:endParaRP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(</a:t>
            </a:r>
            <a:r>
              <a:rPr lang="ko-KR" altLang="en-US" sz="1400" b="1" dirty="0">
                <a:solidFill>
                  <a:schemeClr val="bg1"/>
                </a:solidFill>
                <a:cs typeface="Arial" pitchFamily="34" charset="0"/>
              </a:rPr>
              <a:t>기계학습 개발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B147AE-AFC0-4B70-ACE1-45CC118ED62C}"/>
              </a:ext>
            </a:extLst>
          </p:cNvPr>
          <p:cNvSpPr txBox="1"/>
          <p:nvPr/>
        </p:nvSpPr>
        <p:spPr>
          <a:xfrm>
            <a:off x="2328805" y="4068296"/>
            <a:ext cx="167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cs typeface="Arial" pitchFamily="34" charset="0"/>
              </a:rPr>
              <a:t>시뮬레이션 개발</a:t>
            </a:r>
            <a:endParaRPr lang="en-US" altLang="ko-KR" sz="1400" b="1" dirty="0">
              <a:solidFill>
                <a:schemeClr val="bg1"/>
              </a:solidFill>
              <a:cs typeface="Arial" pitchFamily="34" charset="0"/>
            </a:endParaRPr>
          </a:p>
          <a:p>
            <a:pPr algn="ctr"/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6AF8F1-9096-4441-8319-1BECA8290F53}"/>
              </a:ext>
            </a:extLst>
          </p:cNvPr>
          <p:cNvSpPr txBox="1"/>
          <p:nvPr/>
        </p:nvSpPr>
        <p:spPr>
          <a:xfrm>
            <a:off x="5029266" y="4035230"/>
            <a:ext cx="167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cs typeface="Arial" pitchFamily="34" charset="0"/>
              </a:rPr>
              <a:t>데이터 전처리</a:t>
            </a:r>
            <a:endParaRPr lang="en-US" altLang="ko-KR" sz="1400" b="1" dirty="0">
              <a:solidFill>
                <a:schemeClr val="bg1"/>
              </a:solidFill>
              <a:cs typeface="Arial" pitchFamily="34" charset="0"/>
            </a:endParaRP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(</a:t>
            </a:r>
            <a:r>
              <a:rPr lang="ko-KR" altLang="en-US" sz="1400" b="1" dirty="0">
                <a:solidFill>
                  <a:schemeClr val="bg1"/>
                </a:solidFill>
                <a:cs typeface="Arial" pitchFamily="34" charset="0"/>
              </a:rPr>
              <a:t>시뮬레이션 개발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)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331424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6166</TotalTime>
  <Words>502</Words>
  <Application>Microsoft Office PowerPoint</Application>
  <PresentationFormat>화면 슬라이드 쇼(16:9)</PresentationFormat>
  <Paragraphs>199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나눔고딕 ExtraBold</vt:lpstr>
      <vt:lpstr>맑은 고딕</vt:lpstr>
      <vt:lpstr>Arial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유진형</cp:lastModifiedBy>
  <cp:revision>297</cp:revision>
  <dcterms:created xsi:type="dcterms:W3CDTF">2016-12-05T23:26:54Z</dcterms:created>
  <dcterms:modified xsi:type="dcterms:W3CDTF">2019-05-26T06:52:09Z</dcterms:modified>
</cp:coreProperties>
</file>