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  <p:sldMasterId id="214748370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0" r:id="rId17"/>
    <p:sldId id="281" r:id="rId18"/>
    <p:sldId id="282" r:id="rId19"/>
    <p:sldId id="283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4375" autoAdjust="0"/>
  </p:normalViewPr>
  <p:slideViewPr>
    <p:cSldViewPr>
      <p:cViewPr varScale="1">
        <p:scale>
          <a:sx n="95" d="100"/>
          <a:sy n="95" d="100"/>
        </p:scale>
        <p:origin x="1027" y="72"/>
      </p:cViewPr>
      <p:guideLst>
        <p:guide orient="horz" pos="184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E4AD54-7233-420C-AB6A-F8B6612636A3}" type="datetime1">
              <a:rPr lang="ko-KR" altLang="en-US"/>
              <a:pPr lvl="0">
                <a:defRPr/>
              </a:pPr>
              <a:t>2019-06-22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52D7C4D-8485-4375-A4FA-1DBB659A95F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중 전체적으로 가장 높다고 판단된 값은 </a:t>
            </a:r>
            <a:r>
              <a:rPr lang="en-US" altLang="ko-KR"/>
              <a:t>40</a:t>
            </a:r>
            <a:r>
              <a:rPr lang="ko-KR" altLang="en-US"/>
              <a:t> 이여서 이에 대한 정확도와 정밀성으로 시뮬레이션을 해 보았습니다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기계학습으로 학습데이터로 학습시킨후 테스트데이터를 넣은 결과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SW</a:t>
            </a:r>
            <a:r>
              <a:rPr lang="ko-KR" altLang="en-US"/>
              <a:t>의 크기를 </a:t>
            </a: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까지 </a:t>
            </a:r>
            <a:r>
              <a:rPr lang="en-US" altLang="ko-KR"/>
              <a:t>10</a:t>
            </a:r>
            <a:r>
              <a:rPr lang="ko-KR" altLang="en-US"/>
              <a:t>단위로 변화를 주고 각 통계값별로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다 넣은 값으로 조사해 보았고 </a:t>
            </a:r>
            <a:r>
              <a:rPr lang="en-US" altLang="ko-KR"/>
              <a:t>precision</a:t>
            </a:r>
            <a:r>
              <a:rPr lang="ko-KR" altLang="en-US"/>
              <a:t>값은</a:t>
            </a:r>
          </a:p>
          <a:p>
            <a:pPr lvl="0">
              <a:defRPr/>
            </a:pPr>
            <a:r>
              <a:rPr lang="ko-KR" altLang="en-US"/>
              <a:t>각 정확도중 제일 큰 값에 대한 </a:t>
            </a:r>
            <a:r>
              <a:rPr lang="en-US" altLang="ko-KR"/>
              <a:t>precision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은 주로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9</a:t>
            </a:r>
            <a:r>
              <a:rPr lang="ko-KR" altLang="en-US"/>
              <a:t>에서 높은 정확도를 보였고</a:t>
            </a:r>
            <a:r>
              <a:rPr lang="en-US" altLang="ko-KR"/>
              <a:t> </a:t>
            </a:r>
            <a:r>
              <a:rPr lang="ko-KR" altLang="en-US"/>
              <a:t>각 알고리즘 별로 통계값간의 연관성은 찾지 못했습니다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934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기계학습으로 학습데이터로 학습시킨후 테스트데이터를 넣은 결과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SW</a:t>
            </a:r>
            <a:r>
              <a:rPr lang="ko-KR" altLang="en-US"/>
              <a:t>의 크기를 </a:t>
            </a: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까지 </a:t>
            </a:r>
            <a:r>
              <a:rPr lang="en-US" altLang="ko-KR"/>
              <a:t>10</a:t>
            </a:r>
            <a:r>
              <a:rPr lang="ko-KR" altLang="en-US"/>
              <a:t>단위로 변화를 주고 각 통계값별로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다 넣은 값으로 조사해 보았고 </a:t>
            </a:r>
            <a:r>
              <a:rPr lang="en-US" altLang="ko-KR"/>
              <a:t>precision</a:t>
            </a:r>
            <a:r>
              <a:rPr lang="ko-KR" altLang="en-US"/>
              <a:t>값은</a:t>
            </a:r>
          </a:p>
          <a:p>
            <a:pPr lvl="0">
              <a:defRPr/>
            </a:pPr>
            <a:r>
              <a:rPr lang="ko-KR" altLang="en-US"/>
              <a:t>각 정확도중 제일 큰 값에 대한 </a:t>
            </a:r>
            <a:r>
              <a:rPr lang="en-US" altLang="ko-KR"/>
              <a:t>precision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은 주로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9</a:t>
            </a:r>
            <a:r>
              <a:rPr lang="ko-KR" altLang="en-US"/>
              <a:t>에서 높은 정확도를 보였고</a:t>
            </a:r>
            <a:r>
              <a:rPr lang="en-US" altLang="ko-KR"/>
              <a:t> </a:t>
            </a:r>
            <a:r>
              <a:rPr lang="ko-KR" altLang="en-US"/>
              <a:t>각 알고리즘 별로 통계값간의 연관성은 찾지 못했습니다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4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기계학습으로 학습데이터로 학습시킨후 테스트데이터를 넣은 결과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SW</a:t>
            </a:r>
            <a:r>
              <a:rPr lang="ko-KR" altLang="en-US"/>
              <a:t>의 크기를 </a:t>
            </a: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까지 </a:t>
            </a:r>
            <a:r>
              <a:rPr lang="en-US" altLang="ko-KR"/>
              <a:t>10</a:t>
            </a:r>
            <a:r>
              <a:rPr lang="ko-KR" altLang="en-US"/>
              <a:t>단위로 변화를 주고 각 통계값별로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다 넣은 값으로 조사해 보았고 </a:t>
            </a:r>
            <a:r>
              <a:rPr lang="en-US" altLang="ko-KR"/>
              <a:t>precision</a:t>
            </a:r>
            <a:r>
              <a:rPr lang="ko-KR" altLang="en-US"/>
              <a:t>값은</a:t>
            </a:r>
          </a:p>
          <a:p>
            <a:pPr lvl="0">
              <a:defRPr/>
            </a:pPr>
            <a:r>
              <a:rPr lang="ko-KR" altLang="en-US"/>
              <a:t>각 정확도중 제일 큰 값에 대한 </a:t>
            </a:r>
            <a:r>
              <a:rPr lang="en-US" altLang="ko-KR"/>
              <a:t>precision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은 주로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9</a:t>
            </a:r>
            <a:r>
              <a:rPr lang="ko-KR" altLang="en-US"/>
              <a:t>에서 높은 정확도를 보였고</a:t>
            </a:r>
            <a:r>
              <a:rPr lang="en-US" altLang="ko-KR"/>
              <a:t> </a:t>
            </a:r>
            <a:r>
              <a:rPr lang="ko-KR" altLang="en-US"/>
              <a:t>각 알고리즘 별로 통계값간의 연관성은 찾지 못했습니다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182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기계학습으로 학습데이터로 학습시킨후 테스트데이터를 넣은 결과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SW</a:t>
            </a:r>
            <a:r>
              <a:rPr lang="ko-KR" altLang="en-US"/>
              <a:t>의 크기를 </a:t>
            </a: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까지 </a:t>
            </a:r>
            <a:r>
              <a:rPr lang="en-US" altLang="ko-KR"/>
              <a:t>10</a:t>
            </a:r>
            <a:r>
              <a:rPr lang="ko-KR" altLang="en-US"/>
              <a:t>단위로 변화를 주고 각 통계값별로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다 넣은 값으로 조사해 보았고 </a:t>
            </a:r>
            <a:r>
              <a:rPr lang="en-US" altLang="ko-KR"/>
              <a:t>precision</a:t>
            </a:r>
            <a:r>
              <a:rPr lang="ko-KR" altLang="en-US"/>
              <a:t>값은</a:t>
            </a:r>
          </a:p>
          <a:p>
            <a:pPr lvl="0">
              <a:defRPr/>
            </a:pPr>
            <a:r>
              <a:rPr lang="ko-KR" altLang="en-US"/>
              <a:t>각 정확도중 제일 큰 값에 대한 </a:t>
            </a:r>
            <a:r>
              <a:rPr lang="en-US" altLang="ko-KR"/>
              <a:t>precision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은 주로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9</a:t>
            </a:r>
            <a:r>
              <a:rPr lang="ko-KR" altLang="en-US"/>
              <a:t>에서 높은 정확도를 보였고</a:t>
            </a:r>
            <a:r>
              <a:rPr lang="en-US" altLang="ko-KR"/>
              <a:t> </a:t>
            </a:r>
            <a:r>
              <a:rPr lang="ko-KR" altLang="en-US"/>
              <a:t>각 알고리즘 별로 통계값간의 연관성은 찾지 못했습니다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446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기계학습으로 학습데이터로 학습시킨후 테스트데이터를 넣은 결과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SW</a:t>
            </a:r>
            <a:r>
              <a:rPr lang="ko-KR" altLang="en-US"/>
              <a:t>의 크기를 </a:t>
            </a: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까지 </a:t>
            </a:r>
            <a:r>
              <a:rPr lang="en-US" altLang="ko-KR"/>
              <a:t>10</a:t>
            </a:r>
            <a:r>
              <a:rPr lang="ko-KR" altLang="en-US"/>
              <a:t>단위로 변화를 주고 각 통계값별로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다 넣은 값으로 조사해 보았고 </a:t>
            </a:r>
            <a:r>
              <a:rPr lang="en-US" altLang="ko-KR"/>
              <a:t>precision</a:t>
            </a:r>
            <a:r>
              <a:rPr lang="ko-KR" altLang="en-US"/>
              <a:t>값은</a:t>
            </a:r>
          </a:p>
          <a:p>
            <a:pPr lvl="0">
              <a:defRPr/>
            </a:pPr>
            <a:r>
              <a:rPr lang="ko-KR" altLang="en-US"/>
              <a:t>각 정확도중 제일 큰 값에 대한 </a:t>
            </a:r>
            <a:r>
              <a:rPr lang="en-US" altLang="ko-KR"/>
              <a:t>precision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은 주로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9</a:t>
            </a:r>
            <a:r>
              <a:rPr lang="ko-KR" altLang="en-US"/>
              <a:t>에서 높은 정확도를 보였고</a:t>
            </a:r>
            <a:r>
              <a:rPr lang="en-US" altLang="ko-KR"/>
              <a:t> </a:t>
            </a:r>
            <a:r>
              <a:rPr lang="ko-KR" altLang="en-US"/>
              <a:t>각 알고리즘 별로 통계값간의 연관성은 찾지 못했습니다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397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밑에 알고리즘 부분 첫번째와 같이 직렬로 실험 횟수만큼 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목차 입니다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 시뮬레이션 구성도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데이터는 저희가 갖고있는 데이터 개수와 똑같이 넣고 식별 비식별 비중도 똑같게 맞춰주었습니다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첫번째 동그라미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데이터를 생성하고 도로유형 별로 분류</a:t>
            </a:r>
          </a:p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두번째 동그라미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도로유형별로 분류된 데이터를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identified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운전자와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unidentified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된 운전자를 원본 데이터 비율만큼 나눠서 알고리즘으로 분류하기전 각 데이터 개수 측정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나중에 알고리즘이 분류한 데이터와 비교</a:t>
            </a:r>
            <a:endParaRPr lang="en-US" altLang="ko-KR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첫번째 동그라미 </a:t>
            </a:r>
            <a:r>
              <a:rPr lang="en-US" altLang="ko-KR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분류 알고리즘의 역할</a:t>
            </a:r>
          </a:p>
          <a:p>
            <a:pPr lvl="0">
              <a:defRPr/>
            </a:pP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두번째 동그라미 </a:t>
            </a:r>
            <a:r>
              <a:rPr lang="en-US" altLang="ko-KR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알고리즘에 의해 분류된 데이터들을 </a:t>
            </a:r>
            <a:r>
              <a:rPr lang="en-US" altLang="ko-KR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다시 분류</a:t>
            </a:r>
          </a:p>
          <a:p>
            <a:pPr lvl="0">
              <a:defRPr/>
            </a:pP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세번쨰 동그라미 </a:t>
            </a:r>
            <a:r>
              <a:rPr lang="en-US" altLang="ko-KR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Identified </a:t>
            </a: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데이터는 다음 알고리즘으로 넘어가고 </a:t>
            </a:r>
            <a:r>
              <a:rPr lang="en-US" altLang="ko-KR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unidentified </a:t>
            </a:r>
            <a:r>
              <a:rPr lang="ko-KR" altLang="en-US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데이터는 개수를 기록하고 </a:t>
            </a:r>
            <a:r>
              <a:rPr lang="en-US" altLang="ko-KR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dispose</a:t>
            </a:r>
          </a:p>
          <a:p>
            <a:pPr lvl="0">
              <a:defRPr/>
            </a:pPr>
            <a:endParaRPr lang="en-US" altLang="ko-KR"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이전 슬라이드의 과정을 똑같이 직렬횟수만큼 더 진행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직렬임으로</a:t>
            </a:r>
            <a:endParaRPr lang="en-US" altLang="ko-KR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알고리즘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번을 모두 거친 결과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identified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개수와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unidentified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개수 기록</a:t>
            </a:r>
          </a:p>
          <a:p>
            <a:pPr lvl="0">
              <a:defRPr/>
            </a:pP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처음에 알고리즘을 거치기 전 기록 데이터와 비교</a:t>
            </a:r>
            <a:endParaRPr lang="en-US" altLang="ko-KR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우측이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알고리즘을 사용했을 때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(dt-svm-rf-knn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순서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정확도순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정확도가 약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</a:p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좌측이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알고리즘을 사용했을 때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(dt-SVM-RF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순서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정확도순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정확도가 약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</a:t>
            </a:r>
          </a:p>
          <a:p>
            <a:pPr lvl="0">
              <a:defRPr/>
            </a:pP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precesion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높지 못하기 때문에 오히려 직렬을 늘릴수록 정확도가 하락하는 것을 알 수 있음 </a:t>
            </a:r>
          </a:p>
          <a:p>
            <a:pPr lvl="0">
              <a:defRPr/>
            </a:pP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개를 전부 사용했을 때는 정확도가 낮을 뿐 아니라 기존 수에 비해 비식별된 인원수가 적은 것을 보아 비식별된 사람을 식별된 사람으로 인식했다고 볼 수 있습니다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그로 인해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알고리즘 중 평균이 높은 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DT, RF, SVM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한 결과 정확도가 올라갈 뿐 아니라 비식별된 사람이 더 늘어난 것을 보아 보안성 측면에서 좀 더 기능이 향상되었다고 볼 수 있습니다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defRPr/>
            </a:pP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결과에서 비식별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식별 데이터의 비중을 알고 싶었지만 유료 버젼에만 지원 하는 것 같아서 구현은 하지 못했습니다</a:t>
            </a:r>
            <a:r>
              <a:rPr lang="en-US" altLang="ko-KR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참고 문헌입니다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번 논문 역시 차량과 기계학습 관련하여 나온 논문인데 주로 센서와 기계학습에 관련된 정보가</a:t>
            </a:r>
          </a:p>
          <a:p>
            <a:pPr>
              <a:defRPr/>
            </a:pPr>
            <a:r>
              <a:rPr lang="en-US" altLang="ko-KR"/>
              <a:t>23</a:t>
            </a:r>
            <a:r>
              <a:rPr lang="ko-KR" altLang="en-US"/>
              <a:t>번은 비슷한 연구 사례를 위해 참고한 논문들입니다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4567</a:t>
            </a:r>
            <a:r>
              <a:rPr lang="ko-KR" altLang="en-US"/>
              <a:t>은 아레나</a:t>
            </a:r>
            <a:r>
              <a:rPr lang="en-US" altLang="ko-KR"/>
              <a:t>,</a:t>
            </a:r>
            <a:r>
              <a:rPr lang="ko-KR" altLang="en-US"/>
              <a:t> 기계학습 파이썬 관련하여 참고하였습니다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먼저 연구 목적으로는 </a:t>
            </a:r>
            <a:r>
              <a:rPr lang="en-US" altLang="ko-KR"/>
              <a:t>ICT</a:t>
            </a:r>
            <a:r>
              <a:rPr lang="ko-KR" altLang="en-US"/>
              <a:t>의 발전으로 자동차도 인터넷에 연결되어 비상시에 </a:t>
            </a:r>
            <a:r>
              <a:rPr lang="en-US" altLang="ko-KR"/>
              <a:t>119</a:t>
            </a:r>
            <a:r>
              <a:rPr lang="ko-KR" altLang="en-US"/>
              <a:t>로 바로 연결되거나 자동주행 등 여러 기능이 제공되고 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하지만 그로인해 해킹 등의 위험이 더욱더 발생하게 되었고 단순한 물리적 보안이 아닌 새로운 탐지 방법을 생각해 보았습니다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연구 목표로는 차량 운전자의 습관을 학습하기 위하여 차량에 임베드된 다양한 센서 데이터들로 실제 수집된 데이터를 기반으로 기계학습 알고리즘을 통해 학습 시킨후 이를 기반으로 운전자 식별하고자</a:t>
            </a:r>
          </a:p>
          <a:p>
            <a:pPr lvl="0">
              <a:defRPr/>
            </a:pPr>
            <a:r>
              <a:rPr lang="ko-KR" altLang="en-US"/>
              <a:t>하는 목표입니다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데이터셋은 고려대학교에서 실제로 제작한 차량주행 데이터를 사용했습니다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51</a:t>
            </a:r>
            <a:r>
              <a:rPr lang="ko-KR" altLang="en-US"/>
              <a:t>개의 센서 데이터가 있고 주행한 구역이 도심과 고속도로 </a:t>
            </a:r>
            <a:r>
              <a:rPr lang="en-US" altLang="ko-KR"/>
              <a:t>2</a:t>
            </a:r>
            <a:r>
              <a:rPr lang="ko-KR" altLang="en-US"/>
              <a:t>가지가 있습니다</a:t>
            </a:r>
            <a:r>
              <a:rPr lang="en-US" altLang="ko-KR"/>
              <a:t>.</a:t>
            </a:r>
            <a:r>
              <a:rPr lang="ko-KR" altLang="en-US"/>
              <a:t> 이 데이터들은 </a:t>
            </a:r>
            <a:r>
              <a:rPr lang="en-US" altLang="ko-KR"/>
              <a:t>1</a:t>
            </a:r>
            <a:r>
              <a:rPr lang="ko-KR" altLang="en-US"/>
              <a:t>초에 </a:t>
            </a:r>
            <a:r>
              <a:rPr lang="en-US" altLang="ko-KR"/>
              <a:t>1</a:t>
            </a:r>
            <a:r>
              <a:rPr lang="ko-KR" altLang="en-US"/>
              <a:t>개씩 있는 데이터인데</a:t>
            </a:r>
          </a:p>
          <a:p>
            <a:pPr lvl="0">
              <a:defRPr/>
            </a:pPr>
            <a:r>
              <a:rPr lang="ko-KR" altLang="en-US"/>
              <a:t>이를 바로 학습한다면 정확도가 떨어질 것으로 판단하여 </a:t>
            </a:r>
            <a:r>
              <a:rPr lang="en-US" altLang="ko-KR"/>
              <a:t>siliding winow</a:t>
            </a:r>
            <a:r>
              <a:rPr lang="ko-KR" altLang="en-US"/>
              <a:t>와 통계적인 수치를 사용하였습니다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51</a:t>
            </a:r>
            <a:r>
              <a:rPr lang="ko-KR" altLang="en-US"/>
              <a:t>개의 데이터중 저희조가 쓴 </a:t>
            </a:r>
            <a:r>
              <a:rPr lang="en-US" altLang="ko-KR"/>
              <a:t>15</a:t>
            </a:r>
            <a:r>
              <a:rPr lang="ko-KR" altLang="en-US"/>
              <a:t>개의 데이터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15</a:t>
            </a:r>
            <a:r>
              <a:rPr lang="ko-KR" altLang="en-US"/>
              <a:t>개를 뽑은 이유는 저희가 참고한 논문에 </a:t>
            </a:r>
            <a:r>
              <a:rPr lang="en-US" altLang="ko-KR"/>
              <a:t>51</a:t>
            </a:r>
            <a:r>
              <a:rPr lang="ko-KR" altLang="en-US"/>
              <a:t>개의 센서 데이터 중 가장 의미있는 센서 </a:t>
            </a:r>
            <a:r>
              <a:rPr lang="en-US" altLang="ko-KR"/>
              <a:t>15</a:t>
            </a:r>
            <a:r>
              <a:rPr lang="ko-KR" altLang="en-US"/>
              <a:t>개로 뽑은 근거가 있는데 </a:t>
            </a:r>
            <a:r>
              <a:rPr lang="en-US" altLang="ko-KR"/>
              <a:t>Weka</a:t>
            </a:r>
            <a:r>
              <a:rPr lang="ko-KR" altLang="en-US"/>
              <a:t>에서 </a:t>
            </a:r>
            <a:r>
              <a:rPr lang="en-US" altLang="en-US"/>
              <a:t>Info Gain Attribute Eval</a:t>
            </a:r>
            <a:r>
              <a:rPr lang="ko-KR" altLang="en-US"/>
              <a:t>를 통해</a:t>
            </a:r>
          </a:p>
          <a:p>
            <a:pPr lvl="0">
              <a:defRPr/>
            </a:pPr>
            <a:r>
              <a:rPr lang="ko-KR" altLang="en-US"/>
              <a:t>뽑은 데이터라고 하는데 </a:t>
            </a:r>
            <a:r>
              <a:rPr lang="en-US" altLang="ko-KR"/>
              <a:t>weka</a:t>
            </a:r>
            <a:r>
              <a:rPr lang="ko-KR" altLang="en-US"/>
              <a:t> 까지 써보진 못하고 이 </a:t>
            </a:r>
            <a:r>
              <a:rPr lang="en-US" altLang="ko-KR"/>
              <a:t>15</a:t>
            </a:r>
            <a:r>
              <a:rPr lang="ko-KR" altLang="en-US"/>
              <a:t>개의 데이터에서 갯수와 통계적 수치를 사용해서 기계학습 알고리즘에 학습 시켰습니다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전처리 과정으로는 </a:t>
            </a:r>
            <a:r>
              <a:rPr lang="en-US" altLang="ko-KR"/>
              <a:t>5</a:t>
            </a:r>
            <a:r>
              <a:rPr lang="ko-KR" altLang="en-US"/>
              <a:t>명의 운전자 데이터에서 식별된 사람 </a:t>
            </a:r>
            <a:r>
              <a:rPr lang="en-US" altLang="ko-KR"/>
              <a:t>4</a:t>
            </a:r>
            <a:r>
              <a:rPr lang="ko-KR" altLang="en-US"/>
              <a:t>명 비식별된 사람 </a:t>
            </a:r>
            <a:r>
              <a:rPr lang="en-US" altLang="ko-KR"/>
              <a:t>1</a:t>
            </a:r>
            <a:r>
              <a:rPr lang="ko-KR" altLang="en-US"/>
              <a:t>명으로 가정하고 같은 구역을 여러번 주행한 값을 수정해 주었습니다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51</a:t>
            </a:r>
            <a:r>
              <a:rPr lang="ko-KR" altLang="en-US"/>
              <a:t>개의 센서에서 </a:t>
            </a:r>
            <a:r>
              <a:rPr lang="en-US" altLang="ko-KR"/>
              <a:t>15</a:t>
            </a:r>
            <a:r>
              <a:rPr lang="ko-KR" altLang="en-US"/>
              <a:t>개를 뽑아내고 거기에 </a:t>
            </a:r>
            <a:r>
              <a:rPr lang="en-US" altLang="ko-KR"/>
              <a:t>sliding window</a:t>
            </a:r>
            <a:r>
              <a:rPr lang="ko-KR" altLang="en-US"/>
              <a:t>를 적용시켜 </a:t>
            </a:r>
            <a:r>
              <a:rPr lang="en-US" altLang="ko-KR"/>
              <a:t>40</a:t>
            </a:r>
            <a:r>
              <a:rPr lang="ko-KR" altLang="en-US"/>
              <a:t>부터 </a:t>
            </a:r>
            <a:r>
              <a:rPr lang="en-US" altLang="ko-KR"/>
              <a:t>10</a:t>
            </a:r>
            <a:r>
              <a:rPr lang="ko-KR" altLang="en-US"/>
              <a:t>단위로 </a:t>
            </a:r>
            <a:r>
              <a:rPr lang="en-US" altLang="ko-KR"/>
              <a:t>80</a:t>
            </a:r>
            <a:r>
              <a:rPr lang="ko-KR" altLang="en-US"/>
              <a:t>까지 시험해 보았습니다</a:t>
            </a:r>
            <a:r>
              <a:rPr lang="en-US" altLang="ko-KR"/>
              <a:t>.</a:t>
            </a:r>
            <a:r>
              <a:rPr lang="ko-KR" altLang="en-US"/>
              <a:t> 통계적 수치는 평균</a:t>
            </a:r>
            <a:r>
              <a:rPr lang="en-US" altLang="ko-KR"/>
              <a:t>,</a:t>
            </a:r>
            <a:r>
              <a:rPr lang="ko-KR" altLang="en-US"/>
              <a:t> 중간값</a:t>
            </a:r>
            <a:r>
              <a:rPr lang="en-US" altLang="ko-KR"/>
              <a:t>,</a:t>
            </a:r>
            <a:r>
              <a:rPr lang="ko-KR" altLang="en-US"/>
              <a:t> 표준편차를 사용했습니다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관련 연구로는 이 두가지 정도가 있는데 위에 논문은 기계학습과 차량을 센서를 활용한 도난 탐지 기법을 소개한 논문으로 저희 조가 한 연구와 비슷하다고 할 수 있지만 알고리즘을 추가로 </a:t>
            </a:r>
            <a:r>
              <a:rPr lang="en-US" altLang="ko-KR"/>
              <a:t>svm</a:t>
            </a:r>
            <a:r>
              <a:rPr lang="ko-KR" altLang="en-US"/>
              <a:t>을 더 썼고 </a:t>
            </a:r>
          </a:p>
          <a:p>
            <a:pPr lvl="0">
              <a:defRPr/>
            </a:pPr>
            <a:r>
              <a:rPr lang="ko-KR" altLang="en-US"/>
              <a:t>거기에 더해 시뮬레이션을 알고리즘을 직렬적으로 배치하는 과정을 추가로 해보았습니다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밑에 논문은 액셀관련 부분에 관하여 운전자를 구별하는 방법을 제시하지만 저흰 엑셀 뿐 아니라 여러 센서 데이터를 갖고 해보았습니다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기계학습으로 학습데이터로 학습시킨후 테스트데이터를 넣은 결과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SW</a:t>
            </a:r>
            <a:r>
              <a:rPr lang="ko-KR" altLang="en-US"/>
              <a:t>의 크기를 </a:t>
            </a:r>
            <a:r>
              <a:rPr lang="en-US" altLang="ko-KR"/>
              <a:t>40</a:t>
            </a:r>
            <a:r>
              <a:rPr lang="ko-KR" altLang="en-US"/>
              <a:t>에서 </a:t>
            </a:r>
            <a:r>
              <a:rPr lang="en-US" altLang="ko-KR"/>
              <a:t>80</a:t>
            </a:r>
            <a:r>
              <a:rPr lang="ko-KR" altLang="en-US"/>
              <a:t>까지 </a:t>
            </a:r>
            <a:r>
              <a:rPr lang="en-US" altLang="ko-KR"/>
              <a:t>10</a:t>
            </a:r>
            <a:r>
              <a:rPr lang="ko-KR" altLang="en-US"/>
              <a:t>단위로 변화를 주고 각 통계값별로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개 다 넣은 값으로 조사해 보았고 </a:t>
            </a:r>
            <a:r>
              <a:rPr lang="en-US" altLang="ko-KR"/>
              <a:t>precision</a:t>
            </a:r>
            <a:r>
              <a:rPr lang="ko-KR" altLang="en-US"/>
              <a:t>값은</a:t>
            </a:r>
          </a:p>
          <a:p>
            <a:pPr lvl="0">
              <a:defRPr/>
            </a:pPr>
            <a:r>
              <a:rPr lang="ko-KR" altLang="en-US"/>
              <a:t>각 정확도중 제일 큰 값에 대한 </a:t>
            </a:r>
            <a:r>
              <a:rPr lang="en-US" altLang="ko-KR"/>
              <a:t>precision</a:t>
            </a:r>
            <a:r>
              <a:rPr lang="ko-KR" altLang="en-US"/>
              <a:t> 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knn</a:t>
            </a:r>
            <a:r>
              <a:rPr lang="ko-KR" altLang="en-US"/>
              <a:t>은 주로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9</a:t>
            </a:r>
            <a:r>
              <a:rPr lang="ko-KR" altLang="en-US"/>
              <a:t>에서 높은 정확도를 보였고</a:t>
            </a:r>
            <a:r>
              <a:rPr lang="en-US" altLang="ko-KR"/>
              <a:t> </a:t>
            </a:r>
            <a:r>
              <a:rPr lang="ko-KR" altLang="en-US"/>
              <a:t>각 알고리즘 별로 통계값간의 연관성은 찾지 못했습니다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52D7C4D-8485-4375-A4FA-1DBB659A95F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enasimulation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0758" y="1039803"/>
            <a:ext cx="66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빅데이터응용보안</a:t>
            </a:r>
            <a:r>
              <a:rPr lang="ko-KR" alt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팀프로젝트 </a:t>
            </a:r>
            <a:r>
              <a:rPr lang="en-US" altLang="ko-K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- </a:t>
            </a:r>
            <a:r>
              <a:rPr lang="ko-KR" altLang="en-US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최종발표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6841" y="4466093"/>
            <a:ext cx="456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박용채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유진형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	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이정관  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조윤상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E267D-BE71-42CF-B144-B91C29C26C82}"/>
              </a:ext>
            </a:extLst>
          </p:cNvPr>
          <p:cNvSpPr txBox="1"/>
          <p:nvPr/>
        </p:nvSpPr>
        <p:spPr>
          <a:xfrm>
            <a:off x="2201854" y="2202418"/>
            <a:ext cx="456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차량 주행 데이터기반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도난탐지</a:t>
            </a:r>
          </a:p>
        </p:txBody>
      </p:sp>
      <p:pic>
        <p:nvPicPr>
          <p:cNvPr id="1026" name="Picture 2" descr="ìì£¼ëíêµì ëí ì´ë¯¸ì§ ê²ìê²°ê³¼">
            <a:extLst>
              <a:ext uri="{FF2B5EF4-FFF2-40B4-BE49-F238E27FC236}">
                <a16:creationId xmlns:a16="http://schemas.microsoft.com/office/drawing/2014/main" id="{D94C6EC4-0037-4FAF-A204-3EA8919C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4" y="4135606"/>
            <a:ext cx="976744" cy="9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1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19568"/>
              </p:ext>
            </p:extLst>
          </p:nvPr>
        </p:nvGraphicFramePr>
        <p:xfrm>
          <a:off x="503547" y="1158601"/>
          <a:ext cx="8136905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SW=50,City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0.72972973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0.73227678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0.76765247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0.77529362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0.76482241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0.74147446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0.72732418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0.77529362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0.76864299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0.74005943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0.74416301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0.77529361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0.71572096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0.71713598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0.74784209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0.77529362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0.42/0.79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0.55/0.77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0.08/0.94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9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5010"/>
              </p:ext>
            </p:extLst>
          </p:nvPr>
        </p:nvGraphicFramePr>
        <p:xfrm>
          <a:off x="503547" y="1158601"/>
          <a:ext cx="8136905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SW=60,City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0.73454082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0.75534173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0.77727466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0.77543512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0.76595444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0.76963351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0.73892741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0.77543511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0.76298288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0.73482389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0.75137965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0.77543511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0.70142918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0.74925711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0.720532050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0.77543512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0.38/0.81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0.57/0.80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0.10/0.94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9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44454"/>
              </p:ext>
            </p:extLst>
          </p:nvPr>
        </p:nvGraphicFramePr>
        <p:xfrm>
          <a:off x="503547" y="1158601"/>
          <a:ext cx="8136905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SW=70,City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.74600254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0.75307768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0.77911419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0.77175604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0.76185085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0.74204046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</a:t>
                      </a:r>
                      <a:r>
                        <a:rPr lang="en-US" altLang="ko-KR"/>
                        <a:t>64</a:t>
                      </a:r>
                      <a:r>
                        <a:rPr lang="ko-KR" altLang="en-US"/>
                        <a:t>2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3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0.76383189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0.73001273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0.76694495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2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3</a:t>
                      </a:r>
                      <a:r>
                        <a:rPr lang="en-US" altLang="ko-KR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0.70086316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0.65317673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0.72888071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0.48/0.8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0.26/0.91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0.08/0.98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6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13569"/>
              </p:ext>
            </p:extLst>
          </p:nvPr>
        </p:nvGraphicFramePr>
        <p:xfrm>
          <a:off x="503547" y="1158601"/>
          <a:ext cx="8136905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SW=80,City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0.75902080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0.76609593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0.77755766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0.77444460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0.77288807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0.71204188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0.74699306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</a:t>
                      </a:r>
                      <a:r>
                        <a:rPr lang="en-US" altLang="ko-KR"/>
                        <a:t>6</a:t>
                      </a:r>
                      <a:r>
                        <a:rPr lang="ko-KR" altLang="en-US"/>
                        <a:t>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0.76213386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0.76935050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0.72831470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 0.7752936</a:t>
                      </a:r>
                      <a:r>
                        <a:rPr lang="en-US" altLang="ko-KR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0.71006084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0.69265600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0.73454082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0.77529</a:t>
                      </a:r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0.48/0.79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0.2/0.86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0.09/0.98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10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08435"/>
              </p:ext>
            </p:extLst>
          </p:nvPr>
        </p:nvGraphicFramePr>
        <p:xfrm>
          <a:off x="89755" y="1187049"/>
          <a:ext cx="8964490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98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SW=40,Vehicle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0.70233615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0.69096895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0.76160238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0.77453747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0.46621197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0.69645656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0.60920351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0.775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0.54013797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0.65718093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0.60457823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0.7752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36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0.52618375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0.67207588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0.67035120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0" dirty="0"/>
                        <a:t> 0.77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2</a:t>
                      </a:r>
                      <a:r>
                        <a:rPr lang="en-US" altLang="ko-KR" b="0" dirty="0"/>
                        <a:t>2</a:t>
                      </a:r>
                      <a:r>
                        <a:rPr lang="ko-KR" altLang="en-US" b="0" dirty="0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0.35/0.81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0.93/0.63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0.62/0.79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1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58760"/>
              </p:ext>
            </p:extLst>
          </p:nvPr>
        </p:nvGraphicFramePr>
        <p:xfrm>
          <a:off x="89755" y="1187049"/>
          <a:ext cx="8964490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98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SW=50,Vehicle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0.70460959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0.69653496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0.75885857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0.77444460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0.52618375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0.69520225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0.62307933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0.53551269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0.65647538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0.62135465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 0.7752936</a:t>
                      </a:r>
                      <a:r>
                        <a:rPr lang="en-US" altLang="ko-KR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0.52618375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0.66211978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0.63875823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0" dirty="0"/>
                        <a:t> 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0.35/0.81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0.93/0.63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 35/0.88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20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14409"/>
              </p:ext>
            </p:extLst>
          </p:nvPr>
        </p:nvGraphicFramePr>
        <p:xfrm>
          <a:off x="89755" y="1187049"/>
          <a:ext cx="8964490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98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SW=60,Vechile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0.70163060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0.68195359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0.75603637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</a:t>
                      </a:r>
                      <a:r>
                        <a:rPr lang="en-US" altLang="ko-KR" dirty="0"/>
                        <a:t>52</a:t>
                      </a:r>
                      <a:r>
                        <a:rPr lang="ko-KR" altLang="en-US" dirty="0"/>
                        <a:t>4460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0.47146440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0.64840075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0.64056130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0.7752</a:t>
                      </a:r>
                      <a:r>
                        <a:rPr lang="en-US" altLang="ko-KR" dirty="0"/>
                        <a:t>84</a:t>
                      </a:r>
                      <a:r>
                        <a:rPr lang="ko-KR" alt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0.54005957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0.69590780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0.60983066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0.775</a:t>
                      </a:r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36</a:t>
                      </a:r>
                      <a:r>
                        <a:rPr lang="en-US" altLang="ko-K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0.52618375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0.66541235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0.64228598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0" dirty="0"/>
                        <a:t> 0.775</a:t>
                      </a:r>
                      <a:r>
                        <a:rPr lang="en-US" altLang="ko-KR" b="0" dirty="0"/>
                        <a:t>382</a:t>
                      </a:r>
                      <a:r>
                        <a:rPr lang="ko-KR" altLang="en-US" b="0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0.54/0.79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0.42/0.76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0.34/0.88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1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0932"/>
              </p:ext>
            </p:extLst>
          </p:nvPr>
        </p:nvGraphicFramePr>
        <p:xfrm>
          <a:off x="89755" y="1187049"/>
          <a:ext cx="8964490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98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SW=70,Vechile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0.70460959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0.69457510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0.74749137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4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0.47146440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0.69645656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0.65545625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0.54005957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0.65200689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0.61531828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0.775</a:t>
                      </a:r>
                      <a:r>
                        <a:rPr lang="en-US" altLang="ko-KR" dirty="0"/>
                        <a:t>38</a:t>
                      </a:r>
                      <a:r>
                        <a:rPr lang="ko-KR" altLang="en-US" dirty="0"/>
                        <a:t>36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0.52618375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0.66933207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0.67450611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0" dirty="0"/>
                        <a:t> 0.77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2</a:t>
                      </a:r>
                      <a:r>
                        <a:rPr lang="en-US" altLang="ko-KR" b="0" dirty="0"/>
                        <a:t>5</a:t>
                      </a:r>
                      <a:r>
                        <a:rPr lang="ko-KR" altLang="en-US" b="0" dirty="0"/>
                        <a:t>36</a:t>
                      </a:r>
                      <a:r>
                        <a:rPr lang="en-US" altLang="ko-KR" b="0" dirty="0"/>
                        <a:t>6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 35/0.81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0.93/0.63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0.34/0.87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2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71528"/>
              </p:ext>
            </p:extLst>
          </p:nvPr>
        </p:nvGraphicFramePr>
        <p:xfrm>
          <a:off x="89755" y="1187049"/>
          <a:ext cx="8964490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98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792898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SW=80,Vechile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0.70233615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0.69073377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0.75337096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</a:t>
                      </a:r>
                      <a:r>
                        <a:rPr lang="en-US" altLang="ko-KR" dirty="0"/>
                        <a:t>526</a:t>
                      </a:r>
                      <a:r>
                        <a:rPr lang="ko-KR" alt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0.47146440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0.67795547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0.64824396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0.775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936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0.54005957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0.62825337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0.64314832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 0.775</a:t>
                      </a:r>
                      <a:r>
                        <a:rPr lang="en-US" altLang="ko-KR" dirty="0"/>
                        <a:t>67</a:t>
                      </a:r>
                      <a:r>
                        <a:rPr lang="ko-KR" altLang="en-US" dirty="0"/>
                        <a:t>36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0.72166407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0.66321730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0.64965506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0" dirty="0"/>
                        <a:t> 0.775</a:t>
                      </a:r>
                      <a:r>
                        <a:rPr lang="en-US" altLang="ko-KR" b="0" dirty="0"/>
                        <a:t>78</a:t>
                      </a:r>
                      <a:r>
                        <a:rPr lang="ko-KR" altLang="en-US" b="0" dirty="0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0.35/0.81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0.43/0.77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0.34/0.87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23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2"/>
                </a:solidFill>
                <a:cs typeface="Arial"/>
              </a:rPr>
              <a:t>5. </a:t>
            </a:r>
            <a:r>
              <a:rPr lang="ko-KR" altLang="en-US" sz="1600" b="1">
                <a:solidFill>
                  <a:schemeClr val="accent2"/>
                </a:solidFill>
                <a:cs typeface="Arial"/>
              </a:rPr>
              <a:t>시뮬레이션</a:t>
            </a:r>
            <a:r>
              <a:rPr lang="en-US" altLang="ko-KR" sz="1600" b="1">
                <a:solidFill>
                  <a:schemeClr val="accent2"/>
                </a:solidFill>
                <a:cs typeface="Arial"/>
              </a:rPr>
              <a:t> </a:t>
            </a:r>
          </a:p>
        </p:txBody>
      </p:sp>
      <p:sp>
        <p:nvSpPr>
          <p:cNvPr id="5" name="다이아몬드 4"/>
          <p:cNvSpPr/>
          <p:nvPr/>
        </p:nvSpPr>
        <p:spPr>
          <a:xfrm>
            <a:off x="1891528" y="3048381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j-lt"/>
                <a:ea typeface="Cambria Math"/>
              </a:rPr>
              <a:t>Accuracy_1</a:t>
            </a:r>
            <a:endParaRPr lang="ko-KR" altLang="en-US" sz="100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" name="직선 연결선[R] 21"/>
          <p:cNvCxnSpPr>
            <a:stCxn id="8" idx="3"/>
          </p:cNvCxnSpPr>
          <p:nvPr/>
        </p:nvCxnSpPr>
        <p:spPr>
          <a:xfrm>
            <a:off x="3917999" y="1190289"/>
            <a:ext cx="0" cy="1170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원통[C] 3"/>
          <p:cNvSpPr/>
          <p:nvPr/>
        </p:nvSpPr>
        <p:spPr>
          <a:xfrm>
            <a:off x="3018534" y="197160"/>
            <a:ext cx="1798929" cy="418826"/>
          </a:xfrm>
          <a:prstGeom prst="can">
            <a:avLst>
              <a:gd name="adj" fmla="val 25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kumimoji="1" lang="en-US" altLang="ko-KR" sz="1000">
                <a:latin typeface="+mj-lt"/>
                <a:ea typeface="Cambria Math"/>
              </a:rPr>
              <a:t>Sensor Dataset</a:t>
            </a:r>
            <a:endParaRPr kumimoji="1" lang="ko-KR" altLang="en-US" sz="1000">
              <a:latin typeface="+mj-lt"/>
            </a:endParaRPr>
          </a:p>
        </p:txBody>
      </p:sp>
      <p:sp>
        <p:nvSpPr>
          <p:cNvPr id="8" name="원통[C] 3"/>
          <p:cNvSpPr/>
          <p:nvPr/>
        </p:nvSpPr>
        <p:spPr>
          <a:xfrm>
            <a:off x="3018534" y="771468"/>
            <a:ext cx="1798929" cy="418821"/>
          </a:xfrm>
          <a:prstGeom prst="can">
            <a:avLst>
              <a:gd name="adj" fmla="val 25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kumimoji="1" lang="en-US" altLang="ko-KR" sz="1000">
                <a:latin typeface="+mj-lt"/>
                <a:ea typeface="Cambria Math"/>
              </a:rPr>
              <a:t>Preprocessing</a:t>
            </a:r>
          </a:p>
          <a:p>
            <a:pPr algn="ctr">
              <a:defRPr/>
            </a:pPr>
            <a:r>
              <a:rPr kumimoji="1" lang="en-US" altLang="ko-KR" sz="1000">
                <a:latin typeface="+mj-lt"/>
                <a:ea typeface="Cambria Math"/>
              </a:rPr>
              <a:t>(Python) </a:t>
            </a:r>
            <a:endParaRPr kumimoji="1" lang="ko-KR" altLang="en-US" sz="1000"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2787378" y="1311006"/>
            <a:ext cx="21399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21"/>
          <p:cNvCxnSpPr/>
          <p:nvPr/>
        </p:nvCxnSpPr>
        <p:spPr>
          <a:xfrm flipH="1">
            <a:off x="4937708" y="1310632"/>
            <a:ext cx="1" cy="225023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연결선[R] 21"/>
          <p:cNvCxnSpPr/>
          <p:nvPr/>
        </p:nvCxnSpPr>
        <p:spPr>
          <a:xfrm flipH="1">
            <a:off x="2797774" y="1310632"/>
            <a:ext cx="1" cy="20718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[R] 21"/>
          <p:cNvCxnSpPr/>
          <p:nvPr/>
        </p:nvCxnSpPr>
        <p:spPr>
          <a:xfrm>
            <a:off x="3907605" y="615986"/>
            <a:ext cx="0" cy="15548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21"/>
          <p:cNvCxnSpPr>
            <a:endCxn id="5" idx="0"/>
          </p:cNvCxnSpPr>
          <p:nvPr/>
        </p:nvCxnSpPr>
        <p:spPr>
          <a:xfrm>
            <a:off x="2515539" y="2856392"/>
            <a:ext cx="532" cy="191989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평행 사변형[P] 14"/>
          <p:cNvSpPr/>
          <p:nvPr/>
        </p:nvSpPr>
        <p:spPr>
          <a:xfrm>
            <a:off x="1898962" y="1551543"/>
            <a:ext cx="1798929" cy="411688"/>
          </a:xfrm>
          <a:prstGeom prst="parallelogram">
            <a:avLst>
              <a:gd name="adj" fmla="val 25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kumimoji="1" lang="en-US" altLang="ko-KR" sz="1000">
                <a:latin typeface="+mj-lt"/>
                <a:ea typeface="Cambria Math"/>
              </a:rPr>
              <a:t>Test</a:t>
            </a:r>
          </a:p>
          <a:p>
            <a:pPr algn="ctr">
              <a:defRPr/>
            </a:pPr>
            <a:r>
              <a:rPr kumimoji="1" lang="en-US" altLang="ko-KR" sz="1000">
                <a:latin typeface="+mj-lt"/>
                <a:ea typeface="Cambria Math"/>
              </a:rPr>
              <a:t>Sensor Data</a:t>
            </a:r>
            <a:endParaRPr kumimoji="1" lang="ko-KR" altLang="en-US" sz="1000">
              <a:latin typeface="+mj-lt"/>
            </a:endParaRPr>
          </a:p>
        </p:txBody>
      </p:sp>
      <p:cxnSp>
        <p:nvCxnSpPr>
          <p:cNvPr id="15" name="직선 연결선 116"/>
          <p:cNvCxnSpPr>
            <a:stCxn id="5" idx="0"/>
            <a:endCxn id="14" idx="3"/>
          </p:cNvCxnSpPr>
          <p:nvPr/>
        </p:nvCxnSpPr>
        <p:spPr>
          <a:xfrm rot="5400000" flipH="1" flipV="1">
            <a:off x="2088943" y="2390359"/>
            <a:ext cx="1085150" cy="23089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다이아몬드 15"/>
          <p:cNvSpPr/>
          <p:nvPr/>
        </p:nvSpPr>
        <p:spPr>
          <a:xfrm>
            <a:off x="1889725" y="3809904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j-lt"/>
                <a:ea typeface="Cambria Math"/>
              </a:rPr>
              <a:t>Negative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j-lt"/>
                <a:ea typeface="Cambria Math"/>
              </a:rPr>
              <a:t>Precision</a:t>
            </a:r>
            <a:endParaRPr lang="ko-KR" altLang="en-US" sz="1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3400588" y="3048381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j-lt"/>
                <a:ea typeface="Cambria Math"/>
              </a:rPr>
              <a:t>Positive</a:t>
            </a:r>
          </a:p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j-lt"/>
                <a:ea typeface="Cambria Math"/>
              </a:rPr>
              <a:t>Precision</a:t>
            </a:r>
            <a:endParaRPr lang="ko-KR" altLang="en-US" sz="1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9048" y="4708919"/>
            <a:ext cx="1142339" cy="351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kumimoji="1" lang="en-US" altLang="ko-KR" sz="1000">
                <a:latin typeface="+mj-lt"/>
              </a:rPr>
              <a:t>Unidentified</a:t>
            </a:r>
          </a:p>
          <a:p>
            <a:pPr algn="ctr">
              <a:defRPr/>
            </a:pPr>
            <a:r>
              <a:rPr kumimoji="1" lang="en-US" altLang="ko-KR" sz="1000">
                <a:latin typeface="+mj-lt"/>
              </a:rPr>
              <a:t>Driver Alarm</a:t>
            </a:r>
            <a:endParaRPr kumimoji="1" lang="ko-KR" altLang="en-US" sz="1000">
              <a:latin typeface="+mj-lt"/>
            </a:endParaRPr>
          </a:p>
        </p:txBody>
      </p:sp>
      <p:cxnSp>
        <p:nvCxnSpPr>
          <p:cNvPr id="20" name="직선 연결선 121"/>
          <p:cNvCxnSpPr>
            <a:stCxn id="16" idx="3"/>
          </p:cNvCxnSpPr>
          <p:nvPr/>
        </p:nvCxnSpPr>
        <p:spPr>
          <a:xfrm flipV="1">
            <a:off x="3138811" y="3322730"/>
            <a:ext cx="1785924" cy="764768"/>
          </a:xfrm>
          <a:prstGeom prst="bentConnector3">
            <a:avLst>
              <a:gd name="adj1" fmla="val 99575"/>
            </a:avLst>
          </a:prstGeom>
          <a:ln w="12700" cap="flat" cmpd="sng" algn="ctr">
            <a:solidFill>
              <a:srgbClr val="FFC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6" idx="0"/>
          </p:cNvCxnSpPr>
          <p:nvPr/>
        </p:nvCxnSpPr>
        <p:spPr>
          <a:xfrm>
            <a:off x="2514268" y="3689124"/>
            <a:ext cx="0" cy="12078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560241" y="3861219"/>
            <a:ext cx="1142339" cy="351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kumimoji="1" lang="en-US" altLang="ko-KR" sz="1000">
                <a:latin typeface="+mj-lt"/>
              </a:rPr>
              <a:t>Identified</a:t>
            </a:r>
            <a:r>
              <a:rPr kumimoji="1" lang="ko-KR" altLang="en-US" sz="1000">
                <a:latin typeface="+mj-lt"/>
              </a:rPr>
              <a:t> </a:t>
            </a:r>
            <a:r>
              <a:rPr kumimoji="1" lang="en-US" altLang="ko-KR" sz="1000">
                <a:latin typeface="+mj-lt"/>
              </a:rPr>
              <a:t>Driver</a:t>
            </a:r>
            <a:endParaRPr kumimoji="1" lang="ko-KR" altLang="en-US" sz="100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4070" y="4346101"/>
            <a:ext cx="2696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+mj-lt"/>
              </a:rPr>
              <a:t>Y</a:t>
            </a:r>
            <a:endParaRPr lang="ko-KR" altLang="en-US" sz="1000" b="1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51114" y="3527308"/>
            <a:ext cx="27764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FC000"/>
                </a:solidFill>
                <a:latin typeface="+mj-lt"/>
              </a:rPr>
              <a:t>N</a:t>
            </a:r>
            <a:endParaRPr lang="ko-KR" altLang="en-US" sz="1000" b="1">
              <a:solidFill>
                <a:srgbClr val="FFC000"/>
              </a:solidFill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50375" y="3861219"/>
            <a:ext cx="27764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FC000"/>
                </a:solidFill>
                <a:latin typeface="+mj-lt"/>
              </a:rPr>
              <a:t>N</a:t>
            </a:r>
            <a:endParaRPr lang="ko-KR" altLang="en-US" sz="1000" b="1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218749" y="1562638"/>
            <a:ext cx="3446612" cy="1440791"/>
            <a:chOff x="5346143" y="1305619"/>
            <a:chExt cx="3446612" cy="1440791"/>
          </a:xfrm>
        </p:grpSpPr>
        <p:sp>
          <p:nvSpPr>
            <p:cNvPr id="28" name="평행 사변형[P] 14"/>
            <p:cNvSpPr/>
            <p:nvPr/>
          </p:nvSpPr>
          <p:spPr>
            <a:xfrm>
              <a:off x="6170518" y="1305619"/>
              <a:ext cx="1798929" cy="411688"/>
            </a:xfrm>
            <a:prstGeom prst="parallelogram">
              <a:avLst>
                <a:gd name="adj" fmla="val 25000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kumimoji="1" lang="en-US" altLang="ko-KR" sz="1000">
                  <a:latin typeface="+mj-lt"/>
                  <a:ea typeface="Cambria Math"/>
                </a:rPr>
                <a:t>Training</a:t>
              </a:r>
            </a:p>
            <a:p>
              <a:pPr algn="ctr">
                <a:defRPr/>
              </a:pPr>
              <a:r>
                <a:rPr kumimoji="1" lang="en-US" altLang="ko-KR" sz="1000">
                  <a:latin typeface="+mj-lt"/>
                  <a:ea typeface="Cambria Math"/>
                </a:rPr>
                <a:t>Sensor Data</a:t>
              </a:r>
              <a:endParaRPr kumimoji="1" lang="ko-KR" altLang="en-US" sz="1000">
                <a:latin typeface="+mj-lt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5346143" y="1865235"/>
              <a:ext cx="3446612" cy="881175"/>
              <a:chOff x="2022693" y="6301735"/>
              <a:chExt cx="3005167" cy="105934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2022693" y="6301735"/>
                <a:ext cx="3005167" cy="8388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kumimoji="1" lang="ko-KR" altLang="en-US" sz="1000">
                  <a:latin typeface="+mj-lt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076574" y="6387840"/>
                <a:ext cx="930863" cy="50726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kumimoji="1" lang="en-US" altLang="ko-KR" sz="1000">
                    <a:latin typeface="+mj-lt"/>
                    <a:ea typeface="Cambria Math"/>
                  </a:rPr>
                  <a:t>KNN</a:t>
                </a:r>
                <a:endParaRPr kumimoji="1" lang="ko-KR" altLang="en-US" sz="1000">
                  <a:latin typeface="+mj-lt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057635" y="6387840"/>
                <a:ext cx="930863" cy="50726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kumimoji="1" lang="en-US" altLang="ko-KR" sz="1000">
                    <a:latin typeface="+mj-lt"/>
                    <a:ea typeface="Cambria Math"/>
                  </a:rPr>
                  <a:t>SVM</a:t>
                </a:r>
                <a:endParaRPr kumimoji="1" lang="ko-KR" altLang="en-US" sz="1000">
                  <a:latin typeface="+mj-lt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4038697" y="6387840"/>
                <a:ext cx="930863" cy="507269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ctr" anchorCtr="0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kumimoji="1" lang="en-US" altLang="ko-KR" sz="1000">
                    <a:latin typeface="+mj-lt"/>
                    <a:ea typeface="Cambria Math"/>
                  </a:rPr>
                  <a:t>Decision</a:t>
                </a:r>
              </a:p>
              <a:p>
                <a:pPr algn="ctr">
                  <a:defRPr/>
                </a:pPr>
                <a:r>
                  <a:rPr kumimoji="1" lang="en-US" altLang="ko-KR" sz="1000">
                    <a:latin typeface="+mj-lt"/>
                    <a:ea typeface="Cambria Math"/>
                  </a:rPr>
                  <a:t>Tree</a:t>
                </a:r>
                <a:endParaRPr kumimoji="1" lang="ko-KR" altLang="en-US" sz="1000">
                  <a:latin typeface="+mj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70541" y="6880068"/>
                <a:ext cx="2754053" cy="481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1000">
                    <a:latin typeface="+mj-lt"/>
                    <a:ea typeface="Cambria Math"/>
                  </a:rPr>
                  <a:t>Evaluate Each Accuracy, Recall, Precision </a:t>
                </a:r>
              </a:p>
              <a:p>
                <a:pPr lvl="0">
                  <a:defRPr/>
                </a:pPr>
                <a:endParaRPr lang="ko-KR" altLang="en-US" sz="1000">
                  <a:latin typeface="+mj-lt"/>
                </a:endParaRPr>
              </a:p>
            </p:txBody>
          </p:sp>
        </p:grpSp>
        <p:cxnSp>
          <p:nvCxnSpPr>
            <p:cNvPr id="30" name="직선 연결선[R] 21"/>
            <p:cNvCxnSpPr>
              <a:stCxn id="28" idx="4"/>
              <a:endCxn id="31" idx="0"/>
            </p:cNvCxnSpPr>
            <p:nvPr/>
          </p:nvCxnSpPr>
          <p:spPr>
            <a:xfrm flipH="1">
              <a:off x="7069450" y="1717307"/>
              <a:ext cx="533" cy="14792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>
            <a:stCxn id="5" idx="2"/>
            <a:endCxn id="16" idx="0"/>
          </p:cNvCxnSpPr>
          <p:nvPr/>
        </p:nvCxnSpPr>
        <p:spPr>
          <a:xfrm flipH="1">
            <a:off x="2514268" y="3603569"/>
            <a:ext cx="1803" cy="206335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[R] 21"/>
          <p:cNvCxnSpPr>
            <a:endCxn id="22" idx="2"/>
          </p:cNvCxnSpPr>
          <p:nvPr/>
        </p:nvCxnSpPr>
        <p:spPr>
          <a:xfrm flipV="1">
            <a:off x="7144412" y="4213210"/>
            <a:ext cx="986999" cy="518780"/>
          </a:xfrm>
          <a:prstGeom prst="bentConnector2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68"/>
          <p:cNvCxnSpPr>
            <a:stCxn id="19" idx="1"/>
            <a:endCxn id="16" idx="2"/>
          </p:cNvCxnSpPr>
          <p:nvPr/>
        </p:nvCxnSpPr>
        <p:spPr>
          <a:xfrm rot="10800000">
            <a:off x="2514268" y="4365093"/>
            <a:ext cx="954780" cy="519823"/>
          </a:xfrm>
          <a:prstGeom prst="bentConnector2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7" idx="1"/>
            <a:endCxn id="5" idx="3"/>
          </p:cNvCxnSpPr>
          <p:nvPr/>
        </p:nvCxnSpPr>
        <p:spPr>
          <a:xfrm flipH="1">
            <a:off x="3140614" y="3325975"/>
            <a:ext cx="259974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2"/>
            <a:endCxn id="19" idx="0"/>
          </p:cNvCxnSpPr>
          <p:nvPr/>
        </p:nvCxnSpPr>
        <p:spPr>
          <a:xfrm>
            <a:off x="4025131" y="3603569"/>
            <a:ext cx="15087" cy="1105350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87955" y="3542433"/>
            <a:ext cx="27764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solidFill>
                  <a:srgbClr val="FFC000"/>
                </a:solidFill>
                <a:latin typeface="+mj-lt"/>
              </a:rPr>
              <a:t>N</a:t>
            </a:r>
            <a:endParaRPr lang="ko-KR" altLang="en-US" sz="1000" b="1">
              <a:solidFill>
                <a:srgbClr val="FFC000"/>
              </a:solidFill>
              <a:latin typeface="+mj-lt"/>
            </a:endParaRPr>
          </a:p>
        </p:txBody>
      </p:sp>
      <p:cxnSp>
        <p:nvCxnSpPr>
          <p:cNvPr id="44" name="직선 연결선 43"/>
          <p:cNvCxnSpPr>
            <a:endCxn id="17" idx="3"/>
          </p:cNvCxnSpPr>
          <p:nvPr/>
        </p:nvCxnSpPr>
        <p:spPr>
          <a:xfrm flipH="1">
            <a:off x="4649674" y="3322730"/>
            <a:ext cx="275061" cy="324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11969" y="3116219"/>
            <a:ext cx="2696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+mj-lt"/>
              </a:rPr>
              <a:t>Y</a:t>
            </a:r>
            <a:endParaRPr lang="ko-KR" altLang="en-US" sz="1000" b="1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51935" y="3116219"/>
            <a:ext cx="26962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>
                <a:latin typeface="+mj-lt"/>
              </a:rPr>
              <a:t>Y</a:t>
            </a:r>
            <a:endParaRPr lang="ko-KR" altLang="en-US" sz="1000" b="1">
              <a:latin typeface="+mj-lt"/>
            </a:endParaRPr>
          </a:p>
        </p:txBody>
      </p:sp>
      <p:cxnSp>
        <p:nvCxnSpPr>
          <p:cNvPr id="73" name="직선 연결선 121"/>
          <p:cNvCxnSpPr>
            <a:endCxn id="22" idx="1"/>
          </p:cNvCxnSpPr>
          <p:nvPr/>
        </p:nvCxnSpPr>
        <p:spPr>
          <a:xfrm>
            <a:off x="6848037" y="4031608"/>
            <a:ext cx="712204" cy="5607"/>
          </a:xfrm>
          <a:prstGeom prst="straightConnector1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다이아몬드 74"/>
          <p:cNvSpPr/>
          <p:nvPr/>
        </p:nvSpPr>
        <p:spPr>
          <a:xfrm>
            <a:off x="4930721" y="3040300"/>
            <a:ext cx="1249086" cy="555188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anchor="ctr"/>
          <a:lstStyle/>
          <a:p>
            <a:pPr algn="ctr">
              <a:defRPr/>
            </a:pPr>
            <a:r>
              <a:rPr lang="en-US" altLang="ko-KR" sz="1000">
                <a:solidFill>
                  <a:schemeClr val="tx1"/>
                </a:solidFill>
                <a:latin typeface="+mj-lt"/>
                <a:ea typeface="Cambria Math"/>
              </a:rPr>
              <a:t>Accuracy_2</a:t>
            </a:r>
            <a:endParaRPr lang="ko-KR" altLang="en-US" sz="10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5376094" y="4294802"/>
            <a:ext cx="1003611" cy="140579"/>
            <a:chOff x="4675132" y="3714235"/>
            <a:chExt cx="1003611" cy="140579"/>
          </a:xfrm>
        </p:grpSpPr>
        <p:sp>
          <p:nvSpPr>
            <p:cNvPr id="2" name="타원 1"/>
            <p:cNvSpPr/>
            <p:nvPr/>
          </p:nvSpPr>
          <p:spPr>
            <a:xfrm>
              <a:off x="4675132" y="3714235"/>
              <a:ext cx="153732" cy="1354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5080146" y="3714235"/>
              <a:ext cx="153732" cy="1354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5525011" y="3719404"/>
              <a:ext cx="153732" cy="1354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연결선 86"/>
          <p:cNvCxnSpPr>
            <a:stCxn id="75" idx="2"/>
          </p:cNvCxnSpPr>
          <p:nvPr/>
        </p:nvCxnSpPr>
        <p:spPr>
          <a:xfrm>
            <a:off x="5555264" y="3595488"/>
            <a:ext cx="0" cy="436120"/>
          </a:xfrm>
          <a:prstGeom prst="line">
            <a:avLst/>
          </a:prstGeom>
          <a:ln w="12700" cap="flat" cmpd="sng" algn="ctr">
            <a:solidFill>
              <a:srgbClr val="FFC000"/>
            </a:solidFill>
            <a:prstDash val="solid"/>
            <a:round/>
            <a:headEnd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endCxn id="75" idx="3"/>
          </p:cNvCxnSpPr>
          <p:nvPr/>
        </p:nvCxnSpPr>
        <p:spPr>
          <a:xfrm flipH="1">
            <a:off x="6179807" y="3317894"/>
            <a:ext cx="199898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arrow"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339502"/>
            <a:ext cx="5543600" cy="576064"/>
          </a:xfrm>
        </p:spPr>
        <p:txBody>
          <a:bodyPr/>
          <a:lstStyle/>
          <a:p>
            <a:pPr algn="l"/>
            <a:r>
              <a:rPr lang="ko-KR" altLang="en-US" sz="3200" b="1" dirty="0"/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AFAF544-A4EE-44C6-849F-3FE1B21B153B}"/>
              </a:ext>
            </a:extLst>
          </p:cNvPr>
          <p:cNvGrpSpPr/>
          <p:nvPr/>
        </p:nvGrpSpPr>
        <p:grpSpPr>
          <a:xfrm>
            <a:off x="3528797" y="1059582"/>
            <a:ext cx="5327107" cy="503125"/>
            <a:chOff x="3528797" y="1059582"/>
            <a:chExt cx="5327107" cy="503125"/>
          </a:xfrm>
        </p:grpSpPr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695DCA97-AB59-41AC-A5A6-F93CB4E3230D}"/>
                </a:ext>
              </a:extLst>
            </p:cNvPr>
            <p:cNvGrpSpPr/>
            <p:nvPr/>
          </p:nvGrpSpPr>
          <p:grpSpPr>
            <a:xfrm>
              <a:off x="3528797" y="1065991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4A3EC37A-6C43-45E9-8ACB-85CE282D0A1B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Isosceles Triangle 14">
                <a:extLst>
                  <a:ext uri="{FF2B5EF4-FFF2-40B4-BE49-F238E27FC236}">
                    <a16:creationId xmlns:a16="http://schemas.microsoft.com/office/drawing/2014/main" id="{2EB2D687-796B-4408-AE2D-A0238A497B7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Isosceles Triangle 15">
                <a:extLst>
                  <a:ext uri="{FF2B5EF4-FFF2-40B4-BE49-F238E27FC236}">
                    <a16:creationId xmlns:a16="http://schemas.microsoft.com/office/drawing/2014/main" id="{CF399B58-5F6F-42DE-979E-21C38490BC00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10">
              <a:extLst>
                <a:ext uri="{FF2B5EF4-FFF2-40B4-BE49-F238E27FC236}">
                  <a16:creationId xmlns:a16="http://schemas.microsoft.com/office/drawing/2014/main" id="{FE87FB03-75D7-4104-9474-09AAEC29091B}"/>
                </a:ext>
              </a:extLst>
            </p:cNvPr>
            <p:cNvGrpSpPr/>
            <p:nvPr/>
          </p:nvGrpSpPr>
          <p:grpSpPr>
            <a:xfrm>
              <a:off x="4428646" y="1184183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D2FF52C5-9515-4AD2-95B7-5932163DFC2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6">
                <a:extLst>
                  <a:ext uri="{FF2B5EF4-FFF2-40B4-BE49-F238E27FC236}">
                    <a16:creationId xmlns:a16="http://schemas.microsoft.com/office/drawing/2014/main" id="{C9AD1605-2EAF-456C-8058-8E140600CD51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39E7FB-BA58-406D-A32C-A059C436040F}"/>
                </a:ext>
              </a:extLst>
            </p:cNvPr>
            <p:cNvSpPr txBox="1"/>
            <p:nvPr/>
          </p:nvSpPr>
          <p:spPr>
            <a:xfrm>
              <a:off x="3762035" y="1059582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BE8A25-6516-439E-BF0F-92A09775FA28}"/>
                </a:ext>
              </a:extLst>
            </p:cNvPr>
            <p:cNvSpPr txBox="1"/>
            <p:nvPr/>
          </p:nvSpPr>
          <p:spPr>
            <a:xfrm>
              <a:off x="4814476" y="1232181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연구 목적 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4D151E-C482-40B6-B9C5-44D9829F4644}"/>
              </a:ext>
            </a:extLst>
          </p:cNvPr>
          <p:cNvGrpSpPr/>
          <p:nvPr/>
        </p:nvGrpSpPr>
        <p:grpSpPr>
          <a:xfrm>
            <a:off x="3150630" y="1707654"/>
            <a:ext cx="5327108" cy="501908"/>
            <a:chOff x="3150630" y="1843965"/>
            <a:chExt cx="5327108" cy="501908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3953229E-F17A-450A-8453-44C11F1703D0}"/>
                </a:ext>
              </a:extLst>
            </p:cNvPr>
            <p:cNvGrpSpPr/>
            <p:nvPr/>
          </p:nvGrpSpPr>
          <p:grpSpPr>
            <a:xfrm>
              <a:off x="3150630" y="1849157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id="{9ECA54B0-4C23-4BD0-BF38-568B739DC2F6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Isosceles Triangle 23">
                <a:extLst>
                  <a:ext uri="{FF2B5EF4-FFF2-40B4-BE49-F238E27FC236}">
                    <a16:creationId xmlns:a16="http://schemas.microsoft.com/office/drawing/2014/main" id="{E43042B4-8645-4B73-B8B2-9C726F175D97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Isosceles Triangle 24">
                <a:extLst>
                  <a:ext uri="{FF2B5EF4-FFF2-40B4-BE49-F238E27FC236}">
                    <a16:creationId xmlns:a16="http://schemas.microsoft.com/office/drawing/2014/main" id="{E0921121-2C64-41CB-B3CF-3A9558A65DF6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19">
              <a:extLst>
                <a:ext uri="{FF2B5EF4-FFF2-40B4-BE49-F238E27FC236}">
                  <a16:creationId xmlns:a16="http://schemas.microsoft.com/office/drawing/2014/main" id="{83CDEE8E-FC0E-4127-97AC-E520AE2C62EB}"/>
                </a:ext>
              </a:extLst>
            </p:cNvPr>
            <p:cNvGrpSpPr/>
            <p:nvPr/>
          </p:nvGrpSpPr>
          <p:grpSpPr>
            <a:xfrm>
              <a:off x="4050480" y="1967349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1DF33D9C-5197-490E-9FB3-5D49D15EF6EB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21">
                <a:extLst>
                  <a:ext uri="{FF2B5EF4-FFF2-40B4-BE49-F238E27FC236}">
                    <a16:creationId xmlns:a16="http://schemas.microsoft.com/office/drawing/2014/main" id="{4F48FC85-8252-491D-A1BE-E2C7C605D356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13C6DD-FD98-4451-B4AE-CE8A71FA6AAA}"/>
                </a:ext>
              </a:extLst>
            </p:cNvPr>
            <p:cNvSpPr txBox="1"/>
            <p:nvPr/>
          </p:nvSpPr>
          <p:spPr>
            <a:xfrm>
              <a:off x="3400832" y="1843965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6F22E9-5FAA-4448-8EBE-3398DE27C135}"/>
                </a:ext>
              </a:extLst>
            </p:cNvPr>
            <p:cNvSpPr txBox="1"/>
            <p:nvPr/>
          </p:nvSpPr>
          <p:spPr>
            <a:xfrm>
              <a:off x="4427984" y="2018170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관련 연구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0FC151F-08C2-41B2-AA89-0C4F22A45EBE}"/>
              </a:ext>
            </a:extLst>
          </p:cNvPr>
          <p:cNvGrpSpPr/>
          <p:nvPr/>
        </p:nvGrpSpPr>
        <p:grpSpPr>
          <a:xfrm>
            <a:off x="2771800" y="2355726"/>
            <a:ext cx="5327108" cy="501909"/>
            <a:chOff x="2772465" y="2627131"/>
            <a:chExt cx="5327108" cy="501909"/>
          </a:xfrm>
        </p:grpSpPr>
        <p:grpSp>
          <p:nvGrpSpPr>
            <p:cNvPr id="38" name="Group 26">
              <a:extLst>
                <a:ext uri="{FF2B5EF4-FFF2-40B4-BE49-F238E27FC236}">
                  <a16:creationId xmlns:a16="http://schemas.microsoft.com/office/drawing/2014/main" id="{6D870A46-C563-4758-A4B5-4E7A8B4238E7}"/>
                </a:ext>
              </a:extLst>
            </p:cNvPr>
            <p:cNvGrpSpPr/>
            <p:nvPr/>
          </p:nvGrpSpPr>
          <p:grpSpPr>
            <a:xfrm>
              <a:off x="2772465" y="2632324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42" name="Rectangle 30">
                <a:extLst>
                  <a:ext uri="{FF2B5EF4-FFF2-40B4-BE49-F238E27FC236}">
                    <a16:creationId xmlns:a16="http://schemas.microsoft.com/office/drawing/2014/main" id="{DF1B635C-870B-47D4-83F7-B38FF9C406DB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Isosceles Triangle 31">
                <a:extLst>
                  <a:ext uri="{FF2B5EF4-FFF2-40B4-BE49-F238E27FC236}">
                    <a16:creationId xmlns:a16="http://schemas.microsoft.com/office/drawing/2014/main" id="{16EFDC70-1986-4406-ADCA-862EA3C76934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Isosceles Triangle 32">
                <a:extLst>
                  <a:ext uri="{FF2B5EF4-FFF2-40B4-BE49-F238E27FC236}">
                    <a16:creationId xmlns:a16="http://schemas.microsoft.com/office/drawing/2014/main" id="{9BEA5293-BBB1-4BFE-9FCE-09E4BDAD1561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27">
              <a:extLst>
                <a:ext uri="{FF2B5EF4-FFF2-40B4-BE49-F238E27FC236}">
                  <a16:creationId xmlns:a16="http://schemas.microsoft.com/office/drawing/2014/main" id="{0DB19FD7-9EC2-4772-8608-64EEE0094286}"/>
                </a:ext>
              </a:extLst>
            </p:cNvPr>
            <p:cNvGrpSpPr/>
            <p:nvPr/>
          </p:nvGrpSpPr>
          <p:grpSpPr>
            <a:xfrm>
              <a:off x="3672315" y="2750516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40" name="Rectangle 28">
                <a:extLst>
                  <a:ext uri="{FF2B5EF4-FFF2-40B4-BE49-F238E27FC236}">
                    <a16:creationId xmlns:a16="http://schemas.microsoft.com/office/drawing/2014/main" id="{D8ABC285-60CD-4216-853C-ECFEE7CD07F6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29">
                <a:extLst>
                  <a:ext uri="{FF2B5EF4-FFF2-40B4-BE49-F238E27FC236}">
                    <a16:creationId xmlns:a16="http://schemas.microsoft.com/office/drawing/2014/main" id="{C1F29DF4-86DD-40A9-AFE3-8203AA3D7039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9C985F-F905-4D64-99BB-3E4970E49E28}"/>
                </a:ext>
              </a:extLst>
            </p:cNvPr>
            <p:cNvSpPr txBox="1"/>
            <p:nvPr/>
          </p:nvSpPr>
          <p:spPr>
            <a:xfrm>
              <a:off x="3028230" y="2627131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BD380B-743C-4B5F-82D6-F38F7600A8BF}"/>
                </a:ext>
              </a:extLst>
            </p:cNvPr>
            <p:cNvSpPr txBox="1"/>
            <p:nvPr/>
          </p:nvSpPr>
          <p:spPr>
            <a:xfrm>
              <a:off x="4068609" y="2804159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제안 연구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D8A37D-21AA-41C9-8A89-4027B84AD7EF}"/>
              </a:ext>
            </a:extLst>
          </p:cNvPr>
          <p:cNvGrpSpPr/>
          <p:nvPr/>
        </p:nvGrpSpPr>
        <p:grpSpPr>
          <a:xfrm>
            <a:off x="2394300" y="3003798"/>
            <a:ext cx="5327107" cy="501908"/>
            <a:chOff x="2394300" y="3410298"/>
            <a:chExt cx="5327107" cy="501908"/>
          </a:xfrm>
        </p:grpSpPr>
        <p:grpSp>
          <p:nvGrpSpPr>
            <p:cNvPr id="46" name="Group 34">
              <a:extLst>
                <a:ext uri="{FF2B5EF4-FFF2-40B4-BE49-F238E27FC236}">
                  <a16:creationId xmlns:a16="http://schemas.microsoft.com/office/drawing/2014/main" id="{B672FB7B-26CA-45EB-A0EB-F72D458BD0C7}"/>
                </a:ext>
              </a:extLst>
            </p:cNvPr>
            <p:cNvGrpSpPr/>
            <p:nvPr/>
          </p:nvGrpSpPr>
          <p:grpSpPr>
            <a:xfrm>
              <a:off x="2394300" y="3415490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6E9AFE46-1A21-4255-A922-1164C1341B6A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Isosceles Triangle 39">
                <a:extLst>
                  <a:ext uri="{FF2B5EF4-FFF2-40B4-BE49-F238E27FC236}">
                    <a16:creationId xmlns:a16="http://schemas.microsoft.com/office/drawing/2014/main" id="{381A7358-70F7-4CAC-AE9E-7BC1B09AD836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Isosceles Triangle 40">
                <a:extLst>
                  <a:ext uri="{FF2B5EF4-FFF2-40B4-BE49-F238E27FC236}">
                    <a16:creationId xmlns:a16="http://schemas.microsoft.com/office/drawing/2014/main" id="{0B42916A-8334-4454-999A-D926DA3AC219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35">
              <a:extLst>
                <a:ext uri="{FF2B5EF4-FFF2-40B4-BE49-F238E27FC236}">
                  <a16:creationId xmlns:a16="http://schemas.microsoft.com/office/drawing/2014/main" id="{A84B6252-DCBD-46B4-990D-E2F4A3DDAC62}"/>
                </a:ext>
              </a:extLst>
            </p:cNvPr>
            <p:cNvGrpSpPr/>
            <p:nvPr/>
          </p:nvGrpSpPr>
          <p:grpSpPr>
            <a:xfrm>
              <a:off x="3294149" y="3533682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48" name="Rectangle 36">
                <a:extLst>
                  <a:ext uri="{FF2B5EF4-FFF2-40B4-BE49-F238E27FC236}">
                    <a16:creationId xmlns:a16="http://schemas.microsoft.com/office/drawing/2014/main" id="{322D44C1-9B17-4994-82F5-88A5371C3800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Isosceles Triangle 37">
                <a:extLst>
                  <a:ext uri="{FF2B5EF4-FFF2-40B4-BE49-F238E27FC236}">
                    <a16:creationId xmlns:a16="http://schemas.microsoft.com/office/drawing/2014/main" id="{BAF7F1B7-72EA-4CD2-B237-D2A6F995E853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197198-23FD-49F8-AE25-29E629C2FC95}"/>
                </a:ext>
              </a:extLst>
            </p:cNvPr>
            <p:cNvSpPr txBox="1"/>
            <p:nvPr/>
          </p:nvSpPr>
          <p:spPr>
            <a:xfrm>
              <a:off x="2655628" y="3410298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306370-FC7F-4C9D-A5E1-75FF2C8F20EB}"/>
                </a:ext>
              </a:extLst>
            </p:cNvPr>
            <p:cNvSpPr txBox="1"/>
            <p:nvPr/>
          </p:nvSpPr>
          <p:spPr>
            <a:xfrm>
              <a:off x="3695676" y="3590149"/>
              <a:ext cx="3715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실험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330F466-0D26-4971-B44E-A01937A7DA92}"/>
              </a:ext>
            </a:extLst>
          </p:cNvPr>
          <p:cNvGrpSpPr/>
          <p:nvPr/>
        </p:nvGrpSpPr>
        <p:grpSpPr>
          <a:xfrm>
            <a:off x="1979712" y="3654355"/>
            <a:ext cx="5327108" cy="496939"/>
            <a:chOff x="1979712" y="4186657"/>
            <a:chExt cx="5327108" cy="501908"/>
          </a:xfrm>
        </p:grpSpPr>
        <p:grpSp>
          <p:nvGrpSpPr>
            <p:cNvPr id="78" name="Group 26">
              <a:extLst>
                <a:ext uri="{FF2B5EF4-FFF2-40B4-BE49-F238E27FC236}">
                  <a16:creationId xmlns:a16="http://schemas.microsoft.com/office/drawing/2014/main" id="{ED256F72-BAED-40D1-AF97-7E5EDC3B9CC9}"/>
                </a:ext>
              </a:extLst>
            </p:cNvPr>
            <p:cNvGrpSpPr/>
            <p:nvPr/>
          </p:nvGrpSpPr>
          <p:grpSpPr>
            <a:xfrm>
              <a:off x="1979712" y="4191849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82" name="Rectangle 30">
                <a:extLst>
                  <a:ext uri="{FF2B5EF4-FFF2-40B4-BE49-F238E27FC236}">
                    <a16:creationId xmlns:a16="http://schemas.microsoft.com/office/drawing/2014/main" id="{6A664E3F-9AAC-4FEA-B481-DD8FA3067EC2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Isosceles Triangle 31">
                <a:extLst>
                  <a:ext uri="{FF2B5EF4-FFF2-40B4-BE49-F238E27FC236}">
                    <a16:creationId xmlns:a16="http://schemas.microsoft.com/office/drawing/2014/main" id="{A452575D-E8C5-4DDF-B3A6-B0C981AD8D8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Isosceles Triangle 32">
                <a:extLst>
                  <a:ext uri="{FF2B5EF4-FFF2-40B4-BE49-F238E27FC236}">
                    <a16:creationId xmlns:a16="http://schemas.microsoft.com/office/drawing/2014/main" id="{CC1FD15F-C931-4262-9AA3-4694122C43C1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27">
              <a:extLst>
                <a:ext uri="{FF2B5EF4-FFF2-40B4-BE49-F238E27FC236}">
                  <a16:creationId xmlns:a16="http://schemas.microsoft.com/office/drawing/2014/main" id="{711CF9BC-5CFA-45B1-9023-FDD49AB07BAE}"/>
                </a:ext>
              </a:extLst>
            </p:cNvPr>
            <p:cNvGrpSpPr/>
            <p:nvPr/>
          </p:nvGrpSpPr>
          <p:grpSpPr>
            <a:xfrm>
              <a:off x="2879562" y="4310041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80" name="Rectangle 28">
                <a:extLst>
                  <a:ext uri="{FF2B5EF4-FFF2-40B4-BE49-F238E27FC236}">
                    <a16:creationId xmlns:a16="http://schemas.microsoft.com/office/drawing/2014/main" id="{B2C73187-76BB-49F4-9632-662F246531A3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Isosceles Triangle 29">
                <a:extLst>
                  <a:ext uri="{FF2B5EF4-FFF2-40B4-BE49-F238E27FC236}">
                    <a16:creationId xmlns:a16="http://schemas.microsoft.com/office/drawing/2014/main" id="{76A3624B-D31E-4257-A6D1-CFC78D33F80E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9D29A6D-0C39-44CE-A9B3-9EB0C019D5CF}"/>
                </a:ext>
              </a:extLst>
            </p:cNvPr>
            <p:cNvSpPr txBox="1"/>
            <p:nvPr/>
          </p:nvSpPr>
          <p:spPr>
            <a:xfrm>
              <a:off x="2235477" y="4186657"/>
              <a:ext cx="608357" cy="398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F8D6520-C63F-4CD5-B756-AB2F55FDC96E}"/>
                </a:ext>
              </a:extLst>
            </p:cNvPr>
            <p:cNvSpPr txBox="1"/>
            <p:nvPr/>
          </p:nvSpPr>
          <p:spPr>
            <a:xfrm>
              <a:off x="3275856" y="4363685"/>
              <a:ext cx="3715888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시뮬레이션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0BCB09E-6F03-4F8A-9F9B-9746F51A401F}"/>
              </a:ext>
            </a:extLst>
          </p:cNvPr>
          <p:cNvGrpSpPr/>
          <p:nvPr/>
        </p:nvGrpSpPr>
        <p:grpSpPr>
          <a:xfrm>
            <a:off x="1619672" y="4284909"/>
            <a:ext cx="5327108" cy="496939"/>
            <a:chOff x="1979712" y="4186657"/>
            <a:chExt cx="5327108" cy="501908"/>
          </a:xfrm>
        </p:grpSpPr>
        <p:grpSp>
          <p:nvGrpSpPr>
            <p:cNvPr id="58" name="Group 26">
              <a:extLst>
                <a:ext uri="{FF2B5EF4-FFF2-40B4-BE49-F238E27FC236}">
                  <a16:creationId xmlns:a16="http://schemas.microsoft.com/office/drawing/2014/main" id="{B1968C8B-9065-4CE8-A87C-070A5D8E9126}"/>
                </a:ext>
              </a:extLst>
            </p:cNvPr>
            <p:cNvGrpSpPr/>
            <p:nvPr/>
          </p:nvGrpSpPr>
          <p:grpSpPr>
            <a:xfrm>
              <a:off x="1979712" y="4191849"/>
              <a:ext cx="3815336" cy="37852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67" name="Rectangle 30">
                <a:extLst>
                  <a:ext uri="{FF2B5EF4-FFF2-40B4-BE49-F238E27FC236}">
                    <a16:creationId xmlns:a16="http://schemas.microsoft.com/office/drawing/2014/main" id="{BB0A7981-89E2-4E44-81F1-C66B07C8D8D2}"/>
                  </a:ext>
                </a:extLst>
              </p:cNvPr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Isosceles Triangle 31">
                <a:extLst>
                  <a:ext uri="{FF2B5EF4-FFF2-40B4-BE49-F238E27FC236}">
                    <a16:creationId xmlns:a16="http://schemas.microsoft.com/office/drawing/2014/main" id="{CA2AD0EC-2DE3-40F6-80E4-AF5D0D2BE120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Isosceles Triangle 32">
                <a:extLst>
                  <a:ext uri="{FF2B5EF4-FFF2-40B4-BE49-F238E27FC236}">
                    <a16:creationId xmlns:a16="http://schemas.microsoft.com/office/drawing/2014/main" id="{5AACE46F-9A02-46AF-AE4A-1CFF4EA33E3D}"/>
                  </a:ext>
                </a:extLst>
              </p:cNvPr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Group 27">
              <a:extLst>
                <a:ext uri="{FF2B5EF4-FFF2-40B4-BE49-F238E27FC236}">
                  <a16:creationId xmlns:a16="http://schemas.microsoft.com/office/drawing/2014/main" id="{3C8DE7A5-8EDF-4AD2-824A-67A0419F0894}"/>
                </a:ext>
              </a:extLst>
            </p:cNvPr>
            <p:cNvGrpSpPr/>
            <p:nvPr/>
          </p:nvGrpSpPr>
          <p:grpSpPr>
            <a:xfrm>
              <a:off x="2879562" y="4310041"/>
              <a:ext cx="4427258" cy="37852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64" name="Rectangle 28">
                <a:extLst>
                  <a:ext uri="{FF2B5EF4-FFF2-40B4-BE49-F238E27FC236}">
                    <a16:creationId xmlns:a16="http://schemas.microsoft.com/office/drawing/2014/main" id="{DB6CCCA6-86F0-4F00-93F0-CB2AF5F43198}"/>
                  </a:ext>
                </a:extLst>
              </p:cNvPr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9D5F0652-DC70-45C2-9824-7D7DF5011F5B}"/>
                  </a:ext>
                </a:extLst>
              </p:cNvPr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E9A8A5-BEDD-4D2A-88CD-AB4E7F7988D8}"/>
                </a:ext>
              </a:extLst>
            </p:cNvPr>
            <p:cNvSpPr txBox="1"/>
            <p:nvPr/>
          </p:nvSpPr>
          <p:spPr>
            <a:xfrm>
              <a:off x="2235477" y="4186657"/>
              <a:ext cx="608357" cy="404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62BCCC9-C3C5-4D9F-9C66-950E44C76CD5}"/>
                </a:ext>
              </a:extLst>
            </p:cNvPr>
            <p:cNvSpPr txBox="1"/>
            <p:nvPr/>
          </p:nvSpPr>
          <p:spPr>
            <a:xfrm>
              <a:off x="3275856" y="4363685"/>
              <a:ext cx="3715888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236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2"/>
                </a:solidFill>
                <a:cs typeface="Arial"/>
              </a:rPr>
              <a:t>5. </a:t>
            </a:r>
            <a:r>
              <a:rPr lang="ko-KR" altLang="en-US" sz="1600" b="1">
                <a:solidFill>
                  <a:schemeClr val="accent2"/>
                </a:solidFill>
                <a:cs typeface="Arial"/>
              </a:rPr>
              <a:t>시뮬레이션</a:t>
            </a:r>
            <a:r>
              <a:rPr lang="en-US" altLang="ko-KR" sz="1600" b="1">
                <a:solidFill>
                  <a:schemeClr val="accent2"/>
                </a:solidFill>
                <a:cs typeface="Arial"/>
              </a:rPr>
              <a:t> </a:t>
            </a:r>
          </a:p>
        </p:txBody>
      </p:sp>
      <p:pic>
        <p:nvPicPr>
          <p:cNvPr id="3" name="그림 2" descr="지도, 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594" y="1088668"/>
            <a:ext cx="8886812" cy="2966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700195-42CC-4172-AFE8-72B1A59D88F2}"/>
              </a:ext>
            </a:extLst>
          </p:cNvPr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2"/>
                </a:solidFill>
                <a:cs typeface="Arial" pitchFamily="34" charset="0"/>
              </a:rPr>
              <a:t>5. </a:t>
            </a:r>
            <a:r>
              <a:rPr lang="ko-KR" altLang="en-US" sz="1600" b="1">
                <a:solidFill>
                  <a:schemeClr val="accent2"/>
                </a:solidFill>
                <a:cs typeface="Arial" pitchFamily="34" charset="0"/>
              </a:rPr>
              <a:t>시뮬레이션</a:t>
            </a:r>
            <a:r>
              <a:rPr lang="en-US" altLang="ko-KR" sz="1600" b="1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0399E9D-3861-4FFB-9D5B-2EC3EB8FBCBB}"/>
              </a:ext>
            </a:extLst>
          </p:cNvPr>
          <p:cNvGrpSpPr/>
          <p:nvPr/>
        </p:nvGrpSpPr>
        <p:grpSpPr>
          <a:xfrm>
            <a:off x="1619672" y="562809"/>
            <a:ext cx="5904656" cy="4017881"/>
            <a:chOff x="1619672" y="562809"/>
            <a:chExt cx="5904656" cy="4017881"/>
          </a:xfrm>
        </p:grpSpPr>
        <p:pic>
          <p:nvPicPr>
            <p:cNvPr id="3" name="그림 2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B3BB2AB8-11BA-41CD-A2B3-15223151B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562809"/>
              <a:ext cx="5904656" cy="4017881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EA01DB2-67E9-4C93-A222-C13BDADBA735}"/>
                </a:ext>
              </a:extLst>
            </p:cNvPr>
            <p:cNvSpPr/>
            <p:nvPr/>
          </p:nvSpPr>
          <p:spPr>
            <a:xfrm>
              <a:off x="3635895" y="1707654"/>
              <a:ext cx="1758843" cy="2016224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E6FF520-1819-4B94-90A5-9A6E2446C0F3}"/>
                </a:ext>
              </a:extLst>
            </p:cNvPr>
            <p:cNvSpPr/>
            <p:nvPr/>
          </p:nvSpPr>
          <p:spPr>
            <a:xfrm>
              <a:off x="5436096" y="735545"/>
              <a:ext cx="2016224" cy="3672408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43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2"/>
                </a:solidFill>
                <a:cs typeface="Arial"/>
              </a:rPr>
              <a:t>5. </a:t>
            </a:r>
            <a:r>
              <a:rPr lang="ko-KR" altLang="en-US" sz="1600" b="1">
                <a:solidFill>
                  <a:schemeClr val="accent2"/>
                </a:solidFill>
                <a:cs typeface="Arial"/>
              </a:rPr>
              <a:t>시뮬레이션</a:t>
            </a:r>
            <a:r>
              <a:rPr lang="en-US" altLang="ko-KR" sz="1600" b="1">
                <a:solidFill>
                  <a:schemeClr val="accent2"/>
                </a:solidFill>
                <a:cs typeface="Arial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2320" y="231984"/>
            <a:ext cx="129614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0070C0"/>
                </a:solidFill>
              </a:rPr>
              <a:t>파란선</a:t>
            </a:r>
            <a:r>
              <a:rPr lang="ko-KR" altLang="en-US" sz="1100"/>
              <a:t> </a:t>
            </a:r>
            <a:r>
              <a:rPr lang="en-US" altLang="ko-KR" sz="1100"/>
              <a:t>: positive </a:t>
            </a:r>
          </a:p>
          <a:p>
            <a:pPr lvl="0">
              <a:defRPr/>
            </a:pPr>
            <a:r>
              <a:rPr lang="ko-KR" altLang="en-US" sz="1100">
                <a:solidFill>
                  <a:srgbClr val="FF0000"/>
                </a:solidFill>
              </a:rPr>
              <a:t>빨간선</a:t>
            </a:r>
            <a:r>
              <a:rPr lang="ko-KR" altLang="en-US" sz="1100"/>
              <a:t> </a:t>
            </a:r>
            <a:r>
              <a:rPr lang="en-US" altLang="ko-KR" sz="1100"/>
              <a:t>: negative</a:t>
            </a:r>
            <a:endParaRPr lang="ko-KR" altLang="en-US" sz="1100"/>
          </a:p>
        </p:txBody>
      </p:sp>
      <p:grpSp>
        <p:nvGrpSpPr>
          <p:cNvPr id="2" name="그룹 1"/>
          <p:cNvGrpSpPr/>
          <p:nvPr/>
        </p:nvGrpSpPr>
        <p:grpSpPr>
          <a:xfrm>
            <a:off x="2029275" y="231984"/>
            <a:ext cx="5085449" cy="4679532"/>
            <a:chOff x="2029275" y="231984"/>
            <a:chExt cx="5085449" cy="4679532"/>
          </a:xfrm>
        </p:grpSpPr>
        <p:pic>
          <p:nvPicPr>
            <p:cNvPr id="6" name="그림 5" descr="텍스트, 지도이(가) 표시된 사진  자동 생성된 설명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29275" y="231984"/>
              <a:ext cx="5085449" cy="4679532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2123728" y="447427"/>
              <a:ext cx="936104" cy="100811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3563888" y="410421"/>
              <a:ext cx="1368152" cy="1944216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724128" y="406574"/>
              <a:ext cx="1201691" cy="2021160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700195-42CC-4172-AFE8-72B1A59D88F2}"/>
              </a:ext>
            </a:extLst>
          </p:cNvPr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5.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시뮬레이션</a:t>
            </a:r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 </a:t>
            </a:r>
          </a:p>
        </p:txBody>
      </p: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55B0BBF-48D6-4BAD-8212-8A884942E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3" y="975666"/>
            <a:ext cx="3713337" cy="3192167"/>
          </a:xfrm>
          <a:prstGeom prst="rect">
            <a:avLst/>
          </a:prstGeom>
        </p:spPr>
      </p:pic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CA31E900-52A4-49DA-BE34-BE939D85D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116477"/>
            <a:ext cx="4216812" cy="29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81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2"/>
                </a:solidFill>
                <a:cs typeface="Arial"/>
              </a:rPr>
              <a:t>5. </a:t>
            </a:r>
            <a:r>
              <a:rPr lang="ko-KR" altLang="en-US" sz="1600" b="1">
                <a:solidFill>
                  <a:schemeClr val="accent2"/>
                </a:solidFill>
                <a:cs typeface="Arial"/>
              </a:rPr>
              <a:t>시뮬레이션</a:t>
            </a:r>
            <a:r>
              <a:rPr lang="en-US" altLang="ko-KR" sz="1600" b="1">
                <a:solidFill>
                  <a:schemeClr val="accent2"/>
                </a:solidFill>
                <a:cs typeface="Arial"/>
              </a:rPr>
              <a:t>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43289" y="987574"/>
            <a:ext cx="7657421" cy="3168352"/>
            <a:chOff x="743289" y="987574"/>
            <a:chExt cx="7657421" cy="316835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43289" y="987574"/>
              <a:ext cx="7657421" cy="3168352"/>
            </a:xfrm>
            <a:prstGeom prst="rect">
              <a:avLst/>
            </a:prstGeom>
          </p:spPr>
        </p:pic>
        <p:sp>
          <p:nvSpPr>
            <p:cNvPr id="4" name="타원 3"/>
            <p:cNvSpPr/>
            <p:nvPr/>
          </p:nvSpPr>
          <p:spPr>
            <a:xfrm>
              <a:off x="6012160" y="1275606"/>
              <a:ext cx="2304256" cy="2448272"/>
            </a:xfrm>
            <a:prstGeom prst="ellipse">
              <a:avLst/>
            </a:prstGeom>
            <a:no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700195-42CC-4172-AFE8-72B1A59D88F2}"/>
              </a:ext>
            </a:extLst>
          </p:cNvPr>
          <p:cNvSpPr txBox="1"/>
          <p:nvPr/>
        </p:nvSpPr>
        <p:spPr>
          <a:xfrm>
            <a:off x="35496" y="68019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accent2"/>
                </a:solidFill>
                <a:cs typeface="Arial" pitchFamily="34" charset="0"/>
              </a:rPr>
              <a:t>5. </a:t>
            </a:r>
            <a:r>
              <a:rPr lang="ko-KR" altLang="en-US" sz="1600" b="1">
                <a:solidFill>
                  <a:schemeClr val="accent2"/>
                </a:solidFill>
                <a:cs typeface="Arial" pitchFamily="34" charset="0"/>
              </a:rPr>
              <a:t>시뮬레이션</a:t>
            </a:r>
            <a:r>
              <a:rPr lang="en-US" altLang="ko-KR" sz="1600" b="1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05FE75B-22BA-426F-A2C3-E740D2D8F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8" y="1455056"/>
            <a:ext cx="4451632" cy="22333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082DE7-9D26-4EA2-90E7-749318D282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7" y="1455056"/>
            <a:ext cx="4229955" cy="22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2"/>
                </a:solidFill>
                <a:cs typeface="Arial"/>
              </a:rPr>
              <a:t>6. </a:t>
            </a:r>
            <a:r>
              <a:rPr lang="ko-KR" altLang="en-US" sz="1600" b="1">
                <a:solidFill>
                  <a:schemeClr val="accent2"/>
                </a:solidFill>
                <a:cs typeface="Arial"/>
              </a:rPr>
              <a:t>결론</a:t>
            </a:r>
            <a:endParaRPr lang="en-US" altLang="ko-KR" sz="16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99542"/>
            <a:ext cx="8640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본 연구는 운전자의 운전 습관을 이용한 차량 주행패턴을 활용하여 차량도난을 탐지하기 위한 연구 </a:t>
            </a:r>
            <a:endParaRPr lang="en-US" altLang="ko-KR" sz="1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563638"/>
            <a:ext cx="864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고려대학교 해킹대응기술연구실의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 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차량에 임베디드된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51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개의 센서데이터가 있는 실제 수집된 차량주행 데이터셋을 사용함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2643177"/>
            <a:ext cx="8640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ko-KR" altLang="en-US" sz="1400" b="1">
                <a:solidFill>
                  <a:schemeClr val="bg1"/>
                </a:solidFill>
                <a:cs typeface="Arial"/>
              </a:rPr>
              <a:t>데이터셋을 전처리 하고 기존 연구보다 알고리즘을 다양하게 사용한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KNN, Decision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Tree,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Random Forest, SVM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의 기계학습 알고리즘을 적용하였고 더 나아가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Simulation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을 수행하여 운전자 식별 시나리오를 작성 및 평가함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.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795886"/>
            <a:ext cx="8640960" cy="517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/>
              <a:buChar char="•"/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개의 알고리즘을 다 쓰는 것 보다 </a:t>
            </a:r>
            <a:r>
              <a:rPr lang="en-US" altLang="ko-KR" sz="1400" b="1">
                <a:solidFill>
                  <a:schemeClr val="bg1"/>
                </a:solidFill>
                <a:cs typeface="Arial"/>
              </a:rPr>
              <a:t>3</a:t>
            </a:r>
            <a:r>
              <a:rPr lang="ko-KR" altLang="en-US" sz="1400" b="1">
                <a:solidFill>
                  <a:schemeClr val="bg1"/>
                </a:solidFill>
                <a:cs typeface="Arial"/>
              </a:rPr>
              <a:t>개의 알고리즘을 쓰는 것이 보안성이 더 높다고 판단되지만 정확도와 정밀성이 아직 미흡한 부분이 많아 추가적으로 전처리 혹은 센서 관련해서 보완이 필요함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0D15D9A-8D5E-43BF-9A2A-D9FD15D3FF42}"/>
              </a:ext>
            </a:extLst>
          </p:cNvPr>
          <p:cNvSpPr txBox="1"/>
          <p:nvPr/>
        </p:nvSpPr>
        <p:spPr>
          <a:xfrm>
            <a:off x="35496" y="6801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2AC43-AFA1-4E64-B193-A5171892CE62}"/>
              </a:ext>
            </a:extLst>
          </p:cNvPr>
          <p:cNvSpPr txBox="1"/>
          <p:nvPr/>
        </p:nvSpPr>
        <p:spPr>
          <a:xfrm>
            <a:off x="46711" y="555526"/>
            <a:ext cx="8712967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[1] Fabio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Martinellia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Francesco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Mercaldoa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Albina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Orlandob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Vittoria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Nardonec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Antonella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Santoned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Arun Kumar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Sangaiahe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.</a:t>
            </a: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Human Behavior Characterization for Driving Style Recognition in Vehicle System</a:t>
            </a: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[2]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Virojboonkiate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Nuttun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Peerapon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Vateekul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and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Kultida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Rojviboonchai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. "Driver identification using histogram and neural network from acceleration data.“</a:t>
            </a: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[3] Byung Il Kwak,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JiYoung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 Woo, </a:t>
            </a:r>
            <a:r>
              <a:rPr lang="en-US" altLang="ko-KR" sz="1200" dirty="0" err="1">
                <a:solidFill>
                  <a:schemeClr val="bg1"/>
                </a:solidFill>
                <a:cs typeface="Arial"/>
              </a:rPr>
              <a:t>Huy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 Kang Kim. Know Your Master: Driver Profiling-based Anti-theft Method</a:t>
            </a: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[4] Arena Simulation Software, </a:t>
            </a:r>
            <a:r>
              <a:rPr lang="en-US" altLang="ko-KR" sz="1200" dirty="0">
                <a:solidFill>
                  <a:schemeClr val="bg1"/>
                </a:solidFill>
                <a:cs typeface="Arial"/>
                <a:hlinkClick r:id="rId3"/>
              </a:rPr>
              <a:t>http://www.arenasimulation.com/</a:t>
            </a: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[5] </a:t>
            </a:r>
            <a:r>
              <a:rPr lang="ko-KR" altLang="en-US" sz="1200" dirty="0" err="1">
                <a:solidFill>
                  <a:schemeClr val="bg1"/>
                </a:solidFill>
                <a:cs typeface="Arial"/>
              </a:rPr>
              <a:t>안드레아스</a:t>
            </a:r>
            <a:r>
              <a:rPr lang="ko-KR" altLang="en-US" sz="1200" dirty="0">
                <a:solidFill>
                  <a:schemeClr val="bg1"/>
                </a:solidFill>
                <a:cs typeface="Arial"/>
              </a:rPr>
              <a:t> 뮐러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cs typeface="Arial"/>
              </a:rPr>
              <a:t>세라 </a:t>
            </a:r>
            <a:r>
              <a:rPr lang="ko-KR" altLang="en-US" sz="1200" dirty="0" err="1">
                <a:solidFill>
                  <a:schemeClr val="bg1"/>
                </a:solidFill>
                <a:cs typeface="Arial"/>
              </a:rPr>
              <a:t>가이도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Introduction to Machine Learning with Python, </a:t>
            </a:r>
            <a:r>
              <a:rPr lang="ko-KR" altLang="en-US" sz="1200" dirty="0" err="1">
                <a:solidFill>
                  <a:schemeClr val="bg1"/>
                </a:solidFill>
                <a:cs typeface="Arial"/>
              </a:rPr>
              <a:t>한빛아카데미</a:t>
            </a: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[6] W. David Kelton, Simulation with ARENA, </a:t>
            </a:r>
            <a:r>
              <a:rPr lang="ko-KR" altLang="en-US" sz="1200" dirty="0">
                <a:solidFill>
                  <a:schemeClr val="bg1"/>
                </a:solidFill>
                <a:cs typeface="Arial"/>
              </a:rPr>
              <a:t>교보문고</a:t>
            </a: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r>
              <a:rPr lang="en-US" altLang="ko-KR" sz="1200" dirty="0">
                <a:solidFill>
                  <a:schemeClr val="bg1"/>
                </a:solidFill>
                <a:cs typeface="Arial"/>
              </a:rPr>
              <a:t>[7] </a:t>
            </a:r>
            <a:r>
              <a:rPr lang="ko-KR" altLang="en-US" sz="1200" dirty="0" err="1">
                <a:solidFill>
                  <a:schemeClr val="bg1"/>
                </a:solidFill>
                <a:cs typeface="Arial"/>
              </a:rPr>
              <a:t>박응용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Do it! </a:t>
            </a:r>
            <a:r>
              <a:rPr lang="ko-KR" altLang="en-US" sz="1200" dirty="0">
                <a:solidFill>
                  <a:schemeClr val="bg1"/>
                </a:solidFill>
                <a:cs typeface="Arial"/>
              </a:rPr>
              <a:t>점프 투 파이썬</a:t>
            </a:r>
            <a:r>
              <a:rPr lang="en-US" altLang="ko-KR" sz="1200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cs typeface="Arial"/>
              </a:rPr>
              <a:t>이지스퍼블리싱</a:t>
            </a: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998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0CE57CFD-8E92-4423-80A6-B28B67CAF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67694"/>
            <a:ext cx="9144000" cy="576064"/>
          </a:xfrm>
        </p:spPr>
        <p:txBody>
          <a:bodyPr/>
          <a:lstStyle/>
          <a:p>
            <a:r>
              <a:rPr lang="en-US" altLang="ko-KR" sz="6000" b="1" dirty="0"/>
              <a:t>Q &amp; A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선정 배경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1.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연구 목적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F35EE5-765E-4175-99EF-DB4DEF30870D}"/>
              </a:ext>
            </a:extLst>
          </p:cNvPr>
          <p:cNvSpPr txBox="1"/>
          <p:nvPr/>
        </p:nvSpPr>
        <p:spPr>
          <a:xfrm>
            <a:off x="611560" y="1043033"/>
            <a:ext cx="89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B249F1-03F7-4A64-94E5-C1135B2D7B23}"/>
              </a:ext>
            </a:extLst>
          </p:cNvPr>
          <p:cNvSpPr txBox="1"/>
          <p:nvPr/>
        </p:nvSpPr>
        <p:spPr>
          <a:xfrm>
            <a:off x="1507282" y="1183853"/>
            <a:ext cx="6593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오늘날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ICT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 발전하면서 자동차도 인터넷에 연결되어 점점 다양한 기능이 제공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endParaRPr lang="en-US" altLang="ko-KR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648060-A5F0-4DD1-B230-49E207911062}"/>
              </a:ext>
            </a:extLst>
          </p:cNvPr>
          <p:cNvSpPr txBox="1"/>
          <p:nvPr/>
        </p:nvSpPr>
        <p:spPr>
          <a:xfrm>
            <a:off x="611560" y="1925419"/>
            <a:ext cx="89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C511D-5468-4DEA-A69C-ED5DE27E8909}"/>
              </a:ext>
            </a:extLst>
          </p:cNvPr>
          <p:cNvSpPr txBox="1"/>
          <p:nvPr/>
        </p:nvSpPr>
        <p:spPr>
          <a:xfrm>
            <a:off x="1507282" y="2022401"/>
            <a:ext cx="666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하지만 이런 기능들을 오히려 역으로 이용한 도난 사건이 빈번히 발생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6B06CA-8B1D-44F3-BF14-F2D5800752C9}"/>
              </a:ext>
            </a:extLst>
          </p:cNvPr>
          <p:cNvSpPr txBox="1"/>
          <p:nvPr/>
        </p:nvSpPr>
        <p:spPr>
          <a:xfrm>
            <a:off x="611560" y="2873325"/>
            <a:ext cx="895722" cy="6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03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40648D-9CD6-4F92-8F63-991DCCA0F0A7}"/>
              </a:ext>
            </a:extLst>
          </p:cNvPr>
          <p:cNvSpPr txBox="1"/>
          <p:nvPr/>
        </p:nvSpPr>
        <p:spPr>
          <a:xfrm>
            <a:off x="1507282" y="3056061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사이버 공격이 점점 다양화되고 지능화 됨에 따라 단순한 보호기술만으로는 대응이 힘들다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</a:t>
            </a: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54EF1-D0B2-4A96-B3D4-3FD91A292231}"/>
              </a:ext>
            </a:extLst>
          </p:cNvPr>
          <p:cNvSpPr txBox="1"/>
          <p:nvPr/>
        </p:nvSpPr>
        <p:spPr>
          <a:xfrm>
            <a:off x="611560" y="3737421"/>
            <a:ext cx="895722" cy="6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04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19098C-581F-4070-A1DE-191A847DD3F1}"/>
              </a:ext>
            </a:extLst>
          </p:cNvPr>
          <p:cNvSpPr txBox="1"/>
          <p:nvPr/>
        </p:nvSpPr>
        <p:spPr>
          <a:xfrm>
            <a:off x="1507282" y="3890593"/>
            <a:ext cx="7313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새로운 공격을 탐지하기 운전자의 운전 습관을 이용한다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운전자의 운전 습관을 이용한 차량 주행패턴을 활용하면 차량도난을 탐지하는데 유용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</a:t>
            </a: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36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연구 목표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1.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연구 목적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0512D-B0F5-468A-A794-C5EF7CD5CD64}"/>
              </a:ext>
            </a:extLst>
          </p:cNvPr>
          <p:cNvSpPr txBox="1"/>
          <p:nvPr/>
        </p:nvSpPr>
        <p:spPr>
          <a:xfrm>
            <a:off x="611560" y="1419622"/>
            <a:ext cx="89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33EEE-02C7-4240-B213-5ED0951DE1E6}"/>
              </a:ext>
            </a:extLst>
          </p:cNvPr>
          <p:cNvSpPr txBox="1"/>
          <p:nvPr/>
        </p:nvSpPr>
        <p:spPr>
          <a:xfrm>
            <a:off x="1507282" y="1491630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차량에 </a:t>
            </a:r>
            <a:r>
              <a:rPr lang="ko-KR" altLang="en-US" sz="1400" b="1" dirty="0" err="1">
                <a:solidFill>
                  <a:schemeClr val="bg1"/>
                </a:solidFill>
                <a:cs typeface="Arial"/>
              </a:rPr>
              <a:t>임베디드된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다양한 센서 데이터들의 실제 수집된 운전 데이터셋을 </a:t>
            </a:r>
            <a:r>
              <a:rPr lang="ko-KR" altLang="en-US" sz="1400" b="1" dirty="0" err="1">
                <a:solidFill>
                  <a:schemeClr val="bg1"/>
                </a:solidFill>
                <a:cs typeface="Arial"/>
              </a:rPr>
              <a:t>전처리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하여 가공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19EB3-0B97-492B-AEB3-85656748BB20}"/>
              </a:ext>
            </a:extLst>
          </p:cNvPr>
          <p:cNvSpPr txBox="1"/>
          <p:nvPr/>
        </p:nvSpPr>
        <p:spPr>
          <a:xfrm>
            <a:off x="611560" y="2429475"/>
            <a:ext cx="89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D2C29-E58C-40E1-A1A1-7CC57467DC4A}"/>
              </a:ext>
            </a:extLst>
          </p:cNvPr>
          <p:cNvSpPr txBox="1"/>
          <p:nvPr/>
        </p:nvSpPr>
        <p:spPr>
          <a:xfrm>
            <a:off x="1507282" y="2499742"/>
            <a:ext cx="7169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기계학습을 적용하여 학습 데이터를 통한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Training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과 테스트 데이터를 통한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Testing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을 거친다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사용하는 알고리즘은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25043-7E97-4A04-8EBC-118E705BA9F2}"/>
              </a:ext>
            </a:extLst>
          </p:cNvPr>
          <p:cNvSpPr txBox="1"/>
          <p:nvPr/>
        </p:nvSpPr>
        <p:spPr>
          <a:xfrm>
            <a:off x="611560" y="3449389"/>
            <a:ext cx="895722" cy="634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accent2"/>
                </a:solidFill>
                <a:cs typeface="Arial"/>
              </a:rPr>
              <a:t>03</a:t>
            </a:r>
            <a:endParaRPr lang="ko-KR" altLang="en-US" sz="36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0C8D8-B277-43FE-A3C1-A300F38C13C2}"/>
              </a:ext>
            </a:extLst>
          </p:cNvPr>
          <p:cNvSpPr txBox="1"/>
          <p:nvPr/>
        </p:nvSpPr>
        <p:spPr>
          <a:xfrm>
            <a:off x="1507282" y="3507854"/>
            <a:ext cx="7313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기계학습에서 나온 정확도를 기준으로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Arena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로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Simulation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을 수행하여 기계학습 알고리즘을 통한 운전자 식별 시나리오를 작성 및 평가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.</a:t>
            </a: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03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데이터셋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2.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관련 연구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026" name="Picture 2" descr="ìíë°ì´í°">
            <a:extLst>
              <a:ext uri="{FF2B5EF4-FFF2-40B4-BE49-F238E27FC236}">
                <a16:creationId xmlns:a16="http://schemas.microsoft.com/office/drawing/2014/main" id="{087676BD-3F19-422C-A885-BAAF282A1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9782"/>
            <a:ext cx="7128792" cy="20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869AA-C84E-4014-A27B-43226B0C62D6}"/>
              </a:ext>
            </a:extLst>
          </p:cNvPr>
          <p:cNvSpPr txBox="1"/>
          <p:nvPr/>
        </p:nvSpPr>
        <p:spPr>
          <a:xfrm>
            <a:off x="915405" y="899017"/>
            <a:ext cx="73131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  <a:cs typeface="Arial"/>
              </a:rPr>
              <a:t>고려대학교 해킹대응기술연구실</a:t>
            </a:r>
            <a:r>
              <a:rPr lang="en-US" altLang="ko-KR" sz="1600" b="1" dirty="0">
                <a:solidFill>
                  <a:schemeClr val="bg1"/>
                </a:solidFill>
                <a:cs typeface="Arial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cs typeface="Arial"/>
              </a:rPr>
              <a:t>차량주행 데이터</a:t>
            </a:r>
            <a:endParaRPr lang="en-US" altLang="ko-KR" sz="16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35476-E7FA-4E13-B812-644A27073D4B}"/>
              </a:ext>
            </a:extLst>
          </p:cNvPr>
          <p:cNvSpPr txBox="1"/>
          <p:nvPr/>
        </p:nvSpPr>
        <p:spPr>
          <a:xfrm>
            <a:off x="946764" y="1491630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차량에 </a:t>
            </a:r>
            <a:r>
              <a:rPr lang="ko-KR" altLang="en-US" sz="1400" b="1" dirty="0" err="1">
                <a:solidFill>
                  <a:schemeClr val="bg1"/>
                </a:solidFill>
                <a:cs typeface="Arial"/>
              </a:rPr>
              <a:t>임베디드된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다양한 센서 데이터들의 실제 수집된 운전 데이터셋</a:t>
            </a:r>
            <a:endParaRPr lang="en-US" altLang="ko-KR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C1B9E-F773-4603-8424-6F1CDD418867}"/>
              </a:ext>
            </a:extLst>
          </p:cNvPr>
          <p:cNvSpPr txBox="1"/>
          <p:nvPr/>
        </p:nvSpPr>
        <p:spPr>
          <a:xfrm>
            <a:off x="946764" y="1923678"/>
            <a:ext cx="780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51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개의 센서 데이터 중에서 기계학습에서 실제 사용할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feature, </a:t>
            </a:r>
            <a:r>
              <a:rPr lang="ko-KR" altLang="en-US" sz="1400" b="1" dirty="0" err="1">
                <a:solidFill>
                  <a:schemeClr val="bg1"/>
                </a:solidFill>
                <a:cs typeface="Arial"/>
              </a:rPr>
              <a:t>주행자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별 데이터 </a:t>
            </a:r>
            <a:r>
              <a:rPr lang="ko-KR" altLang="en-US" sz="1400" b="1" dirty="0" err="1">
                <a:solidFill>
                  <a:schemeClr val="bg1"/>
                </a:solidFill>
                <a:cs typeface="Arial"/>
              </a:rPr>
              <a:t>전처리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필요</a:t>
            </a:r>
            <a:endParaRPr lang="en-US" altLang="ko-KR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C108C-63E0-4599-9349-781FA21AE7C1}"/>
              </a:ext>
            </a:extLst>
          </p:cNvPr>
          <p:cNvSpPr txBox="1"/>
          <p:nvPr/>
        </p:nvSpPr>
        <p:spPr>
          <a:xfrm>
            <a:off x="946764" y="2335981"/>
            <a:ext cx="7729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>
                <a:solidFill>
                  <a:schemeClr val="bg1"/>
                </a:solidFill>
                <a:cs typeface="Arial"/>
              </a:rPr>
              <a:t>전처리된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데이터에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sliding window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를 활용한 통계적인 특성을 부여해 집합을 다양화 </a:t>
            </a:r>
            <a:endParaRPr lang="en-US" altLang="ko-KR" sz="14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81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ko-KR" altLang="en-US" sz="2800" b="1"/>
              <a:t>데이터셋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2"/>
                </a:solidFill>
                <a:cs typeface="Arial"/>
              </a:rPr>
              <a:t>2. </a:t>
            </a:r>
            <a:r>
              <a:rPr lang="ko-KR" altLang="en-US" sz="1600" b="1">
                <a:solidFill>
                  <a:schemeClr val="accent2"/>
                </a:solidFill>
                <a:cs typeface="Arial"/>
              </a:rPr>
              <a:t>관련 연구</a:t>
            </a:r>
            <a:endParaRPr lang="en-US" altLang="ko-KR" sz="1600" b="1">
              <a:solidFill>
                <a:schemeClr val="accent2"/>
              </a:solidFill>
              <a:cs typeface="Arial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68" y="650715"/>
          <a:ext cx="7776863" cy="422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84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Feature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 of vehicle data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Range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Long-term fuel trim bank1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-100~100(%)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주행에 따른 연료 조절 시스템의 조정 값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Intake air pressure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0~255(kPA)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 흡기압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Accelerator Pedal value 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가속 페달 압력의 정도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Fuel consumption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Fuel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0~10000(mcc)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엔진의 연료 소모량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Friction torque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엔진의 마찰 토크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Maximum indicated engine torque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최대 엔진 토크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Engine torque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현재 엔진 토크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Calculated load value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0~100(%)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엔진에 대한 부하량의 계산 값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Activation of Air compressor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 or 1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에어 컴프레셔의 작동 여부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Engine coolant temperature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-40~215(℃)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엔진 냉각수 온도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Transmission oil temperature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-40~215(℃)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변속기 오일 온도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 velocity, front, left-hand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0~511.75(km/h)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전방 좌측 휠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 velocity, front, right-hand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0~511.75(km/h)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전방 우측 휠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 velocity, rear, left-hand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0~511.75(km/h)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차량 후방 좌측 휠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199"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Torque converter speed</a:t>
                      </a:r>
                      <a:endParaRPr lang="ko-KR" altLang="en-US" sz="105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Transmission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en-US" altLang="ko-KR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0~16383.75(rpm)</a:t>
                      </a:r>
                      <a:endParaRPr lang="ko-KR" altLang="en-US" sz="105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05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토크 컨버터 속도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15816" y="4821018"/>
            <a:ext cx="3672408" cy="27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schemeClr val="bg1"/>
                </a:solidFill>
                <a:cs typeface="Arial"/>
              </a:rPr>
              <a:t>[</a:t>
            </a:r>
            <a:r>
              <a:rPr lang="ko-KR" altLang="en-US" sz="1200" b="1">
                <a:solidFill>
                  <a:schemeClr val="bg1"/>
                </a:solidFill>
                <a:cs typeface="Arial"/>
              </a:rPr>
              <a:t>표 </a:t>
            </a:r>
            <a:r>
              <a:rPr lang="en-US" altLang="ko-KR" sz="1200" b="1">
                <a:solidFill>
                  <a:schemeClr val="bg1"/>
                </a:solidFill>
                <a:cs typeface="Arial"/>
              </a:rPr>
              <a:t>1] </a:t>
            </a:r>
            <a:r>
              <a:rPr lang="ko-KR" altLang="en-US" sz="1200" b="1">
                <a:solidFill>
                  <a:schemeClr val="bg1"/>
                </a:solidFill>
                <a:cs typeface="Arial"/>
              </a:rPr>
              <a:t>주행패턴 분석에 사용되는 </a:t>
            </a:r>
            <a:r>
              <a:rPr lang="en-US" altLang="ko-KR" sz="1200" b="1">
                <a:solidFill>
                  <a:schemeClr val="bg1"/>
                </a:solidFill>
                <a:cs typeface="Arial"/>
              </a:rPr>
              <a:t>Feature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 err="1"/>
              <a:t>전처리</a:t>
            </a:r>
            <a:endParaRPr lang="ko-KR" altLang="en-US" sz="2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제안 연구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80E94E1-70C7-4885-B53E-04EE834CF642}"/>
              </a:ext>
            </a:extLst>
          </p:cNvPr>
          <p:cNvGrpSpPr/>
          <p:nvPr/>
        </p:nvGrpSpPr>
        <p:grpSpPr>
          <a:xfrm>
            <a:off x="611560" y="1043033"/>
            <a:ext cx="7632848" cy="646331"/>
            <a:chOff x="611560" y="1043033"/>
            <a:chExt cx="7632848" cy="6463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63236B-B529-458F-AFA2-BCD1301F4CA9}"/>
                </a:ext>
              </a:extLst>
            </p:cNvPr>
            <p:cNvSpPr txBox="1"/>
            <p:nvPr/>
          </p:nvSpPr>
          <p:spPr>
            <a:xfrm>
              <a:off x="611560" y="1043033"/>
              <a:ext cx="8957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accent2"/>
                  </a:solidFill>
                  <a:cs typeface="Arial"/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BE081D-499F-4684-8B52-7915889612AD}"/>
                </a:ext>
              </a:extLst>
            </p:cNvPr>
            <p:cNvSpPr txBox="1"/>
            <p:nvPr/>
          </p:nvSpPr>
          <p:spPr>
            <a:xfrm>
              <a:off x="1507282" y="1183853"/>
              <a:ext cx="67371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cs typeface="Arial"/>
                </a:rPr>
                <a:t>사용자 분류</a:t>
              </a: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: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5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명의 운전자에 대한 데이터를 각각 분류하여 운전자별 데이터 생성</a:t>
              </a:r>
              <a:endParaRPr lang="en-US" altLang="ko-KR" sz="14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2B18882-BCDE-40D9-BECB-3CFAB02356D6}"/>
              </a:ext>
            </a:extLst>
          </p:cNvPr>
          <p:cNvGrpSpPr/>
          <p:nvPr/>
        </p:nvGrpSpPr>
        <p:grpSpPr>
          <a:xfrm>
            <a:off x="611560" y="1779662"/>
            <a:ext cx="7560840" cy="646331"/>
            <a:chOff x="611560" y="1779662"/>
            <a:chExt cx="7560840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7ACB97-4333-46CC-8471-680432DC5D95}"/>
                </a:ext>
              </a:extLst>
            </p:cNvPr>
            <p:cNvSpPr txBox="1"/>
            <p:nvPr/>
          </p:nvSpPr>
          <p:spPr>
            <a:xfrm>
              <a:off x="611560" y="1779662"/>
              <a:ext cx="8957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accent2"/>
                  </a:solidFill>
                  <a:cs typeface="Arial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585875-500F-44DF-9B39-A1F704558A3F}"/>
                </a:ext>
              </a:extLst>
            </p:cNvPr>
            <p:cNvSpPr txBox="1"/>
            <p:nvPr/>
          </p:nvSpPr>
          <p:spPr>
            <a:xfrm>
              <a:off x="1507282" y="1923678"/>
              <a:ext cx="66651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cs typeface="Arial"/>
                </a:rPr>
                <a:t>주행 구간 분류</a:t>
              </a: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한 구간을 반복 주행한 데이터를 한번 주행하도록 분류</a:t>
              </a:r>
              <a:endParaRPr lang="en-US" altLang="ko-KR" sz="14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5BCAA74-8600-4B50-A975-CC7D9D6266D9}"/>
              </a:ext>
            </a:extLst>
          </p:cNvPr>
          <p:cNvGrpSpPr/>
          <p:nvPr/>
        </p:nvGrpSpPr>
        <p:grpSpPr>
          <a:xfrm>
            <a:off x="611560" y="2513285"/>
            <a:ext cx="8208912" cy="634529"/>
            <a:chOff x="611560" y="2571750"/>
            <a:chExt cx="8208912" cy="63452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B88115-7B12-4014-B484-20A866343035}"/>
                </a:ext>
              </a:extLst>
            </p:cNvPr>
            <p:cNvSpPr txBox="1"/>
            <p:nvPr/>
          </p:nvSpPr>
          <p:spPr>
            <a:xfrm>
              <a:off x="611560" y="2571750"/>
              <a:ext cx="895722" cy="634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accent2"/>
                  </a:solidFill>
                  <a:cs typeface="Arial"/>
                </a:rPr>
                <a:t>03</a:t>
              </a:r>
              <a:endParaRPr lang="ko-KR" altLang="en-US" sz="36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4967E0-BE51-4475-B2A7-BFFF75EE6FFC}"/>
                </a:ext>
              </a:extLst>
            </p:cNvPr>
            <p:cNvSpPr txBox="1"/>
            <p:nvPr/>
          </p:nvSpPr>
          <p:spPr>
            <a:xfrm>
              <a:off x="1507282" y="2683059"/>
              <a:ext cx="73131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Feature </a:t>
              </a:r>
              <a:r>
                <a:rPr lang="ko-KR" altLang="en-US" sz="1400" b="1" dirty="0">
                  <a:solidFill>
                    <a:schemeClr val="bg1"/>
                  </a:solidFill>
                  <a:cs typeface="Arial"/>
                </a:rPr>
                <a:t>분류</a:t>
              </a: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51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개의 모든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Feature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가 주행패턴 분석에 사용되는 것이 아니기에 이 중</a:t>
              </a:r>
              <a:endParaRPr lang="en-US" altLang="ko-KR" sz="1400" dirty="0">
                <a:solidFill>
                  <a:schemeClr val="bg1"/>
                </a:solidFill>
                <a:cs typeface="Arial"/>
              </a:endParaRPr>
            </a:p>
            <a:p>
              <a:pPr lvl="0">
                <a:defRPr/>
              </a:pP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	     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[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표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1]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에 해당되는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Feature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만을 사용하기 위한 분류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0F9E3CE-D025-4EC3-B23A-D04715E84BA6}"/>
              </a:ext>
            </a:extLst>
          </p:cNvPr>
          <p:cNvGrpSpPr/>
          <p:nvPr/>
        </p:nvGrpSpPr>
        <p:grpSpPr>
          <a:xfrm>
            <a:off x="611560" y="3325118"/>
            <a:ext cx="8208912" cy="634529"/>
            <a:chOff x="611560" y="3291830"/>
            <a:chExt cx="8208912" cy="6345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11A816-5DB1-4CF6-BA3E-E82CBEC6766B}"/>
                </a:ext>
              </a:extLst>
            </p:cNvPr>
            <p:cNvSpPr txBox="1"/>
            <p:nvPr/>
          </p:nvSpPr>
          <p:spPr>
            <a:xfrm>
              <a:off x="611560" y="3291830"/>
              <a:ext cx="895722" cy="634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accent2"/>
                  </a:solidFill>
                  <a:cs typeface="Arial"/>
                </a:rPr>
                <a:t>04</a:t>
              </a:r>
              <a:endParaRPr lang="ko-KR" altLang="en-US" sz="36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BF4E6D-7E34-4861-BBF1-A3BD0477E116}"/>
                </a:ext>
              </a:extLst>
            </p:cNvPr>
            <p:cNvSpPr txBox="1"/>
            <p:nvPr/>
          </p:nvSpPr>
          <p:spPr>
            <a:xfrm>
              <a:off x="1507282" y="3402558"/>
              <a:ext cx="73131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Sliding Window </a:t>
              </a:r>
              <a:r>
                <a:rPr lang="ko-KR" altLang="en-US" sz="1400" b="1" dirty="0">
                  <a:solidFill>
                    <a:schemeClr val="bg1"/>
                  </a:solidFill>
                  <a:cs typeface="Arial"/>
                </a:rPr>
                <a:t>적용</a:t>
              </a: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: 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분류 알고리즘을 통한 성능향상을 위해 각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Feature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들에 통계적인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		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특성을 적용하기 위해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Sliding Window 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사용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. </a:t>
              </a:r>
              <a:endParaRPr lang="ko-KR" altLang="en-US" sz="1400" dirty="0">
                <a:solidFill>
                  <a:schemeClr val="bg1"/>
                </a:solidFill>
                <a:cs typeface="Arial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AAB075-2CC3-4369-8105-B3D4B52AB286}"/>
              </a:ext>
            </a:extLst>
          </p:cNvPr>
          <p:cNvGrpSpPr/>
          <p:nvPr/>
        </p:nvGrpSpPr>
        <p:grpSpPr>
          <a:xfrm>
            <a:off x="611560" y="4097461"/>
            <a:ext cx="8208912" cy="646331"/>
            <a:chOff x="611560" y="4097461"/>
            <a:chExt cx="8208912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2BEFC2-7B71-49F7-9103-B8FC879E3C2A}"/>
                </a:ext>
              </a:extLst>
            </p:cNvPr>
            <p:cNvSpPr txBox="1"/>
            <p:nvPr/>
          </p:nvSpPr>
          <p:spPr>
            <a:xfrm>
              <a:off x="611560" y="4097461"/>
              <a:ext cx="89572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3600" b="1" dirty="0">
                  <a:solidFill>
                    <a:schemeClr val="accent2"/>
                  </a:solidFill>
                  <a:cs typeface="Arial"/>
                </a:rPr>
                <a:t>05</a:t>
              </a:r>
              <a:endParaRPr lang="ko-KR" altLang="en-US" sz="3600" b="1" dirty="0">
                <a:solidFill>
                  <a:schemeClr val="accent2"/>
                </a:solidFill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236A35-59C1-4A00-9B14-5157253565F6}"/>
                </a:ext>
              </a:extLst>
            </p:cNvPr>
            <p:cNvSpPr txBox="1"/>
            <p:nvPr/>
          </p:nvSpPr>
          <p:spPr>
            <a:xfrm>
              <a:off x="1507282" y="4208770"/>
              <a:ext cx="731319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cs typeface="Arial"/>
                </a:rPr>
                <a:t>통계 적용</a:t>
              </a:r>
              <a:r>
                <a:rPr lang="en-US" altLang="ko-KR" sz="1400" b="1" dirty="0">
                  <a:solidFill>
                    <a:schemeClr val="bg1"/>
                  </a:solidFill>
                  <a:cs typeface="Arial"/>
                </a:rPr>
                <a:t>: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15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개로 분류된 데이터에 대해 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Sliding Window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가 적용된 평균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중간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, 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표준편차</a:t>
              </a:r>
              <a:endParaRPr lang="en-US" altLang="ko-KR" sz="1400" dirty="0">
                <a:solidFill>
                  <a:schemeClr val="bg1"/>
                </a:solidFill>
                <a:cs typeface="Arial"/>
              </a:endParaRPr>
            </a:p>
            <a:p>
              <a:pPr>
                <a:defRPr/>
              </a:pP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	</a:t>
              </a:r>
              <a:r>
                <a:rPr lang="ko-KR" altLang="en-US" sz="1400" dirty="0">
                  <a:solidFill>
                    <a:schemeClr val="bg1"/>
                  </a:solidFill>
                  <a:cs typeface="Arial"/>
                </a:rPr>
                <a:t>데이터 생성</a:t>
              </a:r>
              <a:r>
                <a:rPr lang="en-US" altLang="ko-KR" sz="1400" dirty="0">
                  <a:solidFill>
                    <a:schemeClr val="bg1"/>
                  </a:solidFill>
                  <a:cs typeface="Arial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사례 연구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cs typeface="Arial" pitchFamily="34" charset="0"/>
              </a:rPr>
              <a:t>2. </a:t>
            </a:r>
            <a:r>
              <a:rPr lang="ko-KR" altLang="en-US" sz="1600" dirty="0">
                <a:solidFill>
                  <a:schemeClr val="accent2"/>
                </a:solidFill>
                <a:cs typeface="Arial" pitchFamily="34" charset="0"/>
              </a:rPr>
              <a:t>관련 연구</a:t>
            </a:r>
            <a:endParaRPr lang="en-US" altLang="ko-KR" sz="16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C27B279-23B8-0446-86F0-CF992CE025A8}"/>
              </a:ext>
            </a:extLst>
          </p:cNvPr>
          <p:cNvSpPr txBox="1">
            <a:spLocks/>
          </p:cNvSpPr>
          <p:nvPr/>
        </p:nvSpPr>
        <p:spPr>
          <a:xfrm>
            <a:off x="179512" y="1059582"/>
            <a:ext cx="8784976" cy="16776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dirty="0">
                <a:solidFill>
                  <a:schemeClr val="bg1"/>
                </a:solidFill>
              </a:rPr>
              <a:t>Know your master: Driver profiling-based anti-theft method</a:t>
            </a:r>
          </a:p>
          <a:p>
            <a:pPr algn="l"/>
            <a:endParaRPr lang="en-US" altLang="ko-KR" sz="600" dirty="0">
              <a:solidFill>
                <a:schemeClr val="bg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 err="1">
                <a:solidFill>
                  <a:schemeClr val="bg1"/>
                </a:solidFill>
              </a:rPr>
              <a:t>기계학습</a:t>
            </a:r>
            <a:r>
              <a:rPr lang="ko-KR" altLang="ko-KR" sz="1200" dirty="0" err="1">
                <a:solidFill>
                  <a:schemeClr val="bg1"/>
                </a:solidFill>
              </a:rPr>
              <a:t>과</a:t>
            </a:r>
            <a:r>
              <a:rPr lang="ko-KR" altLang="ko-KR" sz="1200" dirty="0">
                <a:solidFill>
                  <a:schemeClr val="bg1"/>
                </a:solidFill>
              </a:rPr>
              <a:t> 차량의 센서를 활용하는 새로운 도난 탐지 기법 소개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ko-KR" altLang="en-US" sz="1200" dirty="0">
                <a:solidFill>
                  <a:schemeClr val="bg1"/>
                </a:solidFill>
              </a:rPr>
              <a:t>차별성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기계학습 알고리즘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ko-KR" sz="1200" dirty="0" err="1">
                <a:solidFill>
                  <a:schemeClr val="bg1"/>
                </a:solidFill>
              </a:rPr>
              <a:t>기</a:t>
            </a:r>
            <a:r>
              <a:rPr lang="ko-KR" altLang="en-US" sz="1200" dirty="0" err="1">
                <a:solidFill>
                  <a:schemeClr val="bg1"/>
                </a:solidFill>
              </a:rPr>
              <a:t>계</a:t>
            </a:r>
            <a:r>
              <a:rPr lang="ko-KR" altLang="ko-KR" sz="1200" dirty="0" err="1">
                <a:solidFill>
                  <a:schemeClr val="bg1"/>
                </a:solidFill>
              </a:rPr>
              <a:t>학습의</a:t>
            </a:r>
            <a:r>
              <a:rPr lang="ko-KR" altLang="ko-KR" sz="1200" dirty="0">
                <a:solidFill>
                  <a:schemeClr val="bg1"/>
                </a:solidFill>
              </a:rPr>
              <a:t> 정확도와 정밀도 향상을 위한 연구뿐 아니라 시뮬레이션을 활용해 사용자를 탐지하는 일련의 과정 수행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863A468-0239-6A40-8211-E372D14C7F1C}"/>
              </a:ext>
            </a:extLst>
          </p:cNvPr>
          <p:cNvSpPr txBox="1">
            <a:spLocks/>
          </p:cNvSpPr>
          <p:nvPr/>
        </p:nvSpPr>
        <p:spPr>
          <a:xfrm>
            <a:off x="179512" y="3003798"/>
            <a:ext cx="8784976" cy="16776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accent2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500" b="1" dirty="0">
                <a:solidFill>
                  <a:schemeClr val="bg1"/>
                </a:solidFill>
                <a:latin typeface="+mn-lt"/>
              </a:rPr>
              <a:t>Driver identification using histogram and neural network from acceleration data</a:t>
            </a:r>
            <a:r>
              <a:rPr lang="ko-KR" altLang="ko-KR" sz="1500" b="1" dirty="0">
                <a:solidFill>
                  <a:schemeClr val="bg1"/>
                </a:solidFill>
                <a:latin typeface="+mn-lt"/>
              </a:rPr>
              <a:t> </a:t>
            </a:r>
            <a:endParaRPr lang="en-US" altLang="ko-KR" sz="1500" b="1" dirty="0">
              <a:solidFill>
                <a:schemeClr val="bg1"/>
              </a:solidFill>
              <a:latin typeface="+mn-lt"/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</a:t>
            </a: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- acceleration </a:t>
            </a:r>
            <a:r>
              <a:rPr lang="ko-KR" altLang="en-US" sz="1200" dirty="0">
                <a:solidFill>
                  <a:schemeClr val="bg1"/>
                </a:solidFill>
              </a:rPr>
              <a:t>센서 값과 </a:t>
            </a:r>
            <a:r>
              <a:rPr lang="ko-KR" altLang="en-US" sz="1200" dirty="0" err="1">
                <a:solidFill>
                  <a:schemeClr val="bg1"/>
                </a:solidFill>
              </a:rPr>
              <a:t>기계학습을</a:t>
            </a:r>
            <a:r>
              <a:rPr lang="ko-KR" altLang="en-US" sz="1200" dirty="0">
                <a:solidFill>
                  <a:schemeClr val="bg1"/>
                </a:solidFill>
              </a:rPr>
              <a:t> 통해 운전자를 구별하기위한 방법을 제시한다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ko-KR" altLang="en-US" sz="1200" dirty="0">
                <a:solidFill>
                  <a:schemeClr val="bg1"/>
                </a:solidFill>
              </a:rPr>
              <a:t>차별성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r>
              <a:rPr lang="en-US" altLang="ko-KR" sz="1200" dirty="0">
                <a:solidFill>
                  <a:schemeClr val="bg1"/>
                </a:solidFill>
              </a:rPr>
              <a:t>  -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acceleration</a:t>
            </a:r>
            <a:r>
              <a:rPr lang="ko-KR" altLang="en-US" sz="1200" dirty="0">
                <a:solidFill>
                  <a:schemeClr val="bg1"/>
                </a:solidFill>
              </a:rPr>
              <a:t> 센서 뿐 아니라 차량에 부착된 </a:t>
            </a:r>
            <a:r>
              <a:rPr lang="en-US" altLang="ko-KR" sz="1200" dirty="0">
                <a:solidFill>
                  <a:schemeClr val="bg1"/>
                </a:solidFill>
              </a:rPr>
              <a:t>51</a:t>
            </a:r>
            <a:r>
              <a:rPr lang="ko-KR" altLang="en-US" sz="1200" dirty="0">
                <a:solidFill>
                  <a:schemeClr val="bg1"/>
                </a:solidFill>
              </a:rPr>
              <a:t>개의 센서 활용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l"/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4642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ko-KR" altLang="en-US" sz="2800" b="1" dirty="0"/>
              <a:t>기계학습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5EEF4-6C9B-4E45-B95F-F5A949AE4B28}"/>
              </a:ext>
            </a:extLst>
          </p:cNvPr>
          <p:cNvSpPr txBox="1"/>
          <p:nvPr/>
        </p:nvSpPr>
        <p:spPr>
          <a:xfrm>
            <a:off x="35496" y="68019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600" b="1" dirty="0">
                <a:solidFill>
                  <a:schemeClr val="accent2"/>
                </a:solidFill>
                <a:cs typeface="Arial" pitchFamily="34" charset="0"/>
              </a:rPr>
              <a:t>실험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53E40-7B88-4374-A9AB-69F4DA489A08}"/>
              </a:ext>
            </a:extLst>
          </p:cNvPr>
          <p:cNvSpPr txBox="1"/>
          <p:nvPr/>
        </p:nvSpPr>
        <p:spPr>
          <a:xfrm>
            <a:off x="1507282" y="3890593"/>
            <a:ext cx="7313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4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111001-15C3-BB40-AD89-0B00452E87C9}"/>
              </a:ext>
            </a:extLst>
          </p:cNvPr>
          <p:cNvSpPr txBox="1"/>
          <p:nvPr/>
        </p:nvSpPr>
        <p:spPr>
          <a:xfrm>
            <a:off x="1507282" y="1151621"/>
            <a:ext cx="774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가지 기계학습 알고리즘 사용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/>
              </a:rPr>
              <a:t>KNN, Decision Tree, Random Forest, SVM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F55BF1-72C7-D749-95E5-A540EC2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3025"/>
              </p:ext>
            </p:extLst>
          </p:nvPr>
        </p:nvGraphicFramePr>
        <p:xfrm>
          <a:off x="503547" y="1158601"/>
          <a:ext cx="8136905" cy="304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381">
                  <a:extLst>
                    <a:ext uri="{9D8B030D-6E8A-4147-A177-3AD203B41FA5}">
                      <a16:colId xmlns:a16="http://schemas.microsoft.com/office/drawing/2014/main" val="22932284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990128487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874488795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4089266224"/>
                    </a:ext>
                  </a:extLst>
                </a:gridCol>
                <a:gridCol w="1627381">
                  <a:extLst>
                    <a:ext uri="{9D8B030D-6E8A-4147-A177-3AD203B41FA5}">
                      <a16:colId xmlns:a16="http://schemas.microsoft.com/office/drawing/2014/main" val="1283506905"/>
                    </a:ext>
                  </a:extLst>
                </a:gridCol>
              </a:tblGrid>
              <a:tr h="5073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SW=40,City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KNN(K=3~10)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SVM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04356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0.71062685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0.70524975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 0.76213386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0.77444460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66035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0.76864298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0.75152115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0.74104995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253774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중간값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0.7795387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0.73270128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0.74755907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 0.7752936</a:t>
                      </a:r>
                      <a:r>
                        <a:rPr lang="en-US" altLang="ko-KR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58822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/>
                        <a:t>0.72166407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0.78477430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dirty="0"/>
                        <a:t>0.74076694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b="0" dirty="0"/>
                        <a:t> 0.77529361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05687"/>
                  </a:ext>
                </a:extLst>
              </a:tr>
              <a:tr h="5072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precision(0/1)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0.54/0.79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0.27/0.93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/>
                        <a:t>0.07/0.96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1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05291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2536</Words>
  <Application>Microsoft Office PowerPoint</Application>
  <PresentationFormat>화면 슬라이드 쇼(16:9)</PresentationFormat>
  <Paragraphs>601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나눔고딕 ExtraBold</vt:lpstr>
      <vt:lpstr>맑은 고딕</vt:lpstr>
      <vt:lpstr>Arial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용채 박</cp:lastModifiedBy>
  <cp:revision>353</cp:revision>
  <dcterms:created xsi:type="dcterms:W3CDTF">2016-12-05T23:26:54Z</dcterms:created>
  <dcterms:modified xsi:type="dcterms:W3CDTF">2019-06-22T04:00:42Z</dcterms:modified>
  <cp:version/>
</cp:coreProperties>
</file>