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0809A8-29E4-49C9-899D-C4E3531C6825}">
  <a:tblStyle styleId="{790809A8-29E4-49C9-899D-C4E3531C6825}"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96F00FB-008C-4083-8F9E-639040F705F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b320aa2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b320aa2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(걍 읽으면 될듯.)</a:t>
            </a:r>
            <a:endParaRPr/>
          </a:p>
          <a:p>
            <a:pPr indent="0" lvl="0" marL="0" rtl="0" algn="l">
              <a:spcBef>
                <a:spcPts val="0"/>
              </a:spcBef>
              <a:spcAft>
                <a:spcPts val="0"/>
              </a:spcAft>
              <a:buNone/>
            </a:pPr>
            <a:r>
              <a:rPr lang="ko"/>
              <a:t>다음은 SWOT 분석입니다. 내부적 강점 요인에는 ~~~가 있었고, 약점 요인에는 ~~~가 있었습니다. 또한 외부적 기회 요인에는 ~~~가 있었고, 위협 요인에는 ~~~가 있었습니다. 저희는 이 요인들을 조합하여, ~~~~~~의 4가지 전략 목표를 설정할 수 있었습니다.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b320aa2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b320aa2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걍 하나하나 읽기.</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b320aa20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b320aa20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ko"/>
              <a:t>node.js를 통한 register로 admin과 user 간 MSP 형성, 채널 형성. 블록체인을 통한 장부는 모두가 다 갖고있다. 사용자가 transaction을 만들면 orderer는 endorsing peer를 통해 smart contract를 확인하고 Container에 저장한다. Fabric_client를 통해 채널을 생성하여 peer 가 channel 에 join하게 한다. 그 이후에 peer 에 chaincode를 설치하고 application 의 최신 state 를 위해서 chaincode 에 query를 보내 최신화 한다. 다양한 query를 보낼 수 있고 chaincode에 있는 함수를 통해 monitoring events를 주고 받을 수 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b35c6ed7e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b35c6ed7e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b35c6ed7e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b35c6ed7e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b320aa2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b320aa20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b320aa20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b320aa20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b320aa20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b320aa20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b320aa20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b320aa20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b320aa2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b320aa2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먼저 동기 및 기대 효과 입니다. 저희 조가 주목한 것은 주차난 문제입니다. 이 그래프는 국내 자동차 등록대수를 연도 별로 정리한 것인데요, 과거부터 최근까지 자동차의 수가 꾸준히 증가한 것을 알 수 있었습니다. 주차 공간에 비해 자동차의 수가 늘어나면 당연히 주차난 문제가 심화 될 것이라 생각하게 되었고, 이와 관련하여 사회적, 기술적, 경제적 측면으로 조사해보았습니다.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35c6ed7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35c6ed7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사회적 측면으로는, 장애인 전용 주차 구역과 관련된 불법 주정차 문제가 증가하고 있었습니다. 그래프에서 보다시피 관련 과태료 부과 총액이 급증했구요. 기술적 측면으로는, 기존의 주차 관리 시스템들은 중앙 집중형 네트워크를 사용하고 있었습니다. 이 부분의 보안적 허점을 이용하여, 주차 관리원들이 전산을 조작, 요금 처리를 취소 한 후 횡령하는 사건이 빈번히 발생하고 있었습니다. 마지막 경제적 측면으로는, 국가 교통부에서 주차공간 조성을 위해 막대한 예산을 소모하고 있었습니다.</a:t>
            </a:r>
            <a:endParaRPr/>
          </a:p>
          <a:p>
            <a:pPr indent="0" lvl="0" marL="0" rtl="0" algn="l">
              <a:spcBef>
                <a:spcPts val="0"/>
              </a:spcBef>
              <a:spcAft>
                <a:spcPts val="0"/>
              </a:spcAft>
              <a:buNone/>
            </a:pPr>
            <a:r>
              <a:rPr lang="ko"/>
              <a:t>저희 조는 이러한 부분들을, 하이퍼렛져 패브릭의 정보 보관성, 분산을 이용한 보안성, 경제성 등을 활용하여 개선해 보기로 하였습니다.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b320aa2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b320aa2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200">
                <a:latin typeface="Malgun Gothic"/>
                <a:ea typeface="Malgun Gothic"/>
                <a:cs typeface="Malgun Gothic"/>
                <a:sym typeface="Malgun Gothic"/>
              </a:rPr>
              <a:t>스마트시티 챌린지 사업은 지자체와 민간기업이 협력해 교통과 환경 등의 도시문제를 해결하고 새로운 비즈니스 모델을 만들 수 있도록 지원하는 사업이다.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35c6ed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35c6ed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200">
                <a:latin typeface="Malgun Gothic"/>
                <a:ea typeface="Malgun Gothic"/>
                <a:cs typeface="Malgun Gothic"/>
                <a:sym typeface="Malgun Gothic"/>
              </a:rPr>
              <a:t>현재 미국 보스턴과 샌프란시스코 지역에서 서비스 중에 있는 Smarking은 사용자들의 주차장 이용 패턴과 주차 요금, 날씨, 비행 일정, 대규모 행사 개최 등 주차장 이용에 영향을 끼칠 수 있는 요소들을 실시간으로 분석하여 빅데이터를 구축한 후 이를 기반으로 주차장 운영업주는 이를 토대로 현재 남아 있는 주차 공간은 얼마나 되는지, 주차장 이용 현황, 주차장과 관련된 향후 전망치를 실시간으로 파악 할 수 있게 된다.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35c6ed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35c6ed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200">
                <a:latin typeface="Malgun Gothic"/>
                <a:ea typeface="Malgun Gothic"/>
                <a:cs typeface="Malgun Gothic"/>
                <a:sym typeface="Malgun Gothic"/>
              </a:rPr>
              <a:t>젠틀마스는 블록체인 플랫폼 전문기업으로 2018년 9월 14일 대한주차산업협회와 블록체인 기반 스마트3.0 주차 플랫폼 구축을 위한 업무 협약을 맺었다. 협약은 블록체인을 통한 주차장 플랫폼 구축이 목적이며 이를 통해 주차산업의 발전과 전국 주차장에서 국내최초로 젠트리온 암호화폐로 주차비 결제를 할 수 있는 계기를 마련할 수 있게 된 것이다. 젠틀마스는 분산원장기술 및 암호화기술을 기반으로 암호화폐 인프라 및 시스템 구축과 함께 블록체인 플랫폼 개발 인프라를 공유하기로 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320aa2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320aa2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320aa20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320aa20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b320aa2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b320aa2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PXsJj81vIZ0&amp;feature=youtu.b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t>Hyperledger Fabric</a:t>
            </a:r>
            <a:endParaRPr/>
          </a:p>
          <a:p>
            <a:pPr indent="0" lvl="0" marL="0" rtl="0" algn="l">
              <a:spcBef>
                <a:spcPts val="0"/>
              </a:spcBef>
              <a:spcAft>
                <a:spcPts val="0"/>
              </a:spcAft>
              <a:buNone/>
            </a:pPr>
            <a:r>
              <a:rPr lang="ko"/>
              <a:t>Parking System</a:t>
            </a:r>
            <a:endParaRPr/>
          </a:p>
        </p:txBody>
      </p:sp>
      <p:sp>
        <p:nvSpPr>
          <p:cNvPr id="60" name="Google Shape;60;p13"/>
          <p:cNvSpPr txBox="1"/>
          <p:nvPr>
            <p:ph idx="1" type="subTitle"/>
          </p:nvPr>
        </p:nvSpPr>
        <p:spPr>
          <a:xfrm>
            <a:off x="510450" y="3182341"/>
            <a:ext cx="8123100" cy="141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a:t>Embedded Software</a:t>
            </a:r>
            <a:endParaRPr/>
          </a:p>
          <a:p>
            <a:pPr indent="0" lvl="0" marL="0" rtl="0" algn="r">
              <a:spcBef>
                <a:spcPts val="0"/>
              </a:spcBef>
              <a:spcAft>
                <a:spcPts val="0"/>
              </a:spcAft>
              <a:buNone/>
            </a:pPr>
            <a:r>
              <a:rPr lang="ko"/>
              <a:t>3조</a:t>
            </a:r>
            <a:endParaRPr/>
          </a:p>
          <a:p>
            <a:pPr indent="0" lvl="0" marL="0" rtl="0" algn="r">
              <a:spcBef>
                <a:spcPts val="0"/>
              </a:spcBef>
              <a:spcAft>
                <a:spcPts val="0"/>
              </a:spcAft>
              <a:buNone/>
            </a:pPr>
            <a:r>
              <a:rPr lang="ko" sz="1800"/>
              <a:t>201320878 박용채 201720725 김훈민</a:t>
            </a:r>
            <a:endParaRPr sz="1800"/>
          </a:p>
          <a:p>
            <a:pPr indent="0" lvl="0" marL="0" rtl="0" algn="r">
              <a:spcBef>
                <a:spcPts val="0"/>
              </a:spcBef>
              <a:spcAft>
                <a:spcPts val="0"/>
              </a:spcAft>
              <a:buNone/>
            </a:pPr>
            <a:r>
              <a:rPr lang="ko" sz="1800"/>
              <a:t>201720746 김용민 201720747 양준모</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379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SWOT 분석을 통한 핵심 과제 도출</a:t>
            </a:r>
            <a:endParaRPr/>
          </a:p>
        </p:txBody>
      </p:sp>
      <p:grpSp>
        <p:nvGrpSpPr>
          <p:cNvPr id="172" name="Google Shape;172;p22"/>
          <p:cNvGrpSpPr/>
          <p:nvPr/>
        </p:nvGrpSpPr>
        <p:grpSpPr>
          <a:xfrm>
            <a:off x="342375" y="988196"/>
            <a:ext cx="7804736" cy="3910943"/>
            <a:chOff x="128464" y="992760"/>
            <a:chExt cx="9487887" cy="5375127"/>
          </a:xfrm>
        </p:grpSpPr>
        <p:sp>
          <p:nvSpPr>
            <p:cNvPr id="173" name="Google Shape;173;p22"/>
            <p:cNvSpPr/>
            <p:nvPr/>
          </p:nvSpPr>
          <p:spPr>
            <a:xfrm>
              <a:off x="128464" y="3103419"/>
              <a:ext cx="3240300" cy="14400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암호화폐 유행으로 인한 화제성</a:t>
              </a:r>
              <a:endParaRPr sz="900">
                <a:solidFill>
                  <a:srgbClr val="434343"/>
                </a:solidFill>
                <a:latin typeface="Malgun Gothic"/>
                <a:ea typeface="Malgun Gothic"/>
                <a:cs typeface="Malgun Gothic"/>
                <a:sym typeface="Malgun Gothic"/>
              </a:endParaRPr>
            </a:p>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2025년 전 세계 총생산의 10%가 블록체인 기술로 저장될 것 (세계경제포럼, WEF 보고서)</a:t>
              </a:r>
              <a:endParaRPr sz="900">
                <a:latin typeface="Calibri"/>
                <a:ea typeface="Calibri"/>
                <a:cs typeface="Calibri"/>
                <a:sym typeface="Calibri"/>
              </a:endParaRPr>
            </a:p>
          </p:txBody>
        </p:sp>
        <p:sp>
          <p:nvSpPr>
            <p:cNvPr id="174" name="Google Shape;174;p22"/>
            <p:cNvSpPr/>
            <p:nvPr/>
          </p:nvSpPr>
          <p:spPr>
            <a:xfrm>
              <a:off x="128464" y="2814991"/>
              <a:ext cx="3240300" cy="2862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기회(Opportunities)</a:t>
              </a:r>
              <a:endParaRPr/>
            </a:p>
          </p:txBody>
        </p:sp>
        <p:sp>
          <p:nvSpPr>
            <p:cNvPr id="175" name="Google Shape;175;p22"/>
            <p:cNvSpPr/>
            <p:nvPr/>
          </p:nvSpPr>
          <p:spPr>
            <a:xfrm>
              <a:off x="3435959" y="1278951"/>
              <a:ext cx="3060600" cy="14421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블록체인 기반 기술</a:t>
              </a:r>
              <a:endParaRPr sz="900">
                <a:solidFill>
                  <a:srgbClr val="434343"/>
                </a:solidFill>
                <a:latin typeface="Malgun Gothic"/>
                <a:ea typeface="Malgun Gothic"/>
                <a:cs typeface="Malgun Gothic"/>
                <a:sym typeface="Malgun Gothic"/>
              </a:endParaRPr>
            </a:p>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분산성/보안성</a:t>
              </a:r>
              <a:endParaRPr sz="900">
                <a:solidFill>
                  <a:srgbClr val="434343"/>
                </a:solidFill>
                <a:latin typeface="Malgun Gothic"/>
                <a:ea typeface="Malgun Gothic"/>
                <a:cs typeface="Malgun Gothic"/>
                <a:sym typeface="Malgun Gothic"/>
              </a:endParaRPr>
            </a:p>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비용적 우위</a:t>
              </a:r>
              <a:endParaRPr sz="900">
                <a:latin typeface="Calibri"/>
                <a:ea typeface="Calibri"/>
                <a:cs typeface="Calibri"/>
                <a:sym typeface="Calibri"/>
              </a:endParaRPr>
            </a:p>
          </p:txBody>
        </p:sp>
        <p:sp>
          <p:nvSpPr>
            <p:cNvPr id="176" name="Google Shape;176;p22"/>
            <p:cNvSpPr/>
            <p:nvPr/>
          </p:nvSpPr>
          <p:spPr>
            <a:xfrm>
              <a:off x="3435959" y="992760"/>
              <a:ext cx="3060600" cy="28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강점(Strength)</a:t>
              </a:r>
              <a:endParaRPr/>
            </a:p>
          </p:txBody>
        </p:sp>
        <p:sp>
          <p:nvSpPr>
            <p:cNvPr id="177" name="Google Shape;177;p22"/>
            <p:cNvSpPr/>
            <p:nvPr/>
          </p:nvSpPr>
          <p:spPr>
            <a:xfrm>
              <a:off x="136367" y="4927887"/>
              <a:ext cx="3240300" cy="14400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블록체인 기술의 과대포장 가능성</a:t>
              </a:r>
              <a:endParaRPr sz="900">
                <a:solidFill>
                  <a:srgbClr val="434343"/>
                </a:solidFill>
                <a:latin typeface="Malgun Gothic"/>
                <a:ea typeface="Malgun Gothic"/>
                <a:cs typeface="Malgun Gothic"/>
                <a:sym typeface="Malgun Gothic"/>
              </a:endParaRPr>
            </a:p>
            <a:p>
              <a:pPr indent="-285750" lvl="0" marL="457200" rtl="0" algn="l">
                <a:spcBef>
                  <a:spcPts val="0"/>
                </a:spcBef>
                <a:spcAft>
                  <a:spcPts val="0"/>
                </a:spcAft>
                <a:buClr>
                  <a:srgbClr val="434343"/>
                </a:buClr>
                <a:buSzPts val="900"/>
                <a:buFont typeface="Malgun Gothic"/>
                <a:buChar char="•"/>
              </a:pPr>
              <a:r>
                <a:rPr lang="ko" sz="900">
                  <a:solidFill>
                    <a:srgbClr val="434343"/>
                  </a:solidFill>
                  <a:latin typeface="Malgun Gothic"/>
                  <a:ea typeface="Malgun Gothic"/>
                  <a:cs typeface="Malgun Gothic"/>
                  <a:sym typeface="Malgun Gothic"/>
                </a:rPr>
                <a:t>Hyperledger와 이더리움 기술의 미숙함으로 인한 버그 가능성</a:t>
              </a:r>
              <a:endParaRPr sz="900">
                <a:latin typeface="Calibri"/>
                <a:ea typeface="Calibri"/>
                <a:cs typeface="Calibri"/>
                <a:sym typeface="Calibri"/>
              </a:endParaRPr>
            </a:p>
          </p:txBody>
        </p:sp>
        <p:sp>
          <p:nvSpPr>
            <p:cNvPr id="178" name="Google Shape;178;p22"/>
            <p:cNvSpPr/>
            <p:nvPr/>
          </p:nvSpPr>
          <p:spPr>
            <a:xfrm>
              <a:off x="136367" y="4639460"/>
              <a:ext cx="3240300" cy="28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위협(Threats)</a:t>
              </a:r>
              <a:endParaRPr/>
            </a:p>
          </p:txBody>
        </p:sp>
        <p:sp>
          <p:nvSpPr>
            <p:cNvPr id="179" name="Google Shape;179;p22"/>
            <p:cNvSpPr/>
            <p:nvPr/>
          </p:nvSpPr>
          <p:spPr>
            <a:xfrm>
              <a:off x="6555751" y="1272243"/>
              <a:ext cx="3052500" cy="14400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85750" lvl="0" marL="457200" rtl="0" algn="l">
                <a:spcBef>
                  <a:spcPts val="0"/>
                </a:spcBef>
                <a:spcAft>
                  <a:spcPts val="0"/>
                </a:spcAft>
                <a:buSzPts val="900"/>
                <a:buChar char="•"/>
              </a:pPr>
              <a:r>
                <a:rPr lang="ko" sz="900">
                  <a:solidFill>
                    <a:srgbClr val="434343"/>
                  </a:solidFill>
                  <a:latin typeface="Malgun Gothic"/>
                  <a:ea typeface="Malgun Gothic"/>
                  <a:cs typeface="Malgun Gothic"/>
                  <a:sym typeface="Malgun Gothic"/>
                </a:rPr>
                <a:t>블록체인 활용 주차 관리 시스템 홍보 및 인지도 향상 필요</a:t>
              </a:r>
              <a:endParaRPr sz="900">
                <a:solidFill>
                  <a:srgbClr val="000000"/>
                </a:solidFill>
                <a:latin typeface="Calibri"/>
                <a:ea typeface="Calibri"/>
                <a:cs typeface="Calibri"/>
                <a:sym typeface="Calibri"/>
              </a:endParaRPr>
            </a:p>
          </p:txBody>
        </p:sp>
        <p:sp>
          <p:nvSpPr>
            <p:cNvPr id="180" name="Google Shape;180;p22"/>
            <p:cNvSpPr/>
            <p:nvPr/>
          </p:nvSpPr>
          <p:spPr>
            <a:xfrm>
              <a:off x="6555751" y="992760"/>
              <a:ext cx="3052500" cy="28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약점(Weakness)</a:t>
              </a:r>
              <a:endParaRPr/>
            </a:p>
          </p:txBody>
        </p:sp>
        <p:sp>
          <p:nvSpPr>
            <p:cNvPr id="181" name="Google Shape;181;p22"/>
            <p:cNvSpPr/>
            <p:nvPr/>
          </p:nvSpPr>
          <p:spPr>
            <a:xfrm>
              <a:off x="136367" y="992760"/>
              <a:ext cx="3240300" cy="17283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l">
                <a:spcBef>
                  <a:spcPts val="0"/>
                </a:spcBef>
                <a:spcAft>
                  <a:spcPts val="0"/>
                </a:spcAft>
                <a:buNone/>
              </a:pPr>
              <a:r>
                <a:t/>
              </a:r>
              <a:endParaRPr sz="922">
                <a:solidFill>
                  <a:srgbClr val="000000"/>
                </a:solidFill>
                <a:latin typeface="Calibri"/>
                <a:ea typeface="Calibri"/>
                <a:cs typeface="Calibri"/>
                <a:sym typeface="Calibri"/>
              </a:endParaRPr>
            </a:p>
          </p:txBody>
        </p:sp>
        <p:cxnSp>
          <p:nvCxnSpPr>
            <p:cNvPr id="182" name="Google Shape;182;p22"/>
            <p:cNvCxnSpPr/>
            <p:nvPr/>
          </p:nvCxnSpPr>
          <p:spPr>
            <a:xfrm>
              <a:off x="128464" y="992760"/>
              <a:ext cx="3248100" cy="1719300"/>
            </a:xfrm>
            <a:prstGeom prst="straightConnector1">
              <a:avLst/>
            </a:prstGeom>
            <a:noFill/>
            <a:ln cap="flat" cmpd="sng" w="19050">
              <a:solidFill>
                <a:srgbClr val="000000"/>
              </a:solidFill>
              <a:prstDash val="solid"/>
              <a:miter lim="800000"/>
              <a:headEnd len="sm" w="sm" type="none"/>
              <a:tailEnd len="sm" w="sm" type="none"/>
            </a:ln>
          </p:spPr>
        </p:cxnSp>
        <p:sp>
          <p:nvSpPr>
            <p:cNvPr id="183" name="Google Shape;183;p22"/>
            <p:cNvSpPr/>
            <p:nvPr/>
          </p:nvSpPr>
          <p:spPr>
            <a:xfrm>
              <a:off x="3435959" y="2814991"/>
              <a:ext cx="3060600" cy="172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66450" spcFirstLastPara="1" rIns="33225" wrap="square" tIns="43200">
              <a:noAutofit/>
            </a:bodyPr>
            <a:lstStyle/>
            <a:p>
              <a:pPr indent="-280289" lvl="0" marL="457200" rtl="0" algn="l">
                <a:lnSpc>
                  <a:spcPct val="115000"/>
                </a:lnSpc>
                <a:spcBef>
                  <a:spcPts val="0"/>
                </a:spcBef>
                <a:spcAft>
                  <a:spcPts val="0"/>
                </a:spcAft>
                <a:buSzPts val="814"/>
                <a:buChar char="•"/>
              </a:pPr>
              <a:r>
                <a:rPr lang="ko" sz="1000">
                  <a:solidFill>
                    <a:srgbClr val="434343"/>
                  </a:solidFill>
                  <a:latin typeface="Malgun Gothic"/>
                  <a:ea typeface="Malgun Gothic"/>
                  <a:cs typeface="Malgun Gothic"/>
                  <a:sym typeface="Malgun Gothic"/>
                </a:rPr>
                <a:t>블록체인 기술을 활용하여 서비스 비용을 줄이고, 보안성을 올린다.</a:t>
              </a:r>
              <a:endParaRPr sz="1200"/>
            </a:p>
            <a:p>
              <a:pPr indent="-20540" lvl="0" marL="84993" marR="0" rtl="0" algn="l">
                <a:lnSpc>
                  <a:spcPct val="150000"/>
                </a:lnSpc>
                <a:spcBef>
                  <a:spcPts val="0"/>
                </a:spcBef>
                <a:spcAft>
                  <a:spcPts val="0"/>
                </a:spcAft>
                <a:buClr>
                  <a:srgbClr val="FFFFFF"/>
                </a:buClr>
                <a:buSzPts val="1015"/>
                <a:buFont typeface="Arial"/>
                <a:buNone/>
              </a:pPr>
              <a:r>
                <a:t/>
              </a:r>
              <a:endParaRPr sz="1014">
                <a:solidFill>
                  <a:srgbClr val="000000"/>
                </a:solidFill>
                <a:latin typeface="Calibri"/>
                <a:ea typeface="Calibri"/>
                <a:cs typeface="Calibri"/>
                <a:sym typeface="Calibri"/>
              </a:endParaRPr>
            </a:p>
          </p:txBody>
        </p:sp>
        <p:sp>
          <p:nvSpPr>
            <p:cNvPr id="184" name="Google Shape;184;p22"/>
            <p:cNvSpPr/>
            <p:nvPr/>
          </p:nvSpPr>
          <p:spPr>
            <a:xfrm>
              <a:off x="6555751" y="2814991"/>
              <a:ext cx="3060600" cy="172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99675" spcFirstLastPara="1" rIns="0" wrap="square" tIns="43200">
              <a:noAutofit/>
            </a:bodyPr>
            <a:lstStyle/>
            <a:p>
              <a:pPr indent="0" lvl="0" marL="457200" rtl="0" algn="l">
                <a:lnSpc>
                  <a:spcPct val="115000"/>
                </a:lnSpc>
                <a:spcBef>
                  <a:spcPts val="0"/>
                </a:spcBef>
                <a:spcAft>
                  <a:spcPts val="0"/>
                </a:spcAft>
                <a:buNone/>
              </a:pPr>
              <a:r>
                <a:t/>
              </a:r>
              <a:endParaRPr sz="1000">
                <a:solidFill>
                  <a:srgbClr val="434343"/>
                </a:solidFill>
                <a:latin typeface="Malgun Gothic"/>
                <a:ea typeface="Malgun Gothic"/>
                <a:cs typeface="Malgun Gothic"/>
                <a:sym typeface="Malgun Gothic"/>
              </a:endParaRPr>
            </a:p>
            <a:p>
              <a:pPr indent="-280289" lvl="0" marL="457200" rtl="0" algn="l">
                <a:lnSpc>
                  <a:spcPct val="115000"/>
                </a:lnSpc>
                <a:spcBef>
                  <a:spcPts val="0"/>
                </a:spcBef>
                <a:spcAft>
                  <a:spcPts val="0"/>
                </a:spcAft>
                <a:buSzPts val="814"/>
                <a:buChar char="•"/>
              </a:pPr>
              <a:r>
                <a:rPr lang="ko" sz="1000">
                  <a:solidFill>
                    <a:srgbClr val="434343"/>
                  </a:solidFill>
                  <a:latin typeface="Malgun Gothic"/>
                  <a:ea typeface="Malgun Gothic"/>
                  <a:cs typeface="Malgun Gothic"/>
                  <a:sym typeface="Malgun Gothic"/>
                </a:rPr>
                <a:t>암호화폐의 화제성을 이용하여 홍보한다.</a:t>
              </a:r>
              <a:endParaRPr sz="814">
                <a:solidFill>
                  <a:srgbClr val="000000"/>
                </a:solidFill>
                <a:latin typeface="Calibri"/>
                <a:ea typeface="Calibri"/>
                <a:cs typeface="Calibri"/>
                <a:sym typeface="Calibri"/>
              </a:endParaRPr>
            </a:p>
            <a:p>
              <a:pPr indent="-93812" lvl="0" marL="158264" marR="0" rtl="0" algn="l">
                <a:lnSpc>
                  <a:spcPct val="150000"/>
                </a:lnSpc>
                <a:spcBef>
                  <a:spcPts val="0"/>
                </a:spcBef>
                <a:spcAft>
                  <a:spcPts val="0"/>
                </a:spcAft>
                <a:buClr>
                  <a:srgbClr val="FFFFFF"/>
                </a:buClr>
                <a:buSzPts val="1015"/>
                <a:buFont typeface="Arial"/>
                <a:buNone/>
              </a:pPr>
              <a:r>
                <a:t/>
              </a:r>
              <a:endParaRPr sz="1014">
                <a:solidFill>
                  <a:srgbClr val="000000"/>
                </a:solidFill>
                <a:latin typeface="Calibri"/>
                <a:ea typeface="Calibri"/>
                <a:cs typeface="Calibri"/>
                <a:sym typeface="Calibri"/>
              </a:endParaRPr>
            </a:p>
            <a:p>
              <a:pPr indent="-93812" lvl="0" marL="158264" marR="0" rtl="0" algn="l">
                <a:lnSpc>
                  <a:spcPct val="150000"/>
                </a:lnSpc>
                <a:spcBef>
                  <a:spcPts val="0"/>
                </a:spcBef>
                <a:spcAft>
                  <a:spcPts val="0"/>
                </a:spcAft>
                <a:buClr>
                  <a:srgbClr val="FFFFFF"/>
                </a:buClr>
                <a:buSzPts val="1015"/>
                <a:buFont typeface="Arial"/>
                <a:buNone/>
              </a:pPr>
              <a:r>
                <a:t/>
              </a:r>
              <a:endParaRPr sz="1014">
                <a:solidFill>
                  <a:srgbClr val="000000"/>
                </a:solidFill>
                <a:latin typeface="Calibri"/>
                <a:ea typeface="Calibri"/>
                <a:cs typeface="Calibri"/>
                <a:sym typeface="Calibri"/>
              </a:endParaRPr>
            </a:p>
          </p:txBody>
        </p:sp>
        <p:sp>
          <p:nvSpPr>
            <p:cNvPr id="185" name="Google Shape;185;p22"/>
            <p:cNvSpPr/>
            <p:nvPr/>
          </p:nvSpPr>
          <p:spPr>
            <a:xfrm>
              <a:off x="3435959" y="4639460"/>
              <a:ext cx="3060600" cy="172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80289" lvl="0" marL="457200" rtl="0" algn="l">
                <a:lnSpc>
                  <a:spcPct val="115000"/>
                </a:lnSpc>
                <a:spcBef>
                  <a:spcPts val="0"/>
                </a:spcBef>
                <a:spcAft>
                  <a:spcPts val="0"/>
                </a:spcAft>
                <a:buSzPts val="814"/>
                <a:buChar char="•"/>
              </a:pPr>
              <a:r>
                <a:rPr lang="ko" sz="1000">
                  <a:solidFill>
                    <a:srgbClr val="434343"/>
                  </a:solidFill>
                  <a:latin typeface="Malgun Gothic"/>
                  <a:ea typeface="Malgun Gothic"/>
                  <a:cs typeface="Malgun Gothic"/>
                  <a:sym typeface="Malgun Gothic"/>
                </a:rPr>
                <a:t>보안성 강화 위주로 활용한다. 버그가 발견되는 경우 빠르게 피드백 한다.</a:t>
              </a:r>
              <a:endParaRPr sz="814">
                <a:solidFill>
                  <a:srgbClr val="000000"/>
                </a:solidFill>
                <a:latin typeface="Calibri"/>
                <a:ea typeface="Calibri"/>
                <a:cs typeface="Calibri"/>
                <a:sym typeface="Calibri"/>
              </a:endParaRPr>
            </a:p>
          </p:txBody>
        </p:sp>
        <p:sp>
          <p:nvSpPr>
            <p:cNvPr id="186" name="Google Shape;186;p22"/>
            <p:cNvSpPr/>
            <p:nvPr/>
          </p:nvSpPr>
          <p:spPr>
            <a:xfrm>
              <a:off x="6555751" y="4639460"/>
              <a:ext cx="3060600" cy="1728300"/>
            </a:xfrm>
            <a:prstGeom prst="rect">
              <a:avLst/>
            </a:prstGeom>
            <a:solidFill>
              <a:srgbClr val="F2F2F2"/>
            </a:solidFill>
            <a:ln cap="flat" cmpd="sng" w="19050">
              <a:solidFill>
                <a:srgbClr val="000000"/>
              </a:solidFill>
              <a:prstDash val="solid"/>
              <a:miter lim="800000"/>
              <a:headEnd len="sm" w="sm" type="none"/>
              <a:tailEnd len="sm" w="sm" type="none"/>
            </a:ln>
          </p:spPr>
          <p:txBody>
            <a:bodyPr anchorCtr="0" anchor="ctr" bIns="43200" lIns="83075" spcFirstLastPara="1" rIns="83075" wrap="square" tIns="43200">
              <a:noAutofit/>
            </a:bodyPr>
            <a:lstStyle/>
            <a:p>
              <a:pPr indent="-292100" lvl="0" marL="457200" rtl="0" algn="l">
                <a:lnSpc>
                  <a:spcPct val="115000"/>
                </a:lnSpc>
                <a:spcBef>
                  <a:spcPts val="0"/>
                </a:spcBef>
                <a:spcAft>
                  <a:spcPts val="0"/>
                </a:spcAft>
                <a:buSzPts val="1000"/>
                <a:buChar char="•"/>
              </a:pPr>
              <a:r>
                <a:rPr lang="ko" sz="1000">
                  <a:solidFill>
                    <a:srgbClr val="434343"/>
                  </a:solidFill>
                  <a:latin typeface="Malgun Gothic"/>
                  <a:ea typeface="Malgun Gothic"/>
                  <a:cs typeface="Malgun Gothic"/>
                  <a:sym typeface="Malgun Gothic"/>
                </a:rPr>
                <a:t>블록체인 기술에 전문성을 가지면서도 대중적으로 인지도 있는 사업 파트너를 구한다.</a:t>
              </a:r>
              <a:endParaRPr sz="1000"/>
            </a:p>
          </p:txBody>
        </p:sp>
        <p:sp>
          <p:nvSpPr>
            <p:cNvPr id="187" name="Google Shape;187;p22"/>
            <p:cNvSpPr txBox="1"/>
            <p:nvPr/>
          </p:nvSpPr>
          <p:spPr>
            <a:xfrm>
              <a:off x="714898" y="1923688"/>
              <a:ext cx="6336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외부</a:t>
              </a:r>
              <a:endParaRPr/>
            </a:p>
          </p:txBody>
        </p:sp>
        <p:sp>
          <p:nvSpPr>
            <p:cNvPr id="188" name="Google Shape;188;p22"/>
            <p:cNvSpPr txBox="1"/>
            <p:nvPr/>
          </p:nvSpPr>
          <p:spPr>
            <a:xfrm>
              <a:off x="2248423" y="1472999"/>
              <a:ext cx="6336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내부</a:t>
              </a:r>
              <a:endParaRPr/>
            </a:p>
          </p:txBody>
        </p:sp>
        <p:grpSp>
          <p:nvGrpSpPr>
            <p:cNvPr id="189" name="Google Shape;189;p22"/>
            <p:cNvGrpSpPr/>
            <p:nvPr/>
          </p:nvGrpSpPr>
          <p:grpSpPr>
            <a:xfrm>
              <a:off x="5984745" y="4044719"/>
              <a:ext cx="1104902" cy="1082100"/>
              <a:chOff x="6092818" y="4044719"/>
              <a:chExt cx="1104902" cy="1082100"/>
            </a:xfrm>
          </p:grpSpPr>
          <p:sp>
            <p:nvSpPr>
              <p:cNvPr id="190" name="Google Shape;190;p22"/>
              <p:cNvSpPr/>
              <p:nvPr/>
            </p:nvSpPr>
            <p:spPr>
              <a:xfrm>
                <a:off x="6092818" y="4044719"/>
                <a:ext cx="1080900" cy="1082100"/>
              </a:xfrm>
              <a:prstGeom prst="ellipse">
                <a:avLst/>
              </a:prstGeom>
              <a:solidFill>
                <a:srgbClr val="D8D8D8"/>
              </a:solidFill>
              <a:ln cap="flat" cmpd="sng" w="57150">
                <a:solidFill>
                  <a:srgbClr val="FFFFFF"/>
                </a:solidFill>
                <a:prstDash val="solid"/>
                <a:miter lim="800000"/>
                <a:headEnd len="sm" w="sm" type="none"/>
                <a:tailEnd len="sm" w="sm" type="none"/>
              </a:ln>
            </p:spPr>
            <p:txBody>
              <a:bodyPr anchorCtr="0" anchor="ctr" bIns="33225" lIns="33225" spcFirstLastPara="1" rIns="33225" wrap="square" tIns="33225">
                <a:noAutofit/>
              </a:bodyPr>
              <a:lstStyle/>
              <a:p>
                <a:pPr indent="0" lvl="0" marL="0" marR="0" rtl="0" algn="ctr">
                  <a:spcBef>
                    <a:spcPts val="0"/>
                  </a:spcBef>
                  <a:spcAft>
                    <a:spcPts val="0"/>
                  </a:spcAft>
                  <a:buNone/>
                </a:pPr>
                <a:r>
                  <a:t/>
                </a:r>
                <a:endParaRPr sz="1014">
                  <a:solidFill>
                    <a:srgbClr val="000000"/>
                  </a:solidFill>
                  <a:latin typeface="Calibri"/>
                  <a:ea typeface="Calibri"/>
                  <a:cs typeface="Calibri"/>
                  <a:sym typeface="Calibri"/>
                </a:endParaRPr>
              </a:p>
            </p:txBody>
          </p:sp>
          <p:cxnSp>
            <p:nvCxnSpPr>
              <p:cNvPr id="191" name="Google Shape;191;p22"/>
              <p:cNvCxnSpPr>
                <a:stCxn id="190" idx="2"/>
                <a:endCxn id="190" idx="6"/>
              </p:cNvCxnSpPr>
              <p:nvPr/>
            </p:nvCxnSpPr>
            <p:spPr>
              <a:xfrm>
                <a:off x="6092818" y="4585769"/>
                <a:ext cx="1080900" cy="0"/>
              </a:xfrm>
              <a:prstGeom prst="straightConnector1">
                <a:avLst/>
              </a:prstGeom>
              <a:noFill/>
              <a:ln cap="flat" cmpd="sng" w="57150">
                <a:solidFill>
                  <a:srgbClr val="FFFFFF"/>
                </a:solidFill>
                <a:prstDash val="solid"/>
                <a:miter lim="800000"/>
                <a:headEnd len="sm" w="sm" type="none"/>
                <a:tailEnd len="sm" w="sm" type="none"/>
              </a:ln>
            </p:spPr>
          </p:cxnSp>
          <p:cxnSp>
            <p:nvCxnSpPr>
              <p:cNvPr id="192" name="Google Shape;192;p22"/>
              <p:cNvCxnSpPr>
                <a:stCxn id="190" idx="0"/>
                <a:endCxn id="190" idx="4"/>
              </p:cNvCxnSpPr>
              <p:nvPr/>
            </p:nvCxnSpPr>
            <p:spPr>
              <a:xfrm>
                <a:off x="6633268" y="4044719"/>
                <a:ext cx="0" cy="1081800"/>
              </a:xfrm>
              <a:prstGeom prst="straightConnector1">
                <a:avLst/>
              </a:prstGeom>
              <a:noFill/>
              <a:ln cap="flat" cmpd="sng" w="57150">
                <a:solidFill>
                  <a:srgbClr val="FFFFFF"/>
                </a:solidFill>
                <a:prstDash val="solid"/>
                <a:miter lim="800000"/>
                <a:headEnd len="sm" w="sm" type="none"/>
                <a:tailEnd len="sm" w="sm" type="none"/>
              </a:ln>
            </p:spPr>
          </p:cxnSp>
          <p:sp>
            <p:nvSpPr>
              <p:cNvPr id="193" name="Google Shape;193;p22"/>
              <p:cNvSpPr txBox="1"/>
              <p:nvPr/>
            </p:nvSpPr>
            <p:spPr>
              <a:xfrm>
                <a:off x="6129883" y="4258822"/>
                <a:ext cx="5061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SO</a:t>
                </a:r>
                <a:endParaRPr sz="1108">
                  <a:solidFill>
                    <a:srgbClr val="000000"/>
                  </a:solidFill>
                  <a:latin typeface="Malgun Gothic"/>
                  <a:ea typeface="Malgun Gothic"/>
                  <a:cs typeface="Malgun Gothic"/>
                  <a:sym typeface="Malgun Gothic"/>
                </a:endParaRPr>
              </a:p>
            </p:txBody>
          </p:sp>
          <p:sp>
            <p:nvSpPr>
              <p:cNvPr id="194" name="Google Shape;194;p22"/>
              <p:cNvSpPr txBox="1"/>
              <p:nvPr/>
            </p:nvSpPr>
            <p:spPr>
              <a:xfrm>
                <a:off x="6605220" y="4258821"/>
                <a:ext cx="5925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WO</a:t>
                </a:r>
                <a:endParaRPr sz="1108">
                  <a:solidFill>
                    <a:srgbClr val="000000"/>
                  </a:solidFill>
                  <a:latin typeface="Malgun Gothic"/>
                  <a:ea typeface="Malgun Gothic"/>
                  <a:cs typeface="Malgun Gothic"/>
                  <a:sym typeface="Malgun Gothic"/>
                </a:endParaRPr>
              </a:p>
            </p:txBody>
          </p:sp>
          <p:sp>
            <p:nvSpPr>
              <p:cNvPr id="195" name="Google Shape;195;p22"/>
              <p:cNvSpPr txBox="1"/>
              <p:nvPr/>
            </p:nvSpPr>
            <p:spPr>
              <a:xfrm>
                <a:off x="6163483" y="4635900"/>
                <a:ext cx="4695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ST</a:t>
                </a:r>
                <a:endParaRPr sz="1108">
                  <a:solidFill>
                    <a:srgbClr val="000000"/>
                  </a:solidFill>
                  <a:latin typeface="Malgun Gothic"/>
                  <a:ea typeface="Malgun Gothic"/>
                  <a:cs typeface="Malgun Gothic"/>
                  <a:sym typeface="Malgun Gothic"/>
                </a:endParaRPr>
              </a:p>
            </p:txBody>
          </p:sp>
          <p:sp>
            <p:nvSpPr>
              <p:cNvPr id="196" name="Google Shape;196;p22"/>
              <p:cNvSpPr txBox="1"/>
              <p:nvPr/>
            </p:nvSpPr>
            <p:spPr>
              <a:xfrm>
                <a:off x="6609582" y="4635900"/>
                <a:ext cx="555900" cy="40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 sz="1108">
                    <a:solidFill>
                      <a:srgbClr val="000000"/>
                    </a:solidFill>
                    <a:latin typeface="Malgun Gothic"/>
                    <a:ea typeface="Malgun Gothic"/>
                    <a:cs typeface="Malgun Gothic"/>
                    <a:sym typeface="Malgun Gothic"/>
                  </a:rPr>
                  <a:t>WT</a:t>
                </a:r>
                <a:endParaRPr sz="1108">
                  <a:solidFill>
                    <a:srgbClr val="000000"/>
                  </a:solidFill>
                  <a:latin typeface="Malgun Gothic"/>
                  <a:ea typeface="Malgun Gothic"/>
                  <a:cs typeface="Malgun Gothic"/>
                  <a:sym typeface="Malgun Gothic"/>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311700" y="76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New Business Model</a:t>
            </a:r>
            <a:endParaRPr/>
          </a:p>
        </p:txBody>
      </p:sp>
      <p:graphicFrame>
        <p:nvGraphicFramePr>
          <p:cNvPr id="202" name="Google Shape;202;p23"/>
          <p:cNvGraphicFramePr/>
          <p:nvPr/>
        </p:nvGraphicFramePr>
        <p:xfrm>
          <a:off x="1295400" y="985025"/>
          <a:ext cx="3000000" cy="3000000"/>
        </p:xfrm>
        <a:graphic>
          <a:graphicData uri="http://schemas.openxmlformats.org/drawingml/2006/table">
            <a:tbl>
              <a:tblPr bandRow="1" firstRow="1">
                <a:noFill/>
                <a:tableStyleId>{790809A8-29E4-49C9-899D-C4E3531C6825}</a:tableStyleId>
              </a:tblPr>
              <a:tblGrid>
                <a:gridCol w="1333500"/>
                <a:gridCol w="1333500"/>
                <a:gridCol w="657225"/>
                <a:gridCol w="657225"/>
                <a:gridCol w="1333500"/>
                <a:gridCol w="1238250"/>
              </a:tblGrid>
              <a:tr h="1257300">
                <a:tc rowSpan="2">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1.문제</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자동차 등록수가 꾸준히 증가함에 따라 주차 공간의 부족</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기존 주차 관리 시스템의 허점을 이용한 비리 발생</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4.솔루션</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블록 체인 플랫폼인 Hyperledger Fabric을 활용한 주차 관리 시스템</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rowSpan="2">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3.가치제안</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운전자의 정보를 등록 가능</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분산성으로 인한 보안성 증대</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Hyperledger Fabric을 활용한 경제성 증가</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hMerge="1"/>
                <a:tc>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5.경쟁우위</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블록 체인 기술을 활용해 주차 효율성과 관리 보안성 증대</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2.고객군</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spcBef>
                          <a:spcPts val="0"/>
                        </a:spcBef>
                        <a:spcAft>
                          <a:spcPts val="0"/>
                        </a:spcAft>
                        <a:buNone/>
                      </a:pPr>
                      <a:r>
                        <a:rPr lang="ko" sz="900">
                          <a:latin typeface="Malgun Gothic"/>
                          <a:ea typeface="Malgun Gothic"/>
                          <a:cs typeface="Malgun Gothic"/>
                          <a:sym typeface="Malgun Gothic"/>
                        </a:rPr>
                        <a:t>주차 공간 부족으로 불편함을 느낀 자동차 이용자들</a:t>
                      </a:r>
                      <a:endParaRPr sz="900">
                        <a:latin typeface="Malgun Gothic"/>
                        <a:ea typeface="Malgun Gothic"/>
                        <a:cs typeface="Malgun Gothic"/>
                        <a:sym typeface="Malgun Gothic"/>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93800">
                <a:tc vMerge="1"/>
                <a:tc>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8.핵심구조</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Admin, Client</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Parking Spot</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Parking</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Payment</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Parking reservation</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vMerge="1"/>
                <a:tc hMerge="1" vMerge="1"/>
                <a:tc>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9.채널</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유튜브</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페이스북</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1193800">
                <a:tc gridSpan="3">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7.비용구조</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서버 유지 비용</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관리 시스템 설치 비용</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마케팅 비용(주로 sns를 이용할것이기 때문에 비용은 적게 들 것이다.)</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gridSpan="3">
                  <a:txBody>
                    <a:bodyPr/>
                    <a:lstStyle/>
                    <a:p>
                      <a:pPr indent="0" lvl="0" marL="0" rtl="0" algn="l">
                        <a:lnSpc>
                          <a:spcPct val="108000"/>
                        </a:lnSpc>
                        <a:spcBef>
                          <a:spcPts val="0"/>
                        </a:spcBef>
                        <a:spcAft>
                          <a:spcPts val="0"/>
                        </a:spcAft>
                        <a:buNone/>
                      </a:pPr>
                      <a:r>
                        <a:rPr b="1" lang="ko" sz="900">
                          <a:latin typeface="Malgun Gothic"/>
                          <a:ea typeface="Malgun Gothic"/>
                          <a:cs typeface="Malgun Gothic"/>
                          <a:sym typeface="Malgun Gothic"/>
                        </a:rPr>
                        <a:t>6.수익원</a:t>
                      </a:r>
                      <a:endParaRPr b="1" sz="900">
                        <a:latin typeface="Malgun Gothic"/>
                        <a:ea typeface="Malgun Gothic"/>
                        <a:cs typeface="Malgun Gothic"/>
                        <a:sym typeface="Malgun Gothic"/>
                      </a:endParaRPr>
                    </a:p>
                    <a:p>
                      <a:pPr indent="0" lvl="0" marL="0" rtl="0" algn="l">
                        <a:lnSpc>
                          <a:spcPct val="108000"/>
                        </a:lnSpc>
                        <a:spcBef>
                          <a:spcPts val="0"/>
                        </a:spcBef>
                        <a:spcAft>
                          <a:spcPts val="0"/>
                        </a:spcAft>
                        <a:buNone/>
                      </a:pPr>
                      <a:r>
                        <a:t/>
                      </a:r>
                      <a:endParaRPr sz="900">
                        <a:latin typeface="Malgun Gothic"/>
                        <a:ea typeface="Malgun Gothic"/>
                        <a:cs typeface="Malgun Gothic"/>
                        <a:sym typeface="Malgun Gothic"/>
                      </a:endParaRPr>
                    </a:p>
                    <a:p>
                      <a:pPr indent="0" lvl="0" marL="0" rtl="0" algn="l">
                        <a:lnSpc>
                          <a:spcPct val="108000"/>
                        </a:lnSpc>
                        <a:spcBef>
                          <a:spcPts val="0"/>
                        </a:spcBef>
                        <a:spcAft>
                          <a:spcPts val="0"/>
                        </a:spcAft>
                        <a:buNone/>
                      </a:pPr>
                      <a:r>
                        <a:rPr lang="ko" sz="900">
                          <a:latin typeface="Malgun Gothic"/>
                          <a:ea typeface="Malgun Gothic"/>
                          <a:cs typeface="Malgun Gothic"/>
                          <a:sym typeface="Malgun Gothic"/>
                        </a:rPr>
                        <a:t>정액제 개념의 시스템 가입/사용비</a:t>
                      </a:r>
                      <a:endParaRPr sz="900">
                        <a:latin typeface="Malgun Gothic"/>
                        <a:ea typeface="Malgun Gothic"/>
                        <a:cs typeface="Malgun Gothic"/>
                        <a:sym typeface="Malgun Gothic"/>
                      </a:endParaRPr>
                    </a:p>
                  </a:txBody>
                  <a:tcPr marT="38100" marB="381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305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프로젝트 설계 및 구현</a:t>
            </a:r>
            <a:endParaRPr/>
          </a:p>
        </p:txBody>
      </p:sp>
      <p:sp>
        <p:nvSpPr>
          <p:cNvPr id="208" name="Google Shape;208;p2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시스템 구조</a:t>
            </a:r>
            <a:endParaRPr/>
          </a:p>
        </p:txBody>
      </p:sp>
      <p:pic>
        <p:nvPicPr>
          <p:cNvPr id="209" name="Google Shape;209;p24"/>
          <p:cNvPicPr preferRelativeResize="0"/>
          <p:nvPr/>
        </p:nvPicPr>
        <p:blipFill>
          <a:blip r:embed="rId3">
            <a:alphaModFix/>
          </a:blip>
          <a:stretch>
            <a:fillRect/>
          </a:stretch>
        </p:blipFill>
        <p:spPr>
          <a:xfrm>
            <a:off x="1721375" y="1099700"/>
            <a:ext cx="4676775"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305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프로젝트 설계 및 구현</a:t>
            </a:r>
            <a:endParaRPr/>
          </a:p>
        </p:txBody>
      </p:sp>
      <p:sp>
        <p:nvSpPr>
          <p:cNvPr id="215" name="Google Shape;215;p2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Use Case Diagram</a:t>
            </a:r>
            <a:endParaRPr/>
          </a:p>
        </p:txBody>
      </p:sp>
      <p:pic>
        <p:nvPicPr>
          <p:cNvPr id="216" name="Google Shape;216;p25"/>
          <p:cNvPicPr preferRelativeResize="0"/>
          <p:nvPr/>
        </p:nvPicPr>
        <p:blipFill>
          <a:blip r:embed="rId3">
            <a:alphaModFix/>
          </a:blip>
          <a:stretch>
            <a:fillRect/>
          </a:stretch>
        </p:blipFill>
        <p:spPr>
          <a:xfrm>
            <a:off x="2365225" y="1184275"/>
            <a:ext cx="573405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11700" y="305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프로젝트 설계 및 구현</a:t>
            </a:r>
            <a:endParaRPr/>
          </a:p>
        </p:txBody>
      </p:sp>
      <p:sp>
        <p:nvSpPr>
          <p:cNvPr id="222" name="Google Shape;222;p26"/>
          <p:cNvSpPr txBox="1"/>
          <p:nvPr>
            <p:ph idx="1" type="body"/>
          </p:nvPr>
        </p:nvSpPr>
        <p:spPr>
          <a:xfrm>
            <a:off x="2355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Functional Requirement</a:t>
            </a:r>
            <a:endParaRPr/>
          </a:p>
          <a:p>
            <a:pPr indent="-311150" lvl="0" marL="914400" rtl="0" algn="l">
              <a:spcBef>
                <a:spcPts val="1600"/>
              </a:spcBef>
              <a:spcAft>
                <a:spcPts val="0"/>
              </a:spcAft>
              <a:buClr>
                <a:srgbClr val="000000"/>
              </a:buClr>
              <a:buSzPts val="1300"/>
              <a:buFont typeface="Arial"/>
              <a:buChar char="-"/>
            </a:pPr>
            <a:r>
              <a:rPr lang="ko" sz="1300">
                <a:solidFill>
                  <a:srgbClr val="000000"/>
                </a:solidFill>
                <a:latin typeface="Arial"/>
                <a:ea typeface="Arial"/>
                <a:cs typeface="Arial"/>
                <a:sym typeface="Arial"/>
              </a:rPr>
              <a:t>Admin, client 등록</a:t>
            </a:r>
            <a:endParaRPr sz="1300">
              <a:solidFill>
                <a:srgbClr val="000000"/>
              </a:solidFill>
              <a:latin typeface="Arial"/>
              <a:ea typeface="Arial"/>
              <a:cs typeface="Arial"/>
              <a:sym typeface="Arial"/>
            </a:endParaRPr>
          </a:p>
          <a:p>
            <a:pPr indent="-311150" lvl="0" marL="13716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사용자는 자신이 원하는 조건에 따라 admin과 user로 node.js를 통해 등록 할 수 있다.</a:t>
            </a:r>
            <a:endParaRPr sz="1300">
              <a:solidFill>
                <a:srgbClr val="000000"/>
              </a:solidFill>
              <a:latin typeface="Arial"/>
              <a:ea typeface="Arial"/>
              <a:cs typeface="Arial"/>
              <a:sym typeface="Arial"/>
            </a:endParaRPr>
          </a:p>
          <a:p>
            <a:pPr indent="457200" lvl="0" marL="0" rtl="0" algn="l">
              <a:spcBef>
                <a:spcPts val="0"/>
              </a:spcBef>
              <a:spcAft>
                <a:spcPts val="0"/>
              </a:spcAft>
              <a:buNone/>
            </a:pPr>
            <a:r>
              <a:rPr lang="ko" sz="1300">
                <a:solidFill>
                  <a:srgbClr val="000000"/>
                </a:solidFill>
                <a:latin typeface="Arial"/>
                <a:ea typeface="Arial"/>
                <a:cs typeface="Arial"/>
                <a:sym typeface="Arial"/>
              </a:rPr>
              <a:t>    -	Parking spot 등록</a:t>
            </a:r>
            <a:endParaRPr sz="1300">
              <a:solidFill>
                <a:srgbClr val="000000"/>
              </a:solidFill>
              <a:latin typeface="Arial"/>
              <a:ea typeface="Arial"/>
              <a:cs typeface="Arial"/>
              <a:sym typeface="Arial"/>
            </a:endParaRPr>
          </a:p>
          <a:p>
            <a:pPr indent="-311150" lvl="0" marL="13716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Admin은 search parkingspot을 통해 경도와 위도를 기반으로 원하는 곳에 주차장을 등록 할 수 있다.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Parking</a:t>
            </a:r>
            <a:endParaRPr sz="1300">
              <a:solidFill>
                <a:srgbClr val="000000"/>
              </a:solidFill>
              <a:latin typeface="Arial"/>
              <a:ea typeface="Arial"/>
              <a:cs typeface="Arial"/>
              <a:sym typeface="Arial"/>
            </a:endParaRPr>
          </a:p>
          <a:p>
            <a:pPr indent="-311150" lvl="0" marL="13716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사용자가 admin이 등록한 주차장에 원하고자 하는 시간에 사용을 할 수 있다.</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Payment</a:t>
            </a:r>
            <a:endParaRPr sz="1300">
              <a:solidFill>
                <a:srgbClr val="000000"/>
              </a:solidFill>
              <a:latin typeface="Arial"/>
              <a:ea typeface="Arial"/>
              <a:cs typeface="Arial"/>
              <a:sym typeface="Arial"/>
            </a:endParaRPr>
          </a:p>
          <a:p>
            <a:pPr indent="-311150" lvl="0" marL="13716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사용자가 원하는 만큼 사용하고 나가면 admin이 설정해둔 WON/Min 만큼의 cost가 자동으로 결제 된다.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Parking reservation</a:t>
            </a:r>
            <a:endParaRPr sz="1300">
              <a:solidFill>
                <a:srgbClr val="000000"/>
              </a:solidFill>
              <a:latin typeface="Arial"/>
              <a:ea typeface="Arial"/>
              <a:cs typeface="Arial"/>
              <a:sym typeface="Arial"/>
            </a:endParaRPr>
          </a:p>
          <a:p>
            <a:pPr indent="-311150" lvl="0" marL="1371600" rtl="0" algn="l">
              <a:spcBef>
                <a:spcPts val="0"/>
              </a:spcBef>
              <a:spcAft>
                <a:spcPts val="0"/>
              </a:spcAft>
              <a:buClr>
                <a:srgbClr val="000000"/>
              </a:buClr>
              <a:buSzPts val="1300"/>
              <a:buFont typeface="Arial"/>
              <a:buChar char="●"/>
            </a:pPr>
            <a:r>
              <a:rPr lang="ko" sz="1300">
                <a:solidFill>
                  <a:srgbClr val="000000"/>
                </a:solidFill>
                <a:latin typeface="Arial"/>
                <a:ea typeface="Arial"/>
                <a:cs typeface="Arial"/>
                <a:sym typeface="Arial"/>
              </a:rPr>
              <a:t>user가 원하는 parkingspot이 있다면 예약도 가능하다 만약 예약이 이미 되어 있다면 RESERVATION으로 표시된다.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구현 데모 영상</a:t>
            </a:r>
            <a:endParaRPr/>
          </a:p>
        </p:txBody>
      </p:sp>
      <p:sp>
        <p:nvSpPr>
          <p:cNvPr id="228" name="Google Shape;22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100" u="sng">
                <a:solidFill>
                  <a:schemeClr val="hlink"/>
                </a:solidFill>
                <a:latin typeface="Arial"/>
                <a:ea typeface="Arial"/>
                <a:cs typeface="Arial"/>
                <a:sym typeface="Arial"/>
                <a:hlinkClick r:id="rId3"/>
              </a:rPr>
              <a:t>https://www.youtube.com/watch?v=PXsJj81vIZ0&amp;feature=youtu.be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역할 분담</a:t>
            </a:r>
            <a:endParaRPr/>
          </a:p>
        </p:txBody>
      </p:sp>
      <p:graphicFrame>
        <p:nvGraphicFramePr>
          <p:cNvPr id="234" name="Google Shape;234;p28"/>
          <p:cNvGraphicFramePr/>
          <p:nvPr/>
        </p:nvGraphicFramePr>
        <p:xfrm>
          <a:off x="1393588" y="1183150"/>
          <a:ext cx="3000000" cy="3000000"/>
        </p:xfrm>
        <a:graphic>
          <a:graphicData uri="http://schemas.openxmlformats.org/drawingml/2006/table">
            <a:tbl>
              <a:tblPr>
                <a:noFill/>
                <a:tableStyleId>{B96F00FB-008C-4083-8F9E-639040F705FE}</a:tableStyleId>
              </a:tblPr>
              <a:tblGrid>
                <a:gridCol w="709850"/>
                <a:gridCol w="5646975"/>
              </a:tblGrid>
              <a:tr h="363600">
                <a:tc>
                  <a:txBody>
                    <a:bodyPr/>
                    <a:lstStyle/>
                    <a:p>
                      <a:pPr indent="0" lvl="0" marL="0" rtl="0" algn="ctr">
                        <a:spcBef>
                          <a:spcPts val="0"/>
                        </a:spcBef>
                        <a:spcAft>
                          <a:spcPts val="0"/>
                        </a:spcAft>
                        <a:buNone/>
                      </a:pPr>
                      <a:r>
                        <a:rPr lang="ko" sz="1100">
                          <a:latin typeface="Malgun Gothic"/>
                          <a:ea typeface="Malgun Gothic"/>
                          <a:cs typeface="Malgun Gothic"/>
                          <a:sym typeface="Malgun Gothic"/>
                        </a:rPr>
                        <a:t>이름</a:t>
                      </a:r>
                      <a:endParaRPr sz="1100">
                        <a:latin typeface="Malgun Gothic"/>
                        <a:ea typeface="Malgun Gothic"/>
                        <a:cs typeface="Malgun Gothic"/>
                        <a:sym typeface="Malgun Gothic"/>
                      </a:endParaRPr>
                    </a:p>
                  </a:txBody>
                  <a:tcPr marT="63500" marB="63500" marR="63500" marL="63500">
                    <a:solidFill>
                      <a:srgbClr val="B7B7B7"/>
                    </a:solidFill>
                  </a:tcPr>
                </a:tc>
                <a:tc>
                  <a:txBody>
                    <a:bodyPr/>
                    <a:lstStyle/>
                    <a:p>
                      <a:pPr indent="0" lvl="0" marL="0" rtl="0" algn="ctr">
                        <a:spcBef>
                          <a:spcPts val="0"/>
                        </a:spcBef>
                        <a:spcAft>
                          <a:spcPts val="0"/>
                        </a:spcAft>
                        <a:buNone/>
                      </a:pPr>
                      <a:r>
                        <a:rPr lang="ko" sz="1100">
                          <a:latin typeface="Malgun Gothic"/>
                          <a:ea typeface="Malgun Gothic"/>
                          <a:cs typeface="Malgun Gothic"/>
                          <a:sym typeface="Malgun Gothic"/>
                        </a:rPr>
                        <a:t>역할</a:t>
                      </a:r>
                      <a:endParaRPr sz="1100">
                        <a:latin typeface="Malgun Gothic"/>
                        <a:ea typeface="Malgun Gothic"/>
                        <a:cs typeface="Malgun Gothic"/>
                        <a:sym typeface="Malgun Gothic"/>
                      </a:endParaRPr>
                    </a:p>
                  </a:txBody>
                  <a:tcPr marT="63500" marB="63500" marR="63500" marL="63500">
                    <a:solidFill>
                      <a:srgbClr val="B7B7B7"/>
                    </a:solidFill>
                  </a:tcPr>
                </a:tc>
              </a:tr>
              <a:tr h="603400">
                <a:tc>
                  <a:txBody>
                    <a:bodyPr/>
                    <a:lstStyle/>
                    <a:p>
                      <a:pPr indent="0" lvl="0" marL="0" rtl="0" algn="ctr">
                        <a:spcBef>
                          <a:spcPts val="0"/>
                        </a:spcBef>
                        <a:spcAft>
                          <a:spcPts val="0"/>
                        </a:spcAft>
                        <a:buNone/>
                      </a:pPr>
                      <a:r>
                        <a:rPr lang="ko" sz="1100">
                          <a:latin typeface="Malgun Gothic"/>
                          <a:ea typeface="Malgun Gothic"/>
                          <a:cs typeface="Malgun Gothic"/>
                          <a:sym typeface="Malgun Gothic"/>
                        </a:rPr>
                        <a:t>박용채</a:t>
                      </a:r>
                      <a:endParaRPr sz="1100">
                        <a:latin typeface="Malgun Gothic"/>
                        <a:ea typeface="Malgun Gothic"/>
                        <a:cs typeface="Malgun Gothic"/>
                        <a:sym typeface="Malgun Gothic"/>
                      </a:endParaRPr>
                    </a:p>
                  </a:txBody>
                  <a:tcPr marT="63500" marB="63500" marR="63500" marL="63500"/>
                </a:tc>
                <a:tc>
                  <a:txBody>
                    <a:bodyPr/>
                    <a:lstStyle/>
                    <a:p>
                      <a:pPr indent="0" lvl="0" marL="0" rtl="0" algn="l">
                        <a:spcBef>
                          <a:spcPts val="0"/>
                        </a:spcBef>
                        <a:spcAft>
                          <a:spcPts val="0"/>
                        </a:spcAft>
                        <a:buNone/>
                      </a:pPr>
                      <a:r>
                        <a:rPr lang="ko" sz="1100">
                          <a:latin typeface="Malgun Gothic"/>
                          <a:ea typeface="Malgun Gothic"/>
                          <a:cs typeface="Malgun Gothic"/>
                          <a:sym typeface="Malgun Gothic"/>
                        </a:rPr>
                        <a:t>개발(tuna_app 기반 웹, hyperledger, node.js, server.js 등), 데모 촬영 및 편집</a:t>
                      </a:r>
                      <a:endParaRPr sz="1100">
                        <a:latin typeface="Malgun Gothic"/>
                        <a:ea typeface="Malgun Gothic"/>
                        <a:cs typeface="Malgun Gothic"/>
                        <a:sym typeface="Malgun Gothic"/>
                      </a:endParaRPr>
                    </a:p>
                  </a:txBody>
                  <a:tcPr marT="63500" marB="63500" marR="63500" marL="63500"/>
                </a:tc>
              </a:tr>
              <a:tr h="603400">
                <a:tc>
                  <a:txBody>
                    <a:bodyPr/>
                    <a:lstStyle/>
                    <a:p>
                      <a:pPr indent="0" lvl="0" marL="0" rtl="0" algn="ctr">
                        <a:spcBef>
                          <a:spcPts val="0"/>
                        </a:spcBef>
                        <a:spcAft>
                          <a:spcPts val="0"/>
                        </a:spcAft>
                        <a:buNone/>
                      </a:pPr>
                      <a:r>
                        <a:rPr lang="ko" sz="1100">
                          <a:latin typeface="Malgun Gothic"/>
                          <a:ea typeface="Malgun Gothic"/>
                          <a:cs typeface="Malgun Gothic"/>
                          <a:sym typeface="Malgun Gothic"/>
                        </a:rPr>
                        <a:t>김훈민</a:t>
                      </a:r>
                      <a:endParaRPr sz="1100">
                        <a:latin typeface="Malgun Gothic"/>
                        <a:ea typeface="Malgun Gothic"/>
                        <a:cs typeface="Malgun Gothic"/>
                        <a:sym typeface="Malgun Gothic"/>
                      </a:endParaRPr>
                    </a:p>
                  </a:txBody>
                  <a:tcPr marT="63500" marB="63500" marR="63500" marL="63500"/>
                </a:tc>
                <a:tc>
                  <a:txBody>
                    <a:bodyPr/>
                    <a:lstStyle/>
                    <a:p>
                      <a:pPr indent="0" lvl="0" marL="0" rtl="0" algn="l">
                        <a:spcBef>
                          <a:spcPts val="0"/>
                        </a:spcBef>
                        <a:spcAft>
                          <a:spcPts val="0"/>
                        </a:spcAft>
                        <a:buNone/>
                      </a:pPr>
                      <a:r>
                        <a:rPr lang="ko" sz="1100">
                          <a:latin typeface="Malgun Gothic"/>
                          <a:ea typeface="Malgun Gothic"/>
                          <a:cs typeface="Malgun Gothic"/>
                          <a:sym typeface="Malgun Gothic"/>
                        </a:rPr>
                        <a:t>보고서(기술 사용 현황, PEST 분석) 및 PPT 작성, 발표 영상 촬영 및 편집 </a:t>
                      </a:r>
                      <a:r>
                        <a:rPr lang="ko" sz="1100">
                          <a:latin typeface="Malgun Gothic"/>
                          <a:ea typeface="Malgun Gothic"/>
                          <a:cs typeface="Malgun Gothic"/>
                          <a:sym typeface="Malgun Gothic"/>
                        </a:rPr>
                        <a:t>유튜브 업로드</a:t>
                      </a:r>
                      <a:endParaRPr sz="1100">
                        <a:latin typeface="Malgun Gothic"/>
                        <a:ea typeface="Malgun Gothic"/>
                        <a:cs typeface="Malgun Gothic"/>
                        <a:sym typeface="Malgun Gothic"/>
                      </a:endParaRPr>
                    </a:p>
                  </a:txBody>
                  <a:tcPr marT="63500" marB="63500" marR="63500" marL="63500"/>
                </a:tc>
              </a:tr>
              <a:tr h="603400">
                <a:tc>
                  <a:txBody>
                    <a:bodyPr/>
                    <a:lstStyle/>
                    <a:p>
                      <a:pPr indent="0" lvl="0" marL="0" rtl="0" algn="ctr">
                        <a:spcBef>
                          <a:spcPts val="0"/>
                        </a:spcBef>
                        <a:spcAft>
                          <a:spcPts val="0"/>
                        </a:spcAft>
                        <a:buNone/>
                      </a:pPr>
                      <a:r>
                        <a:rPr lang="ko" sz="1100">
                          <a:latin typeface="Malgun Gothic"/>
                          <a:ea typeface="Malgun Gothic"/>
                          <a:cs typeface="Malgun Gothic"/>
                          <a:sym typeface="Malgun Gothic"/>
                        </a:rPr>
                        <a:t>김용민</a:t>
                      </a:r>
                      <a:endParaRPr sz="1100">
                        <a:latin typeface="Malgun Gothic"/>
                        <a:ea typeface="Malgun Gothic"/>
                        <a:cs typeface="Malgun Gothic"/>
                        <a:sym typeface="Malgun Gothic"/>
                      </a:endParaRPr>
                    </a:p>
                  </a:txBody>
                  <a:tcPr marT="63500" marB="63500" marR="63500" marL="63500"/>
                </a:tc>
                <a:tc>
                  <a:txBody>
                    <a:bodyPr/>
                    <a:lstStyle/>
                    <a:p>
                      <a:pPr indent="0" lvl="0" marL="0" rtl="0" algn="l">
                        <a:spcBef>
                          <a:spcPts val="0"/>
                        </a:spcBef>
                        <a:spcAft>
                          <a:spcPts val="0"/>
                        </a:spcAft>
                        <a:buNone/>
                      </a:pPr>
                      <a:r>
                        <a:rPr lang="ko" sz="1100">
                          <a:latin typeface="Malgun Gothic"/>
                          <a:ea typeface="Malgun Gothic"/>
                          <a:cs typeface="Malgun Gothic"/>
                          <a:sym typeface="Malgun Gothic"/>
                        </a:rPr>
                        <a:t>보고서(동기 및 기대효과, 사업화 전략 SWOT 분석 등) 작성 및 PPT 작성</a:t>
                      </a:r>
                      <a:endParaRPr sz="1100">
                        <a:latin typeface="Malgun Gothic"/>
                        <a:ea typeface="Malgun Gothic"/>
                        <a:cs typeface="Malgun Gothic"/>
                        <a:sym typeface="Malgun Gothic"/>
                      </a:endParaRPr>
                    </a:p>
                  </a:txBody>
                  <a:tcPr marT="63500" marB="63500" marR="63500" marL="63500"/>
                </a:tc>
              </a:tr>
              <a:tr h="603400">
                <a:tc>
                  <a:txBody>
                    <a:bodyPr/>
                    <a:lstStyle/>
                    <a:p>
                      <a:pPr indent="0" lvl="0" marL="0" rtl="0" algn="ctr">
                        <a:spcBef>
                          <a:spcPts val="0"/>
                        </a:spcBef>
                        <a:spcAft>
                          <a:spcPts val="0"/>
                        </a:spcAft>
                        <a:buNone/>
                      </a:pPr>
                      <a:r>
                        <a:rPr lang="ko" sz="1100">
                          <a:latin typeface="Malgun Gothic"/>
                          <a:ea typeface="Malgun Gothic"/>
                          <a:cs typeface="Malgun Gothic"/>
                          <a:sym typeface="Malgun Gothic"/>
                        </a:rPr>
                        <a:t>양준모</a:t>
                      </a:r>
                      <a:endParaRPr sz="1100">
                        <a:latin typeface="Malgun Gothic"/>
                        <a:ea typeface="Malgun Gothic"/>
                        <a:cs typeface="Malgun Gothic"/>
                        <a:sym typeface="Malgun Gothic"/>
                      </a:endParaRPr>
                    </a:p>
                  </a:txBody>
                  <a:tcPr marT="63500" marB="63500" marR="63500" marL="63500"/>
                </a:tc>
                <a:tc>
                  <a:txBody>
                    <a:bodyPr/>
                    <a:lstStyle/>
                    <a:p>
                      <a:pPr indent="0" lvl="0" marL="0" rtl="0" algn="l">
                        <a:spcBef>
                          <a:spcPts val="0"/>
                        </a:spcBef>
                        <a:spcAft>
                          <a:spcPts val="0"/>
                        </a:spcAft>
                        <a:buNone/>
                      </a:pPr>
                      <a:r>
                        <a:rPr lang="ko" sz="1100">
                          <a:latin typeface="Malgun Gothic"/>
                          <a:ea typeface="Malgun Gothic"/>
                          <a:cs typeface="Malgun Gothic"/>
                          <a:sym typeface="Malgun Gothic"/>
                        </a:rPr>
                        <a:t>개발 환경 초기 세팅 및 보고서(3c 분석 , 개발 일정 등) 작성 </a:t>
                      </a:r>
                      <a:endParaRPr sz="1100">
                        <a:latin typeface="Malgun Gothic"/>
                        <a:ea typeface="Malgun Gothic"/>
                        <a:cs typeface="Malgun Gothic"/>
                        <a:sym typeface="Malgun Gothic"/>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개발 일정</a:t>
            </a:r>
            <a:endParaRPr/>
          </a:p>
        </p:txBody>
      </p:sp>
      <p:pic>
        <p:nvPicPr>
          <p:cNvPr id="240" name="Google Shape;240;p29"/>
          <p:cNvPicPr preferRelativeResize="0"/>
          <p:nvPr/>
        </p:nvPicPr>
        <p:blipFill>
          <a:blip r:embed="rId3">
            <a:alphaModFix/>
          </a:blip>
          <a:stretch>
            <a:fillRect/>
          </a:stretch>
        </p:blipFill>
        <p:spPr>
          <a:xfrm>
            <a:off x="1776413" y="1017725"/>
            <a:ext cx="5591175" cy="335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398250" y="2275350"/>
            <a:ext cx="8520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ko" sz="4000"/>
              <a:t>Q&amp;A</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동기 및 기대 효과</a:t>
            </a:r>
            <a:endParaRPr/>
          </a:p>
        </p:txBody>
      </p:sp>
      <p:pic>
        <p:nvPicPr>
          <p:cNvPr id="66" name="Google Shape;66;p14"/>
          <p:cNvPicPr preferRelativeResize="0"/>
          <p:nvPr/>
        </p:nvPicPr>
        <p:blipFill>
          <a:blip r:embed="rId3">
            <a:alphaModFix/>
          </a:blip>
          <a:stretch>
            <a:fillRect/>
          </a:stretch>
        </p:blipFill>
        <p:spPr>
          <a:xfrm>
            <a:off x="1000387" y="952050"/>
            <a:ext cx="7143225" cy="373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동기 및 기대 효과</a:t>
            </a:r>
            <a:endParaRPr/>
          </a:p>
        </p:txBody>
      </p:sp>
      <p:pic>
        <p:nvPicPr>
          <p:cNvPr id="72" name="Google Shape;72;p15"/>
          <p:cNvPicPr preferRelativeResize="0"/>
          <p:nvPr/>
        </p:nvPicPr>
        <p:blipFill rotWithShape="1">
          <a:blip r:embed="rId3">
            <a:alphaModFix/>
          </a:blip>
          <a:srcRect b="0" l="0" r="31473" t="0"/>
          <a:stretch/>
        </p:blipFill>
        <p:spPr>
          <a:xfrm>
            <a:off x="597525" y="994700"/>
            <a:ext cx="3087000" cy="1818475"/>
          </a:xfrm>
          <a:prstGeom prst="rect">
            <a:avLst/>
          </a:prstGeom>
          <a:noFill/>
          <a:ln>
            <a:noFill/>
          </a:ln>
        </p:spPr>
      </p:pic>
      <p:pic>
        <p:nvPicPr>
          <p:cNvPr id="73" name="Google Shape;73;p15"/>
          <p:cNvPicPr preferRelativeResize="0"/>
          <p:nvPr/>
        </p:nvPicPr>
        <p:blipFill>
          <a:blip r:embed="rId4">
            <a:alphaModFix/>
          </a:blip>
          <a:stretch>
            <a:fillRect/>
          </a:stretch>
        </p:blipFill>
        <p:spPr>
          <a:xfrm>
            <a:off x="2871925" y="3072375"/>
            <a:ext cx="3400151" cy="1609400"/>
          </a:xfrm>
          <a:prstGeom prst="rect">
            <a:avLst/>
          </a:prstGeom>
          <a:noFill/>
          <a:ln>
            <a:noFill/>
          </a:ln>
        </p:spPr>
      </p:pic>
      <p:pic>
        <p:nvPicPr>
          <p:cNvPr id="74" name="Google Shape;74;p15"/>
          <p:cNvPicPr preferRelativeResize="0"/>
          <p:nvPr/>
        </p:nvPicPr>
        <p:blipFill rotWithShape="1">
          <a:blip r:embed="rId5">
            <a:alphaModFix/>
          </a:blip>
          <a:srcRect b="69631" l="9649" r="52625" t="10871"/>
          <a:stretch/>
        </p:blipFill>
        <p:spPr>
          <a:xfrm>
            <a:off x="5040500" y="994700"/>
            <a:ext cx="2872450" cy="835026"/>
          </a:xfrm>
          <a:prstGeom prst="rect">
            <a:avLst/>
          </a:prstGeom>
          <a:noFill/>
          <a:ln>
            <a:noFill/>
          </a:ln>
        </p:spPr>
      </p:pic>
      <p:pic>
        <p:nvPicPr>
          <p:cNvPr id="75" name="Google Shape;75;p15"/>
          <p:cNvPicPr preferRelativeResize="0"/>
          <p:nvPr/>
        </p:nvPicPr>
        <p:blipFill rotWithShape="1">
          <a:blip r:embed="rId6">
            <a:alphaModFix/>
          </a:blip>
          <a:srcRect b="30744" l="24155" r="44894" t="53850"/>
          <a:stretch/>
        </p:blipFill>
        <p:spPr>
          <a:xfrm>
            <a:off x="5061738" y="1952700"/>
            <a:ext cx="2829974" cy="792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771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기술 사용 현황 - ‘스마트 시티 챌린지’</a:t>
            </a:r>
            <a:endParaRPr/>
          </a:p>
        </p:txBody>
      </p:sp>
      <p:pic>
        <p:nvPicPr>
          <p:cNvPr id="81" name="Google Shape;81;p16"/>
          <p:cNvPicPr preferRelativeResize="0"/>
          <p:nvPr/>
        </p:nvPicPr>
        <p:blipFill>
          <a:blip r:embed="rId3">
            <a:alphaModFix/>
          </a:blip>
          <a:stretch>
            <a:fillRect/>
          </a:stretch>
        </p:blipFill>
        <p:spPr>
          <a:xfrm>
            <a:off x="1738313" y="891450"/>
            <a:ext cx="5667375" cy="403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771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기술 사용 현황 - ‘Smarking’</a:t>
            </a:r>
            <a:endParaRPr/>
          </a:p>
        </p:txBody>
      </p:sp>
      <p:pic>
        <p:nvPicPr>
          <p:cNvPr id="87" name="Google Shape;87;p17"/>
          <p:cNvPicPr preferRelativeResize="0"/>
          <p:nvPr/>
        </p:nvPicPr>
        <p:blipFill>
          <a:blip r:embed="rId3">
            <a:alphaModFix/>
          </a:blip>
          <a:stretch>
            <a:fillRect/>
          </a:stretch>
        </p:blipFill>
        <p:spPr>
          <a:xfrm>
            <a:off x="2943425" y="823450"/>
            <a:ext cx="3257175" cy="404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771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기술 사용 현황 - ‘젠틀 마스’</a:t>
            </a:r>
            <a:endParaRPr/>
          </a:p>
        </p:txBody>
      </p:sp>
      <p:pic>
        <p:nvPicPr>
          <p:cNvPr id="93" name="Google Shape;93;p18"/>
          <p:cNvPicPr preferRelativeResize="0"/>
          <p:nvPr/>
        </p:nvPicPr>
        <p:blipFill>
          <a:blip r:embed="rId3">
            <a:alphaModFix/>
          </a:blip>
          <a:stretch>
            <a:fillRect/>
          </a:stretch>
        </p:blipFill>
        <p:spPr>
          <a:xfrm>
            <a:off x="1679250" y="1540888"/>
            <a:ext cx="4854550" cy="206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53225"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PEST 분석을 통한 문제점 도출</a:t>
            </a:r>
            <a:endParaRPr/>
          </a:p>
        </p:txBody>
      </p:sp>
      <p:grpSp>
        <p:nvGrpSpPr>
          <p:cNvPr id="99" name="Google Shape;99;p19"/>
          <p:cNvGrpSpPr/>
          <p:nvPr/>
        </p:nvGrpSpPr>
        <p:grpSpPr>
          <a:xfrm>
            <a:off x="603016" y="831475"/>
            <a:ext cx="7938077" cy="3952943"/>
            <a:chOff x="791491" y="2383593"/>
            <a:chExt cx="8312993" cy="4060965"/>
          </a:xfrm>
        </p:grpSpPr>
        <p:sp>
          <p:nvSpPr>
            <p:cNvPr id="100" name="Google Shape;100;p19"/>
            <p:cNvSpPr/>
            <p:nvPr/>
          </p:nvSpPr>
          <p:spPr>
            <a:xfrm>
              <a:off x="791491" y="2383603"/>
              <a:ext cx="1143300" cy="393000"/>
            </a:xfrm>
            <a:prstGeom prst="rect">
              <a:avLst/>
            </a:prstGeom>
            <a:solidFill>
              <a:srgbClr val="D8D8D8"/>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구분</a:t>
              </a:r>
              <a:endParaRPr sz="1108">
                <a:solidFill>
                  <a:srgbClr val="000000"/>
                </a:solidFill>
                <a:latin typeface="Arial"/>
                <a:ea typeface="Arial"/>
                <a:cs typeface="Arial"/>
                <a:sym typeface="Arial"/>
              </a:endParaRPr>
            </a:p>
          </p:txBody>
        </p:sp>
        <p:sp>
          <p:nvSpPr>
            <p:cNvPr id="101" name="Google Shape;101;p19"/>
            <p:cNvSpPr/>
            <p:nvPr/>
          </p:nvSpPr>
          <p:spPr>
            <a:xfrm>
              <a:off x="1988484" y="2383593"/>
              <a:ext cx="7116000" cy="393000"/>
            </a:xfrm>
            <a:prstGeom prst="rect">
              <a:avLst/>
            </a:prstGeom>
            <a:solidFill>
              <a:srgbClr val="D8D8D8"/>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Key Problems</a:t>
              </a:r>
              <a:endParaRPr/>
            </a:p>
          </p:txBody>
        </p:sp>
        <p:sp>
          <p:nvSpPr>
            <p:cNvPr id="102" name="Google Shape;102;p19"/>
            <p:cNvSpPr/>
            <p:nvPr/>
          </p:nvSpPr>
          <p:spPr>
            <a:xfrm>
              <a:off x="791491" y="2832747"/>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108">
                  <a:solidFill>
                    <a:srgbClr val="000000"/>
                  </a:solidFill>
                  <a:latin typeface="Arial"/>
                  <a:ea typeface="Arial"/>
                  <a:cs typeface="Arial"/>
                  <a:sym typeface="Arial"/>
                </a:rPr>
                <a:t>Political</a:t>
              </a:r>
              <a:endParaRPr/>
            </a:p>
            <a:p>
              <a:pPr indent="0" lvl="0" marL="0" marR="0" rtl="0" algn="ctr">
                <a:spcBef>
                  <a:spcPts val="0"/>
                </a:spcBef>
                <a:spcAft>
                  <a:spcPts val="0"/>
                </a:spcAft>
                <a:buNone/>
              </a:pPr>
              <a:r>
                <a:rPr lang="ko" sz="1108">
                  <a:solidFill>
                    <a:srgbClr val="000000"/>
                  </a:solidFill>
                  <a:latin typeface="Arial"/>
                  <a:ea typeface="Arial"/>
                  <a:cs typeface="Arial"/>
                  <a:sym typeface="Arial"/>
                </a:rPr>
                <a:t>Issue</a:t>
              </a:r>
              <a:endParaRPr/>
            </a:p>
          </p:txBody>
        </p:sp>
        <p:sp>
          <p:nvSpPr>
            <p:cNvPr id="103" name="Google Shape;103;p19"/>
            <p:cNvSpPr/>
            <p:nvPr/>
          </p:nvSpPr>
          <p:spPr>
            <a:xfrm>
              <a:off x="791491" y="3748047"/>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Economical</a:t>
              </a:r>
              <a:endParaRPr/>
            </a:p>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Issue</a:t>
              </a:r>
              <a:endParaRPr/>
            </a:p>
          </p:txBody>
        </p:sp>
        <p:sp>
          <p:nvSpPr>
            <p:cNvPr id="104" name="Google Shape;104;p19"/>
            <p:cNvSpPr/>
            <p:nvPr/>
          </p:nvSpPr>
          <p:spPr>
            <a:xfrm>
              <a:off x="791491" y="4661646"/>
              <a:ext cx="1143300" cy="8559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Social</a:t>
              </a:r>
              <a:endParaRPr/>
            </a:p>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Issue</a:t>
              </a:r>
              <a:endParaRPr/>
            </a:p>
          </p:txBody>
        </p:sp>
        <p:sp>
          <p:nvSpPr>
            <p:cNvPr id="105" name="Google Shape;105;p19"/>
            <p:cNvSpPr/>
            <p:nvPr/>
          </p:nvSpPr>
          <p:spPr>
            <a:xfrm>
              <a:off x="791491" y="5565038"/>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Technical</a:t>
              </a:r>
              <a:endParaRPr/>
            </a:p>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Issue</a:t>
              </a:r>
              <a:endParaRPr/>
            </a:p>
          </p:txBody>
        </p:sp>
        <p:sp>
          <p:nvSpPr>
            <p:cNvPr id="106" name="Google Shape;106;p19"/>
            <p:cNvSpPr/>
            <p:nvPr/>
          </p:nvSpPr>
          <p:spPr>
            <a:xfrm>
              <a:off x="1988485" y="2832740"/>
              <a:ext cx="70479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marR="0" rtl="0" algn="l">
                <a:lnSpc>
                  <a:spcPct val="119945"/>
                </a:lnSpc>
                <a:spcBef>
                  <a:spcPts val="277"/>
                </a:spcBef>
                <a:spcAft>
                  <a:spcPts val="0"/>
                </a:spcAft>
                <a:buClr>
                  <a:srgbClr val="000000"/>
                </a:buClr>
                <a:buSzPts val="1108"/>
                <a:buFont typeface="Arial"/>
                <a:buChar char="•"/>
              </a:pPr>
              <a:r>
                <a:rPr lang="ko" sz="1108"/>
                <a:t>현재 정부에서도 블록체인 기술을 주목하고 있으며 이를 이용해 주차난 문제 해결에 힘쓰고 있음 (ex 국토교통부의 스마트시티 챌린지)</a:t>
              </a:r>
              <a:endParaRPr sz="1108"/>
            </a:p>
            <a:p>
              <a:pPr indent="-80599" lvl="0" marL="83529" marR="0" rtl="0" algn="l">
                <a:lnSpc>
                  <a:spcPct val="119945"/>
                </a:lnSpc>
                <a:spcBef>
                  <a:spcPts val="277"/>
                </a:spcBef>
                <a:spcAft>
                  <a:spcPts val="0"/>
                </a:spcAft>
                <a:buSzPts val="1108"/>
                <a:buChar char="•"/>
              </a:pPr>
              <a:r>
                <a:rPr lang="ko" sz="1108"/>
                <a:t>주차장을 누가 운영하느냐에 따라 부가가치세 과세 대상이 되는지, 되지 않는지 나누어지기 때문에 시스템으로도 구분이 필요함</a:t>
              </a:r>
              <a:endParaRPr sz="1108"/>
            </a:p>
          </p:txBody>
        </p:sp>
        <p:sp>
          <p:nvSpPr>
            <p:cNvPr id="107" name="Google Shape;107;p19"/>
            <p:cNvSpPr/>
            <p:nvPr/>
          </p:nvSpPr>
          <p:spPr>
            <a:xfrm>
              <a:off x="1988487" y="3748047"/>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08" name="Google Shape;108;p19"/>
            <p:cNvSpPr/>
            <p:nvPr/>
          </p:nvSpPr>
          <p:spPr>
            <a:xfrm>
              <a:off x="1988487" y="4666751"/>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09" name="Google Shape;109;p19"/>
            <p:cNvSpPr/>
            <p:nvPr/>
          </p:nvSpPr>
          <p:spPr>
            <a:xfrm>
              <a:off x="2000763" y="5565038"/>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10" name="Google Shape;110;p19"/>
            <p:cNvSpPr/>
            <p:nvPr/>
          </p:nvSpPr>
          <p:spPr>
            <a:xfrm>
              <a:off x="1979265" y="3768455"/>
              <a:ext cx="70479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marR="0" rtl="0" algn="l">
                <a:lnSpc>
                  <a:spcPct val="119945"/>
                </a:lnSpc>
                <a:spcBef>
                  <a:spcPts val="277"/>
                </a:spcBef>
                <a:spcAft>
                  <a:spcPts val="0"/>
                </a:spcAft>
                <a:buClr>
                  <a:srgbClr val="000000"/>
                </a:buClr>
                <a:buSzPts val="1108"/>
                <a:buFont typeface="Arial"/>
                <a:buChar char="•"/>
              </a:pPr>
              <a:r>
                <a:rPr lang="ko" sz="1108"/>
                <a:t>자동차 등록대 수는 10년간 500만대 가량이 늘었으며 그에 따라서 주차난이 심각해지고 있음.</a:t>
              </a:r>
              <a:endParaRPr sz="1108"/>
            </a:p>
            <a:p>
              <a:pPr indent="-80599" lvl="0" marL="83529" marR="0" rtl="0" algn="l">
                <a:lnSpc>
                  <a:spcPct val="119945"/>
                </a:lnSpc>
                <a:spcBef>
                  <a:spcPts val="277"/>
                </a:spcBef>
                <a:spcAft>
                  <a:spcPts val="0"/>
                </a:spcAft>
                <a:buSzPts val="1108"/>
                <a:buChar char="•"/>
              </a:pPr>
              <a:r>
                <a:rPr lang="ko" sz="1108"/>
                <a:t>현존하는 무인 주차 시스템으로는 주차난을 해결하기 힘들며 인력을 운용하는데 있어서 막대한 비용이 듬. 이를 해결하기 위해 노력해야 할 것임.</a:t>
              </a:r>
              <a:endParaRPr sz="1108"/>
            </a:p>
          </p:txBody>
        </p:sp>
        <p:sp>
          <p:nvSpPr>
            <p:cNvPr id="111" name="Google Shape;111;p19"/>
            <p:cNvSpPr/>
            <p:nvPr/>
          </p:nvSpPr>
          <p:spPr>
            <a:xfrm>
              <a:off x="1974694" y="4661639"/>
              <a:ext cx="70479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rtl="0" algn="l">
                <a:lnSpc>
                  <a:spcPct val="119945"/>
                </a:lnSpc>
                <a:spcBef>
                  <a:spcPts val="277"/>
                </a:spcBef>
                <a:spcAft>
                  <a:spcPts val="0"/>
                </a:spcAft>
                <a:buSzPts val="1108"/>
                <a:buChar char="•"/>
              </a:pPr>
              <a:r>
                <a:rPr lang="ko" sz="1108"/>
                <a:t>매년 장애인 전용 주차 구역의 민원신고 수가 급증하고 있음.</a:t>
              </a:r>
              <a:endParaRPr sz="1108"/>
            </a:p>
            <a:p>
              <a:pPr indent="-80599" lvl="0" marL="83529" rtl="0" algn="l">
                <a:lnSpc>
                  <a:spcPct val="119945"/>
                </a:lnSpc>
                <a:spcBef>
                  <a:spcPts val="277"/>
                </a:spcBef>
                <a:spcAft>
                  <a:spcPts val="0"/>
                </a:spcAft>
                <a:buSzPts val="1108"/>
                <a:buChar char="•"/>
              </a:pPr>
              <a:r>
                <a:rPr lang="ko" sz="1108"/>
                <a:t>장애인 전용 주차 구역에는 장애인만 주차할 수 있도록 해야할 것 임.</a:t>
              </a:r>
              <a:endParaRPr sz="1108"/>
            </a:p>
            <a:p>
              <a:pPr indent="0" lvl="0" marL="457200" rtl="0" algn="l">
                <a:lnSpc>
                  <a:spcPct val="119945"/>
                </a:lnSpc>
                <a:spcBef>
                  <a:spcPts val="277"/>
                </a:spcBef>
                <a:spcAft>
                  <a:spcPts val="0"/>
                </a:spcAft>
                <a:buNone/>
              </a:pPr>
              <a:r>
                <a:t/>
              </a:r>
              <a:endParaRPr sz="1108">
                <a:latin typeface="Calibri"/>
                <a:ea typeface="Calibri"/>
                <a:cs typeface="Calibri"/>
                <a:sym typeface="Calibri"/>
              </a:endParaRPr>
            </a:p>
          </p:txBody>
        </p:sp>
        <p:sp>
          <p:nvSpPr>
            <p:cNvPr id="112" name="Google Shape;112;p19"/>
            <p:cNvSpPr/>
            <p:nvPr/>
          </p:nvSpPr>
          <p:spPr>
            <a:xfrm>
              <a:off x="1993094" y="5587158"/>
              <a:ext cx="70296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marR="0" rtl="0" algn="l">
                <a:lnSpc>
                  <a:spcPct val="119945"/>
                </a:lnSpc>
                <a:spcBef>
                  <a:spcPts val="277"/>
                </a:spcBef>
                <a:spcAft>
                  <a:spcPts val="0"/>
                </a:spcAft>
                <a:buClr>
                  <a:srgbClr val="000000"/>
                </a:buClr>
                <a:buSzPts val="1108"/>
                <a:buFont typeface="Arial"/>
                <a:buChar char="•"/>
              </a:pPr>
              <a:r>
                <a:rPr lang="ko" sz="1108"/>
                <a:t>현재 대부분의 주차 관리 시스템은 중앙집중형 네트워크를 이용한다.</a:t>
              </a:r>
              <a:endParaRPr sz="1108"/>
            </a:p>
            <a:p>
              <a:pPr indent="-80599" lvl="0" marL="83529" marR="0" rtl="0" algn="l">
                <a:lnSpc>
                  <a:spcPct val="119945"/>
                </a:lnSpc>
                <a:spcBef>
                  <a:spcPts val="277"/>
                </a:spcBef>
                <a:spcAft>
                  <a:spcPts val="0"/>
                </a:spcAft>
                <a:buSzPts val="1108"/>
                <a:buChar char="•"/>
              </a:pPr>
              <a:r>
                <a:rPr lang="ko" sz="1108"/>
                <a:t>중앙집중형 네트워크는 주차관리원들이 악용할 여지가 있으니 분산형 네트워크를 사용해야 함.</a:t>
              </a:r>
              <a:endParaRPr sz="1108"/>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25250"/>
            <a:ext cx="8520600" cy="46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PEST 문제점 해결 방안</a:t>
            </a:r>
            <a:endParaRPr/>
          </a:p>
        </p:txBody>
      </p:sp>
      <p:grpSp>
        <p:nvGrpSpPr>
          <p:cNvPr id="118" name="Google Shape;118;p20"/>
          <p:cNvGrpSpPr/>
          <p:nvPr/>
        </p:nvGrpSpPr>
        <p:grpSpPr>
          <a:xfrm>
            <a:off x="311728" y="648554"/>
            <a:ext cx="8515200" cy="4246542"/>
            <a:chOff x="791491" y="2383603"/>
            <a:chExt cx="8322127" cy="4060956"/>
          </a:xfrm>
        </p:grpSpPr>
        <p:sp>
          <p:nvSpPr>
            <p:cNvPr id="119" name="Google Shape;119;p20"/>
            <p:cNvSpPr/>
            <p:nvPr/>
          </p:nvSpPr>
          <p:spPr>
            <a:xfrm>
              <a:off x="791491" y="2383603"/>
              <a:ext cx="1143300" cy="393000"/>
            </a:xfrm>
            <a:prstGeom prst="rect">
              <a:avLst/>
            </a:prstGeom>
            <a:solidFill>
              <a:srgbClr val="D8D8D8"/>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기존 문제점</a:t>
              </a:r>
              <a:endParaRPr sz="1108">
                <a:solidFill>
                  <a:srgbClr val="000000"/>
                </a:solidFill>
                <a:latin typeface="Arial"/>
                <a:ea typeface="Arial"/>
                <a:cs typeface="Arial"/>
                <a:sym typeface="Arial"/>
              </a:endParaRPr>
            </a:p>
          </p:txBody>
        </p:sp>
        <p:sp>
          <p:nvSpPr>
            <p:cNvPr id="120" name="Google Shape;120;p20"/>
            <p:cNvSpPr/>
            <p:nvPr/>
          </p:nvSpPr>
          <p:spPr>
            <a:xfrm>
              <a:off x="1988486" y="2383603"/>
              <a:ext cx="4714200" cy="393000"/>
            </a:xfrm>
            <a:prstGeom prst="rect">
              <a:avLst/>
            </a:prstGeom>
            <a:solidFill>
              <a:srgbClr val="D8D8D8"/>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Key Solution</a:t>
              </a:r>
              <a:endParaRPr/>
            </a:p>
          </p:txBody>
        </p:sp>
        <p:sp>
          <p:nvSpPr>
            <p:cNvPr id="121" name="Google Shape;121;p20"/>
            <p:cNvSpPr/>
            <p:nvPr/>
          </p:nvSpPr>
          <p:spPr>
            <a:xfrm>
              <a:off x="6747310" y="2383603"/>
              <a:ext cx="2357100" cy="393000"/>
            </a:xfrm>
            <a:prstGeom prst="rect">
              <a:avLst/>
            </a:prstGeom>
            <a:solidFill>
              <a:srgbClr val="D8D8D8"/>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lnSpc>
                  <a:spcPct val="110000"/>
                </a:lnSpc>
                <a:spcBef>
                  <a:spcPts val="0"/>
                </a:spcBef>
                <a:spcAft>
                  <a:spcPts val="0"/>
                </a:spcAft>
                <a:buNone/>
              </a:pPr>
              <a:r>
                <a:rPr lang="ko" sz="1108">
                  <a:solidFill>
                    <a:srgbClr val="000000"/>
                  </a:solidFill>
                  <a:latin typeface="Arial"/>
                  <a:ea typeface="Arial"/>
                  <a:cs typeface="Arial"/>
                  <a:sym typeface="Arial"/>
                </a:rPr>
                <a:t>Core Issue</a:t>
              </a:r>
              <a:endParaRPr/>
            </a:p>
          </p:txBody>
        </p:sp>
        <p:sp>
          <p:nvSpPr>
            <p:cNvPr id="122" name="Google Shape;122;p20"/>
            <p:cNvSpPr/>
            <p:nvPr/>
          </p:nvSpPr>
          <p:spPr>
            <a:xfrm>
              <a:off x="791491" y="2832747"/>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0" lvl="0" marL="0" marR="0" rtl="0" algn="ctr">
                <a:spcBef>
                  <a:spcPts val="0"/>
                </a:spcBef>
                <a:spcAft>
                  <a:spcPts val="0"/>
                </a:spcAft>
                <a:buNone/>
              </a:pPr>
              <a:r>
                <a:rPr lang="ko" sz="1108"/>
                <a:t>부가가치세 대상에 따른 시스템 구분</a:t>
              </a:r>
              <a:endParaRPr sz="1108">
                <a:solidFill>
                  <a:srgbClr val="000000"/>
                </a:solidFill>
                <a:latin typeface="Arial"/>
                <a:ea typeface="Arial"/>
                <a:cs typeface="Arial"/>
                <a:sym typeface="Arial"/>
              </a:endParaRPr>
            </a:p>
          </p:txBody>
        </p:sp>
        <p:sp>
          <p:nvSpPr>
            <p:cNvPr id="123" name="Google Shape;123;p20"/>
            <p:cNvSpPr/>
            <p:nvPr/>
          </p:nvSpPr>
          <p:spPr>
            <a:xfrm>
              <a:off x="791491" y="3748047"/>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marR="0" rtl="0" algn="ctr">
                <a:lnSpc>
                  <a:spcPct val="110000"/>
                </a:lnSpc>
                <a:spcBef>
                  <a:spcPts val="0"/>
                </a:spcBef>
                <a:spcAft>
                  <a:spcPts val="0"/>
                </a:spcAft>
                <a:buNone/>
              </a:pPr>
              <a:r>
                <a:rPr lang="ko" sz="1108"/>
                <a:t>장애인 전용 주차 구역 잘못된 이용</a:t>
              </a:r>
              <a:endParaRPr sz="1108">
                <a:solidFill>
                  <a:srgbClr val="000000"/>
                </a:solidFill>
                <a:latin typeface="Arial"/>
                <a:ea typeface="Arial"/>
                <a:cs typeface="Arial"/>
                <a:sym typeface="Arial"/>
              </a:endParaRPr>
            </a:p>
          </p:txBody>
        </p:sp>
        <p:sp>
          <p:nvSpPr>
            <p:cNvPr id="124" name="Google Shape;124;p20"/>
            <p:cNvSpPr/>
            <p:nvPr/>
          </p:nvSpPr>
          <p:spPr>
            <a:xfrm>
              <a:off x="791491" y="4661646"/>
              <a:ext cx="1143300" cy="8559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marR="0" rtl="0" algn="ctr">
                <a:lnSpc>
                  <a:spcPct val="110000"/>
                </a:lnSpc>
                <a:spcBef>
                  <a:spcPts val="0"/>
                </a:spcBef>
                <a:spcAft>
                  <a:spcPts val="0"/>
                </a:spcAft>
                <a:buNone/>
              </a:pPr>
              <a:r>
                <a:rPr lang="ko" sz="1108"/>
                <a:t>높은 운영비용</a:t>
              </a:r>
              <a:endParaRPr sz="1108">
                <a:solidFill>
                  <a:srgbClr val="000000"/>
                </a:solidFill>
                <a:latin typeface="Arial"/>
                <a:ea typeface="Arial"/>
                <a:cs typeface="Arial"/>
                <a:sym typeface="Arial"/>
              </a:endParaRPr>
            </a:p>
          </p:txBody>
        </p:sp>
        <p:sp>
          <p:nvSpPr>
            <p:cNvPr id="125" name="Google Shape;125;p20"/>
            <p:cNvSpPr/>
            <p:nvPr/>
          </p:nvSpPr>
          <p:spPr>
            <a:xfrm>
              <a:off x="791491" y="5565038"/>
              <a:ext cx="1143300" cy="8574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0" spcFirstLastPara="1" rIns="0" wrap="square" tIns="43200">
              <a:noAutofit/>
            </a:bodyPr>
            <a:lstStyle/>
            <a:p>
              <a:pPr indent="0" lvl="0" marL="0" rtl="0" algn="ctr">
                <a:lnSpc>
                  <a:spcPct val="110000"/>
                </a:lnSpc>
                <a:spcBef>
                  <a:spcPts val="0"/>
                </a:spcBef>
                <a:spcAft>
                  <a:spcPts val="0"/>
                </a:spcAft>
                <a:buNone/>
              </a:pPr>
              <a:r>
                <a:rPr lang="ko" sz="1108"/>
                <a:t>정보독점</a:t>
              </a:r>
              <a:endParaRPr sz="1108">
                <a:solidFill>
                  <a:srgbClr val="000000"/>
                </a:solidFill>
                <a:latin typeface="Arial"/>
                <a:ea typeface="Arial"/>
                <a:cs typeface="Arial"/>
                <a:sym typeface="Arial"/>
              </a:endParaRPr>
            </a:p>
          </p:txBody>
        </p:sp>
        <p:sp>
          <p:nvSpPr>
            <p:cNvPr id="126" name="Google Shape;126;p20"/>
            <p:cNvSpPr/>
            <p:nvPr/>
          </p:nvSpPr>
          <p:spPr>
            <a:xfrm>
              <a:off x="1988486" y="2832747"/>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rtl="0" algn="l">
                <a:lnSpc>
                  <a:spcPct val="119945"/>
                </a:lnSpc>
                <a:spcBef>
                  <a:spcPts val="277"/>
                </a:spcBef>
                <a:spcAft>
                  <a:spcPts val="0"/>
                </a:spcAft>
                <a:buSzPts val="1108"/>
                <a:buChar char="•"/>
              </a:pPr>
              <a:r>
                <a:rPr lang="ko" sz="1108"/>
                <a:t>Hyperledger Fabric Parking System을 신청한 주차장이 부가가치세가 면제되는 주차장인지 면제되지 않는 주차장인지에 따라 다른 과금 시스템을 사용하면 해결할수 있음.</a:t>
              </a:r>
              <a:endParaRPr sz="1108">
                <a:solidFill>
                  <a:srgbClr val="000000"/>
                </a:solidFill>
                <a:latin typeface="Arial"/>
                <a:ea typeface="Arial"/>
                <a:cs typeface="Arial"/>
                <a:sym typeface="Arial"/>
              </a:endParaRPr>
            </a:p>
          </p:txBody>
        </p:sp>
        <p:sp>
          <p:nvSpPr>
            <p:cNvPr id="127" name="Google Shape;127;p20"/>
            <p:cNvSpPr/>
            <p:nvPr/>
          </p:nvSpPr>
          <p:spPr>
            <a:xfrm>
              <a:off x="1988486" y="3748047"/>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28" name="Google Shape;128;p20"/>
            <p:cNvSpPr/>
            <p:nvPr/>
          </p:nvSpPr>
          <p:spPr>
            <a:xfrm>
              <a:off x="1988486" y="4666751"/>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29" name="Google Shape;129;p20"/>
            <p:cNvSpPr/>
            <p:nvPr/>
          </p:nvSpPr>
          <p:spPr>
            <a:xfrm>
              <a:off x="2000763" y="5565038"/>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0241" lvl="0" marL="83529" marR="0" rtl="0" algn="l">
                <a:lnSpc>
                  <a:spcPct val="119945"/>
                </a:lnSpc>
                <a:spcBef>
                  <a:spcPts val="0"/>
                </a:spcBef>
                <a:spcAft>
                  <a:spcPts val="0"/>
                </a:spcAft>
                <a:buClr>
                  <a:srgbClr val="000000"/>
                </a:buClr>
                <a:buSzPts val="1108"/>
                <a:buFont typeface="Arial"/>
                <a:buNone/>
              </a:pPr>
              <a:r>
                <a:t/>
              </a:r>
              <a:endParaRPr sz="1108">
                <a:solidFill>
                  <a:srgbClr val="000000"/>
                </a:solidFill>
                <a:latin typeface="Malgun Gothic"/>
                <a:ea typeface="Malgun Gothic"/>
                <a:cs typeface="Malgun Gothic"/>
                <a:sym typeface="Malgun Gothic"/>
              </a:endParaRPr>
            </a:p>
          </p:txBody>
        </p:sp>
        <p:sp>
          <p:nvSpPr>
            <p:cNvPr id="130" name="Google Shape;130;p20"/>
            <p:cNvSpPr/>
            <p:nvPr/>
          </p:nvSpPr>
          <p:spPr>
            <a:xfrm>
              <a:off x="6756518" y="2858266"/>
              <a:ext cx="2357100" cy="3528600"/>
            </a:xfrm>
            <a:prstGeom prst="rect">
              <a:avLst/>
            </a:prstGeom>
            <a:solidFill>
              <a:srgbClr val="F2F2F2"/>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158264" lvl="0" marL="158264" rtl="0" algn="l">
                <a:lnSpc>
                  <a:spcPct val="110000"/>
                </a:lnSpc>
                <a:spcBef>
                  <a:spcPts val="0"/>
                </a:spcBef>
                <a:spcAft>
                  <a:spcPts val="0"/>
                </a:spcAft>
                <a:buSzPts val="1108"/>
                <a:buChar char="•"/>
              </a:pPr>
              <a:r>
                <a:rPr lang="ko" sz="1108"/>
                <a:t>블록체인 기술의 장점 활용</a:t>
              </a:r>
              <a:endParaRPr sz="1108"/>
            </a:p>
            <a:p>
              <a:pPr indent="-158264" lvl="0" marL="158264" rtl="0" algn="l">
                <a:lnSpc>
                  <a:spcPct val="110000"/>
                </a:lnSpc>
                <a:spcBef>
                  <a:spcPts val="554"/>
                </a:spcBef>
                <a:spcAft>
                  <a:spcPts val="0"/>
                </a:spcAft>
                <a:buSzPts val="1108"/>
                <a:buChar char="-"/>
              </a:pPr>
              <a:r>
                <a:rPr lang="ko" sz="1108"/>
                <a:t>위변조 불가능 및 보안성,     안정성, 투명성</a:t>
              </a:r>
              <a:endParaRPr sz="1108"/>
            </a:p>
            <a:p>
              <a:pPr indent="-158264" lvl="0" marL="158264" rtl="0" algn="l">
                <a:lnSpc>
                  <a:spcPct val="110000"/>
                </a:lnSpc>
                <a:spcBef>
                  <a:spcPts val="554"/>
                </a:spcBef>
                <a:spcAft>
                  <a:spcPts val="0"/>
                </a:spcAft>
                <a:buSzPts val="1108"/>
                <a:buChar char="-"/>
              </a:pPr>
              <a:r>
                <a:rPr lang="ko" sz="1108"/>
                <a:t>System 확장이 용이함.</a:t>
              </a:r>
              <a:endParaRPr sz="1108"/>
            </a:p>
            <a:p>
              <a:pPr indent="-158264" lvl="0" marL="158264" rtl="0" algn="l">
                <a:lnSpc>
                  <a:spcPct val="110000"/>
                </a:lnSpc>
                <a:spcBef>
                  <a:spcPts val="554"/>
                </a:spcBef>
                <a:spcAft>
                  <a:spcPts val="0"/>
                </a:spcAft>
                <a:buSzPts val="1108"/>
                <a:buChar char="-"/>
              </a:pPr>
              <a:r>
                <a:rPr lang="ko" sz="1108"/>
                <a:t>정보의 독점을 막음.</a:t>
              </a:r>
              <a:endParaRPr sz="1108"/>
            </a:p>
            <a:p>
              <a:pPr indent="0" lvl="0" marL="457200" rtl="0" algn="l">
                <a:lnSpc>
                  <a:spcPct val="110000"/>
                </a:lnSpc>
                <a:spcBef>
                  <a:spcPts val="554"/>
                </a:spcBef>
                <a:spcAft>
                  <a:spcPts val="0"/>
                </a:spcAft>
                <a:buNone/>
              </a:pPr>
              <a:r>
                <a:t/>
              </a:r>
              <a:endParaRPr sz="1108"/>
            </a:p>
            <a:p>
              <a:pPr indent="0" lvl="0" marL="0" rtl="0" algn="l">
                <a:lnSpc>
                  <a:spcPct val="110000"/>
                </a:lnSpc>
                <a:spcBef>
                  <a:spcPts val="554"/>
                </a:spcBef>
                <a:spcAft>
                  <a:spcPts val="0"/>
                </a:spcAft>
                <a:buNone/>
              </a:pPr>
              <a:r>
                <a:t/>
              </a:r>
              <a:endParaRPr sz="1108"/>
            </a:p>
          </p:txBody>
        </p:sp>
        <p:sp>
          <p:nvSpPr>
            <p:cNvPr id="131" name="Google Shape;131;p20"/>
            <p:cNvSpPr/>
            <p:nvPr/>
          </p:nvSpPr>
          <p:spPr>
            <a:xfrm>
              <a:off x="1979279" y="3768463"/>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marR="0" rtl="0" algn="l">
                <a:lnSpc>
                  <a:spcPct val="119945"/>
                </a:lnSpc>
                <a:spcBef>
                  <a:spcPts val="277"/>
                </a:spcBef>
                <a:spcAft>
                  <a:spcPts val="0"/>
                </a:spcAft>
                <a:buClr>
                  <a:srgbClr val="000000"/>
                </a:buClr>
                <a:buSzPts val="1108"/>
                <a:buFont typeface="Arial"/>
                <a:buChar char="•"/>
              </a:pPr>
              <a:r>
                <a:rPr lang="ko" sz="1108"/>
                <a:t>차량을 등록할때 장애인은 장애인 증명서, 장애인 등록증, 장애인 확인서 등을 등록 하도록 하여 장애인임을 인증받은 차량만 장애인 주차 구역에 주차할 수 있게 하면 됨.</a:t>
              </a:r>
              <a:endParaRPr sz="1108">
                <a:solidFill>
                  <a:srgbClr val="000000"/>
                </a:solidFill>
                <a:latin typeface="Arial"/>
                <a:ea typeface="Arial"/>
                <a:cs typeface="Arial"/>
                <a:sym typeface="Arial"/>
              </a:endParaRPr>
            </a:p>
          </p:txBody>
        </p:sp>
        <p:sp>
          <p:nvSpPr>
            <p:cNvPr id="132" name="Google Shape;132;p20"/>
            <p:cNvSpPr/>
            <p:nvPr/>
          </p:nvSpPr>
          <p:spPr>
            <a:xfrm>
              <a:off x="1974674" y="4661646"/>
              <a:ext cx="4714200" cy="857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rtl="0" algn="l">
                <a:lnSpc>
                  <a:spcPct val="119945"/>
                </a:lnSpc>
                <a:spcBef>
                  <a:spcPts val="277"/>
                </a:spcBef>
                <a:spcAft>
                  <a:spcPts val="0"/>
                </a:spcAft>
                <a:buSzPts val="1108"/>
                <a:buChar char="•"/>
              </a:pPr>
              <a:r>
                <a:rPr lang="ko" sz="1108"/>
                <a:t>CCTV를 관리하는 인력, 불법 주차된 차량이 있는지 확인해야 하는 인원 등 인원 감축을 할 수 있음. 그에 따라 자연히 비용도 감축 될 것임.</a:t>
              </a:r>
              <a:endParaRPr sz="1108">
                <a:solidFill>
                  <a:srgbClr val="000000"/>
                </a:solidFill>
                <a:latin typeface="Calibri"/>
                <a:ea typeface="Calibri"/>
                <a:cs typeface="Calibri"/>
                <a:sym typeface="Calibri"/>
              </a:endParaRPr>
            </a:p>
          </p:txBody>
        </p:sp>
        <p:sp>
          <p:nvSpPr>
            <p:cNvPr id="133" name="Google Shape;133;p20"/>
            <p:cNvSpPr/>
            <p:nvPr/>
          </p:nvSpPr>
          <p:spPr>
            <a:xfrm>
              <a:off x="1983884" y="5524159"/>
              <a:ext cx="4714200" cy="920400"/>
            </a:xfrm>
            <a:prstGeom prst="rect">
              <a:avLst/>
            </a:prstGeom>
            <a:solidFill>
              <a:srgbClr val="FFFFFF"/>
            </a:solidFill>
            <a:ln cap="flat" cmpd="sng" w="9525">
              <a:solidFill>
                <a:srgbClr val="D8D8D8"/>
              </a:solidFill>
              <a:prstDash val="solid"/>
              <a:miter lim="800000"/>
              <a:headEnd len="sm" w="sm" type="none"/>
              <a:tailEnd len="sm" w="sm" type="none"/>
            </a:ln>
          </p:spPr>
          <p:txBody>
            <a:bodyPr anchorCtr="0" anchor="ctr" bIns="43200" lIns="83075" spcFirstLastPara="1" rIns="83075" wrap="square" tIns="43200">
              <a:noAutofit/>
            </a:bodyPr>
            <a:lstStyle/>
            <a:p>
              <a:pPr indent="-80599" lvl="0" marL="83529" marR="0" rtl="0" algn="l">
                <a:lnSpc>
                  <a:spcPct val="119945"/>
                </a:lnSpc>
                <a:spcBef>
                  <a:spcPts val="0"/>
                </a:spcBef>
                <a:spcAft>
                  <a:spcPts val="0"/>
                </a:spcAft>
                <a:buClr>
                  <a:srgbClr val="000000"/>
                </a:buClr>
                <a:buSzPts val="1108"/>
                <a:buFont typeface="Arial"/>
                <a:buChar char="•"/>
              </a:pPr>
              <a:r>
                <a:rPr lang="ko" sz="1108"/>
                <a:t>blockchain 기술은 분산화된 장부를 이용하기 때문에 admin의 권한으로라도 장부를 조작하여 요금 처리를 취소해 요금을 가로챌 수 없음.</a:t>
              </a:r>
              <a:endParaRPr sz="1108"/>
            </a:p>
            <a:p>
              <a:pPr indent="-80599" lvl="0" marL="83529" marR="0" rtl="0" algn="l">
                <a:lnSpc>
                  <a:spcPct val="119945"/>
                </a:lnSpc>
                <a:spcBef>
                  <a:spcPts val="0"/>
                </a:spcBef>
                <a:spcAft>
                  <a:spcPts val="0"/>
                </a:spcAft>
                <a:buSzPts val="1108"/>
                <a:buChar char="•"/>
              </a:pPr>
              <a:r>
                <a:rPr lang="ko" sz="1108"/>
                <a:t>모든 피어들은 transaction의 기록을 볼 수 있기 때문에 장부는 투명하게 관리 됨.</a:t>
              </a:r>
              <a:endParaRPr sz="1108"/>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ko"/>
              <a:t>3C 분석</a:t>
            </a:r>
            <a:endParaRPr/>
          </a:p>
        </p:txBody>
      </p:sp>
      <p:sp>
        <p:nvSpPr>
          <p:cNvPr id="139" name="Google Shape;139;p21"/>
          <p:cNvSpPr/>
          <p:nvPr/>
        </p:nvSpPr>
        <p:spPr>
          <a:xfrm>
            <a:off x="1619563" y="843675"/>
            <a:ext cx="2174400" cy="292500"/>
          </a:xfrm>
          <a:prstGeom prst="rect">
            <a:avLst/>
          </a:prstGeom>
          <a:solidFill>
            <a:srgbClr val="D8D8D8"/>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Customer</a:t>
            </a:r>
            <a:endParaRPr sz="1292">
              <a:solidFill>
                <a:srgbClr val="000000"/>
              </a:solidFill>
              <a:latin typeface="Calibri"/>
              <a:ea typeface="Calibri"/>
              <a:cs typeface="Calibri"/>
              <a:sym typeface="Calibri"/>
            </a:endParaRPr>
          </a:p>
        </p:txBody>
      </p:sp>
      <p:sp>
        <p:nvSpPr>
          <p:cNvPr id="140" name="Google Shape;140;p21"/>
          <p:cNvSpPr/>
          <p:nvPr/>
        </p:nvSpPr>
        <p:spPr>
          <a:xfrm>
            <a:off x="3991505" y="843675"/>
            <a:ext cx="2175900" cy="292500"/>
          </a:xfrm>
          <a:prstGeom prst="rect">
            <a:avLst/>
          </a:prstGeom>
          <a:solidFill>
            <a:srgbClr val="D8D8D8"/>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Competitor</a:t>
            </a:r>
            <a:endParaRPr sz="1292">
              <a:solidFill>
                <a:srgbClr val="000000"/>
              </a:solidFill>
              <a:latin typeface="Calibri"/>
              <a:ea typeface="Calibri"/>
              <a:cs typeface="Calibri"/>
              <a:sym typeface="Calibri"/>
            </a:endParaRPr>
          </a:p>
        </p:txBody>
      </p:sp>
      <p:sp>
        <p:nvSpPr>
          <p:cNvPr id="141" name="Google Shape;141;p21"/>
          <p:cNvSpPr/>
          <p:nvPr/>
        </p:nvSpPr>
        <p:spPr>
          <a:xfrm>
            <a:off x="6375074" y="843675"/>
            <a:ext cx="2175900" cy="292500"/>
          </a:xfrm>
          <a:prstGeom prst="rect">
            <a:avLst/>
          </a:prstGeom>
          <a:solidFill>
            <a:srgbClr val="D8D8D8"/>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Company</a:t>
            </a:r>
            <a:endParaRPr sz="1292">
              <a:solidFill>
                <a:srgbClr val="000000"/>
              </a:solidFill>
              <a:latin typeface="Calibri"/>
              <a:ea typeface="Calibri"/>
              <a:cs typeface="Calibri"/>
              <a:sym typeface="Calibri"/>
            </a:endParaRPr>
          </a:p>
        </p:txBody>
      </p:sp>
      <p:sp>
        <p:nvSpPr>
          <p:cNvPr id="142" name="Google Shape;142;p21"/>
          <p:cNvSpPr/>
          <p:nvPr/>
        </p:nvSpPr>
        <p:spPr>
          <a:xfrm>
            <a:off x="1105061" y="1214050"/>
            <a:ext cx="370800" cy="1757400"/>
          </a:xfrm>
          <a:prstGeom prst="rect">
            <a:avLst/>
          </a:prstGeom>
          <a:solidFill>
            <a:srgbClr val="F2F2F2"/>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N</a:t>
            </a:r>
            <a:endParaRPr/>
          </a:p>
          <a:p>
            <a:pPr indent="0" lvl="0" marL="0" marR="0" rtl="0" algn="ctr">
              <a:spcBef>
                <a:spcPts val="0"/>
              </a:spcBef>
              <a:spcAft>
                <a:spcPts val="0"/>
              </a:spcAft>
              <a:buNone/>
            </a:pPr>
            <a:r>
              <a:rPr lang="ko" sz="1292">
                <a:solidFill>
                  <a:srgbClr val="000000"/>
                </a:solidFill>
                <a:latin typeface="Calibri"/>
                <a:ea typeface="Calibri"/>
                <a:cs typeface="Calibri"/>
                <a:sym typeface="Calibri"/>
              </a:rPr>
              <a:t>E</a:t>
            </a:r>
            <a:endParaRPr/>
          </a:p>
          <a:p>
            <a:pPr indent="0" lvl="0" marL="0" marR="0" rtl="0" algn="ctr">
              <a:spcBef>
                <a:spcPts val="0"/>
              </a:spcBef>
              <a:spcAft>
                <a:spcPts val="0"/>
              </a:spcAft>
              <a:buNone/>
            </a:pPr>
            <a:r>
              <a:rPr lang="ko" sz="1292">
                <a:solidFill>
                  <a:srgbClr val="000000"/>
                </a:solidFill>
                <a:latin typeface="Calibri"/>
                <a:ea typeface="Calibri"/>
                <a:cs typeface="Calibri"/>
                <a:sym typeface="Calibri"/>
              </a:rPr>
              <a:t>W</a:t>
            </a:r>
            <a:endParaRPr/>
          </a:p>
          <a:p>
            <a:pPr indent="0" lvl="0" marL="0" marR="0" rtl="0" algn="ctr">
              <a:spcBef>
                <a:spcPts val="0"/>
              </a:spcBef>
              <a:spcAft>
                <a:spcPts val="0"/>
              </a:spcAft>
              <a:buNone/>
            </a:pPr>
            <a:r>
              <a:rPr lang="ko" sz="1292">
                <a:solidFill>
                  <a:srgbClr val="000000"/>
                </a:solidFill>
                <a:latin typeface="Calibri"/>
                <a:ea typeface="Calibri"/>
                <a:cs typeface="Calibri"/>
                <a:sym typeface="Calibri"/>
              </a:rPr>
              <a:t>시장</a:t>
            </a:r>
            <a:endParaRPr/>
          </a:p>
        </p:txBody>
      </p:sp>
      <p:sp>
        <p:nvSpPr>
          <p:cNvPr id="143" name="Google Shape;143;p21"/>
          <p:cNvSpPr/>
          <p:nvPr/>
        </p:nvSpPr>
        <p:spPr>
          <a:xfrm>
            <a:off x="1103608" y="3112419"/>
            <a:ext cx="372000" cy="1616400"/>
          </a:xfrm>
          <a:prstGeom prst="rect">
            <a:avLst/>
          </a:prstGeom>
          <a:solidFill>
            <a:srgbClr val="F2F2F2"/>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기존</a:t>
            </a:r>
            <a:endParaRPr sz="1292">
              <a:solidFill>
                <a:srgbClr val="000000"/>
              </a:solidFill>
              <a:latin typeface="Calibri"/>
              <a:ea typeface="Calibri"/>
              <a:cs typeface="Calibri"/>
              <a:sym typeface="Calibri"/>
            </a:endParaRPr>
          </a:p>
          <a:p>
            <a:pPr indent="0" lvl="0" marL="0" marR="0" rtl="0" algn="ctr">
              <a:spcBef>
                <a:spcPts val="0"/>
              </a:spcBef>
              <a:spcAft>
                <a:spcPts val="0"/>
              </a:spcAft>
              <a:buNone/>
            </a:pPr>
            <a:r>
              <a:rPr lang="ko" sz="1292">
                <a:solidFill>
                  <a:srgbClr val="000000"/>
                </a:solidFill>
                <a:latin typeface="Calibri"/>
                <a:ea typeface="Calibri"/>
                <a:cs typeface="Calibri"/>
                <a:sym typeface="Calibri"/>
              </a:rPr>
              <a:t>시장</a:t>
            </a:r>
            <a:endParaRPr/>
          </a:p>
        </p:txBody>
      </p:sp>
      <p:sp>
        <p:nvSpPr>
          <p:cNvPr id="144" name="Google Shape;144;p21"/>
          <p:cNvSpPr/>
          <p:nvPr/>
        </p:nvSpPr>
        <p:spPr>
          <a:xfrm>
            <a:off x="629800" y="1218699"/>
            <a:ext cx="370800" cy="3510300"/>
          </a:xfrm>
          <a:prstGeom prst="rect">
            <a:avLst/>
          </a:prstGeom>
          <a:solidFill>
            <a:srgbClr val="F2F2F2"/>
          </a:solidFill>
          <a:ln cap="flat" cmpd="sng" w="9525">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3225" lIns="33225" spcFirstLastPara="1" rIns="33225" wrap="square" tIns="33225">
            <a:noAutofit/>
          </a:bodyPr>
          <a:lstStyle/>
          <a:p>
            <a:pPr indent="0" lvl="0" marL="0" marR="0" rtl="0" algn="ctr">
              <a:spcBef>
                <a:spcPts val="0"/>
              </a:spcBef>
              <a:spcAft>
                <a:spcPts val="0"/>
              </a:spcAft>
              <a:buNone/>
            </a:pPr>
            <a:r>
              <a:rPr lang="ko" sz="1292">
                <a:solidFill>
                  <a:srgbClr val="000000"/>
                </a:solidFill>
                <a:latin typeface="Calibri"/>
                <a:ea typeface="Calibri"/>
                <a:cs typeface="Calibri"/>
                <a:sym typeface="Calibri"/>
              </a:rPr>
              <a:t>산업구분</a:t>
            </a:r>
            <a:endParaRPr sz="1292">
              <a:solidFill>
                <a:srgbClr val="000000"/>
              </a:solidFill>
              <a:latin typeface="Calibri"/>
              <a:ea typeface="Calibri"/>
              <a:cs typeface="Calibri"/>
              <a:sym typeface="Calibri"/>
            </a:endParaRPr>
          </a:p>
        </p:txBody>
      </p:sp>
      <p:sp>
        <p:nvSpPr>
          <p:cNvPr id="145" name="Google Shape;145;p21"/>
          <p:cNvSpPr/>
          <p:nvPr/>
        </p:nvSpPr>
        <p:spPr>
          <a:xfrm>
            <a:off x="1639911" y="1285335"/>
            <a:ext cx="524700" cy="1686000"/>
          </a:xfrm>
          <a:prstGeom prst="rect">
            <a:avLst/>
          </a:prstGeom>
          <a:solidFill>
            <a:srgbClr val="D8D8D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22">
              <a:solidFill>
                <a:srgbClr val="000000"/>
              </a:solidFill>
              <a:latin typeface="Calibri"/>
              <a:ea typeface="Calibri"/>
              <a:cs typeface="Calibri"/>
              <a:sym typeface="Calibri"/>
            </a:endParaRPr>
          </a:p>
        </p:txBody>
      </p:sp>
      <p:sp>
        <p:nvSpPr>
          <p:cNvPr id="146" name="Google Shape;146;p21"/>
          <p:cNvSpPr/>
          <p:nvPr/>
        </p:nvSpPr>
        <p:spPr>
          <a:xfrm>
            <a:off x="2376782" y="1285335"/>
            <a:ext cx="1417200" cy="1686000"/>
          </a:xfrm>
          <a:prstGeom prst="rect">
            <a:avLst/>
          </a:prstGeom>
          <a:solidFill>
            <a:srgbClr val="FFFFFF"/>
          </a:solidFill>
          <a:ln cap="rnd" cmpd="sng" w="1587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89999" rtl="0" algn="l">
              <a:spcBef>
                <a:spcPts val="0"/>
              </a:spcBef>
              <a:spcAft>
                <a:spcPts val="0"/>
              </a:spcAft>
              <a:buNone/>
            </a:pPr>
            <a:r>
              <a:rPr lang="ko" sz="922">
                <a:solidFill>
                  <a:srgbClr val="262626"/>
                </a:solidFill>
                <a:latin typeface="Malgun Gothic"/>
                <a:ea typeface="Malgun Gothic"/>
                <a:cs typeface="Malgun Gothic"/>
                <a:sym typeface="Malgun Gothic"/>
              </a:rPr>
              <a:t>주차 시스템에 대하여 확실하고 안전한 거래를 할 수 있는 플랫폼 요구</a:t>
            </a:r>
            <a:endParaRPr sz="922">
              <a:solidFill>
                <a:srgbClr val="262626"/>
              </a:solidFill>
              <a:latin typeface="Malgun Gothic"/>
              <a:ea typeface="Malgun Gothic"/>
              <a:cs typeface="Malgun Gothic"/>
              <a:sym typeface="Malgun Gothic"/>
            </a:endParaRPr>
          </a:p>
        </p:txBody>
      </p:sp>
      <p:sp>
        <p:nvSpPr>
          <p:cNvPr id="147" name="Google Shape;147;p21"/>
          <p:cNvSpPr/>
          <p:nvPr/>
        </p:nvSpPr>
        <p:spPr>
          <a:xfrm>
            <a:off x="6373621" y="1285335"/>
            <a:ext cx="573000" cy="1686000"/>
          </a:xfrm>
          <a:prstGeom prst="rect">
            <a:avLst/>
          </a:prstGeom>
          <a:solidFill>
            <a:srgbClr val="D8D8D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 sz="922">
                <a:latin typeface="Calibri"/>
                <a:ea typeface="Calibri"/>
                <a:cs typeface="Calibri"/>
                <a:sym typeface="Calibri"/>
              </a:rPr>
              <a:t>블록체인 관련 부분</a:t>
            </a:r>
            <a:endParaRPr sz="922">
              <a:solidFill>
                <a:srgbClr val="000000"/>
              </a:solidFill>
              <a:latin typeface="Calibri"/>
              <a:ea typeface="Calibri"/>
              <a:cs typeface="Calibri"/>
              <a:sym typeface="Calibri"/>
            </a:endParaRPr>
          </a:p>
        </p:txBody>
      </p:sp>
      <p:sp>
        <p:nvSpPr>
          <p:cNvPr id="148" name="Google Shape;148;p21"/>
          <p:cNvSpPr/>
          <p:nvPr/>
        </p:nvSpPr>
        <p:spPr>
          <a:xfrm>
            <a:off x="7110493" y="1285335"/>
            <a:ext cx="1417200" cy="1686000"/>
          </a:xfrm>
          <a:prstGeom prst="rect">
            <a:avLst/>
          </a:prstGeom>
          <a:solidFill>
            <a:srgbClr val="FFFFFF"/>
          </a:solidFill>
          <a:ln cap="rnd" cmpd="sng" w="1587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70346" lvl="0" marL="128957" marR="0" rtl="0" algn="l">
              <a:spcBef>
                <a:spcPts val="0"/>
              </a:spcBef>
              <a:spcAft>
                <a:spcPts val="0"/>
              </a:spcAft>
              <a:buClr>
                <a:srgbClr val="000000"/>
              </a:buClr>
              <a:buSzPts val="923"/>
              <a:buFont typeface="Arial"/>
              <a:buNone/>
            </a:pPr>
            <a:r>
              <a:rPr lang="ko" sz="922">
                <a:solidFill>
                  <a:srgbClr val="262626"/>
                </a:solidFill>
                <a:latin typeface="Malgun Gothic"/>
                <a:ea typeface="Malgun Gothic"/>
                <a:cs typeface="Malgun Gothic"/>
                <a:sym typeface="Malgun Gothic"/>
              </a:rPr>
              <a:t>  블록체인 중 하이퍼 레저 패브릭을 활용하여 사용자의 거래에 익명성 및 무결성 보장</a:t>
            </a:r>
            <a:endParaRPr sz="922">
              <a:solidFill>
                <a:srgbClr val="262626"/>
              </a:solidFill>
              <a:latin typeface="Malgun Gothic"/>
              <a:ea typeface="Malgun Gothic"/>
              <a:cs typeface="Malgun Gothic"/>
              <a:sym typeface="Malgun Gothic"/>
            </a:endParaRPr>
          </a:p>
        </p:txBody>
      </p:sp>
      <p:sp>
        <p:nvSpPr>
          <p:cNvPr id="149" name="Google Shape;149;p21"/>
          <p:cNvSpPr/>
          <p:nvPr/>
        </p:nvSpPr>
        <p:spPr>
          <a:xfrm>
            <a:off x="3995866" y="3112420"/>
            <a:ext cx="522900" cy="1608900"/>
          </a:xfrm>
          <a:prstGeom prst="rect">
            <a:avLst/>
          </a:prstGeom>
          <a:solidFill>
            <a:srgbClr val="D8D8D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22">
              <a:solidFill>
                <a:srgbClr val="000000"/>
              </a:solidFill>
              <a:latin typeface="Calibri"/>
              <a:ea typeface="Calibri"/>
              <a:cs typeface="Calibri"/>
              <a:sym typeface="Calibri"/>
            </a:endParaRPr>
          </a:p>
        </p:txBody>
      </p:sp>
      <p:sp>
        <p:nvSpPr>
          <p:cNvPr id="150" name="Google Shape;150;p21"/>
          <p:cNvSpPr/>
          <p:nvPr/>
        </p:nvSpPr>
        <p:spPr>
          <a:xfrm>
            <a:off x="4599172" y="3107770"/>
            <a:ext cx="1417200" cy="1608900"/>
          </a:xfrm>
          <a:prstGeom prst="rect">
            <a:avLst/>
          </a:prstGeom>
          <a:solidFill>
            <a:srgbClr val="FFFFFF"/>
          </a:solidFill>
          <a:ln cap="rnd" cmpd="sng" w="1587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70346" lvl="0" marL="128957" marR="0" rtl="0" algn="l">
              <a:spcBef>
                <a:spcPts val="0"/>
              </a:spcBef>
              <a:spcAft>
                <a:spcPts val="0"/>
              </a:spcAft>
              <a:buClr>
                <a:srgbClr val="000000"/>
              </a:buClr>
              <a:buSzPts val="923"/>
              <a:buFont typeface="Arial"/>
              <a:buNone/>
            </a:pPr>
            <a:r>
              <a:rPr lang="ko" sz="922">
                <a:solidFill>
                  <a:srgbClr val="262626"/>
                </a:solidFill>
                <a:latin typeface="Malgun Gothic"/>
                <a:ea typeface="Malgun Gothic"/>
                <a:cs typeface="Malgun Gothic"/>
                <a:sym typeface="Malgun Gothic"/>
              </a:rPr>
              <a:t>  블록체인을 활용하지 않은 주차장 정보를 제공하고 무인 주차 시스템을 가지는 주차 플랫폼 제공</a:t>
            </a:r>
            <a:endParaRPr sz="922">
              <a:solidFill>
                <a:srgbClr val="262626"/>
              </a:solidFill>
              <a:latin typeface="Malgun Gothic"/>
              <a:ea typeface="Malgun Gothic"/>
              <a:cs typeface="Malgun Gothic"/>
              <a:sym typeface="Malgun Gothic"/>
            </a:endParaRPr>
          </a:p>
        </p:txBody>
      </p:sp>
      <p:grpSp>
        <p:nvGrpSpPr>
          <p:cNvPr id="151" name="Google Shape;151;p21"/>
          <p:cNvGrpSpPr/>
          <p:nvPr/>
        </p:nvGrpSpPr>
        <p:grpSpPr>
          <a:xfrm>
            <a:off x="4381518" y="1459410"/>
            <a:ext cx="1359918" cy="1478226"/>
            <a:chOff x="705299" y="164939"/>
            <a:chExt cx="1371023" cy="1397717"/>
          </a:xfrm>
        </p:grpSpPr>
        <p:sp>
          <p:nvSpPr>
            <p:cNvPr id="152" name="Google Shape;152;p21"/>
            <p:cNvSpPr/>
            <p:nvPr/>
          </p:nvSpPr>
          <p:spPr>
            <a:xfrm>
              <a:off x="819914" y="169456"/>
              <a:ext cx="1212600" cy="1393200"/>
            </a:xfrm>
            <a:prstGeom prst="pie">
              <a:avLst>
                <a:gd fmla="val 16200000" name="adj1"/>
                <a:gd fmla="val 1800000" name="adj2"/>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1387336" y="394644"/>
              <a:ext cx="411300" cy="464400"/>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1000"/>
                <a:buFont typeface="Calibri"/>
                <a:buNone/>
              </a:pPr>
              <a:r>
                <a:t/>
              </a:r>
              <a:endParaRPr b="1" sz="1000">
                <a:solidFill>
                  <a:srgbClr val="000000"/>
                </a:solidFill>
                <a:latin typeface="Calibri"/>
                <a:ea typeface="Calibri"/>
                <a:cs typeface="Calibri"/>
                <a:sym typeface="Calibri"/>
              </a:endParaRPr>
            </a:p>
          </p:txBody>
        </p:sp>
        <p:sp>
          <p:nvSpPr>
            <p:cNvPr id="154" name="Google Shape;154;p21"/>
            <p:cNvSpPr/>
            <p:nvPr/>
          </p:nvSpPr>
          <p:spPr>
            <a:xfrm>
              <a:off x="705299" y="176001"/>
              <a:ext cx="1367400" cy="1367400"/>
            </a:xfrm>
            <a:prstGeom prst="pie">
              <a:avLst>
                <a:gd fmla="val 1800000" name="adj1"/>
                <a:gd fmla="val 9000000" name="adj2"/>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1079694" y="1038739"/>
              <a:ext cx="618600" cy="423300"/>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1000"/>
                <a:buFont typeface="Calibri"/>
                <a:buNone/>
              </a:pPr>
              <a:r>
                <a:t/>
              </a:r>
              <a:endParaRPr b="1" sz="1000">
                <a:solidFill>
                  <a:srgbClr val="000000"/>
                </a:solidFill>
                <a:latin typeface="Calibri"/>
                <a:ea typeface="Calibri"/>
                <a:cs typeface="Calibri"/>
                <a:sym typeface="Calibri"/>
              </a:endParaRPr>
            </a:p>
          </p:txBody>
        </p:sp>
        <p:sp>
          <p:nvSpPr>
            <p:cNvPr id="156" name="Google Shape;156;p21"/>
            <p:cNvSpPr/>
            <p:nvPr/>
          </p:nvSpPr>
          <p:spPr>
            <a:xfrm>
              <a:off x="708922" y="164939"/>
              <a:ext cx="1367400" cy="1367400"/>
            </a:xfrm>
            <a:prstGeom prst="pie">
              <a:avLst>
                <a:gd fmla="val 9000000" name="adj1"/>
                <a:gd fmla="val 16200000" name="adj2"/>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855425" y="433528"/>
              <a:ext cx="463800" cy="455700"/>
            </a:xfrm>
            <a:prstGeom prst="rect">
              <a:avLst/>
            </a:prstGeom>
            <a:noFill/>
            <a:ln>
              <a:noFill/>
            </a:ln>
          </p:spPr>
          <p:txBody>
            <a:bodyPr anchorCtr="0" anchor="ctr" bIns="11425" lIns="11425" spcFirstLastPara="1" rIns="11425" wrap="square" tIns="11425">
              <a:noAutofit/>
            </a:bodyPr>
            <a:lstStyle/>
            <a:p>
              <a:pPr indent="0" lvl="0" marL="0" marR="0" rtl="0" algn="ctr">
                <a:lnSpc>
                  <a:spcPct val="100000"/>
                </a:lnSpc>
                <a:spcBef>
                  <a:spcPts val="0"/>
                </a:spcBef>
                <a:spcAft>
                  <a:spcPts val="0"/>
                </a:spcAft>
                <a:buClr>
                  <a:srgbClr val="000000"/>
                </a:buClr>
                <a:buSzPts val="900"/>
                <a:buFont typeface="Calibri"/>
                <a:buNone/>
              </a:pPr>
              <a:r>
                <a:t/>
              </a:r>
              <a:endParaRPr b="1" sz="900">
                <a:solidFill>
                  <a:srgbClr val="000000"/>
                </a:solidFill>
                <a:latin typeface="Calibri"/>
                <a:ea typeface="Calibri"/>
                <a:cs typeface="Calibri"/>
                <a:sym typeface="Calibri"/>
              </a:endParaRPr>
            </a:p>
          </p:txBody>
        </p:sp>
      </p:grpSp>
      <p:sp>
        <p:nvSpPr>
          <p:cNvPr id="158" name="Google Shape;158;p21"/>
          <p:cNvSpPr/>
          <p:nvPr/>
        </p:nvSpPr>
        <p:spPr>
          <a:xfrm>
            <a:off x="6373621" y="3112420"/>
            <a:ext cx="552300" cy="1608900"/>
          </a:xfrm>
          <a:prstGeom prst="rect">
            <a:avLst/>
          </a:prstGeom>
          <a:solidFill>
            <a:srgbClr val="D8D8D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 sz="922">
                <a:latin typeface="Calibri"/>
                <a:ea typeface="Calibri"/>
                <a:cs typeface="Calibri"/>
                <a:sym typeface="Calibri"/>
              </a:rPr>
              <a:t>기존 시장 관련 부분</a:t>
            </a:r>
            <a:endParaRPr sz="922">
              <a:solidFill>
                <a:srgbClr val="000000"/>
              </a:solidFill>
              <a:latin typeface="Calibri"/>
              <a:ea typeface="Calibri"/>
              <a:cs typeface="Calibri"/>
              <a:sym typeface="Calibri"/>
            </a:endParaRPr>
          </a:p>
        </p:txBody>
      </p:sp>
      <p:sp>
        <p:nvSpPr>
          <p:cNvPr id="159" name="Google Shape;159;p21"/>
          <p:cNvSpPr/>
          <p:nvPr/>
        </p:nvSpPr>
        <p:spPr>
          <a:xfrm>
            <a:off x="7110493" y="3112420"/>
            <a:ext cx="1417200" cy="1608900"/>
          </a:xfrm>
          <a:prstGeom prst="rect">
            <a:avLst/>
          </a:prstGeom>
          <a:solidFill>
            <a:srgbClr val="FFFFFF"/>
          </a:solidFill>
          <a:ln cap="rnd" cmpd="sng" w="1587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89999" marR="0" rtl="0" algn="l">
              <a:spcBef>
                <a:spcPts val="0"/>
              </a:spcBef>
              <a:spcAft>
                <a:spcPts val="0"/>
              </a:spcAft>
              <a:buClr>
                <a:srgbClr val="000000"/>
              </a:buClr>
              <a:buSzPts val="923"/>
              <a:buFont typeface="Arial"/>
              <a:buNone/>
            </a:pPr>
            <a:r>
              <a:rPr lang="ko" sz="922">
                <a:solidFill>
                  <a:srgbClr val="262626"/>
                </a:solidFill>
                <a:latin typeface="Malgun Gothic"/>
                <a:ea typeface="Malgun Gothic"/>
                <a:cs typeface="Malgun Gothic"/>
                <a:sym typeface="Malgun Gothic"/>
              </a:rPr>
              <a:t>주차 환경에 대한 여러가지 문제를 자사의 주차 시스템을 이용하여 해결</a:t>
            </a:r>
            <a:endParaRPr sz="922">
              <a:solidFill>
                <a:srgbClr val="262626"/>
              </a:solidFill>
              <a:latin typeface="Malgun Gothic"/>
              <a:ea typeface="Malgun Gothic"/>
              <a:cs typeface="Malgun Gothic"/>
              <a:sym typeface="Malgun Gothic"/>
            </a:endParaRPr>
          </a:p>
        </p:txBody>
      </p:sp>
      <p:sp>
        <p:nvSpPr>
          <p:cNvPr id="160" name="Google Shape;160;p21"/>
          <p:cNvSpPr/>
          <p:nvPr/>
        </p:nvSpPr>
        <p:spPr>
          <a:xfrm>
            <a:off x="1654444" y="3107770"/>
            <a:ext cx="522900" cy="1608900"/>
          </a:xfrm>
          <a:prstGeom prst="rect">
            <a:avLst/>
          </a:prstGeom>
          <a:solidFill>
            <a:srgbClr val="D8D8D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22">
              <a:solidFill>
                <a:srgbClr val="000000"/>
              </a:solidFill>
              <a:latin typeface="Calibri"/>
              <a:ea typeface="Calibri"/>
              <a:cs typeface="Calibri"/>
              <a:sym typeface="Calibri"/>
            </a:endParaRPr>
          </a:p>
        </p:txBody>
      </p:sp>
      <p:sp>
        <p:nvSpPr>
          <p:cNvPr id="161" name="Google Shape;161;p21"/>
          <p:cNvSpPr/>
          <p:nvPr/>
        </p:nvSpPr>
        <p:spPr>
          <a:xfrm>
            <a:off x="2379688" y="3107770"/>
            <a:ext cx="1417200" cy="1608900"/>
          </a:xfrm>
          <a:prstGeom prst="rect">
            <a:avLst/>
          </a:prstGeom>
          <a:solidFill>
            <a:srgbClr val="FFFFFF"/>
          </a:solidFill>
          <a:ln cap="rnd" cmpd="sng" w="1587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89999" marR="0" rtl="0" algn="l">
              <a:spcBef>
                <a:spcPts val="0"/>
              </a:spcBef>
              <a:spcAft>
                <a:spcPts val="0"/>
              </a:spcAft>
              <a:buClr>
                <a:srgbClr val="000000"/>
              </a:buClr>
              <a:buSzPts val="923"/>
              <a:buFont typeface="Arial"/>
              <a:buNone/>
            </a:pPr>
            <a:r>
              <a:rPr lang="ko" sz="922">
                <a:solidFill>
                  <a:srgbClr val="262626"/>
                </a:solidFill>
                <a:latin typeface="Malgun Gothic"/>
                <a:ea typeface="Malgun Gothic"/>
                <a:cs typeface="Malgun Gothic"/>
                <a:sym typeface="Malgun Gothic"/>
              </a:rPr>
              <a:t>주차 관련 문제를 해</a:t>
            </a:r>
            <a:r>
              <a:rPr lang="ko" sz="922">
                <a:solidFill>
                  <a:srgbClr val="262626"/>
                </a:solidFill>
                <a:latin typeface="Malgun Gothic"/>
                <a:ea typeface="Malgun Gothic"/>
                <a:cs typeface="Malgun Gothic"/>
                <a:sym typeface="Malgun Gothic"/>
              </a:rPr>
              <a:t>결할 수</a:t>
            </a:r>
            <a:r>
              <a:rPr lang="ko" sz="922">
                <a:solidFill>
                  <a:srgbClr val="262626"/>
                </a:solidFill>
                <a:latin typeface="Malgun Gothic"/>
                <a:ea typeface="Malgun Gothic"/>
                <a:cs typeface="Malgun Gothic"/>
                <a:sym typeface="Malgun Gothic"/>
              </a:rPr>
              <a:t> 있는 플랫폼 요구</a:t>
            </a:r>
            <a:endParaRPr sz="922">
              <a:solidFill>
                <a:srgbClr val="262626"/>
              </a:solidFill>
              <a:latin typeface="Malgun Gothic"/>
              <a:ea typeface="Malgun Gothic"/>
              <a:cs typeface="Malgun Gothic"/>
              <a:sym typeface="Malgun Gothic"/>
            </a:endParaRPr>
          </a:p>
        </p:txBody>
      </p:sp>
      <p:sp>
        <p:nvSpPr>
          <p:cNvPr id="162" name="Google Shape;162;p21"/>
          <p:cNvSpPr txBox="1"/>
          <p:nvPr/>
        </p:nvSpPr>
        <p:spPr>
          <a:xfrm>
            <a:off x="4098925" y="6523524"/>
            <a:ext cx="982800" cy="27690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r>
              <a:rPr b="1" lang="ko" sz="1200">
                <a:solidFill>
                  <a:srgbClr val="000000"/>
                </a:solidFill>
                <a:latin typeface="Gulim"/>
                <a:ea typeface="Gulim"/>
                <a:cs typeface="Gulim"/>
                <a:sym typeface="Gulim"/>
              </a:rPr>
              <a:t>9</a:t>
            </a:r>
            <a:endParaRPr/>
          </a:p>
        </p:txBody>
      </p:sp>
      <p:sp>
        <p:nvSpPr>
          <p:cNvPr id="163" name="Google Shape;163;p21"/>
          <p:cNvSpPr txBox="1"/>
          <p:nvPr/>
        </p:nvSpPr>
        <p:spPr>
          <a:xfrm>
            <a:off x="4381525" y="1805775"/>
            <a:ext cx="10836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rgbClr val="FFFFFF"/>
                </a:solidFill>
                <a:latin typeface="Proxima Nova"/>
                <a:ea typeface="Proxima Nova"/>
                <a:cs typeface="Proxima Nova"/>
                <a:sym typeface="Proxima Nova"/>
              </a:rPr>
              <a:t>젠틀마스</a:t>
            </a:r>
            <a:endParaRPr sz="1000">
              <a:solidFill>
                <a:srgbClr val="FFFFFF"/>
              </a:solidFill>
              <a:latin typeface="Proxima Nova"/>
              <a:ea typeface="Proxima Nova"/>
              <a:cs typeface="Proxima Nova"/>
              <a:sym typeface="Proxima Nova"/>
            </a:endParaRPr>
          </a:p>
        </p:txBody>
      </p:sp>
      <p:sp>
        <p:nvSpPr>
          <p:cNvPr id="164" name="Google Shape;164;p21"/>
          <p:cNvSpPr txBox="1"/>
          <p:nvPr/>
        </p:nvSpPr>
        <p:spPr>
          <a:xfrm>
            <a:off x="5170150" y="1882250"/>
            <a:ext cx="10836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rgbClr val="FFFFFF"/>
                </a:solidFill>
                <a:latin typeface="Proxima Nova"/>
                <a:ea typeface="Proxima Nova"/>
                <a:cs typeface="Proxima Nova"/>
                <a:sym typeface="Proxima Nova"/>
              </a:rPr>
              <a:t>자사</a:t>
            </a:r>
            <a:endParaRPr sz="1000">
              <a:solidFill>
                <a:srgbClr val="FFFFFF"/>
              </a:solidFill>
              <a:latin typeface="Proxima Nova"/>
              <a:ea typeface="Proxima Nova"/>
              <a:cs typeface="Proxima Nova"/>
              <a:sym typeface="Proxima Nova"/>
            </a:endParaRPr>
          </a:p>
        </p:txBody>
      </p:sp>
      <p:sp>
        <p:nvSpPr>
          <p:cNvPr id="165" name="Google Shape;165;p21"/>
          <p:cNvSpPr txBox="1"/>
          <p:nvPr/>
        </p:nvSpPr>
        <p:spPr>
          <a:xfrm>
            <a:off x="4518775" y="2433300"/>
            <a:ext cx="14976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rgbClr val="FFFFFF"/>
                </a:solidFill>
                <a:latin typeface="Proxima Nova"/>
                <a:ea typeface="Proxima Nova"/>
                <a:cs typeface="Proxima Nova"/>
                <a:sym typeface="Proxima Nova"/>
              </a:rPr>
              <a:t>데일리 블록체인</a:t>
            </a:r>
            <a:endParaRPr sz="1000">
              <a:solidFill>
                <a:srgbClr val="FFFFFF"/>
              </a:solidFill>
              <a:latin typeface="Proxima Nova"/>
              <a:ea typeface="Proxima Nova"/>
              <a:cs typeface="Proxima Nova"/>
              <a:sym typeface="Proxima Nova"/>
            </a:endParaRPr>
          </a:p>
        </p:txBody>
      </p:sp>
      <p:sp>
        <p:nvSpPr>
          <p:cNvPr id="166" name="Google Shape;166;p21"/>
          <p:cNvSpPr txBox="1"/>
          <p:nvPr/>
        </p:nvSpPr>
        <p:spPr>
          <a:xfrm>
            <a:off x="3902875" y="3512225"/>
            <a:ext cx="708900" cy="8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Proxima Nova"/>
                <a:ea typeface="Proxima Nova"/>
                <a:cs typeface="Proxima Nova"/>
                <a:sym typeface="Proxima Nova"/>
              </a:rPr>
              <a:t>Smarking INC</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