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34" r:id="rId5"/>
    <p:sldId id="343" r:id="rId6"/>
    <p:sldId id="335" r:id="rId7"/>
    <p:sldId id="336" r:id="rId8"/>
    <p:sldId id="261" r:id="rId9"/>
    <p:sldId id="340" r:id="rId10"/>
    <p:sldId id="339" r:id="rId11"/>
    <p:sldId id="341" r:id="rId12"/>
    <p:sldId id="262" r:id="rId13"/>
    <p:sldId id="342" r:id="rId14"/>
    <p:sldId id="30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ADC"/>
    <a:srgbClr val="FFD966"/>
    <a:srgbClr val="73D9F9"/>
    <a:srgbClr val="CCE5F0"/>
    <a:srgbClr val="8CDEF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B4AAF-5DD7-4BB3-AD8D-6B414186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6FDCF-35E8-4BC1-BF1B-79F65519F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E7FA5-9460-4BE6-BA52-B8D7746C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2B34F0-FE19-4959-89D4-91279EFC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5A4197-38D1-412C-8EE9-E0C3E4DB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24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6844E-8211-4632-9644-309C3A9A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20C5FB-3302-439E-B2CC-8D5A1757C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AA3B7F-2CB7-436B-B6B0-EDB1A4BC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3E79E1-35AF-461E-9F35-58DED745F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6BE65-FF9F-4035-9AAB-7BD81603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88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EF6B33-6F6F-44B1-90D2-22316195B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74356B-C2B2-44A4-92DF-2847E255D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3DB2DB-C4C1-4E40-A25B-F0958DA5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085AD6-5CB7-48CB-B11B-A308612D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3188B3-7665-49DF-8F7F-C8B36E556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29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4A330-22F9-4975-9CC5-0285ECF6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573CE4-E084-46FE-A2CE-16C0C0BAA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561371-325A-44CD-8CFA-9820F2C3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2B6E4-09E3-4558-9FDE-34C5CA822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F835C-8378-4F51-B924-0599138F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33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09A79-F2E8-43EC-B9DC-BB526D98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D90D1F-EC64-4105-916F-47234F47C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B65FEB-85B4-4CD8-B954-9A40726B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24B2BD-AFEE-40C4-A32F-07E37F38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9F7DC5-C9D3-4EF5-98F8-46672F0D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22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CA5B6-47CA-4937-A391-A1CDA51E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BFE39-F84A-474E-AA4F-F204682C8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03A856-253B-4A89-8FF6-1612D3C47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7F64E6-0497-48C0-B7D6-7E00BB83A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C1DBE-FB5E-4A0A-B2C1-83AB570B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7382A8-3FEE-4A03-ABD8-31033865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44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7334D-ED9A-419B-8690-C82770C1F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E8135A-D17C-463D-8620-7DBC3FFF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20E0F0-B0B8-4AF5-8CB5-4CCEC2A54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250C0A-FE19-406F-B95C-837D6E9F9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707C88-873D-4A2D-B7B5-B7B3AFCE4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B2B603-E165-4C24-8BD1-C1C084E7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07CF54-D8D2-409E-8575-1F1F93F9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7E6CD0-B5D4-4408-9C49-F9F5594C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29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B263C-B54F-4809-A9CF-C698AB8F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3A898B-3B4D-4472-9073-1F593136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50028D-80DD-49B6-8F63-593A2975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BA4083-4ED7-4400-A89E-BC23BA4B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9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037715-C8DF-4E39-A6E4-C144E9BE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04321C-7045-486B-BBD0-F7594BFC0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A223FE-168C-4F20-B141-4DE6E0CD9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72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5F140-12E8-4561-9283-1EDEBA71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97FCBB-64DD-4891-B6DC-588857C30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0C981C-082E-4E3F-96BF-E992D04C8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075927-615B-4472-8C0D-29DAF9A41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777159-97AC-4DB5-A204-A3347F44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18C3C0-0D1C-49BD-870D-C3DBD3B8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32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F4179-533E-4F21-B683-D8B95DDA2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9BCAE8-5681-4C08-886B-6985B176F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4ABC13-0B24-4526-B571-3E8C6A4C7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08DCF4-5BC0-47ED-AAA5-1BC0A21C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BD6F9E-6096-4B10-AE13-095CF0AA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498EC0-9ADB-42A3-954B-78ADC238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0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3ED660-CAD3-41C5-897D-F76E17DF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5E28CD-F54C-4CD6-8FE5-CE0B543E9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C5661-CAD6-4590-A570-FF8BC2DD8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6B9A0-DAE6-4752-ACF3-1660696D2271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35968-FC72-479E-A889-F05608A1E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62E0A-2515-44D6-8B9D-7AD8A430E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30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s://nodejs.org/api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/index.php?title=Joyent&amp;action=edit&amp;redlink=1" TargetMode="External"/><Relationship Id="rId2" Type="http://schemas.openxmlformats.org/officeDocument/2006/relationships/hyperlink" Target="https://ko.wikipedia.org/wiki/%ED%94%8C%EB%A6%AC%EC%BB%A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>
            <a:extLst>
              <a:ext uri="{FF2B5EF4-FFF2-40B4-BE49-F238E27FC236}">
                <a16:creationId xmlns:a16="http://schemas.microsoft.com/office/drawing/2014/main" id="{A2FB4017-D76D-4402-A039-BDEF4BA9DDF1}"/>
              </a:ext>
            </a:extLst>
          </p:cNvPr>
          <p:cNvSpPr/>
          <p:nvPr/>
        </p:nvSpPr>
        <p:spPr>
          <a:xfrm>
            <a:off x="1974056" y="633414"/>
            <a:ext cx="8243888" cy="5591172"/>
          </a:xfrm>
          <a:prstGeom prst="ellipse">
            <a:avLst/>
          </a:prstGeom>
          <a:solidFill>
            <a:srgbClr val="73D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50425-4729-458B-A9D5-4DE2449B0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5049"/>
            <a:ext cx="9144000" cy="1204913"/>
          </a:xfrm>
        </p:spPr>
        <p:txBody>
          <a:bodyPr/>
          <a:lstStyle/>
          <a:p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Node.js </a:t>
            </a:r>
            <a:r>
              <a:rPr lang="ko-KR" altLang="en-US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515FB-F0AB-4D90-BFEE-09AEB41E8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60436"/>
          </a:xfrm>
        </p:spPr>
        <p:txBody>
          <a:bodyPr/>
          <a:lstStyle/>
          <a:p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자바 스크립트를 이용해서 서버를 만드는</a:t>
            </a:r>
            <a:endParaRPr lang="en-US" altLang="ko-KR" sz="18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개발 도구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EFC702D-4ABD-4F5F-AB8C-2FD3AD460665}"/>
              </a:ext>
            </a:extLst>
          </p:cNvPr>
          <p:cNvCxnSpPr/>
          <p:nvPr/>
        </p:nvCxnSpPr>
        <p:spPr>
          <a:xfrm flipH="1">
            <a:off x="0" y="3509963"/>
            <a:ext cx="1828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DD5E583-6E83-4792-B670-F27D6300E80E}"/>
              </a:ext>
            </a:extLst>
          </p:cNvPr>
          <p:cNvCxnSpPr/>
          <p:nvPr/>
        </p:nvCxnSpPr>
        <p:spPr>
          <a:xfrm flipH="1">
            <a:off x="10363200" y="3509963"/>
            <a:ext cx="1828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418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1E1EB2F2-E821-4F67-A56F-4CC5E3DB9C0D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Node.js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C5FE8F-D279-4F80-9BBD-7AD205C196B3}"/>
              </a:ext>
            </a:extLst>
          </p:cNvPr>
          <p:cNvSpPr/>
          <p:nvPr/>
        </p:nvSpPr>
        <p:spPr>
          <a:xfrm>
            <a:off x="1624012" y="1588219"/>
            <a:ext cx="8943975" cy="1504659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Nvm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은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 version manger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 노드 버전을 관리해주는 도구이다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3776C4-CE2A-4619-AFA5-AE7B1EBAF778}"/>
              </a:ext>
            </a:extLst>
          </p:cNvPr>
          <p:cNvSpPr/>
          <p:nvPr/>
        </p:nvSpPr>
        <p:spPr>
          <a:xfrm>
            <a:off x="4720142" y="1388139"/>
            <a:ext cx="2751714" cy="4001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nvm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화살표: 갈매기형 수장 14">
            <a:extLst>
              <a:ext uri="{FF2B5EF4-FFF2-40B4-BE49-F238E27FC236}">
                <a16:creationId xmlns:a16="http://schemas.microsoft.com/office/drawing/2014/main" id="{7E3539AB-13BD-46C1-8B72-861E76B5BE0B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설치 과정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5E6B241-220E-4961-8FBD-4602B1ACA2EE}"/>
              </a:ext>
            </a:extLst>
          </p:cNvPr>
          <p:cNvSpPr/>
          <p:nvPr/>
        </p:nvSpPr>
        <p:spPr>
          <a:xfrm>
            <a:off x="1556073" y="3776959"/>
            <a:ext cx="2975053" cy="139872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https://github.com/coreybutler/nvm-windows/releases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A92F95-791E-4AB4-9207-624CD06BADD8}"/>
              </a:ext>
            </a:extLst>
          </p:cNvPr>
          <p:cNvSpPr/>
          <p:nvPr/>
        </p:nvSpPr>
        <p:spPr>
          <a:xfrm>
            <a:off x="1667742" y="3576879"/>
            <a:ext cx="2751714" cy="4001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윈도우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CF4215-0892-420E-87E3-F5F2AF7A788E}"/>
              </a:ext>
            </a:extLst>
          </p:cNvPr>
          <p:cNvSpPr/>
          <p:nvPr/>
        </p:nvSpPr>
        <p:spPr>
          <a:xfrm>
            <a:off x="7592934" y="3765123"/>
            <a:ext cx="2975053" cy="139872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npm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install –g 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npm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으로 설치한다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A20F6A-64C9-4928-95A8-94B323B152DE}"/>
              </a:ext>
            </a:extLst>
          </p:cNvPr>
          <p:cNvSpPr/>
          <p:nvPr/>
        </p:nvSpPr>
        <p:spPr>
          <a:xfrm>
            <a:off x="7704604" y="3576879"/>
            <a:ext cx="2751714" cy="4001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리눅스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13FBBA-9C02-46C5-93B2-DE39E5F6E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36" y="3576879"/>
            <a:ext cx="6422315" cy="25220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9C25305-0B48-41F7-85DA-B3CB7B3AB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564" y="3590144"/>
            <a:ext cx="6019800" cy="2495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2241B50-9B6D-44A6-B0F2-EB7BF375E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564" y="3576879"/>
            <a:ext cx="6096106" cy="111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4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80FFE7-0154-437C-A351-5C0FA8D7EDB3}"/>
              </a:ext>
            </a:extLst>
          </p:cNvPr>
          <p:cNvSpPr/>
          <p:nvPr/>
        </p:nvSpPr>
        <p:spPr>
          <a:xfrm>
            <a:off x="0" y="456567"/>
            <a:ext cx="12192000" cy="1056896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510CC2-7B30-41ED-95F0-0C20D11B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1634"/>
            <a:ext cx="10390616" cy="1325563"/>
          </a:xfrm>
        </p:spPr>
        <p:txBody>
          <a:bodyPr>
            <a:norm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목차</a:t>
            </a: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22976C8E-E65A-4402-A647-7385D30602DD}"/>
              </a:ext>
            </a:extLst>
          </p:cNvPr>
          <p:cNvSpPr/>
          <p:nvPr/>
        </p:nvSpPr>
        <p:spPr>
          <a:xfrm>
            <a:off x="1668007" y="1878421"/>
            <a:ext cx="1101115" cy="102311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endParaRPr lang="ko-KR" altLang="en-US" sz="54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541D98-2FAB-462B-9AEF-72CCBEBF0E0D}"/>
              </a:ext>
            </a:extLst>
          </p:cNvPr>
          <p:cNvSpPr txBox="1"/>
          <p:nvPr/>
        </p:nvSpPr>
        <p:spPr>
          <a:xfrm>
            <a:off x="965915" y="3759769"/>
            <a:ext cx="2667718" cy="1491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Node.js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란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Node.js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역사</a:t>
            </a:r>
          </a:p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Node.js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왜 써야 하는가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1DBCE-94A4-431D-8E20-9C359ABA5446}"/>
              </a:ext>
            </a:extLst>
          </p:cNvPr>
          <p:cNvSpPr txBox="1"/>
          <p:nvPr/>
        </p:nvSpPr>
        <p:spPr>
          <a:xfrm>
            <a:off x="5615524" y="3759769"/>
            <a:ext cx="883575" cy="1983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Node.js</a:t>
            </a:r>
          </a:p>
          <a:p>
            <a:pPr algn="ctr">
              <a:lnSpc>
                <a:spcPct val="200000"/>
              </a:lnSpc>
            </a:pP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npm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nvm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697884-4905-4D00-8A94-25562EC24F04}"/>
              </a:ext>
            </a:extLst>
          </p:cNvPr>
          <p:cNvSpPr txBox="1"/>
          <p:nvPr/>
        </p:nvSpPr>
        <p:spPr>
          <a:xfrm>
            <a:off x="9447490" y="3781030"/>
            <a:ext cx="1077538" cy="99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샘플 코드</a:t>
            </a:r>
            <a:endParaRPr lang="en-US" altLang="ko-KR" sz="1600" b="1" dirty="0">
              <a:solidFill>
                <a:srgbClr val="00B0F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모듈 설명</a:t>
            </a:r>
            <a:endParaRPr lang="en-US" altLang="ko-KR" sz="1600" b="1" dirty="0">
              <a:solidFill>
                <a:srgbClr val="00B0F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B5C34C-E1E4-4579-BCDD-E755E113A26B}"/>
              </a:ext>
            </a:extLst>
          </p:cNvPr>
          <p:cNvSpPr/>
          <p:nvPr/>
        </p:nvSpPr>
        <p:spPr>
          <a:xfrm>
            <a:off x="5222202" y="3057724"/>
            <a:ext cx="17475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설치 과정</a:t>
            </a:r>
            <a:endParaRPr lang="en-US" altLang="ko-KR" sz="28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7C215F-DB2D-4BC1-AA27-737ED25B0500}"/>
              </a:ext>
            </a:extLst>
          </p:cNvPr>
          <p:cNvSpPr/>
          <p:nvPr/>
        </p:nvSpPr>
        <p:spPr>
          <a:xfrm>
            <a:off x="1351443" y="3032229"/>
            <a:ext cx="184217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Node.js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4D7615-62E8-4CBE-8470-F6B7351E27F7}"/>
              </a:ext>
            </a:extLst>
          </p:cNvPr>
          <p:cNvSpPr/>
          <p:nvPr/>
        </p:nvSpPr>
        <p:spPr>
          <a:xfrm>
            <a:off x="8399666" y="3032229"/>
            <a:ext cx="303961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Node.js </a:t>
            </a:r>
            <a:r>
              <a:rPr lang="ko-KR" altLang="en-US" sz="2800" b="1" cap="none" spc="0" dirty="0" err="1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제어예제</a:t>
            </a:r>
            <a:endParaRPr lang="en-US" altLang="ko-KR" sz="28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710060-77BF-4CE6-9929-E5F03B40AFAB}"/>
              </a:ext>
            </a:extLst>
          </p:cNvPr>
          <p:cNvSpPr/>
          <p:nvPr/>
        </p:nvSpPr>
        <p:spPr>
          <a:xfrm>
            <a:off x="351266" y="573979"/>
            <a:ext cx="152400" cy="752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05C88DA-A718-4E36-90EE-F7830A63E184}"/>
              </a:ext>
            </a:extLst>
          </p:cNvPr>
          <p:cNvCxnSpPr/>
          <p:nvPr/>
        </p:nvCxnSpPr>
        <p:spPr>
          <a:xfrm>
            <a:off x="1359822" y="3759769"/>
            <a:ext cx="1803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AEB95F7-49BB-41E4-B4EF-5D654B8E730A}"/>
              </a:ext>
            </a:extLst>
          </p:cNvPr>
          <p:cNvCxnSpPr/>
          <p:nvPr/>
        </p:nvCxnSpPr>
        <p:spPr>
          <a:xfrm>
            <a:off x="5221892" y="3752455"/>
            <a:ext cx="1803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4554309-4455-4624-A906-D2C6991AC87F}"/>
              </a:ext>
            </a:extLst>
          </p:cNvPr>
          <p:cNvCxnSpPr/>
          <p:nvPr/>
        </p:nvCxnSpPr>
        <p:spPr>
          <a:xfrm>
            <a:off x="9049098" y="3750244"/>
            <a:ext cx="180369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BD1591CF-E35B-4578-9134-007101B8F94F}"/>
              </a:ext>
            </a:extLst>
          </p:cNvPr>
          <p:cNvSpPr/>
          <p:nvPr/>
        </p:nvSpPr>
        <p:spPr>
          <a:xfrm>
            <a:off x="9422875" y="1871887"/>
            <a:ext cx="1209040" cy="1122905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E40B5791-F7C3-4EF4-B507-7FA343B88B58}"/>
              </a:ext>
            </a:extLst>
          </p:cNvPr>
          <p:cNvSpPr/>
          <p:nvPr/>
        </p:nvSpPr>
        <p:spPr>
          <a:xfrm>
            <a:off x="5567927" y="1878421"/>
            <a:ext cx="1056143" cy="102311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101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BA457453-5558-4B22-8365-0334FB8DAB48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Node.js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3" name="화살표: 갈매기형 수장 32">
            <a:extLst>
              <a:ext uri="{FF2B5EF4-FFF2-40B4-BE49-F238E27FC236}">
                <a16:creationId xmlns:a16="http://schemas.microsoft.com/office/drawing/2014/main" id="{0A41C8DF-CA68-4B1E-BA82-7B3566C71B60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샘플 코드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4EE15D45-9461-448D-9239-D10BBA25B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145" y="732126"/>
            <a:ext cx="4135703" cy="768350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샘플 코드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96B8CE5-8709-4EFE-8492-EE76AB5730AA}"/>
              </a:ext>
            </a:extLst>
          </p:cNvPr>
          <p:cNvCxnSpPr/>
          <p:nvPr/>
        </p:nvCxnSpPr>
        <p:spPr>
          <a:xfrm>
            <a:off x="4433885" y="1521195"/>
            <a:ext cx="3324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EED9E9-2CFC-4BF0-9E86-B5995BFD7C97}"/>
              </a:ext>
            </a:extLst>
          </p:cNvPr>
          <p:cNvSpPr/>
          <p:nvPr/>
        </p:nvSpPr>
        <p:spPr>
          <a:xfrm>
            <a:off x="1624012" y="1588219"/>
            <a:ext cx="8943975" cy="1504659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간단하게 웹 사이트에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HELLO WORLD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띄울 수 있는 코드이다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3F1E27B-B5C7-4F1F-A61B-D480FD49F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83" y="4102223"/>
            <a:ext cx="5133975" cy="21336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6B3CDB2-0350-4276-B4DD-33091D4FF97B}"/>
              </a:ext>
            </a:extLst>
          </p:cNvPr>
          <p:cNvSpPr txBox="1"/>
          <p:nvPr/>
        </p:nvSpPr>
        <p:spPr>
          <a:xfrm>
            <a:off x="2411695" y="358045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샘플 코드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FD7330-16BB-44E0-BDD7-FCEFC4D5B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265" y="3423883"/>
            <a:ext cx="4296152" cy="28044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0D278EA-A308-4A64-9293-42A244C6F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516" y="3423883"/>
            <a:ext cx="5634853" cy="282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1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BA457453-5558-4B22-8365-0334FB8DAB48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Node.js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3" name="화살표: 갈매기형 수장 32">
            <a:extLst>
              <a:ext uri="{FF2B5EF4-FFF2-40B4-BE49-F238E27FC236}">
                <a16:creationId xmlns:a16="http://schemas.microsoft.com/office/drawing/2014/main" id="{0A41C8DF-CA68-4B1E-BA82-7B3566C71B60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모듈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4EE15D45-9461-448D-9239-D10BBA25B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145" y="732126"/>
            <a:ext cx="4135703" cy="768350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모듈 </a:t>
            </a:r>
            <a:r>
              <a:rPr lang="en-US" altLang="ko-KR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  <a:endParaRPr lang="ko-KR" altLang="en-US" sz="3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96B8CE5-8709-4EFE-8492-EE76AB5730AA}"/>
              </a:ext>
            </a:extLst>
          </p:cNvPr>
          <p:cNvCxnSpPr/>
          <p:nvPr/>
        </p:nvCxnSpPr>
        <p:spPr>
          <a:xfrm>
            <a:off x="4433885" y="1521195"/>
            <a:ext cx="3324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EED9E9-2CFC-4BF0-9E86-B5995BFD7C97}"/>
              </a:ext>
            </a:extLst>
          </p:cNvPr>
          <p:cNvSpPr/>
          <p:nvPr/>
        </p:nvSpPr>
        <p:spPr>
          <a:xfrm>
            <a:off x="1624012" y="1588219"/>
            <a:ext cx="8943975" cy="1504659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Node.js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에서 사용할 수 있는 자바스크립트 라이브러리 패키지를 모듈 이라고 한다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NPM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을 통해서 가져와 사용 할 수 있으며 다른 개발자들이 만든 모듈을 사용 할 수 있다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B3CDB2-0350-4276-B4DD-33091D4FF97B}"/>
              </a:ext>
            </a:extLst>
          </p:cNvPr>
          <p:cNvSpPr txBox="1"/>
          <p:nvPr/>
        </p:nvSpPr>
        <p:spPr>
          <a:xfrm>
            <a:off x="1909154" y="358045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외부 모듈 가져오기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6690A6-3A7C-41BA-ADA3-39E01CE39601}"/>
              </a:ext>
            </a:extLst>
          </p:cNvPr>
          <p:cNvSpPr txBox="1"/>
          <p:nvPr/>
        </p:nvSpPr>
        <p:spPr>
          <a:xfrm>
            <a:off x="8088014" y="3472355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내부 모듈 가져오기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FF9B15-E84F-41F7-8F7A-C74C3B108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51" y="4165199"/>
            <a:ext cx="4479805" cy="13034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AEDCA0-2F51-49D1-95C4-4D80647D2C44}"/>
              </a:ext>
            </a:extLst>
          </p:cNvPr>
          <p:cNvSpPr txBox="1"/>
          <p:nvPr/>
        </p:nvSpPr>
        <p:spPr>
          <a:xfrm>
            <a:off x="3921824" y="5468645"/>
            <a:ext cx="1218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</a:t>
            </a:r>
            <a:r>
              <a:rPr lang="ko-KR" altLang="en-US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출처 </a:t>
            </a:r>
            <a:r>
              <a:rPr lang="en-US" altLang="ko-KR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git </a:t>
            </a:r>
            <a:r>
              <a:rPr lang="ko-KR" altLang="en-US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허브</a:t>
            </a:r>
            <a:r>
              <a:rPr lang="en-US" altLang="ko-KR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64F097-57C7-4CA0-8217-AE7BDA3A871D}"/>
              </a:ext>
            </a:extLst>
          </p:cNvPr>
          <p:cNvSpPr txBox="1"/>
          <p:nvPr/>
        </p:nvSpPr>
        <p:spPr>
          <a:xfrm>
            <a:off x="1015292" y="5802708"/>
            <a:ext cx="3971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NPM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으로 인스톨 한 후 코드에서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Require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 불러오면 사용 할 수 있다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267093-413F-45EF-B581-6EB2E9953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116" y="3949789"/>
            <a:ext cx="3546628" cy="21484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D35F273-E87B-4D73-BA6A-0737052F0B5E}"/>
              </a:ext>
            </a:extLst>
          </p:cNvPr>
          <p:cNvSpPr txBox="1"/>
          <p:nvPr/>
        </p:nvSpPr>
        <p:spPr>
          <a:xfrm>
            <a:off x="6883389" y="6211669"/>
            <a:ext cx="4604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Node.js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 자체적으로 있는 모듈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4"/>
              </a:rPr>
              <a:t>https://nodejs.org/api/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에서 확인 가능하다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5C5833-8E70-45FF-92A6-A5E1328A6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4789" y="3943111"/>
            <a:ext cx="4054809" cy="218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7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F6928-0D92-4AE1-BF9D-7C48D1F7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837" y="1460500"/>
            <a:ext cx="4124325" cy="3937000"/>
          </a:xfrm>
        </p:spPr>
        <p:txBody>
          <a:bodyPr>
            <a:normAutofit/>
          </a:bodyPr>
          <a:lstStyle/>
          <a:p>
            <a:r>
              <a:rPr lang="en-US" altLang="ko-KR" sz="13800" dirty="0">
                <a:latin typeface="Baskerville Old Face" panose="020B0604020202020204" pitchFamily="18" charset="0"/>
              </a:rPr>
              <a:t>Q&amp;A</a:t>
            </a:r>
            <a:endParaRPr lang="ko-KR" altLang="en-US" sz="13800" dirty="0">
              <a:latin typeface="Baskerville Old Face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48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80FFE7-0154-437C-A351-5C0FA8D7EDB3}"/>
              </a:ext>
            </a:extLst>
          </p:cNvPr>
          <p:cNvSpPr/>
          <p:nvPr/>
        </p:nvSpPr>
        <p:spPr>
          <a:xfrm>
            <a:off x="0" y="456567"/>
            <a:ext cx="12192000" cy="1056896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510CC2-7B30-41ED-95F0-0C20D11B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1634"/>
            <a:ext cx="10390616" cy="1325563"/>
          </a:xfrm>
        </p:spPr>
        <p:txBody>
          <a:bodyPr>
            <a:norm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목차</a:t>
            </a: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22976C8E-E65A-4402-A647-7385D30602DD}"/>
              </a:ext>
            </a:extLst>
          </p:cNvPr>
          <p:cNvSpPr/>
          <p:nvPr/>
        </p:nvSpPr>
        <p:spPr>
          <a:xfrm>
            <a:off x="1668007" y="1836552"/>
            <a:ext cx="1209040" cy="115824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endParaRPr lang="ko-KR" altLang="en-US" sz="54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541D98-2FAB-462B-9AEF-72CCBEBF0E0D}"/>
              </a:ext>
            </a:extLst>
          </p:cNvPr>
          <p:cNvSpPr txBox="1"/>
          <p:nvPr/>
        </p:nvSpPr>
        <p:spPr>
          <a:xfrm>
            <a:off x="965915" y="3759769"/>
            <a:ext cx="2667718" cy="1491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Node.js</a:t>
            </a:r>
            <a:r>
              <a:rPr lang="ko-KR" altLang="en-US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란</a:t>
            </a:r>
            <a:r>
              <a:rPr lang="en-US" altLang="ko-KR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lang="en-US" altLang="ko-KR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Node.js</a:t>
            </a:r>
            <a:r>
              <a:rPr lang="ko-KR" altLang="en-US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역사</a:t>
            </a:r>
          </a:p>
          <a:p>
            <a:pPr algn="ctr">
              <a:lnSpc>
                <a:spcPct val="200000"/>
              </a:lnSpc>
            </a:pPr>
            <a:r>
              <a:rPr lang="en-US" altLang="ko-KR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Node.js</a:t>
            </a:r>
            <a:r>
              <a:rPr lang="ko-KR" altLang="en-US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왜 써야 하는가</a:t>
            </a:r>
            <a:r>
              <a:rPr lang="en-US" altLang="ko-KR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  <a:endParaRPr lang="ko-KR" altLang="en-US" sz="1600" b="1" dirty="0">
              <a:solidFill>
                <a:srgbClr val="00B0F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1DBCE-94A4-431D-8E20-9C359ABA5446}"/>
              </a:ext>
            </a:extLst>
          </p:cNvPr>
          <p:cNvSpPr txBox="1"/>
          <p:nvPr/>
        </p:nvSpPr>
        <p:spPr>
          <a:xfrm>
            <a:off x="5615524" y="3759769"/>
            <a:ext cx="883575" cy="1983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Node.js</a:t>
            </a:r>
          </a:p>
          <a:p>
            <a:pPr algn="ctr">
              <a:lnSpc>
                <a:spcPct val="200000"/>
              </a:lnSpc>
            </a:pP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Npm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Nvm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697884-4905-4D00-8A94-25562EC24F04}"/>
              </a:ext>
            </a:extLst>
          </p:cNvPr>
          <p:cNvSpPr txBox="1"/>
          <p:nvPr/>
        </p:nvSpPr>
        <p:spPr>
          <a:xfrm>
            <a:off x="9139713" y="3781030"/>
            <a:ext cx="1693092" cy="1983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샘플 코드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지원되는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라이브러리 항목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B5C34C-E1E4-4579-BCDD-E755E113A26B}"/>
              </a:ext>
            </a:extLst>
          </p:cNvPr>
          <p:cNvSpPr/>
          <p:nvPr/>
        </p:nvSpPr>
        <p:spPr>
          <a:xfrm>
            <a:off x="5222202" y="3057724"/>
            <a:ext cx="17475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설치 과정</a:t>
            </a:r>
            <a:endParaRPr lang="en-US" altLang="ko-KR" sz="28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7C215F-DB2D-4BC1-AA27-737ED25B0500}"/>
              </a:ext>
            </a:extLst>
          </p:cNvPr>
          <p:cNvSpPr/>
          <p:nvPr/>
        </p:nvSpPr>
        <p:spPr>
          <a:xfrm>
            <a:off x="1351443" y="3032229"/>
            <a:ext cx="184217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Node.js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4D7615-62E8-4CBE-8470-F6B7351E27F7}"/>
              </a:ext>
            </a:extLst>
          </p:cNvPr>
          <p:cNvSpPr/>
          <p:nvPr/>
        </p:nvSpPr>
        <p:spPr>
          <a:xfrm>
            <a:off x="8399666" y="3032229"/>
            <a:ext cx="303961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Node.js </a:t>
            </a:r>
            <a:r>
              <a:rPr lang="ko-KR" altLang="en-US" sz="2800" b="1" cap="none" spc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제어예제</a:t>
            </a:r>
            <a:endParaRPr lang="en-US" altLang="ko-KR" sz="28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710060-77BF-4CE6-9929-E5F03B40AFAB}"/>
              </a:ext>
            </a:extLst>
          </p:cNvPr>
          <p:cNvSpPr/>
          <p:nvPr/>
        </p:nvSpPr>
        <p:spPr>
          <a:xfrm>
            <a:off x="351266" y="573979"/>
            <a:ext cx="152400" cy="752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05C88DA-A718-4E36-90EE-F7830A63E184}"/>
              </a:ext>
            </a:extLst>
          </p:cNvPr>
          <p:cNvCxnSpPr/>
          <p:nvPr/>
        </p:nvCxnSpPr>
        <p:spPr>
          <a:xfrm>
            <a:off x="1359822" y="3759769"/>
            <a:ext cx="180369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AEB95F7-49BB-41E4-B4EF-5D654B8E730A}"/>
              </a:ext>
            </a:extLst>
          </p:cNvPr>
          <p:cNvCxnSpPr/>
          <p:nvPr/>
        </p:nvCxnSpPr>
        <p:spPr>
          <a:xfrm>
            <a:off x="5221892" y="3752455"/>
            <a:ext cx="1803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4554309-4455-4624-A906-D2C6991AC87F}"/>
              </a:ext>
            </a:extLst>
          </p:cNvPr>
          <p:cNvCxnSpPr/>
          <p:nvPr/>
        </p:nvCxnSpPr>
        <p:spPr>
          <a:xfrm>
            <a:off x="9049098" y="3750244"/>
            <a:ext cx="1803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BD1591CF-E35B-4578-9134-007101B8F94F}"/>
              </a:ext>
            </a:extLst>
          </p:cNvPr>
          <p:cNvSpPr/>
          <p:nvPr/>
        </p:nvSpPr>
        <p:spPr>
          <a:xfrm>
            <a:off x="9422875" y="1871887"/>
            <a:ext cx="1056143" cy="102311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E40B5791-F7C3-4EF4-B507-7FA343B88B58}"/>
              </a:ext>
            </a:extLst>
          </p:cNvPr>
          <p:cNvSpPr/>
          <p:nvPr/>
        </p:nvSpPr>
        <p:spPr>
          <a:xfrm>
            <a:off x="5567927" y="1878421"/>
            <a:ext cx="1056143" cy="102311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88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2E6B0D8-B232-4062-BC9D-6D099D3EE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17F27A91-6137-4A9F-A6CF-58159373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5"/>
            <a:ext cx="10515600" cy="1325563"/>
          </a:xfrm>
        </p:spPr>
        <p:txBody>
          <a:bodyPr/>
          <a:lstStyle/>
          <a:p>
            <a:r>
              <a:rPr lang="en-US" altLang="ko-KR" sz="48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Node.js</a:t>
            </a:r>
            <a:r>
              <a:rPr lang="ko-KR" altLang="en-US" sz="3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란</a:t>
            </a:r>
            <a:r>
              <a:rPr lang="en-US" altLang="ko-KR" sz="3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  <a:endParaRPr lang="ko-KR" altLang="en-US" sz="30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1A32615D-1F4E-45DD-B70A-9D149E6EE9D0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Node.js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4F1D4C-8D7D-441D-8116-9D3731E11686}"/>
              </a:ext>
            </a:extLst>
          </p:cNvPr>
          <p:cNvSpPr/>
          <p:nvPr/>
        </p:nvSpPr>
        <p:spPr>
          <a:xfrm>
            <a:off x="762000" y="2206622"/>
            <a:ext cx="5848350" cy="190896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20F177-AA1B-4CAE-888D-CD775D8B781F}"/>
              </a:ext>
            </a:extLst>
          </p:cNvPr>
          <p:cNvSpPr/>
          <p:nvPr/>
        </p:nvSpPr>
        <p:spPr>
          <a:xfrm>
            <a:off x="2563236" y="2011360"/>
            <a:ext cx="2245878" cy="3619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Node.js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54301-7168-481E-B055-B86D7E9D506D}"/>
              </a:ext>
            </a:extLst>
          </p:cNvPr>
          <p:cNvSpPr/>
          <p:nvPr/>
        </p:nvSpPr>
        <p:spPr>
          <a:xfrm>
            <a:off x="762000" y="4420546"/>
            <a:ext cx="9015413" cy="1799274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웹 개발은 프론트 엔드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(Front-end)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와 백 엔드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(back-end)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 나뉜다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노드</a:t>
            </a:r>
            <a:r>
              <a:rPr lang="en-US" altLang="ko-KR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js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 나오기 전에는 자바스크립트는 주로 프론트 엔드 분야에서 활용되는 언어였지만 노드</a:t>
            </a:r>
            <a:r>
              <a:rPr lang="en-US" altLang="ko-KR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js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등장으로 백 엔드에서 활용 가능하며 </a:t>
            </a:r>
            <a:r>
              <a:rPr lang="en-US" altLang="ko-KR" dirty="0">
                <a:solidFill>
                  <a:schemeClr val="tx1"/>
                </a:solidFill>
              </a:rPr>
              <a:t>blocking I/O</a:t>
            </a:r>
            <a:r>
              <a:rPr lang="ko-KR" altLang="en-US" dirty="0">
                <a:solidFill>
                  <a:schemeClr val="tx1"/>
                </a:solidFill>
              </a:rPr>
              <a:t>와 단일 스레드 이벤트 루프를 통한 높은 처리 성능을 가지고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50E1DA07-2E63-4997-98A0-7387AB9D85FD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Node.js</a:t>
            </a:r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란</a:t>
            </a:r>
            <a:r>
              <a:rPr lang="en-US" altLang="ko-KR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E7A08D-30DB-4ED9-B6E8-AD389EC6FD6B}"/>
              </a:ext>
            </a:extLst>
          </p:cNvPr>
          <p:cNvSpPr txBox="1"/>
          <p:nvPr/>
        </p:nvSpPr>
        <p:spPr>
          <a:xfrm>
            <a:off x="2859702" y="2505786"/>
            <a:ext cx="38988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노드</a:t>
            </a:r>
            <a:r>
              <a:rPr lang="en-US" altLang="ko-KR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js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혹은 노드라고 불린다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자바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스크립트를 사용하는 의미에서 </a:t>
            </a:r>
            <a:r>
              <a:rPr lang="en-US" altLang="ko-KR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js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 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붙어있고 주로 서버를 개발하는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용도로 사용되는 소프트웨어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플랫폼 이다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  <p:pic>
        <p:nvPicPr>
          <p:cNvPr id="1026" name="Picture 2" descr="Node.js logo.svg">
            <a:extLst>
              <a:ext uri="{FF2B5EF4-FFF2-40B4-BE49-F238E27FC236}">
                <a16:creationId xmlns:a16="http://schemas.microsoft.com/office/drawing/2014/main" id="{893A81FF-E772-44ED-9F0E-53613D27A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36" y="2598732"/>
            <a:ext cx="1958266" cy="119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ncc-phinf.pstatic.net/20160427_177/14617196128111caWy_PNG/07.png?type=w646">
            <a:extLst>
              <a:ext uri="{FF2B5EF4-FFF2-40B4-BE49-F238E27FC236}">
                <a16:creationId xmlns:a16="http://schemas.microsoft.com/office/drawing/2014/main" id="{B9841F88-0E72-4E3F-AAE6-B9E68541C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082" y="631335"/>
            <a:ext cx="4109496" cy="230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CCEE09A-E39F-4EA3-B854-45F67E62A844}"/>
              </a:ext>
            </a:extLst>
          </p:cNvPr>
          <p:cNvSpPr txBox="1"/>
          <p:nvPr/>
        </p:nvSpPr>
        <p:spPr>
          <a:xfrm>
            <a:off x="7967771" y="3103279"/>
            <a:ext cx="3094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노드</a:t>
            </a:r>
            <a:r>
              <a:rPr lang="en-US" altLang="ko-KR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js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재단에 속한 기업들 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노드</a:t>
            </a:r>
            <a:r>
              <a:rPr lang="en-US" altLang="ko-KR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js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관련 기술을 개발한다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929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84211-1FDA-48F9-BA4E-9013EED0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145" y="732126"/>
            <a:ext cx="4135703" cy="768350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Node.js</a:t>
            </a:r>
            <a:r>
              <a:rPr lang="ko-KR" altLang="en-US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역사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540202DC-972C-449E-8D40-20FEA4C299C9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Node.js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99E079-099C-4FC6-AB96-60D79AC533F3}"/>
              </a:ext>
            </a:extLst>
          </p:cNvPr>
          <p:cNvSpPr/>
          <p:nvPr/>
        </p:nvSpPr>
        <p:spPr>
          <a:xfrm>
            <a:off x="1624012" y="2024460"/>
            <a:ext cx="8943975" cy="190896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2009</a:t>
            </a:r>
            <a:r>
              <a:rPr lang="ko-KR" altLang="en-US" dirty="0">
                <a:solidFill>
                  <a:schemeClr val="tx1"/>
                </a:solidFill>
              </a:rPr>
              <a:t>년 </a:t>
            </a:r>
            <a:r>
              <a:rPr lang="en-US" altLang="ko-KR" dirty="0">
                <a:solidFill>
                  <a:schemeClr val="tx1"/>
                </a:solidFill>
              </a:rPr>
              <a:t>Ryan Dahl</a:t>
            </a:r>
            <a:r>
              <a:rPr lang="ko-KR" altLang="en-US" dirty="0">
                <a:solidFill>
                  <a:schemeClr val="tx1"/>
                </a:solidFill>
              </a:rPr>
              <a:t>은 </a:t>
            </a:r>
            <a:r>
              <a:rPr lang="ko-KR" altLang="en-US" dirty="0" err="1">
                <a:solidFill>
                  <a:schemeClr val="tx1"/>
                </a:solidFill>
                <a:hlinkClick r:id="rId2" tooltip="플리커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플리커</a:t>
            </a:r>
            <a:r>
              <a:rPr lang="ko-KR" altLang="en-US" dirty="0" err="1">
                <a:solidFill>
                  <a:schemeClr val="tx1"/>
                </a:solidFill>
              </a:rPr>
              <a:t>의</a:t>
            </a:r>
            <a:r>
              <a:rPr lang="ko-KR" altLang="en-US" dirty="0">
                <a:solidFill>
                  <a:schemeClr val="tx1"/>
                </a:solidFill>
              </a:rPr>
              <a:t> 파일 업로드 진행 표시줄을 보았을 때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파일이 얼마나 업로드 되었는지 알기 위해서는 서버에 쿼리를 전송해야 한다는 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업로드가 완료되기 전까지 웹 서버에서 다른 작업을 할 수 </a:t>
            </a:r>
            <a:r>
              <a:rPr lang="ko-KR" altLang="en-US" dirty="0" err="1">
                <a:solidFill>
                  <a:schemeClr val="tx1"/>
                </a:solidFill>
              </a:rPr>
              <a:t>없는등</a:t>
            </a:r>
            <a:r>
              <a:rPr lang="ko-KR" altLang="en-US" dirty="0">
                <a:solidFill>
                  <a:schemeClr val="tx1"/>
                </a:solidFill>
              </a:rPr>
              <a:t> 이러한 문제를 해결하기 위해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고안해 </a:t>
            </a:r>
            <a:r>
              <a:rPr lang="ko-KR" altLang="en-US" dirty="0" err="1">
                <a:solidFill>
                  <a:schemeClr val="tx1"/>
                </a:solidFill>
              </a:rPr>
              <a:t>내었으며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en-US" altLang="ko-KR" baseline="30000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그가 일하던 </a:t>
            </a:r>
            <a:r>
              <a:rPr lang="en-US" altLang="ko-KR" dirty="0" err="1">
                <a:solidFill>
                  <a:schemeClr val="tx1"/>
                </a:solidFill>
                <a:hlinkClick r:id="rId3" tooltip="Joyent (없는 문서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Joyent</a:t>
            </a:r>
            <a:r>
              <a:rPr lang="ko-KR" altLang="en-US" dirty="0">
                <a:solidFill>
                  <a:schemeClr val="tx1"/>
                </a:solidFill>
              </a:rPr>
              <a:t>라는 회사에서 개발 및 운영을 담당하고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DB3C7F-3D41-42C4-8A8A-60BE47CE7F38}"/>
              </a:ext>
            </a:extLst>
          </p:cNvPr>
          <p:cNvSpPr/>
          <p:nvPr/>
        </p:nvSpPr>
        <p:spPr>
          <a:xfrm>
            <a:off x="4720142" y="1824380"/>
            <a:ext cx="2751714" cy="4001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Node.js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역사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26BD7F-BE26-4D00-8C3C-3646CAB3CE00}"/>
              </a:ext>
            </a:extLst>
          </p:cNvPr>
          <p:cNvSpPr/>
          <p:nvPr/>
        </p:nvSpPr>
        <p:spPr>
          <a:xfrm>
            <a:off x="1624012" y="4257332"/>
            <a:ext cx="8943975" cy="23050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비동기 방식으로 서버에 요청을 하고 응답이 올때까지 대기 하지 않는다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프론트 엔드와 백 엔드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양쪽에서 자바 스크립트 언어로 관리 할 수 있다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크롬의 자바스크립트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V8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등장으로 속도와 효율성 측면에서 더욱 향상 되었다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36B21A-67AB-4799-8702-A31B63C1C03B}"/>
              </a:ext>
            </a:extLst>
          </p:cNvPr>
          <p:cNvSpPr/>
          <p:nvPr/>
        </p:nvSpPr>
        <p:spPr>
          <a:xfrm>
            <a:off x="4720141" y="4067120"/>
            <a:ext cx="2751714" cy="400159"/>
          </a:xfrm>
          <a:prstGeom prst="rect">
            <a:avLst/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특징</a:t>
            </a: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8DBC2EAF-942D-4653-9175-A081AF1E42A7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역사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F87B08B-16C8-4F52-B5AD-9F05FCF98DEB}"/>
              </a:ext>
            </a:extLst>
          </p:cNvPr>
          <p:cNvCxnSpPr/>
          <p:nvPr/>
        </p:nvCxnSpPr>
        <p:spPr>
          <a:xfrm>
            <a:off x="4433885" y="1521195"/>
            <a:ext cx="3324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93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84211-1FDA-48F9-BA4E-9013EED0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145" y="732126"/>
            <a:ext cx="4135703" cy="768350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Node.js</a:t>
            </a:r>
            <a:r>
              <a:rPr lang="ko-KR" altLang="en-US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역사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540202DC-972C-449E-8D40-20FEA4C299C9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Node.js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99E079-099C-4FC6-AB96-60D79AC533F3}"/>
              </a:ext>
            </a:extLst>
          </p:cNvPr>
          <p:cNvSpPr/>
          <p:nvPr/>
        </p:nvSpPr>
        <p:spPr>
          <a:xfrm>
            <a:off x="334559" y="3179263"/>
            <a:ext cx="5001393" cy="190896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Node.js</a:t>
            </a:r>
            <a:r>
              <a:rPr lang="ko-KR" altLang="en-US" dirty="0">
                <a:solidFill>
                  <a:schemeClr val="tx1"/>
                </a:solidFill>
              </a:rPr>
              <a:t>는 보통 서버 쪽 동기 방식이 아닌 비동기 방식으로 구현되었다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동기 방식은 </a:t>
            </a:r>
            <a:r>
              <a:rPr lang="en-US" altLang="ko-KR" dirty="0">
                <a:solidFill>
                  <a:schemeClr val="tx1"/>
                </a:solidFill>
              </a:rPr>
              <a:t>Task1</a:t>
            </a:r>
            <a:r>
              <a:rPr lang="ko-KR" altLang="en-US" dirty="0">
                <a:solidFill>
                  <a:schemeClr val="tx1"/>
                </a:solidFill>
              </a:rPr>
              <a:t>이 끝날 때 까지 다른 </a:t>
            </a:r>
            <a:r>
              <a:rPr lang="en-US" altLang="ko-KR" dirty="0">
                <a:solidFill>
                  <a:schemeClr val="tx1"/>
                </a:solidFill>
              </a:rPr>
              <a:t>Task</a:t>
            </a:r>
            <a:r>
              <a:rPr lang="ko-KR" altLang="en-US" dirty="0">
                <a:solidFill>
                  <a:schemeClr val="tx1"/>
                </a:solidFill>
              </a:rPr>
              <a:t>를 할 수 없지만 비동기 방식은 </a:t>
            </a:r>
            <a:r>
              <a:rPr lang="en-US" altLang="ko-KR" dirty="0">
                <a:solidFill>
                  <a:schemeClr val="tx1"/>
                </a:solidFill>
              </a:rPr>
              <a:t>callback</a:t>
            </a:r>
            <a:r>
              <a:rPr lang="ko-KR" altLang="en-US" dirty="0">
                <a:solidFill>
                  <a:schemeClr val="tx1"/>
                </a:solidFill>
              </a:rPr>
              <a:t>이 오도록 되어 요청만 보내고 다른 일을 할 수 있는 장점이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DB3C7F-3D41-42C4-8A8A-60BE47CE7F38}"/>
              </a:ext>
            </a:extLst>
          </p:cNvPr>
          <p:cNvSpPr/>
          <p:nvPr/>
        </p:nvSpPr>
        <p:spPr>
          <a:xfrm>
            <a:off x="1459402" y="2865849"/>
            <a:ext cx="2751714" cy="4001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비동기 방식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8DBC2EAF-942D-4653-9175-A081AF1E42A7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역사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F87B08B-16C8-4F52-B5AD-9F05FCF98DEB}"/>
              </a:ext>
            </a:extLst>
          </p:cNvPr>
          <p:cNvCxnSpPr/>
          <p:nvPr/>
        </p:nvCxnSpPr>
        <p:spPr>
          <a:xfrm>
            <a:off x="4433885" y="1521195"/>
            <a:ext cx="3324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event loop">
            <a:extLst>
              <a:ext uri="{FF2B5EF4-FFF2-40B4-BE49-F238E27FC236}">
                <a16:creationId xmlns:a16="http://schemas.microsoft.com/office/drawing/2014/main" id="{0656E5DB-D39B-4052-9A2D-1F39FF323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415" y="1804387"/>
            <a:ext cx="6274026" cy="469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89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84211-1FDA-48F9-BA4E-9013EED0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145" y="732126"/>
            <a:ext cx="4135703" cy="768350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왜 </a:t>
            </a:r>
            <a:r>
              <a:rPr lang="ko-KR" altLang="en-US" sz="3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써야하는가</a:t>
            </a:r>
            <a:r>
              <a:rPr lang="en-US" altLang="ko-KR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  <a:endParaRPr lang="ko-KR" altLang="en-US" sz="3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540202DC-972C-449E-8D40-20FEA4C299C9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Node.js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99E079-099C-4FC6-AB96-60D79AC533F3}"/>
              </a:ext>
            </a:extLst>
          </p:cNvPr>
          <p:cNvSpPr/>
          <p:nvPr/>
        </p:nvSpPr>
        <p:spPr>
          <a:xfrm>
            <a:off x="1624012" y="2024460"/>
            <a:ext cx="8943975" cy="190896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Node.js</a:t>
            </a:r>
            <a:r>
              <a:rPr lang="ko-KR" altLang="en-US" dirty="0">
                <a:solidFill>
                  <a:schemeClr val="tx1"/>
                </a:solidFill>
              </a:rPr>
              <a:t>는 비동기 방식으로 예전 서버 도구들의 동기 방식에 비해 서버에 주는 부담이 </a:t>
            </a:r>
            <a:r>
              <a:rPr lang="ko-KR" altLang="en-US" dirty="0" err="1">
                <a:solidFill>
                  <a:schemeClr val="tx1"/>
                </a:solidFill>
              </a:rPr>
              <a:t>작어</a:t>
            </a:r>
            <a:r>
              <a:rPr lang="ko-KR" altLang="en-US" dirty="0">
                <a:solidFill>
                  <a:schemeClr val="tx1"/>
                </a:solidFill>
              </a:rPr>
              <a:t> 졌다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여러 개의 요청을 해결 할 수 있는 것도 장점이다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프론트 엔드의 개발자들이 새로운 언어를 공부해 백 엔드에 접근해야 하는 방식이 아닌 같은 자바 스크립트 언어로 손쉽게 접근 할 수 있게 되었다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26BD7F-BE26-4D00-8C3C-3646CAB3CE00}"/>
              </a:ext>
            </a:extLst>
          </p:cNvPr>
          <p:cNvSpPr/>
          <p:nvPr/>
        </p:nvSpPr>
        <p:spPr>
          <a:xfrm>
            <a:off x="1624012" y="4257332"/>
            <a:ext cx="8943975" cy="23050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크롬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V8 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엔진에서 실행되어 포함된 여러 라이브러리를 사용 할 수 있다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서버 쪽에서 동작하는 프로그램을 만드는 것이 주 임무로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HTTP 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프로토콜을 사용해 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데이터를 송수신 할 수 있으며 이벤트 처리 방식으로 입출력을 구현한다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8DBC2EAF-942D-4653-9175-A081AF1E42A7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왜 </a:t>
            </a:r>
            <a:r>
              <a:rPr lang="ko-KR" altLang="en-US" b="1" dirty="0" err="1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써야하는가</a:t>
            </a:r>
            <a:r>
              <a:rPr lang="en-US" altLang="ko-KR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  <a:endParaRPr lang="ko-KR" altLang="en-US" b="1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F87B08B-16C8-4F52-B5AD-9F05FCF98DEB}"/>
              </a:ext>
            </a:extLst>
          </p:cNvPr>
          <p:cNvCxnSpPr/>
          <p:nvPr/>
        </p:nvCxnSpPr>
        <p:spPr>
          <a:xfrm>
            <a:off x="4433885" y="1521195"/>
            <a:ext cx="3324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65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80FFE7-0154-437C-A351-5C0FA8D7EDB3}"/>
              </a:ext>
            </a:extLst>
          </p:cNvPr>
          <p:cNvSpPr/>
          <p:nvPr/>
        </p:nvSpPr>
        <p:spPr>
          <a:xfrm>
            <a:off x="0" y="456567"/>
            <a:ext cx="12192000" cy="1056896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510CC2-7B30-41ED-95F0-0C20D11B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1634"/>
            <a:ext cx="10390616" cy="1325563"/>
          </a:xfrm>
        </p:spPr>
        <p:txBody>
          <a:bodyPr>
            <a:norm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목차</a:t>
            </a: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22976C8E-E65A-4402-A647-7385D30602DD}"/>
              </a:ext>
            </a:extLst>
          </p:cNvPr>
          <p:cNvSpPr/>
          <p:nvPr/>
        </p:nvSpPr>
        <p:spPr>
          <a:xfrm>
            <a:off x="1668007" y="1836552"/>
            <a:ext cx="1056143" cy="105845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endParaRPr lang="ko-KR" altLang="en-US" sz="54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541D98-2FAB-462B-9AEF-72CCBEBF0E0D}"/>
              </a:ext>
            </a:extLst>
          </p:cNvPr>
          <p:cNvSpPr txBox="1"/>
          <p:nvPr/>
        </p:nvSpPr>
        <p:spPr>
          <a:xfrm>
            <a:off x="965915" y="3759769"/>
            <a:ext cx="2667718" cy="1491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Node.js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란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Node.js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역사</a:t>
            </a:r>
          </a:p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Node.js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왜 써야 하는가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1DBCE-94A4-431D-8E20-9C359ABA5446}"/>
              </a:ext>
            </a:extLst>
          </p:cNvPr>
          <p:cNvSpPr txBox="1"/>
          <p:nvPr/>
        </p:nvSpPr>
        <p:spPr>
          <a:xfrm>
            <a:off x="5596288" y="3759769"/>
            <a:ext cx="922048" cy="1983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Node.js</a:t>
            </a:r>
          </a:p>
          <a:p>
            <a:pPr algn="ctr">
              <a:lnSpc>
                <a:spcPct val="200000"/>
              </a:lnSpc>
            </a:pPr>
            <a:r>
              <a:rPr lang="en-US" altLang="ko-KR" sz="1600" b="1" dirty="0" err="1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npm</a:t>
            </a:r>
            <a:endParaRPr lang="en-US" altLang="ko-KR" sz="1600" b="1" dirty="0">
              <a:solidFill>
                <a:srgbClr val="00B0F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600" b="1" dirty="0" err="1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nvm</a:t>
            </a:r>
            <a:endParaRPr lang="en-US" altLang="ko-KR" sz="1600" b="1" dirty="0">
              <a:solidFill>
                <a:srgbClr val="00B0F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endParaRPr lang="en-US" altLang="ko-KR" sz="1600" b="1" dirty="0">
              <a:solidFill>
                <a:srgbClr val="00B0F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697884-4905-4D00-8A94-25562EC24F04}"/>
              </a:ext>
            </a:extLst>
          </p:cNvPr>
          <p:cNvSpPr txBox="1"/>
          <p:nvPr/>
        </p:nvSpPr>
        <p:spPr>
          <a:xfrm>
            <a:off x="9139713" y="3781030"/>
            <a:ext cx="1693092" cy="1983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샘플 코드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지원되는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라이브러리 항목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B5C34C-E1E4-4579-BCDD-E755E113A26B}"/>
              </a:ext>
            </a:extLst>
          </p:cNvPr>
          <p:cNvSpPr/>
          <p:nvPr/>
        </p:nvSpPr>
        <p:spPr>
          <a:xfrm>
            <a:off x="5222202" y="3057724"/>
            <a:ext cx="17475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설치 과정</a:t>
            </a:r>
            <a:endParaRPr lang="en-US" altLang="ko-KR" sz="28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7C215F-DB2D-4BC1-AA27-737ED25B0500}"/>
              </a:ext>
            </a:extLst>
          </p:cNvPr>
          <p:cNvSpPr/>
          <p:nvPr/>
        </p:nvSpPr>
        <p:spPr>
          <a:xfrm>
            <a:off x="1351443" y="3032229"/>
            <a:ext cx="184217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Node.js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4D7615-62E8-4CBE-8470-F6B7351E27F7}"/>
              </a:ext>
            </a:extLst>
          </p:cNvPr>
          <p:cNvSpPr/>
          <p:nvPr/>
        </p:nvSpPr>
        <p:spPr>
          <a:xfrm>
            <a:off x="8399666" y="3032229"/>
            <a:ext cx="303961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Node.js </a:t>
            </a:r>
            <a:r>
              <a:rPr lang="ko-KR" altLang="en-US" sz="2800" b="1" cap="none" spc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제어예제</a:t>
            </a:r>
            <a:endParaRPr lang="en-US" altLang="ko-KR" sz="28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710060-77BF-4CE6-9929-E5F03B40AFAB}"/>
              </a:ext>
            </a:extLst>
          </p:cNvPr>
          <p:cNvSpPr/>
          <p:nvPr/>
        </p:nvSpPr>
        <p:spPr>
          <a:xfrm>
            <a:off x="351266" y="573979"/>
            <a:ext cx="152400" cy="752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05C88DA-A718-4E36-90EE-F7830A63E184}"/>
              </a:ext>
            </a:extLst>
          </p:cNvPr>
          <p:cNvCxnSpPr/>
          <p:nvPr/>
        </p:nvCxnSpPr>
        <p:spPr>
          <a:xfrm>
            <a:off x="1359822" y="3759769"/>
            <a:ext cx="1803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AEB95F7-49BB-41E4-B4EF-5D654B8E730A}"/>
              </a:ext>
            </a:extLst>
          </p:cNvPr>
          <p:cNvCxnSpPr/>
          <p:nvPr/>
        </p:nvCxnSpPr>
        <p:spPr>
          <a:xfrm>
            <a:off x="5221892" y="3752455"/>
            <a:ext cx="180369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4554309-4455-4624-A906-D2C6991AC87F}"/>
              </a:ext>
            </a:extLst>
          </p:cNvPr>
          <p:cNvCxnSpPr/>
          <p:nvPr/>
        </p:nvCxnSpPr>
        <p:spPr>
          <a:xfrm>
            <a:off x="9049098" y="3750244"/>
            <a:ext cx="1803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BD1591CF-E35B-4578-9134-007101B8F94F}"/>
              </a:ext>
            </a:extLst>
          </p:cNvPr>
          <p:cNvSpPr/>
          <p:nvPr/>
        </p:nvSpPr>
        <p:spPr>
          <a:xfrm>
            <a:off x="9422875" y="1871887"/>
            <a:ext cx="1056143" cy="102311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E40B5791-F7C3-4EF4-B507-7FA343B88B58}"/>
              </a:ext>
            </a:extLst>
          </p:cNvPr>
          <p:cNvSpPr/>
          <p:nvPr/>
        </p:nvSpPr>
        <p:spPr>
          <a:xfrm>
            <a:off x="5567927" y="1878421"/>
            <a:ext cx="1209040" cy="1116371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875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1E1EB2F2-E821-4F67-A56F-4CC5E3DB9C0D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Node.js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C5FE8F-D279-4F80-9BBD-7AD205C196B3}"/>
              </a:ext>
            </a:extLst>
          </p:cNvPr>
          <p:cNvSpPr/>
          <p:nvPr/>
        </p:nvSpPr>
        <p:spPr>
          <a:xfrm>
            <a:off x="1624012" y="1588219"/>
            <a:ext cx="8943975" cy="1504659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리눅스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MAC,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윈도우 등 여러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OS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에서 사용이 가능하다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3776C4-CE2A-4619-AFA5-AE7B1EBAF778}"/>
              </a:ext>
            </a:extLst>
          </p:cNvPr>
          <p:cNvSpPr/>
          <p:nvPr/>
        </p:nvSpPr>
        <p:spPr>
          <a:xfrm>
            <a:off x="4720142" y="1388139"/>
            <a:ext cx="2751714" cy="4001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Node.js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화살표: 갈매기형 수장 14">
            <a:extLst>
              <a:ext uri="{FF2B5EF4-FFF2-40B4-BE49-F238E27FC236}">
                <a16:creationId xmlns:a16="http://schemas.microsoft.com/office/drawing/2014/main" id="{7E3539AB-13BD-46C1-8B72-861E76B5BE0B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설치 과정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5E6B241-220E-4961-8FBD-4602B1ACA2EE}"/>
              </a:ext>
            </a:extLst>
          </p:cNvPr>
          <p:cNvSpPr/>
          <p:nvPr/>
        </p:nvSpPr>
        <p:spPr>
          <a:xfrm>
            <a:off x="1556073" y="3776959"/>
            <a:ext cx="2975053" cy="115129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https://nodejs.org/en/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A92F95-791E-4AB4-9207-624CD06BADD8}"/>
              </a:ext>
            </a:extLst>
          </p:cNvPr>
          <p:cNvSpPr/>
          <p:nvPr/>
        </p:nvSpPr>
        <p:spPr>
          <a:xfrm>
            <a:off x="1667742" y="3576879"/>
            <a:ext cx="2751714" cy="4001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윈도우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CF4215-0892-420E-87E3-F5F2AF7A788E}"/>
              </a:ext>
            </a:extLst>
          </p:cNvPr>
          <p:cNvSpPr/>
          <p:nvPr/>
        </p:nvSpPr>
        <p:spPr>
          <a:xfrm>
            <a:off x="7592934" y="3765123"/>
            <a:ext cx="2975053" cy="115129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apt-get install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A20F6A-64C9-4928-95A8-94B323B152DE}"/>
              </a:ext>
            </a:extLst>
          </p:cNvPr>
          <p:cNvSpPr/>
          <p:nvPr/>
        </p:nvSpPr>
        <p:spPr>
          <a:xfrm>
            <a:off x="7704604" y="3576879"/>
            <a:ext cx="2751714" cy="4001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리눅스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C6204D-7232-49A9-98B7-D42C8D210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23" y="3429000"/>
            <a:ext cx="4825544" cy="316156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DE2DA17-5CAB-4938-AF65-C0C2DBD39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697" y="3429000"/>
            <a:ext cx="6318024" cy="15693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AC285B8-E717-4CAE-B96D-91F1FD10D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816" y="5132714"/>
            <a:ext cx="2733675" cy="6096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35C1AB9-7434-4517-9732-9499663E4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2816" y="5876634"/>
            <a:ext cx="29718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3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1E1EB2F2-E821-4F67-A56F-4CC5E3DB9C0D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Node.js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C5FE8F-D279-4F80-9BBD-7AD205C196B3}"/>
              </a:ext>
            </a:extLst>
          </p:cNvPr>
          <p:cNvSpPr/>
          <p:nvPr/>
        </p:nvSpPr>
        <p:spPr>
          <a:xfrm>
            <a:off x="1624012" y="1588219"/>
            <a:ext cx="8943975" cy="1504659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Npm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은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 package manger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 노드 모듈의 설치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 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등을 도와주는 도구이다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Node.js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설치하면 기본적으로 깔리는 도구이다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3776C4-CE2A-4619-AFA5-AE7B1EBAF778}"/>
              </a:ext>
            </a:extLst>
          </p:cNvPr>
          <p:cNvSpPr/>
          <p:nvPr/>
        </p:nvSpPr>
        <p:spPr>
          <a:xfrm>
            <a:off x="4720142" y="1388139"/>
            <a:ext cx="2751714" cy="4001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npm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화살표: 갈매기형 수장 14">
            <a:extLst>
              <a:ext uri="{FF2B5EF4-FFF2-40B4-BE49-F238E27FC236}">
                <a16:creationId xmlns:a16="http://schemas.microsoft.com/office/drawing/2014/main" id="{7E3539AB-13BD-46C1-8B72-861E76B5BE0B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설치 과정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5E6B241-220E-4961-8FBD-4602B1ACA2EE}"/>
              </a:ext>
            </a:extLst>
          </p:cNvPr>
          <p:cNvSpPr/>
          <p:nvPr/>
        </p:nvSpPr>
        <p:spPr>
          <a:xfrm>
            <a:off x="1556073" y="3776959"/>
            <a:ext cx="2975053" cy="115129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https://nodejs.org/en/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A92F95-791E-4AB4-9207-624CD06BADD8}"/>
              </a:ext>
            </a:extLst>
          </p:cNvPr>
          <p:cNvSpPr/>
          <p:nvPr/>
        </p:nvSpPr>
        <p:spPr>
          <a:xfrm>
            <a:off x="1667742" y="3576879"/>
            <a:ext cx="2751714" cy="4001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윈도우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CF4215-0892-420E-87E3-F5F2AF7A788E}"/>
              </a:ext>
            </a:extLst>
          </p:cNvPr>
          <p:cNvSpPr/>
          <p:nvPr/>
        </p:nvSpPr>
        <p:spPr>
          <a:xfrm>
            <a:off x="7592934" y="3765123"/>
            <a:ext cx="2975053" cy="115129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apt-get install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A20F6A-64C9-4928-95A8-94B323B152DE}"/>
              </a:ext>
            </a:extLst>
          </p:cNvPr>
          <p:cNvSpPr/>
          <p:nvPr/>
        </p:nvSpPr>
        <p:spPr>
          <a:xfrm>
            <a:off x="7704604" y="3576879"/>
            <a:ext cx="2751714" cy="4001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리눅스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C6204D-7232-49A9-98B7-D42C8D210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23" y="3429000"/>
            <a:ext cx="4825544" cy="316156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DE2DA17-5CAB-4938-AF65-C0C2DBD39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697" y="3429000"/>
            <a:ext cx="6318024" cy="15693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1A9383-9CED-4C03-9DD1-969C3E005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816" y="5876634"/>
            <a:ext cx="2990850" cy="4000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E5074D3-B4EF-42C4-A4E9-FFEA3302F0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2816" y="5154329"/>
            <a:ext cx="27432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2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657</Words>
  <Application>Microsoft Office PowerPoint</Application>
  <PresentationFormat>와이드스크린</PresentationFormat>
  <Paragraphs>132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한컴 윤고딕 230</vt:lpstr>
      <vt:lpstr>Arial</vt:lpstr>
      <vt:lpstr>Baskerville Old Face</vt:lpstr>
      <vt:lpstr>Office 테마</vt:lpstr>
      <vt:lpstr>Node.js 소개</vt:lpstr>
      <vt:lpstr>목차</vt:lpstr>
      <vt:lpstr>Node.js란?</vt:lpstr>
      <vt:lpstr>Node.js의 역사</vt:lpstr>
      <vt:lpstr>Node.js의 역사</vt:lpstr>
      <vt:lpstr>왜 써야하는가?</vt:lpstr>
      <vt:lpstr>목차</vt:lpstr>
      <vt:lpstr>PowerPoint 프레젠테이션</vt:lpstr>
      <vt:lpstr>PowerPoint 프레젠테이션</vt:lpstr>
      <vt:lpstr>PowerPoint 프레젠테이션</vt:lpstr>
      <vt:lpstr>목차</vt:lpstr>
      <vt:lpstr>샘플 코드</vt:lpstr>
      <vt:lpstr>모듈 ?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교육용 Mobius 소개</dc:title>
  <dc:creator>김민지</dc:creator>
  <cp:lastModifiedBy>박용채</cp:lastModifiedBy>
  <cp:revision>38</cp:revision>
  <dcterms:created xsi:type="dcterms:W3CDTF">2019-01-24T08:28:43Z</dcterms:created>
  <dcterms:modified xsi:type="dcterms:W3CDTF">2019-01-31T05:31:52Z</dcterms:modified>
</cp:coreProperties>
</file>