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4" r:id="rId5"/>
    <p:sldId id="335" r:id="rId6"/>
    <p:sldId id="343" r:id="rId7"/>
    <p:sldId id="344" r:id="rId8"/>
    <p:sldId id="340" r:id="rId9"/>
    <p:sldId id="345" r:id="rId10"/>
    <p:sldId id="262" r:id="rId11"/>
    <p:sldId id="346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FD966"/>
    <a:srgbClr val="73D9F9"/>
    <a:srgbClr val="CCE5F0"/>
    <a:srgbClr val="8CDE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66" d="100"/>
          <a:sy n="66" d="100"/>
        </p:scale>
        <p:origin x="132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 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043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웹 및 모바일 애플리케이션을 위한 일련의 강력한 기능을 제공하는 간결하고</a:t>
            </a:r>
            <a:endParaRPr lang="en-US" altLang="ko-KR" sz="1800" dirty="0"/>
          </a:p>
          <a:p>
            <a:r>
              <a:rPr lang="ko-KR" altLang="en-US" sz="1800" dirty="0"/>
              <a:t> 유연한 </a:t>
            </a:r>
            <a:r>
              <a:rPr lang="en-US" altLang="ko-KR" sz="1800" dirty="0"/>
              <a:t>Node.js </a:t>
            </a:r>
            <a:r>
              <a:rPr lang="ko-KR" altLang="en-US" sz="1800" dirty="0"/>
              <a:t>웹 애플리케이션 프레임워크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EE15D45-9461-448D-9239-D10BBA25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6B8CE5-8709-4EFE-8492-EE76AB5730AA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EED9E9-2CFC-4BF0-9E86-B5995BFD7C97}"/>
              </a:ext>
            </a:extLst>
          </p:cNvPr>
          <p:cNvSpPr/>
          <p:nvPr/>
        </p:nvSpPr>
        <p:spPr>
          <a:xfrm>
            <a:off x="1624012" y="1716704"/>
            <a:ext cx="8943975" cy="13761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Espress.js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예제 코드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3CDB2-0350-4276-B4DD-33091D4FF97B}"/>
              </a:ext>
            </a:extLst>
          </p:cNvPr>
          <p:cNvSpPr txBox="1"/>
          <p:nvPr/>
        </p:nvSpPr>
        <p:spPr>
          <a:xfrm>
            <a:off x="2583145" y="3514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3B7AA-15B4-4A92-AA00-EB3056B3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3" y="3949789"/>
            <a:ext cx="5476875" cy="2362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1077CC-0A3F-45FF-928D-5081955F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24" y="3358957"/>
            <a:ext cx="5130299" cy="3201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41747B-DB94-4601-A2EC-56D7B04D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32" y="3288386"/>
            <a:ext cx="5370481" cy="33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EE15D45-9461-448D-9239-D10BBA25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6B8CE5-8709-4EFE-8492-EE76AB5730AA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B3CDB2-0350-4276-B4DD-33091D4FF97B}"/>
              </a:ext>
            </a:extLst>
          </p:cNvPr>
          <p:cNvSpPr txBox="1"/>
          <p:nvPr/>
        </p:nvSpPr>
        <p:spPr>
          <a:xfrm>
            <a:off x="5133539" y="6291691"/>
            <a:ext cx="191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예시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122" name="Picture 2" descr="restful apiì ëí ì´ë¯¸ì§ ê²ìê²°ê³¼">
            <a:extLst>
              <a:ext uri="{FF2B5EF4-FFF2-40B4-BE49-F238E27FC236}">
                <a16:creationId xmlns:a16="http://schemas.microsoft.com/office/drawing/2014/main" id="{E1B3CB3B-CDB8-41CB-94A9-3AFC59B8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16704"/>
            <a:ext cx="98774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6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F6928-0D92-4AE1-BF9D-7C48D1F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1460500"/>
            <a:ext cx="4124325" cy="3937000"/>
          </a:xfrm>
        </p:spPr>
        <p:txBody>
          <a:bodyPr>
            <a:normAutofit/>
          </a:bodyPr>
          <a:lstStyle/>
          <a:p>
            <a:r>
              <a:rPr lang="en-US" altLang="ko-KR" sz="13800" dirty="0">
                <a:latin typeface="Baskerville Old Face" panose="020B0604020202020204" pitchFamily="18" charset="0"/>
              </a:rPr>
              <a:t>Q&amp;A</a:t>
            </a:r>
            <a:endParaRPr lang="ko-KR" altLang="en-US" sz="13800" dirty="0">
              <a:latin typeface="Baskerville Old Face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866241" y="3759769"/>
            <a:ext cx="2867067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왜 써야 하는가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313264" y="3759769"/>
            <a:ext cx="1488100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139713" y="3781030"/>
            <a:ext cx="1693092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지원되는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 항목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061198" y="3057724"/>
            <a:ext cx="2069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127343" y="3032229"/>
            <a:ext cx="22903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9468067" y="303222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762000" y="2206622"/>
            <a:ext cx="5848350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563236" y="201136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54301-7168-481E-B055-B86D7E9D506D}"/>
              </a:ext>
            </a:extLst>
          </p:cNvPr>
          <p:cNvSpPr/>
          <p:nvPr/>
        </p:nvSpPr>
        <p:spPr>
          <a:xfrm>
            <a:off x="762000" y="4420546"/>
            <a:ext cx="9015413" cy="17992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프레임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웍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(framework)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</a:t>
            </a:r>
            <a:r>
              <a:rPr lang="ko-KR" altLang="en-US" dirty="0">
                <a:solidFill>
                  <a:schemeClr val="tx1"/>
                </a:solidFill>
              </a:rPr>
              <a:t>소프트웨어 어플리케이션이나 솔루션의 개발을 수월하게 하기 위해 소프트웨어의 구체적 기능들에 해당하는 부분의 설계와 구현을 재사용 가능하도록 </a:t>
            </a:r>
            <a:r>
              <a:rPr lang="ko-KR" altLang="en-US" dirty="0" err="1">
                <a:solidFill>
                  <a:schemeClr val="tx1"/>
                </a:solidFill>
              </a:rPr>
              <a:t>협업화된</a:t>
            </a:r>
            <a:r>
              <a:rPr lang="ko-KR" altLang="en-US" dirty="0">
                <a:solidFill>
                  <a:schemeClr val="tx1"/>
                </a:solidFill>
              </a:rPr>
              <a:t> 형태로 제공하는 소프트웨어 환경을 말한다</a:t>
            </a:r>
            <a:r>
              <a:rPr lang="en-US" altLang="ko-KR" dirty="0">
                <a:solidFill>
                  <a:schemeClr val="tx1"/>
                </a:solidFill>
              </a:rPr>
              <a:t>. Node.js</a:t>
            </a:r>
            <a:r>
              <a:rPr lang="ko-KR" altLang="en-US" dirty="0">
                <a:solidFill>
                  <a:schemeClr val="tx1"/>
                </a:solidFill>
              </a:rPr>
              <a:t>로 처음부터 만들기 보단 </a:t>
            </a:r>
            <a:r>
              <a:rPr lang="en-US" altLang="ko-KR" dirty="0">
                <a:solidFill>
                  <a:schemeClr val="tx1"/>
                </a:solidFill>
              </a:rPr>
              <a:t>express.js</a:t>
            </a:r>
            <a:r>
              <a:rPr lang="ko-KR" altLang="en-US" dirty="0">
                <a:solidFill>
                  <a:schemeClr val="tx1"/>
                </a:solidFill>
              </a:rPr>
              <a:t>를 사용해 만들면 더 빠른 어플리케이션 구축이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7A08D-30DB-4ED9-B6E8-AD389EC6FD6B}"/>
              </a:ext>
            </a:extLst>
          </p:cNvPr>
          <p:cNvSpPr txBox="1"/>
          <p:nvPr/>
        </p:nvSpPr>
        <p:spPr>
          <a:xfrm>
            <a:off x="2735891" y="2598732"/>
            <a:ext cx="3977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Express.js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핵심 모듈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기반으로 가장 많이 사용하는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프레임웍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이러한 컴포넌트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부품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미들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웨어라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한다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EE09A-E39F-4EA3-B854-45F67E62A844}"/>
              </a:ext>
            </a:extLst>
          </p:cNvPr>
          <p:cNvSpPr txBox="1"/>
          <p:nvPr/>
        </p:nvSpPr>
        <p:spPr>
          <a:xfrm>
            <a:off x="7516498" y="3103279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미들웨어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함수를 사용해 응답 전에 수정하는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과정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Picture 2" descr="express.jsì ëí ì´ë¯¸ì§ ê²ìê²°ê³¼">
            <a:extLst>
              <a:ext uri="{FF2B5EF4-FFF2-40B4-BE49-F238E27FC236}">
                <a16:creationId xmlns:a16="http://schemas.microsoft.com/office/drawing/2014/main" id="{69691B51-C1ED-407D-AC0C-7A2132E9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3" y="2650593"/>
            <a:ext cx="1940839" cy="10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1000/0*8HIzvtX-DA3C26uv.png">
            <a:extLst>
              <a:ext uri="{FF2B5EF4-FFF2-40B4-BE49-F238E27FC236}">
                <a16:creationId xmlns:a16="http://schemas.microsoft.com/office/drawing/2014/main" id="{1DE69585-9979-402A-BA4E-45F957B9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66" y="1075001"/>
            <a:ext cx="4476187" cy="18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352154" y="1917382"/>
            <a:ext cx="9487684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Express.js</a:t>
            </a:r>
            <a:r>
              <a:rPr lang="ko-KR" altLang="en-US" dirty="0">
                <a:solidFill>
                  <a:schemeClr val="tx1"/>
                </a:solidFill>
              </a:rPr>
              <a:t>는 노드의 모듈이기 때문에 </a:t>
            </a:r>
            <a:r>
              <a:rPr lang="en-US" altLang="ko-KR" dirty="0">
                <a:solidFill>
                  <a:schemeClr val="tx1"/>
                </a:solidFill>
              </a:rPr>
              <a:t>Node.js</a:t>
            </a:r>
            <a:r>
              <a:rPr lang="ko-KR" altLang="en-US" dirty="0">
                <a:solidFill>
                  <a:schemeClr val="tx1"/>
                </a:solidFill>
              </a:rPr>
              <a:t>가 설치가 된 후에 설치 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39" y="1706795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6BD7F-BE26-4D00-8C3C-3646CAB3CE00}"/>
              </a:ext>
            </a:extLst>
          </p:cNvPr>
          <p:cNvSpPr/>
          <p:nvPr/>
        </p:nvSpPr>
        <p:spPr>
          <a:xfrm>
            <a:off x="1352158" y="4237016"/>
            <a:ext cx="9487684" cy="2305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B21A-67AB-4799-8702-A31B63C1C03B}"/>
              </a:ext>
            </a:extLst>
          </p:cNvPr>
          <p:cNvSpPr/>
          <p:nvPr/>
        </p:nvSpPr>
        <p:spPr>
          <a:xfrm>
            <a:off x="4720143" y="4036937"/>
            <a:ext cx="2751714" cy="400159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설치과정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95CE3F9-7D5C-4506-AC58-F5C766E3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57" y="4537115"/>
            <a:ext cx="6000750" cy="1809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CBFB00-B122-46E6-9A93-EF692B024BA8}"/>
              </a:ext>
            </a:extLst>
          </p:cNvPr>
          <p:cNvSpPr txBox="1"/>
          <p:nvPr/>
        </p:nvSpPr>
        <p:spPr>
          <a:xfrm>
            <a:off x="7805915" y="4648546"/>
            <a:ext cx="2847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root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모드로 설치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install express –save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npm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install express -g</a:t>
            </a:r>
          </a:p>
        </p:txBody>
      </p:sp>
    </p:spTree>
    <p:extLst>
      <p:ext uri="{BB962C8B-B14F-4D97-AF65-F5344CB8AC3E}">
        <p14:creationId xmlns:p14="http://schemas.microsoft.com/office/powerpoint/2010/main" val="35539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145" y="732126"/>
            <a:ext cx="4135703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왜 </a:t>
            </a:r>
            <a:r>
              <a:rPr lang="ko-KR" altLang="en-US" sz="3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써야하는가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624012" y="2024460"/>
            <a:ext cx="8943975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Express.js</a:t>
            </a:r>
            <a:r>
              <a:rPr lang="ko-KR" altLang="en-US" dirty="0">
                <a:solidFill>
                  <a:schemeClr val="tx1"/>
                </a:solidFill>
              </a:rPr>
              <a:t>의 개념은 </a:t>
            </a:r>
            <a:r>
              <a:rPr lang="en-US" altLang="ko-KR" dirty="0">
                <a:solidFill>
                  <a:schemeClr val="tx1"/>
                </a:solidFill>
              </a:rPr>
              <a:t>Node.js </a:t>
            </a:r>
            <a:r>
              <a:rPr lang="ko-KR" altLang="en-US" dirty="0">
                <a:solidFill>
                  <a:schemeClr val="tx1"/>
                </a:solidFill>
              </a:rPr>
              <a:t>상에서 동작하는 웹 개발 </a:t>
            </a:r>
            <a:r>
              <a:rPr lang="ko-KR" altLang="en-US" dirty="0" err="1">
                <a:solidFill>
                  <a:schemeClr val="tx1"/>
                </a:solidFill>
              </a:rPr>
              <a:t>프레임웍으로</a:t>
            </a:r>
            <a:r>
              <a:rPr lang="ko-KR" altLang="en-US" dirty="0">
                <a:solidFill>
                  <a:schemeClr val="tx1"/>
                </a:solidFill>
              </a:rPr>
              <a:t> 개발하는데 있어 표준을 제공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다른 여러 서비스를 통합하여 제공해 주는 환경이다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이러한 환경을 가볍고 유연하게 구성해 주는 장점이 있으며 관련 기능으로 라우팅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정적파일 호스팅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세션등</a:t>
            </a:r>
            <a:r>
              <a:rPr lang="ko-KR" altLang="en-US" dirty="0">
                <a:solidFill>
                  <a:schemeClr val="tx1"/>
                </a:solidFill>
              </a:rPr>
              <a:t> 여러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를 제공하여 </a:t>
            </a:r>
            <a:r>
              <a:rPr lang="en-US" altLang="ko-KR" dirty="0">
                <a:solidFill>
                  <a:schemeClr val="tx1"/>
                </a:solidFill>
              </a:rPr>
              <a:t>Node.js</a:t>
            </a:r>
            <a:r>
              <a:rPr lang="ko-KR" altLang="en-US" dirty="0">
                <a:solidFill>
                  <a:schemeClr val="tx1"/>
                </a:solidFill>
              </a:rPr>
              <a:t>의 미들웨어 기능을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6BD7F-BE26-4D00-8C3C-3646CAB3CE00}"/>
              </a:ext>
            </a:extLst>
          </p:cNvPr>
          <p:cNvSpPr/>
          <p:nvPr/>
        </p:nvSpPr>
        <p:spPr>
          <a:xfrm>
            <a:off x="1624012" y="4257332"/>
            <a:ext cx="8943975" cy="2305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미들웨어는 응용 소프트웨어가 운영체제로부터 제공받는 서비스 이외에 추가적으로 이용할 수 있는 서비스를 제공하는 컴퓨터 소프트웨어이다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응용 소프트웨어는 유연하고 확장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축소가 편리해야 하며 이런 장점을 위해 다른 기종간 플랫폼을 다시 구축할 필요가 없어야 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양 플랫폼을 연결하여 데이터를 송수신 가능하도록 매개 역할을 하는 소프트웨어 이다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왜 </a:t>
            </a:r>
            <a:r>
              <a:rPr lang="ko-KR" altLang="en-US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써야하는가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5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089048" cy="105845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866241" y="3759769"/>
            <a:ext cx="2867067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왜 써야 하는가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173712" y="3791562"/>
            <a:ext cx="1804276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139713" y="3781030"/>
            <a:ext cx="1693092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지원되는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 항목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029818" y="3089517"/>
            <a:ext cx="21694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127343" y="3032229"/>
            <a:ext cx="22903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9468067" y="303222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40428" y="3784248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471330" y="1836552"/>
            <a:ext cx="1209040" cy="1179303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55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8C3AD-E898-4AA5-9BD7-D610EA4542C1}"/>
              </a:ext>
            </a:extLst>
          </p:cNvPr>
          <p:cNvSpPr/>
          <p:nvPr/>
        </p:nvSpPr>
        <p:spPr>
          <a:xfrm>
            <a:off x="762801" y="4389802"/>
            <a:ext cx="9579684" cy="176032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자원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(Resource) – URI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정보의 자원을 표현한다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행위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(Verb) – HTTP METHOD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따라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CRUD(Create, Read, Update, Delete)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정의 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표현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(Representation) – HTTP METHOD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URI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표현하지 못하는 행위를 표현 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762000" y="2206622"/>
            <a:ext cx="5848350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563236" y="201136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EE09A-E39F-4EA3-B854-45F67E62A844}"/>
              </a:ext>
            </a:extLst>
          </p:cNvPr>
          <p:cNvSpPr txBox="1"/>
          <p:nvPr/>
        </p:nvSpPr>
        <p:spPr>
          <a:xfrm>
            <a:off x="8832345" y="3883364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 METHOD</a:t>
            </a:r>
          </a:p>
        </p:txBody>
      </p:sp>
      <p:pic>
        <p:nvPicPr>
          <p:cNvPr id="4098" name="Picture 2" descr="restful apiì ëí ì´ë¯¸ì§ ê²ìê²°ê³¼">
            <a:extLst>
              <a:ext uri="{FF2B5EF4-FFF2-40B4-BE49-F238E27FC236}">
                <a16:creationId xmlns:a16="http://schemas.microsoft.com/office/drawing/2014/main" id="{9D1BEC37-61A1-4328-901A-E8139DD03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70" y="2391803"/>
            <a:ext cx="2572468" cy="75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E7A08D-30DB-4ED9-B6E8-AD389EC6FD6B}"/>
              </a:ext>
            </a:extLst>
          </p:cNvPr>
          <p:cNvSpPr txBox="1"/>
          <p:nvPr/>
        </p:nvSpPr>
        <p:spPr>
          <a:xfrm>
            <a:off x="971027" y="2455894"/>
            <a:ext cx="5639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    REST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                                     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   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REpresentational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State Transfer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약자로 웹 서비스를 개발할 때 사용되는 아키텍처의 일종이다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RESTful API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의도에 맞게 활용 및 디자인한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API(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활용 도구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5692E-006F-4230-9996-449261A90343}"/>
              </a:ext>
            </a:extLst>
          </p:cNvPr>
          <p:cNvSpPr/>
          <p:nvPr/>
        </p:nvSpPr>
        <p:spPr>
          <a:xfrm>
            <a:off x="4973061" y="421022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구성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7420B9-A990-40BD-83C1-72C64D44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77" y="1785274"/>
            <a:ext cx="5264626" cy="20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5FE8F-D279-4F80-9BBD-7AD205C196B3}"/>
              </a:ext>
            </a:extLst>
          </p:cNvPr>
          <p:cNvSpPr/>
          <p:nvPr/>
        </p:nvSpPr>
        <p:spPr>
          <a:xfrm>
            <a:off x="1624012" y="1079162"/>
            <a:ext cx="8943975" cy="68905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사용하기 위해서는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가지의 조건이 있다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776C4-CE2A-4619-AFA5-AE7B1EBAF778}"/>
              </a:ext>
            </a:extLst>
          </p:cNvPr>
          <p:cNvSpPr/>
          <p:nvPr/>
        </p:nvSpPr>
        <p:spPr>
          <a:xfrm>
            <a:off x="4749643" y="879081"/>
            <a:ext cx="2692712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229682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Resful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API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구조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5F56DA-C8B7-4C8F-AF6A-1C17237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3514"/>
              </p:ext>
            </p:extLst>
          </p:nvPr>
        </p:nvGraphicFramePr>
        <p:xfrm>
          <a:off x="358756" y="2131396"/>
          <a:ext cx="11474488" cy="41240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74566">
                  <a:extLst>
                    <a:ext uri="{9D8B030D-6E8A-4147-A177-3AD203B41FA5}">
                      <a16:colId xmlns:a16="http://schemas.microsoft.com/office/drawing/2014/main" val="322906437"/>
                    </a:ext>
                  </a:extLst>
                </a:gridCol>
                <a:gridCol w="9599922">
                  <a:extLst>
                    <a:ext uri="{9D8B030D-6E8A-4147-A177-3AD203B41FA5}">
                      <a16:colId xmlns:a16="http://schemas.microsoft.com/office/drawing/2014/main" val="2595914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Uniform Interface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URI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로 지정한 리소스에 대한 조작을 통일되고 한정적인 인터페이스로 수행하는 아키텍처 스타일을 말한다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9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Stateless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HTTP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에서 세션정보나 쿠키 등 따로 상태정보를 저장하지 않는다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 API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서버는 들어오는 요청만 처리하는 작업으로 구현이 단순 해진다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3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Cacheable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HTTP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웹 프로토콜을 사용하기 때문에 웹에서 사용하는 인프라를 그대로 활용 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7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Self-descriptiveness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REST API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메시지만 보고도 이해할 수 있는 자체 표현 구조로 되어있다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45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Client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– Server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Rest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서버는 클라이언트 에게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API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만 제공한다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클라이언트와는 독립적으로 서비스만 제공하면 되므로 역할 분담이 명확하다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22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Layered</a:t>
                      </a:r>
                      <a:r>
                        <a:rPr lang="ko-KR" altLang="en-US" b="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b="0" dirty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System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Rest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서버는 다중 계층으로 구성 될 수 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암호화 등 구조상의 유연성을 둘 수 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.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9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42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089048" cy="105845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866241" y="3759769"/>
            <a:ext cx="2867067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 과정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왜 써야 하는가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240429" y="3791562"/>
            <a:ext cx="1670842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9325374" y="3781030"/>
            <a:ext cx="1321772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Espress.js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</a:p>
          <a:p>
            <a:pPr algn="ctr">
              <a:lnSpc>
                <a:spcPct val="200000"/>
              </a:lnSpc>
            </a:pP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079734" y="3089517"/>
            <a:ext cx="20696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1127343" y="3032229"/>
            <a:ext cx="22903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Express.js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9468067" y="303222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예제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40428" y="3784248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346427" y="1836552"/>
            <a:ext cx="1209040" cy="1143967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471330" y="1836553"/>
            <a:ext cx="1089048" cy="10741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03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634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한컴 윤고딕 230</vt:lpstr>
      <vt:lpstr>Arial</vt:lpstr>
      <vt:lpstr>Baskerville Old Face</vt:lpstr>
      <vt:lpstr>Office 테마</vt:lpstr>
      <vt:lpstr>Express.js 소개</vt:lpstr>
      <vt:lpstr>목차</vt:lpstr>
      <vt:lpstr>Express.js란?</vt:lpstr>
      <vt:lpstr>설치 과정</vt:lpstr>
      <vt:lpstr>왜 써야하는가?</vt:lpstr>
      <vt:lpstr>목차</vt:lpstr>
      <vt:lpstr>RESTful API란?</vt:lpstr>
      <vt:lpstr>PowerPoint 프레젠테이션</vt:lpstr>
      <vt:lpstr>목차</vt:lpstr>
      <vt:lpstr>샘플 코드</vt:lpstr>
      <vt:lpstr>샘플 코드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박용채</cp:lastModifiedBy>
  <cp:revision>69</cp:revision>
  <dcterms:created xsi:type="dcterms:W3CDTF">2019-01-24T08:28:43Z</dcterms:created>
  <dcterms:modified xsi:type="dcterms:W3CDTF">2019-02-01T05:58:39Z</dcterms:modified>
</cp:coreProperties>
</file>