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9" r:id="rId2"/>
    <p:sldId id="265" r:id="rId3"/>
    <p:sldId id="280" r:id="rId4"/>
    <p:sldId id="281" r:id="rId5"/>
    <p:sldId id="282" r:id="rId6"/>
    <p:sldId id="287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CC"/>
    <a:srgbClr val="6699FF"/>
    <a:srgbClr val="B2B2B2"/>
    <a:srgbClr val="E9F4D4"/>
    <a:srgbClr val="003300"/>
    <a:srgbClr val="E4E4E4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 showGuides="1">
      <p:cViewPr varScale="1">
        <p:scale>
          <a:sx n="84" d="100"/>
          <a:sy n="84" d="100"/>
        </p:scale>
        <p:origin x="-4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7CEA7BCD-AC35-4E05-956A-194EE68ADE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B4122-414D-4846-8E1B-C73DE087DB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4ED37-844A-4586-A44E-122BFE3B3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9A94F-86EA-4359-887B-21E7F9F86F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7BBFB-4F2B-4E59-AD49-926FB1A4CB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39E80-0F1A-4959-A936-58CB61E76C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6ED94-D409-44F3-B065-DDE63B38EF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C6884-155D-46CA-848C-BF30576272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1838-D896-4AF4-A0EF-B98EB6FF37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3FB98-36DF-4E07-9AD7-9904AEEED8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12A7E-BD97-44B8-BF9F-F572EAC0AF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CDBA0-31DD-4C0F-912E-F36D25487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49AF18BF-FD81-4FC7-9487-678324001E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"/>
          <p:cNvSpPr>
            <a:spLocks noChangeArrowheads="1"/>
          </p:cNvSpPr>
          <p:nvPr/>
        </p:nvSpPr>
        <p:spPr bwMode="auto">
          <a:xfrm>
            <a:off x="1524000" y="1752600"/>
            <a:ext cx="6096000" cy="10668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latin typeface="가는각진제목체" pitchFamily="18" charset="-127"/>
                <a:ea typeface="가는각진제목체" pitchFamily="18" charset="-127"/>
              </a:rPr>
              <a:t>II. DFD(Data Flow Diagram) </a:t>
            </a:r>
            <a:r>
              <a:rPr lang="ko-KR" altLang="en-US">
                <a:latin typeface="가는각진제목체" pitchFamily="18" charset="-127"/>
                <a:ea typeface="가는각진제목체" pitchFamily="18" charset="-127"/>
              </a:rPr>
              <a:t>기획</a:t>
            </a:r>
          </a:p>
        </p:txBody>
      </p:sp>
      <p:sp>
        <p:nvSpPr>
          <p:cNvPr id="2051" name="Text Box 19"/>
          <p:cNvSpPr txBox="1">
            <a:spLocks noChangeArrowheads="1"/>
          </p:cNvSpPr>
          <p:nvPr/>
        </p:nvSpPr>
        <p:spPr bwMode="auto">
          <a:xfrm>
            <a:off x="3627438" y="3832225"/>
            <a:ext cx="2011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800">
                <a:latin typeface="가는각진제목체" pitchFamily="18" charset="-127"/>
                <a:ea typeface="가는각진제목체" pitchFamily="18" charset="-127"/>
              </a:rPr>
              <a:t>웹사이트 기획의 실무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228600" y="6308725"/>
            <a:ext cx="8664575" cy="92075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981200" y="228600"/>
            <a:ext cx="7010400" cy="76200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44475" y="609600"/>
            <a:ext cx="133985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회원 가입 </a:t>
            </a:r>
            <a:r>
              <a:rPr lang="en-US" altLang="ko-KR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DFD</a:t>
            </a:r>
          </a:p>
        </p:txBody>
      </p:sp>
      <p:sp>
        <p:nvSpPr>
          <p:cNvPr id="3077" name="AutoShape 348"/>
          <p:cNvSpPr>
            <a:spLocks noChangeArrowheads="1"/>
          </p:cNvSpPr>
          <p:nvPr/>
        </p:nvSpPr>
        <p:spPr bwMode="auto">
          <a:xfrm>
            <a:off x="5257800" y="1492250"/>
            <a:ext cx="1219200" cy="685800"/>
          </a:xfrm>
          <a:prstGeom prst="flowChartDecision">
            <a:avLst/>
          </a:prstGeom>
          <a:solidFill>
            <a:srgbClr val="E9F4D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b="0">
                <a:latin typeface="굴림체" pitchFamily="49" charset="-127"/>
                <a:ea typeface="굴림체" pitchFamily="49" charset="-127"/>
              </a:rPr>
              <a:t>아이디</a:t>
            </a:r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/</a:t>
            </a:r>
          </a:p>
          <a:p>
            <a:pPr algn="ctr"/>
            <a:r>
              <a:rPr lang="ko-KR" altLang="en-US" sz="900" b="0">
                <a:latin typeface="굴림체" pitchFamily="49" charset="-127"/>
                <a:ea typeface="굴림체" pitchFamily="49" charset="-127"/>
              </a:rPr>
              <a:t>비밀번호</a:t>
            </a:r>
          </a:p>
          <a:p>
            <a:pPr algn="ctr"/>
            <a:r>
              <a:rPr lang="ko-KR" altLang="en-US" sz="900" b="0">
                <a:latin typeface="굴림체" pitchFamily="49" charset="-127"/>
                <a:ea typeface="굴림체" pitchFamily="49" charset="-127"/>
              </a:rPr>
              <a:t>체크</a:t>
            </a:r>
          </a:p>
        </p:txBody>
      </p:sp>
      <p:sp>
        <p:nvSpPr>
          <p:cNvPr id="3078" name="AutoShape 354"/>
          <p:cNvSpPr>
            <a:spLocks noChangeArrowheads="1"/>
          </p:cNvSpPr>
          <p:nvPr/>
        </p:nvSpPr>
        <p:spPr bwMode="auto">
          <a:xfrm>
            <a:off x="914400" y="1219200"/>
            <a:ext cx="1066800" cy="381000"/>
          </a:xfrm>
          <a:prstGeom prst="roundRect">
            <a:avLst>
              <a:gd name="adj" fmla="val 16667"/>
            </a:avLst>
          </a:prstGeom>
          <a:solidFill>
            <a:srgbClr val="FFE8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index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메인페이지</a:t>
            </a:r>
            <a:r>
              <a:rPr lang="ko-KR" altLang="en-US" sz="900" b="0">
                <a:latin typeface="굴림체" pitchFamily="49" charset="-127"/>
                <a:ea typeface="굴림체" pitchFamily="49" charset="-127"/>
              </a:rPr>
              <a:t> </a:t>
            </a:r>
          </a:p>
        </p:txBody>
      </p:sp>
      <p:sp>
        <p:nvSpPr>
          <p:cNvPr id="3079" name="AutoShape 355"/>
          <p:cNvSpPr>
            <a:spLocks noChangeArrowheads="1"/>
          </p:cNvSpPr>
          <p:nvPr/>
        </p:nvSpPr>
        <p:spPr bwMode="auto">
          <a:xfrm>
            <a:off x="1905000" y="20574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Cp1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컨텐츠</a:t>
            </a:r>
            <a:endParaRPr lang="ko-KR" altLang="en-US" sz="900" b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80" name="AutoShape 356"/>
          <p:cNvSpPr>
            <a:spLocks noChangeArrowheads="1"/>
          </p:cNvSpPr>
          <p:nvPr/>
        </p:nvSpPr>
        <p:spPr bwMode="auto">
          <a:xfrm>
            <a:off x="1905000" y="25908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board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게시판</a:t>
            </a:r>
            <a:r>
              <a:rPr lang="en-US" altLang="ko-KR" sz="900">
                <a:latin typeface="굴림체" pitchFamily="49" charset="-127"/>
                <a:ea typeface="굴림체" pitchFamily="49" charset="-127"/>
              </a:rPr>
              <a:t>1</a:t>
            </a:r>
          </a:p>
        </p:txBody>
      </p:sp>
      <p:sp>
        <p:nvSpPr>
          <p:cNvPr id="3081" name="AutoShape 357"/>
          <p:cNvSpPr>
            <a:spLocks noChangeArrowheads="1"/>
          </p:cNvSpPr>
          <p:nvPr/>
        </p:nvSpPr>
        <p:spPr bwMode="auto">
          <a:xfrm>
            <a:off x="1905000" y="31242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pds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자료실</a:t>
            </a:r>
            <a:r>
              <a:rPr lang="en-US" altLang="ko-KR" sz="900">
                <a:latin typeface="굴림체" pitchFamily="49" charset="-127"/>
                <a:ea typeface="굴림체" pitchFamily="49" charset="-127"/>
              </a:rPr>
              <a:t>2</a:t>
            </a:r>
          </a:p>
        </p:txBody>
      </p:sp>
      <p:cxnSp>
        <p:nvCxnSpPr>
          <p:cNvPr id="3082" name="AutoShape 358"/>
          <p:cNvCxnSpPr>
            <a:cxnSpLocks noChangeShapeType="1"/>
            <a:stCxn id="3078" idx="2"/>
            <a:endCxn id="3079" idx="1"/>
          </p:cNvCxnSpPr>
          <p:nvPr/>
        </p:nvCxnSpPr>
        <p:spPr bwMode="auto">
          <a:xfrm rot="16200000" flipH="1">
            <a:off x="1352550" y="1695450"/>
            <a:ext cx="647700" cy="457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83" name="AutoShape 359"/>
          <p:cNvCxnSpPr>
            <a:cxnSpLocks noChangeShapeType="1"/>
            <a:stCxn id="3078" idx="2"/>
            <a:endCxn id="3080" idx="1"/>
          </p:cNvCxnSpPr>
          <p:nvPr/>
        </p:nvCxnSpPr>
        <p:spPr bwMode="auto">
          <a:xfrm rot="16200000" flipH="1">
            <a:off x="1085850" y="1962150"/>
            <a:ext cx="1181100" cy="457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84" name="AutoShape 360"/>
          <p:cNvCxnSpPr>
            <a:cxnSpLocks noChangeShapeType="1"/>
          </p:cNvCxnSpPr>
          <p:nvPr/>
        </p:nvCxnSpPr>
        <p:spPr bwMode="auto">
          <a:xfrm rot="16200000" flipH="1">
            <a:off x="1162050" y="2571750"/>
            <a:ext cx="1028700" cy="457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85" name="AutoShape 361"/>
          <p:cNvSpPr>
            <a:spLocks noChangeArrowheads="1"/>
          </p:cNvSpPr>
          <p:nvPr/>
        </p:nvSpPr>
        <p:spPr bwMode="auto">
          <a:xfrm>
            <a:off x="4038600" y="12192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login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회원로그인</a:t>
            </a:r>
          </a:p>
        </p:txBody>
      </p:sp>
      <p:sp>
        <p:nvSpPr>
          <p:cNvPr id="3086" name="AutoShape 362"/>
          <p:cNvSpPr>
            <a:spLocks noChangeArrowheads="1"/>
          </p:cNvSpPr>
          <p:nvPr/>
        </p:nvSpPr>
        <p:spPr bwMode="auto">
          <a:xfrm>
            <a:off x="3962400" y="20574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login_ok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회원로그인 성공</a:t>
            </a:r>
          </a:p>
        </p:txBody>
      </p:sp>
      <p:cxnSp>
        <p:nvCxnSpPr>
          <p:cNvPr id="3087" name="AutoShape 363"/>
          <p:cNvCxnSpPr>
            <a:cxnSpLocks noChangeShapeType="1"/>
            <a:endCxn id="3085" idx="1"/>
          </p:cNvCxnSpPr>
          <p:nvPr/>
        </p:nvCxnSpPr>
        <p:spPr bwMode="auto">
          <a:xfrm flipV="1">
            <a:off x="1447800" y="1409700"/>
            <a:ext cx="2590800" cy="419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88" name="Text Box 364"/>
          <p:cNvSpPr txBox="1">
            <a:spLocks noChangeArrowheads="1"/>
          </p:cNvSpPr>
          <p:nvPr/>
        </p:nvSpPr>
        <p:spPr bwMode="auto">
          <a:xfrm>
            <a:off x="2803525" y="1193800"/>
            <a:ext cx="946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Session = no</a:t>
            </a:r>
          </a:p>
        </p:txBody>
      </p:sp>
      <p:sp>
        <p:nvSpPr>
          <p:cNvPr id="3089" name="Text Box 365"/>
          <p:cNvSpPr txBox="1">
            <a:spLocks noChangeArrowheads="1"/>
          </p:cNvSpPr>
          <p:nvPr/>
        </p:nvSpPr>
        <p:spPr bwMode="auto">
          <a:xfrm>
            <a:off x="457200" y="1828800"/>
            <a:ext cx="100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Session = Yes</a:t>
            </a:r>
          </a:p>
        </p:txBody>
      </p:sp>
      <p:sp>
        <p:nvSpPr>
          <p:cNvPr id="3090" name="AutoShape 366"/>
          <p:cNvSpPr>
            <a:spLocks noChangeArrowheads="1"/>
          </p:cNvSpPr>
          <p:nvPr/>
        </p:nvSpPr>
        <p:spPr bwMode="auto">
          <a:xfrm>
            <a:off x="3962400" y="2819400"/>
            <a:ext cx="1219200" cy="381000"/>
          </a:xfrm>
          <a:prstGeom prst="roundRect">
            <a:avLst>
              <a:gd name="adj" fmla="val 16667"/>
            </a:avLst>
          </a:prstGeom>
          <a:solidFill>
            <a:srgbClr val="FFF3C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클릭했던 컨텐츠</a:t>
            </a:r>
          </a:p>
          <a:p>
            <a:pPr algn="ctr"/>
            <a:r>
              <a:rPr lang="en-US" altLang="ko-KR" sz="900">
                <a:latin typeface="굴림체" pitchFamily="49" charset="-127"/>
                <a:ea typeface="굴림체" pitchFamily="49" charset="-127"/>
              </a:rPr>
              <a:t>Return</a:t>
            </a:r>
          </a:p>
        </p:txBody>
      </p:sp>
      <p:cxnSp>
        <p:nvCxnSpPr>
          <p:cNvPr id="3091" name="AutoShape 367"/>
          <p:cNvCxnSpPr>
            <a:cxnSpLocks noChangeShapeType="1"/>
            <a:stCxn id="3086" idx="2"/>
            <a:endCxn id="3090" idx="0"/>
          </p:cNvCxnSpPr>
          <p:nvPr/>
        </p:nvCxnSpPr>
        <p:spPr bwMode="auto">
          <a:xfrm rot="5400000">
            <a:off x="4381500" y="26289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92" name="AutoShape 368"/>
          <p:cNvCxnSpPr>
            <a:cxnSpLocks noChangeShapeType="1"/>
            <a:stCxn id="3085" idx="2"/>
            <a:endCxn id="3086" idx="0"/>
          </p:cNvCxnSpPr>
          <p:nvPr/>
        </p:nvCxnSpPr>
        <p:spPr bwMode="auto">
          <a:xfrm rot="5400000">
            <a:off x="4343400" y="1828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93" name="AutoShape 369"/>
          <p:cNvSpPr>
            <a:spLocks noChangeArrowheads="1"/>
          </p:cNvSpPr>
          <p:nvPr/>
        </p:nvSpPr>
        <p:spPr bwMode="auto">
          <a:xfrm>
            <a:off x="6781800" y="1654175"/>
            <a:ext cx="1295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login_fail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로긴실패 페이지</a:t>
            </a:r>
          </a:p>
        </p:txBody>
      </p:sp>
      <p:cxnSp>
        <p:nvCxnSpPr>
          <p:cNvPr id="3094" name="AutoShape 370"/>
          <p:cNvCxnSpPr>
            <a:cxnSpLocks noChangeShapeType="1"/>
          </p:cNvCxnSpPr>
          <p:nvPr/>
        </p:nvCxnSpPr>
        <p:spPr bwMode="auto">
          <a:xfrm>
            <a:off x="4572000" y="1828800"/>
            <a:ext cx="7032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95" name="AutoShape 371"/>
          <p:cNvCxnSpPr>
            <a:cxnSpLocks noChangeShapeType="1"/>
          </p:cNvCxnSpPr>
          <p:nvPr/>
        </p:nvCxnSpPr>
        <p:spPr bwMode="auto">
          <a:xfrm>
            <a:off x="6477000" y="1828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96" name="Text Box 372"/>
          <p:cNvSpPr txBox="1">
            <a:spLocks noChangeArrowheads="1"/>
          </p:cNvSpPr>
          <p:nvPr/>
        </p:nvSpPr>
        <p:spPr bwMode="auto">
          <a:xfrm>
            <a:off x="6384925" y="1574800"/>
            <a:ext cx="31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no</a:t>
            </a:r>
          </a:p>
        </p:txBody>
      </p:sp>
      <p:sp>
        <p:nvSpPr>
          <p:cNvPr id="3097" name="Text Box 373"/>
          <p:cNvSpPr txBox="1">
            <a:spLocks noChangeArrowheads="1"/>
          </p:cNvSpPr>
          <p:nvPr/>
        </p:nvSpPr>
        <p:spPr bwMode="auto">
          <a:xfrm>
            <a:off x="5867400" y="2209800"/>
            <a:ext cx="374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Yes</a:t>
            </a:r>
          </a:p>
        </p:txBody>
      </p:sp>
      <p:cxnSp>
        <p:nvCxnSpPr>
          <p:cNvPr id="3098" name="AutoShape 374"/>
          <p:cNvCxnSpPr>
            <a:cxnSpLocks noChangeShapeType="1"/>
          </p:cNvCxnSpPr>
          <p:nvPr/>
        </p:nvCxnSpPr>
        <p:spPr bwMode="auto">
          <a:xfrm>
            <a:off x="5867400" y="21875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99" name="AutoShape 375"/>
          <p:cNvSpPr>
            <a:spLocks noChangeArrowheads="1"/>
          </p:cNvSpPr>
          <p:nvPr/>
        </p:nvSpPr>
        <p:spPr bwMode="auto">
          <a:xfrm>
            <a:off x="5334000" y="2514600"/>
            <a:ext cx="1295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login_ok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회원성공 페이지</a:t>
            </a:r>
          </a:p>
        </p:txBody>
      </p:sp>
      <p:sp>
        <p:nvSpPr>
          <p:cNvPr id="3100" name="AutoShape 380"/>
          <p:cNvSpPr>
            <a:spLocks noChangeArrowheads="1"/>
          </p:cNvSpPr>
          <p:nvPr/>
        </p:nvSpPr>
        <p:spPr bwMode="auto">
          <a:xfrm>
            <a:off x="152400" y="76200"/>
            <a:ext cx="1752600" cy="3810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웹사이트 기획의 실무</a:t>
            </a:r>
          </a:p>
        </p:txBody>
      </p:sp>
      <p:sp>
        <p:nvSpPr>
          <p:cNvPr id="3101" name="AutoShape 381"/>
          <p:cNvSpPr>
            <a:spLocks noChangeArrowheads="1"/>
          </p:cNvSpPr>
          <p:nvPr/>
        </p:nvSpPr>
        <p:spPr bwMode="auto">
          <a:xfrm>
            <a:off x="1905000" y="36576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join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회원가입</a:t>
            </a:r>
          </a:p>
        </p:txBody>
      </p:sp>
      <p:cxnSp>
        <p:nvCxnSpPr>
          <p:cNvPr id="3102" name="AutoShape 382"/>
          <p:cNvCxnSpPr>
            <a:cxnSpLocks noChangeShapeType="1"/>
            <a:stCxn id="3078" idx="2"/>
            <a:endCxn id="3101" idx="1"/>
          </p:cNvCxnSpPr>
          <p:nvPr/>
        </p:nvCxnSpPr>
        <p:spPr bwMode="auto">
          <a:xfrm rot="16200000" flipH="1">
            <a:off x="552450" y="2495550"/>
            <a:ext cx="2247900" cy="457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103" name="AutoShape 383"/>
          <p:cNvCxnSpPr>
            <a:cxnSpLocks noChangeShapeType="1"/>
            <a:stCxn id="3101" idx="3"/>
            <a:endCxn id="3104" idx="1"/>
          </p:cNvCxnSpPr>
          <p:nvPr/>
        </p:nvCxnSpPr>
        <p:spPr bwMode="auto">
          <a:xfrm>
            <a:off x="2971800" y="38481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04" name="AutoShape 384"/>
          <p:cNvSpPr>
            <a:spLocks noChangeArrowheads="1"/>
          </p:cNvSpPr>
          <p:nvPr/>
        </p:nvSpPr>
        <p:spPr bwMode="auto">
          <a:xfrm>
            <a:off x="3962400" y="36576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join_insert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회원등록 페이지</a:t>
            </a:r>
          </a:p>
        </p:txBody>
      </p:sp>
      <p:cxnSp>
        <p:nvCxnSpPr>
          <p:cNvPr id="3105" name="AutoShape 385"/>
          <p:cNvCxnSpPr>
            <a:cxnSpLocks noChangeShapeType="1"/>
            <a:stCxn id="3104" idx="2"/>
          </p:cNvCxnSpPr>
          <p:nvPr/>
        </p:nvCxnSpPr>
        <p:spPr bwMode="auto">
          <a:xfrm rot="5400000">
            <a:off x="4419600" y="41910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06" name="AutoShape 386"/>
          <p:cNvSpPr>
            <a:spLocks noChangeArrowheads="1"/>
          </p:cNvSpPr>
          <p:nvPr/>
        </p:nvSpPr>
        <p:spPr bwMode="auto">
          <a:xfrm>
            <a:off x="3962400" y="53340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login_ok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회원가입성공</a:t>
            </a:r>
          </a:p>
        </p:txBody>
      </p:sp>
      <p:sp>
        <p:nvSpPr>
          <p:cNvPr id="3107" name="AutoShape 387"/>
          <p:cNvSpPr>
            <a:spLocks noChangeArrowheads="1"/>
          </p:cNvSpPr>
          <p:nvPr/>
        </p:nvSpPr>
        <p:spPr bwMode="auto">
          <a:xfrm>
            <a:off x="3962400" y="4343400"/>
            <a:ext cx="1219200" cy="685800"/>
          </a:xfrm>
          <a:prstGeom prst="flowChartDecision">
            <a:avLst/>
          </a:prstGeom>
          <a:solidFill>
            <a:srgbClr val="E9F4D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b="0">
                <a:latin typeface="굴림체" pitchFamily="49" charset="-127"/>
                <a:ea typeface="굴림체" pitchFamily="49" charset="-127"/>
              </a:rPr>
              <a:t>데이터입력</a:t>
            </a:r>
          </a:p>
          <a:p>
            <a:pPr algn="ctr"/>
            <a:r>
              <a:rPr lang="ko-KR" altLang="en-US" sz="900" b="0">
                <a:latin typeface="굴림체" pitchFamily="49" charset="-127"/>
                <a:ea typeface="굴림체" pitchFamily="49" charset="-127"/>
              </a:rPr>
              <a:t>타당성 검토</a:t>
            </a:r>
          </a:p>
        </p:txBody>
      </p:sp>
      <p:cxnSp>
        <p:nvCxnSpPr>
          <p:cNvPr id="3108" name="AutoShape 388"/>
          <p:cNvCxnSpPr>
            <a:cxnSpLocks noChangeShapeType="1"/>
          </p:cNvCxnSpPr>
          <p:nvPr/>
        </p:nvCxnSpPr>
        <p:spPr bwMode="auto">
          <a:xfrm rot="5400000">
            <a:off x="4419600" y="5181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09" name="AutoShape 390"/>
          <p:cNvCxnSpPr>
            <a:cxnSpLocks noChangeShapeType="1"/>
            <a:stCxn id="3107" idx="3"/>
            <a:endCxn id="3104" idx="3"/>
          </p:cNvCxnSpPr>
          <p:nvPr/>
        </p:nvCxnSpPr>
        <p:spPr bwMode="auto">
          <a:xfrm flipV="1">
            <a:off x="5181600" y="3848100"/>
            <a:ext cx="1588" cy="838200"/>
          </a:xfrm>
          <a:prstGeom prst="bent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110" name="Text Box 391"/>
          <p:cNvSpPr txBox="1">
            <a:spLocks noChangeArrowheads="1"/>
          </p:cNvSpPr>
          <p:nvPr/>
        </p:nvSpPr>
        <p:spPr bwMode="auto">
          <a:xfrm>
            <a:off x="5410200" y="4114800"/>
            <a:ext cx="31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no</a:t>
            </a:r>
          </a:p>
        </p:txBody>
      </p:sp>
      <p:sp>
        <p:nvSpPr>
          <p:cNvPr id="3111" name="Text Box 392"/>
          <p:cNvSpPr txBox="1">
            <a:spLocks noChangeArrowheads="1"/>
          </p:cNvSpPr>
          <p:nvPr/>
        </p:nvSpPr>
        <p:spPr bwMode="auto">
          <a:xfrm>
            <a:off x="4572000" y="5029200"/>
            <a:ext cx="374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yes</a:t>
            </a:r>
          </a:p>
        </p:txBody>
      </p:sp>
      <p:sp>
        <p:nvSpPr>
          <p:cNvPr id="3112" name="AutoShape 393"/>
          <p:cNvSpPr>
            <a:spLocks noChangeArrowheads="1"/>
          </p:cNvSpPr>
          <p:nvPr/>
        </p:nvSpPr>
        <p:spPr bwMode="auto">
          <a:xfrm>
            <a:off x="5638800" y="4648200"/>
            <a:ext cx="685800" cy="762000"/>
          </a:xfrm>
          <a:prstGeom prst="can">
            <a:avLst>
              <a:gd name="adj" fmla="val 27778"/>
            </a:avLst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b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회원 </a:t>
            </a:r>
            <a:r>
              <a:rPr lang="en-US" altLang="ko-KR" sz="1000" b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table</a:t>
            </a:r>
          </a:p>
          <a:p>
            <a:pPr algn="ctr"/>
            <a:r>
              <a:rPr lang="en-US" altLang="ko-KR" sz="1000" b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insert</a:t>
            </a:r>
          </a:p>
        </p:txBody>
      </p:sp>
      <p:sp>
        <p:nvSpPr>
          <p:cNvPr id="3113" name="Line 394"/>
          <p:cNvSpPr>
            <a:spLocks noChangeShapeType="1"/>
          </p:cNvSpPr>
          <p:nvPr/>
        </p:nvSpPr>
        <p:spPr bwMode="auto">
          <a:xfrm>
            <a:off x="45720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14" name="Text Box 396"/>
          <p:cNvSpPr txBox="1">
            <a:spLocks noChangeArrowheads="1"/>
          </p:cNvSpPr>
          <p:nvPr/>
        </p:nvSpPr>
        <p:spPr bwMode="auto">
          <a:xfrm>
            <a:off x="4124325" y="1676400"/>
            <a:ext cx="438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Post</a:t>
            </a:r>
          </a:p>
        </p:txBody>
      </p:sp>
      <p:sp>
        <p:nvSpPr>
          <p:cNvPr id="3115" name="Text Box 397"/>
          <p:cNvSpPr txBox="1">
            <a:spLocks noChangeArrowheads="1"/>
          </p:cNvSpPr>
          <p:nvPr/>
        </p:nvSpPr>
        <p:spPr bwMode="auto">
          <a:xfrm>
            <a:off x="4124325" y="5029200"/>
            <a:ext cx="438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Post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28600" y="6308725"/>
            <a:ext cx="8664575" cy="92075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981200" y="228600"/>
            <a:ext cx="7010400" cy="76200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44475" y="609600"/>
            <a:ext cx="196215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회원 가입 </a:t>
            </a:r>
            <a:r>
              <a:rPr lang="en-US" altLang="ko-KR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DFD (</a:t>
            </a:r>
            <a:r>
              <a:rPr lang="ko-KR" altLang="en-US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설명</a:t>
            </a:r>
            <a:r>
              <a:rPr lang="en-US" altLang="ko-KR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sp>
        <p:nvSpPr>
          <p:cNvPr id="4101" name="AutoShape 30"/>
          <p:cNvSpPr>
            <a:spLocks noChangeArrowheads="1"/>
          </p:cNvSpPr>
          <p:nvPr/>
        </p:nvSpPr>
        <p:spPr bwMode="auto">
          <a:xfrm>
            <a:off x="152400" y="76200"/>
            <a:ext cx="1752600" cy="3810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웹사이트 기획의 실무</a:t>
            </a:r>
          </a:p>
        </p:txBody>
      </p:sp>
      <p:sp>
        <p:nvSpPr>
          <p:cNvPr id="4102" name="Text Box 42"/>
          <p:cNvSpPr txBox="1">
            <a:spLocks noChangeArrowheads="1"/>
          </p:cNvSpPr>
          <p:nvPr/>
        </p:nvSpPr>
        <p:spPr bwMode="auto">
          <a:xfrm>
            <a:off x="228600" y="990600"/>
            <a:ext cx="870585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DFD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는 페이지의 흐름을 로직화 한것입니다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Page Key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라는 제가 임의로 설정한 것인데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스토리보드안의 각각 페이지마다</a:t>
            </a:r>
          </a:p>
          <a:p>
            <a:pPr>
              <a:lnSpc>
                <a:spcPct val="190000"/>
              </a:lnSpc>
            </a:pP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Page Key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라는 것을 이름을 중복시키지 않게 적어놓고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이것은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DFD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에서 각 페이지이름을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Page Key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로 두게되면 페이지 개수가</a:t>
            </a:r>
          </a:p>
          <a:p>
            <a:pPr>
              <a:lnSpc>
                <a:spcPct val="19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많아져도 개발 할 때 이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Page Key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로 페이지접근을 쉽게 할 수 있습니다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Page Key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는 누구나 알 수 있는 이름으로 짓는 것도 좋고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</a:t>
            </a:r>
          </a:p>
          <a:p>
            <a:pPr>
              <a:lnSpc>
                <a:spcPct val="19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파일명으로 사용해도 좋습니다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lnSpc>
                <a:spcPct val="190000"/>
              </a:lnSpc>
            </a:pPr>
            <a:endParaRPr lang="en-US" altLang="ko-KR" sz="1100" b="0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90000"/>
              </a:lnSpc>
            </a:pP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DFD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를 그리기 위해서는 시작과 끝을 명시하고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페이지 흐름이 조건에 따라 달라질 경우에는 정확하게 명시해 줘야 </a:t>
            </a:r>
          </a:p>
          <a:p>
            <a:pPr>
              <a:lnSpc>
                <a:spcPct val="19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합니다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또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DB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를 핸들링 할 경우도 명시를 해줘야 하구요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위는 회원가입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DFD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를 그린 것이고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게시판 등도 정확하게</a:t>
            </a:r>
          </a:p>
          <a:p>
            <a:pPr>
              <a:lnSpc>
                <a:spcPct val="19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작성해주면 좋습니다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일정이 시급한 경우에는 플로우 차트가 생략하는 경우가 있는데 이것은 옳지 못한 방법입니다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>
              <a:lnSpc>
                <a:spcPct val="190000"/>
              </a:lnSpc>
            </a:pPr>
            <a:endParaRPr lang="en-US" altLang="ko-KR" sz="1100" b="0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9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웹에이전시 업체의 웹기획자라면 기존에 작성된 플로우 차트를 라이브러리로 지니고 있고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새로운 프로젝트가 있을 때 똑같은 </a:t>
            </a:r>
          </a:p>
          <a:p>
            <a:pPr>
              <a:lnSpc>
                <a:spcPct val="19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플로우 차트를 조금씩 수정하면서 사용하면 됩니다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개발자에게 이러한 플로우차트를 제시하지 않게 되면 나중에 엉뚱하게 만들고</a:t>
            </a:r>
          </a:p>
          <a:p>
            <a:pPr>
              <a:lnSpc>
                <a:spcPct val="19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나서  웹기획자에게 책임을 전가해도 웹기획자는 할말이 없게 됩니다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오해할 소지가 있을 지 모르겠지만 책임을 회피하기</a:t>
            </a:r>
          </a:p>
          <a:p>
            <a:pPr>
              <a:lnSpc>
                <a:spcPct val="19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위해 만든다는 의미가 아니라 가장 빠르고 효율적인 프로젝트를 위해서는 플로우 차트를 정확하게 작성해야 힘 빠지는 </a:t>
            </a:r>
          </a:p>
          <a:p>
            <a:pPr>
              <a:lnSpc>
                <a:spcPct val="19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재작업을 최소화 할 수 있습니다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훌륭한 웹기획자라면 가장 복잡한 게시판 같은 경우도 자기만의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DFD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및 스토리보드를  </a:t>
            </a:r>
          </a:p>
          <a:p>
            <a:pPr>
              <a:lnSpc>
                <a:spcPct val="19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미리 작성해 놓고 프로젝트시 언제든지 개발자에게 명시할 수 있어야 하며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그것을 자신만의 것으로 계속적으로 업그레이드를 </a:t>
            </a:r>
          </a:p>
          <a:p>
            <a:pPr>
              <a:lnSpc>
                <a:spcPct val="19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할 수 있어야 합니다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8600" y="6308725"/>
            <a:ext cx="8664575" cy="92075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981200" y="228600"/>
            <a:ext cx="7010400" cy="76200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44475" y="609600"/>
            <a:ext cx="107315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게시판 </a:t>
            </a:r>
            <a:r>
              <a:rPr lang="en-US" altLang="ko-KR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DFD</a:t>
            </a:r>
          </a:p>
        </p:txBody>
      </p:sp>
      <p:sp>
        <p:nvSpPr>
          <p:cNvPr id="5125" name="AutoShape 7"/>
          <p:cNvSpPr>
            <a:spLocks noChangeArrowheads="1"/>
          </p:cNvSpPr>
          <p:nvPr/>
        </p:nvSpPr>
        <p:spPr bwMode="auto">
          <a:xfrm>
            <a:off x="3810000" y="3559175"/>
            <a:ext cx="1066800" cy="414338"/>
          </a:xfrm>
          <a:prstGeom prst="roundRect">
            <a:avLst>
              <a:gd name="adj" fmla="val 16667"/>
            </a:avLst>
          </a:prstGeom>
          <a:solidFill>
            <a:srgbClr val="FFE8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List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게시판 리스트</a:t>
            </a:r>
            <a:endParaRPr lang="ko-KR" altLang="en-US" sz="900" b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126" name="AutoShape 30"/>
          <p:cNvSpPr>
            <a:spLocks noChangeArrowheads="1"/>
          </p:cNvSpPr>
          <p:nvPr/>
        </p:nvSpPr>
        <p:spPr bwMode="auto">
          <a:xfrm>
            <a:off x="152400" y="76200"/>
            <a:ext cx="1752600" cy="3810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웹사이트 기획의 실무</a:t>
            </a:r>
          </a:p>
        </p:txBody>
      </p:sp>
      <p:sp>
        <p:nvSpPr>
          <p:cNvPr id="5127" name="AutoShape 45"/>
          <p:cNvSpPr>
            <a:spLocks noChangeArrowheads="1"/>
          </p:cNvSpPr>
          <p:nvPr/>
        </p:nvSpPr>
        <p:spPr bwMode="auto">
          <a:xfrm>
            <a:off x="3732213" y="46482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Content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게시물 내용</a:t>
            </a:r>
            <a:endParaRPr lang="ko-KR" altLang="en-US" sz="900" b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128" name="AutoShape 46"/>
          <p:cNvCxnSpPr>
            <a:cxnSpLocks noChangeShapeType="1"/>
            <a:stCxn id="5125" idx="2"/>
            <a:endCxn id="5127" idx="0"/>
          </p:cNvCxnSpPr>
          <p:nvPr/>
        </p:nvCxnSpPr>
        <p:spPr bwMode="auto">
          <a:xfrm rot="5400000">
            <a:off x="4005263" y="4310063"/>
            <a:ext cx="674687" cy="1587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29" name="Text Box 47"/>
          <p:cNvSpPr txBox="1">
            <a:spLocks noChangeArrowheads="1"/>
          </p:cNvSpPr>
          <p:nvPr/>
        </p:nvSpPr>
        <p:spPr bwMode="auto">
          <a:xfrm>
            <a:off x="4343400" y="4165600"/>
            <a:ext cx="374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Get</a:t>
            </a:r>
          </a:p>
        </p:txBody>
      </p:sp>
      <p:sp>
        <p:nvSpPr>
          <p:cNvPr id="5130" name="AutoShape 48"/>
          <p:cNvSpPr>
            <a:spLocks noChangeArrowheads="1"/>
          </p:cNvSpPr>
          <p:nvPr/>
        </p:nvSpPr>
        <p:spPr bwMode="auto">
          <a:xfrm>
            <a:off x="3733800" y="2514600"/>
            <a:ext cx="12192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Write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게시물 쓰기</a:t>
            </a:r>
            <a:r>
              <a:rPr lang="en-US" altLang="ko-KR" sz="900"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900">
                <a:latin typeface="굴림체" pitchFamily="49" charset="-127"/>
                <a:ea typeface="굴림체" pitchFamily="49" charset="-127"/>
              </a:rPr>
              <a:t>답장</a:t>
            </a:r>
            <a:endParaRPr lang="ko-KR" altLang="en-US" sz="900" b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131" name="AutoShape 50"/>
          <p:cNvCxnSpPr>
            <a:cxnSpLocks noChangeShapeType="1"/>
            <a:stCxn id="5125" idx="0"/>
            <a:endCxn id="5130" idx="2"/>
          </p:cNvCxnSpPr>
          <p:nvPr/>
        </p:nvCxnSpPr>
        <p:spPr bwMode="auto">
          <a:xfrm rot="-5400000">
            <a:off x="4011612" y="3227388"/>
            <a:ext cx="663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32" name="AutoShape 51"/>
          <p:cNvCxnSpPr>
            <a:cxnSpLocks noChangeShapeType="1"/>
            <a:stCxn id="5127" idx="3"/>
            <a:endCxn id="5133" idx="1"/>
          </p:cNvCxnSpPr>
          <p:nvPr/>
        </p:nvCxnSpPr>
        <p:spPr bwMode="auto">
          <a:xfrm flipV="1">
            <a:off x="4951413" y="3771900"/>
            <a:ext cx="687387" cy="1066800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33" name="AutoShape 52"/>
          <p:cNvSpPr>
            <a:spLocks noChangeArrowheads="1"/>
          </p:cNvSpPr>
          <p:nvPr/>
        </p:nvSpPr>
        <p:spPr bwMode="auto">
          <a:xfrm>
            <a:off x="5638800" y="35814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Edit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게시물 수정</a:t>
            </a:r>
            <a:endParaRPr lang="ko-KR" altLang="en-US" sz="900" b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134" name="AutoShape 53"/>
          <p:cNvSpPr>
            <a:spLocks noChangeArrowheads="1"/>
          </p:cNvSpPr>
          <p:nvPr/>
        </p:nvSpPr>
        <p:spPr bwMode="auto">
          <a:xfrm>
            <a:off x="1535113" y="3581400"/>
            <a:ext cx="1066800" cy="3810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900" b="0">
                <a:latin typeface="굴림체" pitchFamily="49" charset="-127"/>
                <a:ea typeface="굴림체" pitchFamily="49" charset="-127"/>
              </a:rPr>
              <a:t>Page-Key : Edit</a:t>
            </a:r>
          </a:p>
          <a:p>
            <a:pPr algn="ctr"/>
            <a:r>
              <a:rPr lang="ko-KR" altLang="en-US" sz="900">
                <a:latin typeface="굴림체" pitchFamily="49" charset="-127"/>
                <a:ea typeface="굴림체" pitchFamily="49" charset="-127"/>
              </a:rPr>
              <a:t>게시물 삭제</a:t>
            </a:r>
            <a:endParaRPr lang="ko-KR" altLang="en-US" sz="900" b="0"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135" name="AutoShape 54"/>
          <p:cNvCxnSpPr>
            <a:cxnSpLocks noChangeShapeType="1"/>
            <a:stCxn id="5133" idx="2"/>
            <a:endCxn id="5134" idx="2"/>
          </p:cNvCxnSpPr>
          <p:nvPr/>
        </p:nvCxnSpPr>
        <p:spPr bwMode="auto">
          <a:xfrm rot="5400000">
            <a:off x="4119563" y="1911350"/>
            <a:ext cx="1588" cy="4103687"/>
          </a:xfrm>
          <a:prstGeom prst="bentConnector3">
            <a:avLst>
              <a:gd name="adj1" fmla="val 1049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36" name="AutoShape 55"/>
          <p:cNvCxnSpPr>
            <a:cxnSpLocks noChangeShapeType="1"/>
            <a:stCxn id="5130" idx="0"/>
            <a:endCxn id="5137" idx="3"/>
          </p:cNvCxnSpPr>
          <p:nvPr/>
        </p:nvCxnSpPr>
        <p:spPr bwMode="auto">
          <a:xfrm rot="-5400000">
            <a:off x="4191000" y="2362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37" name="AutoShape 56"/>
          <p:cNvSpPr>
            <a:spLocks noChangeArrowheads="1"/>
          </p:cNvSpPr>
          <p:nvPr/>
        </p:nvSpPr>
        <p:spPr bwMode="auto">
          <a:xfrm>
            <a:off x="3810000" y="1447800"/>
            <a:ext cx="1066800" cy="762000"/>
          </a:xfrm>
          <a:prstGeom prst="can">
            <a:avLst>
              <a:gd name="adj" fmla="val 25000"/>
            </a:avLst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b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게시판 </a:t>
            </a:r>
            <a:r>
              <a:rPr lang="en-US" altLang="ko-KR" sz="1000" b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table</a:t>
            </a:r>
          </a:p>
          <a:p>
            <a:pPr algn="ctr"/>
            <a:r>
              <a:rPr lang="en-US" altLang="ko-KR" sz="1000" b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Insert/update</a:t>
            </a:r>
          </a:p>
        </p:txBody>
      </p:sp>
      <p:sp>
        <p:nvSpPr>
          <p:cNvPr id="5138" name="AutoShape 57"/>
          <p:cNvSpPr>
            <a:spLocks noChangeArrowheads="1"/>
          </p:cNvSpPr>
          <p:nvPr/>
        </p:nvSpPr>
        <p:spPr bwMode="auto">
          <a:xfrm>
            <a:off x="6940550" y="3386138"/>
            <a:ext cx="831850" cy="762000"/>
          </a:xfrm>
          <a:prstGeom prst="can">
            <a:avLst>
              <a:gd name="adj" fmla="val 25000"/>
            </a:avLst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b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게시판 </a:t>
            </a:r>
            <a:r>
              <a:rPr lang="en-US" altLang="ko-KR" sz="1000" b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table</a:t>
            </a:r>
          </a:p>
          <a:p>
            <a:pPr algn="ctr"/>
            <a:r>
              <a:rPr lang="en-US" altLang="ko-KR" sz="1000" b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Update</a:t>
            </a:r>
          </a:p>
        </p:txBody>
      </p:sp>
      <p:cxnSp>
        <p:nvCxnSpPr>
          <p:cNvPr id="5139" name="AutoShape 58"/>
          <p:cNvCxnSpPr>
            <a:cxnSpLocks noChangeShapeType="1"/>
            <a:stCxn id="5133" idx="3"/>
            <a:endCxn id="5138" idx="2"/>
          </p:cNvCxnSpPr>
          <p:nvPr/>
        </p:nvCxnSpPr>
        <p:spPr bwMode="auto">
          <a:xfrm flipV="1">
            <a:off x="6705600" y="3767138"/>
            <a:ext cx="234950" cy="47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40" name="AutoShape 59"/>
          <p:cNvSpPr>
            <a:spLocks noChangeArrowheads="1"/>
          </p:cNvSpPr>
          <p:nvPr/>
        </p:nvSpPr>
        <p:spPr bwMode="auto">
          <a:xfrm>
            <a:off x="381000" y="3386138"/>
            <a:ext cx="914400" cy="762000"/>
          </a:xfrm>
          <a:prstGeom prst="can">
            <a:avLst>
              <a:gd name="adj" fmla="val 25000"/>
            </a:avLst>
          </a:prstGeom>
          <a:solidFill>
            <a:srgbClr val="00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b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게시판 </a:t>
            </a:r>
            <a:r>
              <a:rPr lang="en-US" altLang="ko-KR" sz="1000" b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table</a:t>
            </a:r>
          </a:p>
          <a:p>
            <a:pPr algn="ctr"/>
            <a:r>
              <a:rPr lang="en-US" altLang="ko-KR" sz="1000" b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delete</a:t>
            </a:r>
          </a:p>
        </p:txBody>
      </p:sp>
      <p:cxnSp>
        <p:nvCxnSpPr>
          <p:cNvPr id="5141" name="AutoShape 60"/>
          <p:cNvCxnSpPr>
            <a:cxnSpLocks noChangeShapeType="1"/>
            <a:stCxn id="5134" idx="1"/>
            <a:endCxn id="5140" idx="4"/>
          </p:cNvCxnSpPr>
          <p:nvPr/>
        </p:nvCxnSpPr>
        <p:spPr bwMode="auto">
          <a:xfrm rot="10800000">
            <a:off x="1295400" y="3767138"/>
            <a:ext cx="239713" cy="4762"/>
          </a:xfrm>
          <a:prstGeom prst="bentConnector3">
            <a:avLst>
              <a:gd name="adj1" fmla="val 49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42" name="AutoShape 65"/>
          <p:cNvCxnSpPr>
            <a:cxnSpLocks noChangeShapeType="1"/>
            <a:stCxn id="5127" idx="2"/>
            <a:endCxn id="5130" idx="3"/>
          </p:cNvCxnSpPr>
          <p:nvPr/>
        </p:nvCxnSpPr>
        <p:spPr bwMode="auto">
          <a:xfrm rot="5400000" flipH="1" flipV="1">
            <a:off x="3485357" y="3561556"/>
            <a:ext cx="2324100" cy="611187"/>
          </a:xfrm>
          <a:prstGeom prst="bentConnector4">
            <a:avLst>
              <a:gd name="adj1" fmla="val -9838"/>
              <a:gd name="adj2" fmla="val 6038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43" name="Text Box 67"/>
          <p:cNvSpPr txBox="1">
            <a:spLocks noChangeArrowheads="1"/>
          </p:cNvSpPr>
          <p:nvPr/>
        </p:nvSpPr>
        <p:spPr bwMode="auto">
          <a:xfrm>
            <a:off x="5334000" y="4191000"/>
            <a:ext cx="374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Get</a:t>
            </a:r>
          </a:p>
        </p:txBody>
      </p:sp>
      <p:sp>
        <p:nvSpPr>
          <p:cNvPr id="5144" name="Text Box 68"/>
          <p:cNvSpPr txBox="1">
            <a:spLocks noChangeArrowheads="1"/>
          </p:cNvSpPr>
          <p:nvPr/>
        </p:nvSpPr>
        <p:spPr bwMode="auto">
          <a:xfrm>
            <a:off x="5334000" y="2438400"/>
            <a:ext cx="374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Get</a:t>
            </a:r>
          </a:p>
        </p:txBody>
      </p:sp>
      <p:sp>
        <p:nvSpPr>
          <p:cNvPr id="5145" name="Text Box 70"/>
          <p:cNvSpPr txBox="1">
            <a:spLocks noChangeArrowheads="1"/>
          </p:cNvSpPr>
          <p:nvPr/>
        </p:nvSpPr>
        <p:spPr bwMode="auto">
          <a:xfrm>
            <a:off x="4343400" y="3124200"/>
            <a:ext cx="374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Get</a:t>
            </a:r>
          </a:p>
        </p:txBody>
      </p:sp>
      <p:sp>
        <p:nvSpPr>
          <p:cNvPr id="5146" name="Text Box 72"/>
          <p:cNvSpPr txBox="1">
            <a:spLocks noChangeArrowheads="1"/>
          </p:cNvSpPr>
          <p:nvPr/>
        </p:nvSpPr>
        <p:spPr bwMode="auto">
          <a:xfrm>
            <a:off x="3108325" y="4851400"/>
            <a:ext cx="692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000" b="0">
                <a:latin typeface="굴림체" pitchFamily="49" charset="-127"/>
                <a:ea typeface="굴림체" pitchFamily="49" charset="-127"/>
              </a:rPr>
              <a:t>삭제클릭</a:t>
            </a:r>
          </a:p>
        </p:txBody>
      </p:sp>
      <p:sp>
        <p:nvSpPr>
          <p:cNvPr id="5147" name="Text Box 73"/>
          <p:cNvSpPr txBox="1">
            <a:spLocks noChangeArrowheads="1"/>
          </p:cNvSpPr>
          <p:nvPr/>
        </p:nvSpPr>
        <p:spPr bwMode="auto">
          <a:xfrm>
            <a:off x="4267200" y="5257800"/>
            <a:ext cx="1263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000" b="0">
                <a:latin typeface="굴림체" pitchFamily="49" charset="-127"/>
                <a:ea typeface="굴림체" pitchFamily="49" charset="-127"/>
              </a:rPr>
              <a:t>쓰기 </a:t>
            </a:r>
            <a:r>
              <a:rPr lang="en-US" altLang="ko-KR" sz="1000" b="0">
                <a:latin typeface="굴림체" pitchFamily="49" charset="-127"/>
                <a:ea typeface="굴림체" pitchFamily="49" charset="-127"/>
              </a:rPr>
              <a:t>or </a:t>
            </a:r>
            <a:r>
              <a:rPr lang="ko-KR" altLang="en-US" sz="1000" b="0">
                <a:latin typeface="굴림체" pitchFamily="49" charset="-127"/>
                <a:ea typeface="굴림체" pitchFamily="49" charset="-127"/>
              </a:rPr>
              <a:t>답장 클릭</a:t>
            </a:r>
          </a:p>
        </p:txBody>
      </p:sp>
      <p:sp>
        <p:nvSpPr>
          <p:cNvPr id="5148" name="Text Box 74"/>
          <p:cNvSpPr txBox="1">
            <a:spLocks noChangeArrowheads="1"/>
          </p:cNvSpPr>
          <p:nvPr/>
        </p:nvSpPr>
        <p:spPr bwMode="auto">
          <a:xfrm>
            <a:off x="3557588" y="4175125"/>
            <a:ext cx="882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000" b="0">
                <a:latin typeface="굴림체" pitchFamily="49" charset="-127"/>
                <a:ea typeface="굴림체" pitchFamily="49" charset="-127"/>
              </a:rPr>
              <a:t>게시물 클릭</a:t>
            </a:r>
          </a:p>
        </p:txBody>
      </p:sp>
      <p:sp>
        <p:nvSpPr>
          <p:cNvPr id="5149" name="Text Box 75"/>
          <p:cNvSpPr txBox="1">
            <a:spLocks noChangeArrowheads="1"/>
          </p:cNvSpPr>
          <p:nvPr/>
        </p:nvSpPr>
        <p:spPr bwMode="auto">
          <a:xfrm>
            <a:off x="3657600" y="3276600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000" b="0">
                <a:latin typeface="굴림체" pitchFamily="49" charset="-127"/>
                <a:ea typeface="굴림체" pitchFamily="49" charset="-127"/>
              </a:rPr>
              <a:t>쓰기 클릭</a:t>
            </a:r>
          </a:p>
        </p:txBody>
      </p:sp>
      <p:sp>
        <p:nvSpPr>
          <p:cNvPr id="5150" name="Text Box 76"/>
          <p:cNvSpPr txBox="1">
            <a:spLocks noChangeArrowheads="1"/>
          </p:cNvSpPr>
          <p:nvPr/>
        </p:nvSpPr>
        <p:spPr bwMode="auto">
          <a:xfrm>
            <a:off x="4953000" y="4833938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000" b="0">
                <a:latin typeface="굴림체" pitchFamily="49" charset="-127"/>
                <a:ea typeface="굴림체" pitchFamily="49" charset="-127"/>
              </a:rPr>
              <a:t>수정 클릭</a:t>
            </a:r>
          </a:p>
        </p:txBody>
      </p:sp>
      <p:sp>
        <p:nvSpPr>
          <p:cNvPr id="5151" name="Text Box 77"/>
          <p:cNvSpPr txBox="1">
            <a:spLocks noChangeArrowheads="1"/>
          </p:cNvSpPr>
          <p:nvPr/>
        </p:nvSpPr>
        <p:spPr bwMode="auto">
          <a:xfrm>
            <a:off x="3946525" y="5689600"/>
            <a:ext cx="692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000" b="0">
                <a:latin typeface="굴림체" pitchFamily="49" charset="-127"/>
                <a:ea typeface="굴림체" pitchFamily="49" charset="-127"/>
              </a:rPr>
              <a:t>삭제클릭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28600" y="6308725"/>
            <a:ext cx="8736013" cy="92075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981200" y="228600"/>
            <a:ext cx="7010400" cy="76200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44475" y="609600"/>
            <a:ext cx="151765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게시판 </a:t>
            </a:r>
            <a:r>
              <a:rPr lang="en-US" altLang="ko-KR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DFD </a:t>
            </a:r>
            <a:r>
              <a:rPr lang="ko-KR" altLang="en-US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설명</a:t>
            </a:r>
          </a:p>
        </p:txBody>
      </p:sp>
      <p:sp>
        <p:nvSpPr>
          <p:cNvPr id="6149" name="AutoShape 7"/>
          <p:cNvSpPr>
            <a:spLocks noChangeArrowheads="1"/>
          </p:cNvSpPr>
          <p:nvPr/>
        </p:nvSpPr>
        <p:spPr bwMode="auto">
          <a:xfrm>
            <a:off x="152400" y="76200"/>
            <a:ext cx="1752600" cy="3810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웹사이트 기획의 실무</a:t>
            </a:r>
          </a:p>
        </p:txBody>
      </p:sp>
      <p:sp>
        <p:nvSpPr>
          <p:cNvPr id="6150" name="Text Box 24"/>
          <p:cNvSpPr txBox="1">
            <a:spLocks noChangeArrowheads="1"/>
          </p:cNvSpPr>
          <p:nvPr/>
        </p:nvSpPr>
        <p:spPr bwMode="auto">
          <a:xfrm>
            <a:off x="304800" y="1189038"/>
            <a:ext cx="88455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위는 게시판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DFD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입니다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다르게 말한다면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게시판에 있는 모든 네비게이션 흐름도라고도 설명할 수 있겠지요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프로젝트가 진행될 때 위의 흐름도의 역할은 매우 중요합니다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전체적으로 페이지 로직에 따른 흐름을 이해 할 수 있기 때문입니다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물론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게시판은 매우 정형화 된 것이기 때문에 이러한 흐름도를 그리지 않아도 프로그래머가 쉽게 제작할 수 있습니다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하지만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전혀 새로운 방식의 프로젝트를 진행한다면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위와 같은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DFD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가 없으면 프로그래머는 프로젝트를 진행하는데 많은 </a:t>
            </a:r>
          </a:p>
          <a:p>
            <a:pPr>
              <a:lnSpc>
                <a:spcPct val="17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에러사항이 있게 됩니다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lnSpc>
                <a:spcPct val="170000"/>
              </a:lnSpc>
            </a:pPr>
            <a:endParaRPr lang="en-US" altLang="ko-KR" sz="1100" b="0">
              <a:latin typeface="굴림체" pitchFamily="49" charset="-127"/>
              <a:ea typeface="굴림체" pitchFamily="49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GET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과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POST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는 데이터를 전송하는 방식을 말합니다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간단하게 설명하여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GET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방식은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URL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주소에 데이타값을 다음페이지로 넘겨주는 방식입니다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POST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방식은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HTTP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헤더 안에 데이터를 </a:t>
            </a:r>
          </a:p>
          <a:p>
            <a:pPr>
              <a:lnSpc>
                <a:spcPct val="17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넣어서 보냅니다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차이점이라면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GET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방식은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URL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주소로 넘겨주는 값이 보이기 때문에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로그인을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GET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방식으로 한다면 아이디와 패스워드가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URL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주소에</a:t>
            </a:r>
          </a:p>
          <a:p>
            <a:pPr>
              <a:lnSpc>
                <a:spcPct val="17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보여지겠지요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POST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방식은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HTTP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헤더안에 데이터를 넣어서 보내지기 때문에 사용자는 페이지에서 페이지를 넘어갈 때 무슨 값이 넘어갔는지 알 </a:t>
            </a:r>
          </a:p>
          <a:p>
            <a:pPr>
              <a:lnSpc>
                <a:spcPct val="17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수 없습니다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그래서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보통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GET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방식은 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URL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주소로 컨텐츠를 접근하고자 할 때 쓰입니다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주로 게시판의 게시물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뉴스레터의 컨텐츠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쇼핑몰의 </a:t>
            </a:r>
          </a:p>
          <a:p>
            <a:pPr>
              <a:lnSpc>
                <a:spcPct val="170000"/>
              </a:lnSpc>
            </a:pP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상품목록 등에 많이 쓰구요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POST</a:t>
            </a:r>
            <a:r>
              <a:rPr lang="ko-KR" altLang="en-US" sz="1100" b="0">
                <a:latin typeface="굴림체" pitchFamily="49" charset="-127"/>
                <a:ea typeface="굴림체" pitchFamily="49" charset="-127"/>
              </a:rPr>
              <a:t>방식은 로그인이나 회원가입 등에 쓰입니다</a:t>
            </a:r>
            <a:r>
              <a:rPr lang="en-US" altLang="ko-KR" sz="1100" b="0"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8600" y="6597650"/>
            <a:ext cx="8736013" cy="80963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81200" y="228600"/>
            <a:ext cx="7010400" cy="76200"/>
          </a:xfrm>
          <a:prstGeom prst="rect">
            <a:avLst/>
          </a:prstGeom>
          <a:gradFill rotWithShape="0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44475" y="533400"/>
            <a:ext cx="89535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마치면서</a:t>
            </a: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152400" y="76200"/>
            <a:ext cx="1752600" cy="3810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웹사이트 기획의 실무</a:t>
            </a:r>
          </a:p>
        </p:txBody>
      </p:sp>
      <p:sp>
        <p:nvSpPr>
          <p:cNvPr id="7174" name="Text Box 83"/>
          <p:cNvSpPr txBox="1">
            <a:spLocks noChangeArrowheads="1"/>
          </p:cNvSpPr>
          <p:nvPr/>
        </p:nvSpPr>
        <p:spPr bwMode="auto">
          <a:xfrm>
            <a:off x="304800" y="941388"/>
            <a:ext cx="8642350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의뢰자가 제안요청을 통하여 사이트를 의뢰하는 과정에서 대부분의 웹에이전시 업체들은 디자인적인 컬리티만을 중요시</a:t>
            </a:r>
          </a:p>
          <a:p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합니다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이유는 제안요청을 한 의뢰자는 눈에 보이는 면만 관심 있게 보기 때문에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그것만으로도 계약이 체결되는 경우</a:t>
            </a:r>
          </a:p>
          <a:p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가 많기 때문이죠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그래서 웹에이전시 업체들은 대부분 기술적인 마인드가 부족한 경우가 많습니다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200" b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하지만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인터넷이 점점 발달되면서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요즘 사이트를 의뢰자는 웹서버 하나만으로 모든 것을 감당할 수 있는 사이트를</a:t>
            </a:r>
          </a:p>
          <a:p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제작을 의뢰하지는 않습니다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. UMS, </a:t>
            </a:r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메신저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인터넷방송국 등 기술적인 스팩을 요구하는 의뢰가 점차 늘어나고 있지요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endParaRPr lang="en-US" altLang="ko-KR" sz="1200" b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요즘 웹에이전시의 웹기획자 라면 단순한 디자인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사용자 위주의 네비게이션 설계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비즈니스 흐름만 파악만으로는 </a:t>
            </a:r>
          </a:p>
          <a:p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경쟁력이 없다고 생각합니다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endParaRPr lang="en-US" altLang="ko-KR" sz="1200" b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웹에이전시 업체들이 시스템통합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(SI)</a:t>
            </a:r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업체들과 제휴를 맺는 추세도 그러한 이유겠지요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200" b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웹기획자라면 프로젝트가 진행되면서 일정을 관리하게 되는데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웹기획자도 디자인이라면 디자인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개발이면 개발 </a:t>
            </a:r>
          </a:p>
          <a:p>
            <a:r>
              <a:rPr lang="ko-KR" altLang="en-US" sz="1200" b="0">
                <a:latin typeface="굴림체" pitchFamily="49" charset="-127"/>
                <a:ea typeface="굴림체" pitchFamily="49" charset="-127"/>
              </a:rPr>
              <a:t>프로젝트의 일부분을 자신이 직접 개발에 참여하는 것이 진정한 웹기획자가 않을까 싶습니다</a:t>
            </a:r>
            <a:r>
              <a:rPr lang="en-US" altLang="ko-KR" sz="1200" b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endParaRPr lang="en-US" altLang="ko-KR" sz="1200" b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708</Words>
  <Application>Microsoft Office PowerPoint</Application>
  <PresentationFormat>화면 슬라이드 쇼(4:3)</PresentationFormat>
  <Paragraphs>123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맑은 고딕</vt:lpstr>
      <vt:lpstr>Times New Roman</vt:lpstr>
      <vt:lpstr>가는각진제목체</vt:lpstr>
      <vt:lpstr>굴림체</vt:lpstr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사이트 기획의 실무</dc:title>
  <dc:creator>kitcoop</dc:creator>
  <dc:description>웹 기획 개요(초급)</dc:description>
  <cp:lastModifiedBy>kitcoop</cp:lastModifiedBy>
  <cp:revision>39</cp:revision>
  <dcterms:modified xsi:type="dcterms:W3CDTF">2017-09-29T05:42:17Z</dcterms:modified>
  <cp:category>웹 기획</cp:category>
</cp:coreProperties>
</file>