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7" r:id="rId2"/>
    <p:sldId id="355" r:id="rId3"/>
    <p:sldId id="356" r:id="rId4"/>
    <p:sldId id="258" r:id="rId5"/>
    <p:sldId id="288" r:id="rId6"/>
    <p:sldId id="295" r:id="rId7"/>
    <p:sldId id="301" r:id="rId8"/>
    <p:sldId id="294" r:id="rId9"/>
    <p:sldId id="308" r:id="rId10"/>
    <p:sldId id="296" r:id="rId11"/>
    <p:sldId id="310" r:id="rId12"/>
    <p:sldId id="311" r:id="rId13"/>
    <p:sldId id="312" r:id="rId14"/>
    <p:sldId id="313" r:id="rId15"/>
    <p:sldId id="314" r:id="rId16"/>
    <p:sldId id="289" r:id="rId17"/>
    <p:sldId id="388" r:id="rId18"/>
    <p:sldId id="389" r:id="rId19"/>
    <p:sldId id="390" r:id="rId20"/>
    <p:sldId id="387" r:id="rId21"/>
    <p:sldId id="302" r:id="rId22"/>
    <p:sldId id="306" r:id="rId23"/>
    <p:sldId id="307" r:id="rId24"/>
    <p:sldId id="303" r:id="rId25"/>
    <p:sldId id="315" r:id="rId26"/>
    <p:sldId id="304" r:id="rId27"/>
    <p:sldId id="305" r:id="rId28"/>
    <p:sldId id="317" r:id="rId29"/>
    <p:sldId id="290" r:id="rId30"/>
    <p:sldId id="318" r:id="rId31"/>
    <p:sldId id="319" r:id="rId32"/>
    <p:sldId id="344" r:id="rId33"/>
    <p:sldId id="345" r:id="rId34"/>
    <p:sldId id="381" r:id="rId35"/>
    <p:sldId id="378" r:id="rId36"/>
    <p:sldId id="364" r:id="rId37"/>
    <p:sldId id="380" r:id="rId38"/>
    <p:sldId id="382" r:id="rId39"/>
    <p:sldId id="383" r:id="rId40"/>
    <p:sldId id="379" r:id="rId41"/>
    <p:sldId id="384" r:id="rId42"/>
    <p:sldId id="365" r:id="rId43"/>
    <p:sldId id="366" r:id="rId44"/>
    <p:sldId id="385" r:id="rId45"/>
    <p:sldId id="368" r:id="rId46"/>
    <p:sldId id="373" r:id="rId47"/>
    <p:sldId id="374" r:id="rId48"/>
    <p:sldId id="375" r:id="rId49"/>
    <p:sldId id="386" r:id="rId50"/>
    <p:sldId id="363" r:id="rId51"/>
    <p:sldId id="279" r:id="rId52"/>
    <p:sldId id="362" r:id="rId53"/>
    <p:sldId id="280" r:id="rId5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B2B2B2"/>
    <a:srgbClr val="9966FF"/>
    <a:srgbClr val="FF00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5703" autoAdjust="0"/>
    <p:restoredTop sz="90929"/>
  </p:normalViewPr>
  <p:slideViewPr>
    <p:cSldViewPr showGuides="1">
      <p:cViewPr varScale="1">
        <p:scale>
          <a:sx n="92" d="100"/>
          <a:sy n="92" d="100"/>
        </p:scale>
        <p:origin x="181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8ED1B34-E9F3-4F4B-832E-DE33E87AFC4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4CBE248-FD7E-4191-B46F-78A7D6A8711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2E0CBD-37D9-41E1-8158-0F042CA03AC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991885-F0C0-419A-B660-1A253F13F9B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650EA17-CEA0-4E54-8B21-89A394750E2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4BF467D-7780-45AD-B780-C9CA959F9C2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A0427A-E0BE-4028-85B3-7A603412049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EAAA7A7-13D7-432B-80FC-48C93193709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873560-0B1D-46A1-A10A-194D3CADBC3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5296EA-0ED0-4E6F-88E6-5208DA2B9E2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8C35BAC-58CC-4D09-9DEF-08517281DE7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9A7150-9492-4934-B0D9-61E3842D6F3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293CF23-4CFF-45FF-A3DC-8054532A71E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0" y="64516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86F63C8-BF38-48E0-B2CA-F6F01C473003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55113" cy="247650"/>
          </a:xfrm>
          <a:prstGeom prst="rect">
            <a:avLst/>
          </a:prstGeom>
          <a:solidFill>
            <a:srgbClr val="3399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b="1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2D265-392A-4E7D-A937-EFEB4BC0CF29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2286000" y="1828800"/>
            <a:ext cx="4800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4000" b="1">
                <a:latin typeface="HY헤드라인M" pitchFamily="18" charset="-127"/>
                <a:ea typeface="HY헤드라인M" pitchFamily="18" charset="-127"/>
              </a:rPr>
              <a:t>프로젝트 실습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A95A7-6750-48B8-9004-625F8EDCD2AB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685800" y="1219200"/>
            <a:ext cx="7772400" cy="609600"/>
          </a:xfrm>
          <a:prstGeom prst="rect">
            <a:avLst/>
          </a:prstGeom>
          <a:noFill/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457200" indent="-457200" algn="ctr">
              <a:spcBef>
                <a:spcPct val="50000"/>
              </a:spcBef>
            </a:pPr>
            <a:endParaRPr lang="ko-KR" altLang="ko-KR" sz="1400" b="1">
              <a:latin typeface="Times New Roman" pitchFamily="18" charset="0"/>
            </a:endParaRPr>
          </a:p>
        </p:txBody>
      </p:sp>
      <p:sp>
        <p:nvSpPr>
          <p:cNvPr id="67588" name="Oval 4"/>
          <p:cNvSpPr>
            <a:spLocks noChangeArrowheads="1"/>
          </p:cNvSpPr>
          <p:nvPr/>
        </p:nvSpPr>
        <p:spPr bwMode="auto">
          <a:xfrm>
            <a:off x="838200" y="1295400"/>
            <a:ext cx="838200" cy="457200"/>
          </a:xfrm>
          <a:prstGeom prst="ellipse">
            <a:avLst/>
          </a:prstGeom>
          <a:solidFill>
            <a:srgbClr val="99CC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b="1">
                <a:latin typeface="Times New Roman" pitchFamily="18" charset="0"/>
              </a:rPr>
              <a:t>목표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685800" y="2133600"/>
            <a:ext cx="1143000" cy="7620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pitchFamily="18" charset="0"/>
              </a:rPr>
              <a:t>배경</a:t>
            </a:r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1828800" y="2133600"/>
            <a:ext cx="6629400" cy="7620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</a:pPr>
            <a:endParaRPr lang="ko-KR" altLang="ko-KR" sz="1400">
              <a:latin typeface="Times New Roman" pitchFamily="18" charset="0"/>
            </a:endParaRPr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685800" y="2895600"/>
            <a:ext cx="1143000" cy="19050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pitchFamily="18" charset="0"/>
              </a:rPr>
              <a:t>주요내용</a:t>
            </a:r>
          </a:p>
        </p:txBody>
      </p:sp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1828800" y="2895600"/>
            <a:ext cx="6629400" cy="19050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</a:pPr>
            <a:endParaRPr lang="ko-KR" altLang="ko-KR" sz="1400">
              <a:latin typeface="Times New Roman" pitchFamily="18" charset="0"/>
            </a:endParaRPr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685800" y="4800600"/>
            <a:ext cx="1143000" cy="12192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pitchFamily="18" charset="0"/>
              </a:rPr>
              <a:t>기대효과</a:t>
            </a:r>
          </a:p>
        </p:txBody>
      </p:sp>
      <p:sp>
        <p:nvSpPr>
          <p:cNvPr id="67594" name="Rectangle 10"/>
          <p:cNvSpPr>
            <a:spLocks noChangeArrowheads="1"/>
          </p:cNvSpPr>
          <p:nvPr/>
        </p:nvSpPr>
        <p:spPr bwMode="auto">
          <a:xfrm>
            <a:off x="1828800" y="4800600"/>
            <a:ext cx="6629400" cy="12192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  <a:buFontTx/>
              <a:buChar char="•"/>
            </a:pPr>
            <a:endParaRPr lang="ko-KR" altLang="ko-KR" sz="1400">
              <a:latin typeface="Times New Roman" pitchFamily="18" charset="0"/>
            </a:endParaRPr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>
            <a:off x="7848600" y="0"/>
            <a:ext cx="1295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/>
              <a:t>Work Sheet 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7ADAB-A394-495A-94B1-9E13C69E02EA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685800" y="1219200"/>
            <a:ext cx="7772400" cy="609600"/>
          </a:xfrm>
          <a:prstGeom prst="rect">
            <a:avLst/>
          </a:prstGeom>
          <a:noFill/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457200" indent="-457200" algn="ctr">
              <a:spcBef>
                <a:spcPct val="50000"/>
              </a:spcBef>
            </a:pPr>
            <a:r>
              <a:rPr lang="ko-KR" altLang="en-US" b="1">
                <a:latin typeface="Times New Roman" pitchFamily="18" charset="0"/>
              </a:rPr>
              <a:t>핵심 컨텐츠 강화 </a:t>
            </a:r>
            <a:r>
              <a:rPr lang="en-US" altLang="ko-KR" b="1">
                <a:latin typeface="Times New Roman" pitchFamily="18" charset="0"/>
              </a:rPr>
              <a:t>– </a:t>
            </a:r>
            <a:r>
              <a:rPr lang="ko-KR" altLang="en-US" b="1">
                <a:latin typeface="Times New Roman" pitchFamily="18" charset="0"/>
              </a:rPr>
              <a:t>국내 최대 매물 정보 데이터베이스 구축</a:t>
            </a:r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685800" y="2133600"/>
            <a:ext cx="1143000" cy="7620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pitchFamily="18" charset="0"/>
              </a:rPr>
              <a:t>배경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1828800" y="2133600"/>
            <a:ext cx="6629400" cy="7620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</a:pPr>
            <a:r>
              <a:rPr lang="ko-KR" altLang="en-US" sz="1400">
                <a:latin typeface="Times New Roman" pitchFamily="18" charset="0"/>
              </a:rPr>
              <a:t>커뮤니티</a:t>
            </a:r>
            <a:r>
              <a:rPr lang="en-US" altLang="ko-KR" sz="1400">
                <a:latin typeface="Times New Roman" pitchFamily="18" charset="0"/>
              </a:rPr>
              <a:t>, </a:t>
            </a:r>
            <a:r>
              <a:rPr lang="ko-KR" altLang="en-US" sz="1400">
                <a:latin typeface="Times New Roman" pitchFamily="18" charset="0"/>
              </a:rPr>
              <a:t>커머스</a:t>
            </a:r>
            <a:r>
              <a:rPr lang="en-US" altLang="ko-KR" sz="1400">
                <a:latin typeface="Times New Roman" pitchFamily="18" charset="0"/>
              </a:rPr>
              <a:t>, </a:t>
            </a:r>
            <a:r>
              <a:rPr lang="ko-KR" altLang="en-US" sz="1400">
                <a:latin typeface="Times New Roman" pitchFamily="18" charset="0"/>
              </a:rPr>
              <a:t>제휴</a:t>
            </a:r>
            <a:r>
              <a:rPr lang="en-US" altLang="ko-KR" sz="1400">
                <a:latin typeface="Times New Roman" pitchFamily="18" charset="0"/>
              </a:rPr>
              <a:t>, </a:t>
            </a:r>
            <a:r>
              <a:rPr lang="ko-KR" altLang="en-US" sz="1400">
                <a:latin typeface="Times New Roman" pitchFamily="18" charset="0"/>
              </a:rPr>
              <a:t>수익기반 마련의 핵심 역량에 대한 필요성</a:t>
            </a:r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685800" y="2895600"/>
            <a:ext cx="1143000" cy="19050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pitchFamily="18" charset="0"/>
              </a:rPr>
              <a:t>주요내용</a:t>
            </a:r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1828800" y="2895600"/>
            <a:ext cx="6629400" cy="19050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 sz="1400">
                <a:latin typeface="Times New Roman" pitchFamily="18" charset="0"/>
              </a:rPr>
              <a:t> </a:t>
            </a:r>
            <a:r>
              <a:rPr lang="ko-KR" altLang="en-US" sz="1400">
                <a:latin typeface="Times New Roman" pitchFamily="18" charset="0"/>
              </a:rPr>
              <a:t>국내 매물 데이터의 표준 마련 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1400">
                <a:latin typeface="Times New Roman" pitchFamily="18" charset="0"/>
              </a:rPr>
              <a:t> 국내 최대 매물 정보 확보 및 제공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1400">
                <a:latin typeface="Times New Roman" pitchFamily="18" charset="0"/>
              </a:rPr>
              <a:t> 국내 최고</a:t>
            </a:r>
            <a:r>
              <a:rPr lang="en-US" altLang="ko-KR" sz="1400">
                <a:latin typeface="Times New Roman" pitchFamily="18" charset="0"/>
              </a:rPr>
              <a:t>(</a:t>
            </a:r>
            <a:r>
              <a:rPr lang="ko-KR" altLang="en-US" sz="1400">
                <a:latin typeface="Times New Roman" pitchFamily="18" charset="0"/>
              </a:rPr>
              <a:t>정보의 질과 신뢰성</a:t>
            </a:r>
            <a:r>
              <a:rPr lang="en-US" altLang="ko-KR" sz="1400">
                <a:latin typeface="Times New Roman" pitchFamily="18" charset="0"/>
              </a:rPr>
              <a:t>)</a:t>
            </a:r>
            <a:r>
              <a:rPr lang="ko-KR" altLang="en-US" sz="1400">
                <a:latin typeface="Times New Roman" pitchFamily="18" charset="0"/>
              </a:rPr>
              <a:t>의 매물 정보 확보 및 제공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1400">
                <a:latin typeface="Times New Roman" pitchFamily="18" charset="0"/>
              </a:rPr>
              <a:t> 다양하고 쉽고 빠른 검색 방식 제공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1400">
                <a:latin typeface="Times New Roman" pitchFamily="18" charset="0"/>
              </a:rPr>
              <a:t> 빠른 유통을 위한 매수 매도자의 연계</a:t>
            </a:r>
            <a:r>
              <a:rPr lang="en-US" altLang="ko-KR" sz="1400">
                <a:latin typeface="Times New Roman" pitchFamily="18" charset="0"/>
              </a:rPr>
              <a:t>, </a:t>
            </a:r>
            <a:r>
              <a:rPr lang="ko-KR" altLang="en-US" sz="1400">
                <a:latin typeface="Times New Roman" pitchFamily="18" charset="0"/>
              </a:rPr>
              <a:t>맞춤 서비스 구현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1400">
                <a:latin typeface="Times New Roman" pitchFamily="18" charset="0"/>
              </a:rPr>
              <a:t> 오프라인과 온라인을 연계한 </a:t>
            </a:r>
            <a:r>
              <a:rPr lang="en-US" altLang="ko-KR" sz="1400">
                <a:latin typeface="Times New Roman" pitchFamily="18" charset="0"/>
              </a:rPr>
              <a:t>contents gathering </a:t>
            </a:r>
            <a:r>
              <a:rPr lang="ko-KR" altLang="en-US" sz="1400">
                <a:latin typeface="Times New Roman" pitchFamily="18" charset="0"/>
              </a:rPr>
              <a:t>체재 구축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685800" y="4800600"/>
            <a:ext cx="1143000" cy="12192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pitchFamily="18" charset="0"/>
              </a:rPr>
              <a:t>기대효과</a:t>
            </a:r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1828800" y="4800600"/>
            <a:ext cx="6629400" cy="12192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 sz="1400">
                <a:latin typeface="Times New Roman" pitchFamily="18" charset="0"/>
              </a:rPr>
              <a:t> </a:t>
            </a:r>
            <a:r>
              <a:rPr lang="ko-KR" altLang="en-US" sz="1400">
                <a:latin typeface="Times New Roman" pitchFamily="18" charset="0"/>
              </a:rPr>
              <a:t>전문 중개사 및 네티즌의 서비스 이용 만족도 증가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1400">
                <a:latin typeface="Times New Roman" pitchFamily="18" charset="0"/>
              </a:rPr>
              <a:t> 제휴 관계에서의 경쟁력 확보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1400">
                <a:latin typeface="Times New Roman" pitchFamily="18" charset="0"/>
              </a:rPr>
              <a:t> 국내 최고의 부동산 서비스 단초 마련</a:t>
            </a:r>
          </a:p>
        </p:txBody>
      </p:sp>
      <p:sp>
        <p:nvSpPr>
          <p:cNvPr id="86025" name="Oval 9"/>
          <p:cNvSpPr>
            <a:spLocks noChangeArrowheads="1"/>
          </p:cNvSpPr>
          <p:nvPr/>
        </p:nvSpPr>
        <p:spPr bwMode="auto">
          <a:xfrm>
            <a:off x="838200" y="1295400"/>
            <a:ext cx="838200" cy="457200"/>
          </a:xfrm>
          <a:prstGeom prst="ellipse">
            <a:avLst/>
          </a:prstGeom>
          <a:solidFill>
            <a:srgbClr val="99CC00"/>
          </a:solidFill>
          <a:ln w="9525">
            <a:solidFill>
              <a:srgbClr val="33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b="1">
                <a:latin typeface="Times New Roman" pitchFamily="18" charset="0"/>
              </a:rPr>
              <a:t>목표</a:t>
            </a:r>
          </a:p>
        </p:txBody>
      </p:sp>
      <p:sp>
        <p:nvSpPr>
          <p:cNvPr id="86027" name="AutoShape 11"/>
          <p:cNvSpPr>
            <a:spLocks noChangeArrowheads="1"/>
          </p:cNvSpPr>
          <p:nvPr/>
        </p:nvSpPr>
        <p:spPr bwMode="auto">
          <a:xfrm>
            <a:off x="8077200" y="304800"/>
            <a:ext cx="990600" cy="304800"/>
          </a:xfrm>
          <a:prstGeom prst="roundRect">
            <a:avLst>
              <a:gd name="adj" fmla="val 16667"/>
            </a:avLst>
          </a:prstGeom>
          <a:solidFill>
            <a:srgbClr val="339966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b="1"/>
              <a:t>사 례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96852-1122-469D-86BA-9D45C69A2ACE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685800" y="1219200"/>
            <a:ext cx="7772400" cy="609600"/>
          </a:xfrm>
          <a:prstGeom prst="rect">
            <a:avLst/>
          </a:prstGeom>
          <a:noFill/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altLang="ko-KR" b="1">
                <a:latin typeface="Times New Roman" pitchFamily="18" charset="0"/>
              </a:rPr>
              <a:t>             </a:t>
            </a:r>
            <a:r>
              <a:rPr lang="ko-KR" altLang="en-US" b="1">
                <a:latin typeface="Times New Roman" pitchFamily="18" charset="0"/>
              </a:rPr>
              <a:t>부동산 </a:t>
            </a:r>
            <a:r>
              <a:rPr lang="en-US" altLang="ko-KR" b="1">
                <a:latin typeface="Times New Roman" pitchFamily="18" charset="0"/>
              </a:rPr>
              <a:t>One-stop Service </a:t>
            </a:r>
            <a:r>
              <a:rPr lang="ko-KR" altLang="en-US" b="1">
                <a:latin typeface="Times New Roman" pitchFamily="18" charset="0"/>
              </a:rPr>
              <a:t>구현 </a:t>
            </a:r>
            <a:r>
              <a:rPr lang="en-US" altLang="ko-KR" b="1">
                <a:latin typeface="Times New Roman" pitchFamily="18" charset="0"/>
              </a:rPr>
              <a:t>– </a:t>
            </a:r>
            <a:r>
              <a:rPr lang="ko-KR" altLang="en-US" b="1">
                <a:latin typeface="Times New Roman" pitchFamily="18" charset="0"/>
              </a:rPr>
              <a:t>부동산 종합 컨텐츠 및 서비스 구현</a:t>
            </a: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685800" y="2133600"/>
            <a:ext cx="1143000" cy="9144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pitchFamily="18" charset="0"/>
              </a:rPr>
              <a:t>배경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1828800" y="2133600"/>
            <a:ext cx="6629400" cy="9144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 sz="1400">
                <a:latin typeface="Times New Roman" pitchFamily="18" charset="0"/>
              </a:rPr>
              <a:t> </a:t>
            </a:r>
            <a:r>
              <a:rPr lang="ko-KR" altLang="en-US" sz="1400">
                <a:latin typeface="Times New Roman" pitchFamily="18" charset="0"/>
              </a:rPr>
              <a:t>포털의 등장으로 인한 </a:t>
            </a:r>
            <a:r>
              <a:rPr lang="en-US" altLang="ko-KR" sz="1400">
                <a:latin typeface="Times New Roman" pitchFamily="18" charset="0"/>
              </a:rPr>
              <a:t>one-stop</a:t>
            </a:r>
            <a:r>
              <a:rPr lang="ko-KR" altLang="en-US" sz="1400">
                <a:latin typeface="Times New Roman" pitchFamily="18" charset="0"/>
              </a:rPr>
              <a:t>서비스에 대한 니즈 확대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1400">
                <a:latin typeface="Times New Roman" pitchFamily="18" charset="0"/>
              </a:rPr>
              <a:t> 사이트로 유입한 회원의 일탈을 방지할 장치 필요</a:t>
            </a:r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685800" y="3048000"/>
            <a:ext cx="1143000" cy="16764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pitchFamily="18" charset="0"/>
              </a:rPr>
              <a:t>주요내용</a:t>
            </a:r>
          </a:p>
        </p:txBody>
      </p:sp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1828800" y="3048000"/>
            <a:ext cx="6629400" cy="16764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 sz="1400">
                <a:latin typeface="Times New Roman" pitchFamily="18" charset="0"/>
              </a:rPr>
              <a:t> </a:t>
            </a:r>
            <a:r>
              <a:rPr lang="ko-KR" altLang="en-US" sz="1400">
                <a:latin typeface="Times New Roman" pitchFamily="18" charset="0"/>
              </a:rPr>
              <a:t>매물 검색에서부터 이사</a:t>
            </a:r>
            <a:r>
              <a:rPr lang="en-US" altLang="ko-KR" sz="1400">
                <a:latin typeface="Times New Roman" pitchFamily="18" charset="0"/>
              </a:rPr>
              <a:t>, </a:t>
            </a:r>
            <a:r>
              <a:rPr lang="ko-KR" altLang="en-US" sz="1400">
                <a:latin typeface="Times New Roman" pitchFamily="18" charset="0"/>
              </a:rPr>
              <a:t>집들이까지</a:t>
            </a:r>
            <a:r>
              <a:rPr lang="en-US" altLang="ko-KR" sz="1400">
                <a:latin typeface="Times New Roman" pitchFamily="18" charset="0"/>
              </a:rPr>
              <a:t>, </a:t>
            </a:r>
            <a:r>
              <a:rPr lang="ko-KR" altLang="en-US" sz="1400">
                <a:latin typeface="Times New Roman" pitchFamily="18" charset="0"/>
              </a:rPr>
              <a:t>집구하기를 위한 전 과정에 대한 정보 제공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1400">
                <a:latin typeface="Times New Roman" pitchFamily="18" charset="0"/>
              </a:rPr>
              <a:t> </a:t>
            </a:r>
            <a:r>
              <a:rPr lang="en-US" altLang="ko-KR" sz="1400">
                <a:latin typeface="Times New Roman" pitchFamily="18" charset="0"/>
              </a:rPr>
              <a:t>Before Service</a:t>
            </a:r>
            <a:r>
              <a:rPr lang="ko-KR" altLang="en-US" sz="1400">
                <a:latin typeface="Times New Roman" pitchFamily="18" charset="0"/>
              </a:rPr>
              <a:t>에서부터 </a:t>
            </a:r>
            <a:r>
              <a:rPr lang="en-US" altLang="ko-KR" sz="1400">
                <a:latin typeface="Times New Roman" pitchFamily="18" charset="0"/>
              </a:rPr>
              <a:t>After Service</a:t>
            </a:r>
            <a:r>
              <a:rPr lang="ko-KR" altLang="en-US" sz="1400">
                <a:latin typeface="Times New Roman" pitchFamily="18" charset="0"/>
              </a:rPr>
              <a:t>까지 </a:t>
            </a:r>
            <a:r>
              <a:rPr lang="en-US" altLang="ko-KR" sz="1400">
                <a:latin typeface="Times New Roman" pitchFamily="18" charset="0"/>
              </a:rPr>
              <a:t>Total Service</a:t>
            </a:r>
            <a:r>
              <a:rPr lang="ko-KR" altLang="en-US" sz="1400">
                <a:latin typeface="Times New Roman" pitchFamily="18" charset="0"/>
              </a:rPr>
              <a:t>제공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1400">
                <a:latin typeface="Times New Roman" pitchFamily="18" charset="0"/>
              </a:rPr>
              <a:t> </a:t>
            </a:r>
            <a:r>
              <a:rPr lang="en-US" altLang="ko-KR" sz="1400">
                <a:latin typeface="Times New Roman" pitchFamily="18" charset="0"/>
              </a:rPr>
              <a:t>Contents – Community – Commerce </a:t>
            </a:r>
            <a:r>
              <a:rPr lang="ko-KR" altLang="en-US" sz="1400">
                <a:latin typeface="Times New Roman" pitchFamily="18" charset="0"/>
              </a:rPr>
              <a:t>서비스의 연계 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1400">
                <a:latin typeface="Times New Roman" pitchFamily="18" charset="0"/>
              </a:rPr>
              <a:t> 다양한 컨텐츠 제휴를 통한 </a:t>
            </a:r>
            <a:r>
              <a:rPr lang="en-US" altLang="ko-KR" sz="1400">
                <a:latin typeface="Times New Roman" pitchFamily="18" charset="0"/>
              </a:rPr>
              <a:t>CP </a:t>
            </a:r>
            <a:r>
              <a:rPr lang="ko-KR" altLang="en-US" sz="1400">
                <a:latin typeface="Times New Roman" pitchFamily="18" charset="0"/>
              </a:rPr>
              <a:t>연동</a:t>
            </a:r>
          </a:p>
        </p:txBody>
      </p:sp>
      <p:sp>
        <p:nvSpPr>
          <p:cNvPr id="87047" name="Rectangle 7"/>
          <p:cNvSpPr>
            <a:spLocks noChangeArrowheads="1"/>
          </p:cNvSpPr>
          <p:nvPr/>
        </p:nvSpPr>
        <p:spPr bwMode="auto">
          <a:xfrm>
            <a:off x="685800" y="4724400"/>
            <a:ext cx="1143000" cy="1371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pitchFamily="18" charset="0"/>
              </a:rPr>
              <a:t>기대효과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1828800" y="4724400"/>
            <a:ext cx="6629400" cy="1371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 sz="1400">
                <a:latin typeface="Times New Roman" pitchFamily="18" charset="0"/>
              </a:rPr>
              <a:t> Vertical Portal</a:t>
            </a:r>
            <a:r>
              <a:rPr lang="ko-KR" altLang="en-US" sz="1400">
                <a:latin typeface="Times New Roman" pitchFamily="18" charset="0"/>
              </a:rPr>
              <a:t>로서의 면모 구비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1400">
                <a:latin typeface="Times New Roman" pitchFamily="18" charset="0"/>
              </a:rPr>
              <a:t> 제휴의 범위 확대</a:t>
            </a:r>
            <a:r>
              <a:rPr lang="en-US" altLang="ko-KR" sz="1400">
                <a:latin typeface="Times New Roman" pitchFamily="18" charset="0"/>
              </a:rPr>
              <a:t>, </a:t>
            </a:r>
            <a:r>
              <a:rPr lang="ko-KR" altLang="en-US" sz="1400">
                <a:latin typeface="Times New Roman" pitchFamily="18" charset="0"/>
              </a:rPr>
              <a:t>서비스 확장성 확보</a:t>
            </a:r>
            <a:r>
              <a:rPr lang="en-US" altLang="ko-KR" sz="1400">
                <a:latin typeface="Times New Roman" pitchFamily="18" charset="0"/>
              </a:rPr>
              <a:t>, </a:t>
            </a:r>
            <a:r>
              <a:rPr lang="ko-KR" altLang="en-US" sz="1400">
                <a:latin typeface="Times New Roman" pitchFamily="18" charset="0"/>
              </a:rPr>
              <a:t>다양한 수익기반 마련 토대 마련</a:t>
            </a:r>
          </a:p>
        </p:txBody>
      </p:sp>
      <p:sp>
        <p:nvSpPr>
          <p:cNvPr id="87049" name="Oval 9"/>
          <p:cNvSpPr>
            <a:spLocks noChangeArrowheads="1"/>
          </p:cNvSpPr>
          <p:nvPr/>
        </p:nvSpPr>
        <p:spPr bwMode="auto">
          <a:xfrm>
            <a:off x="838200" y="1295400"/>
            <a:ext cx="838200" cy="457200"/>
          </a:xfrm>
          <a:prstGeom prst="ellipse">
            <a:avLst/>
          </a:prstGeom>
          <a:solidFill>
            <a:srgbClr val="99CC00"/>
          </a:solidFill>
          <a:ln w="9525">
            <a:solidFill>
              <a:srgbClr val="33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b="1">
                <a:latin typeface="Times New Roman" pitchFamily="18" charset="0"/>
              </a:rPr>
              <a:t>목표</a:t>
            </a:r>
          </a:p>
        </p:txBody>
      </p:sp>
      <p:sp>
        <p:nvSpPr>
          <p:cNvPr id="87051" name="AutoShape 11"/>
          <p:cNvSpPr>
            <a:spLocks noChangeArrowheads="1"/>
          </p:cNvSpPr>
          <p:nvPr/>
        </p:nvSpPr>
        <p:spPr bwMode="auto">
          <a:xfrm>
            <a:off x="8077200" y="304800"/>
            <a:ext cx="990600" cy="304800"/>
          </a:xfrm>
          <a:prstGeom prst="roundRect">
            <a:avLst>
              <a:gd name="adj" fmla="val 16667"/>
            </a:avLst>
          </a:prstGeom>
          <a:solidFill>
            <a:srgbClr val="339966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b="1"/>
              <a:t>사 례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6B7-9900-4FFE-A4A9-24116F345157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685800" y="1066800"/>
            <a:ext cx="7772400" cy="609600"/>
          </a:xfrm>
          <a:prstGeom prst="rect">
            <a:avLst/>
          </a:prstGeom>
          <a:noFill/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457200" indent="-457200" algn="ctr"/>
            <a:r>
              <a:rPr lang="en-US" altLang="ko-KR" b="1">
                <a:latin typeface="Times New Roman" pitchFamily="18" charset="0"/>
              </a:rPr>
              <a:t>            </a:t>
            </a:r>
            <a:r>
              <a:rPr lang="ko-KR" altLang="en-US" b="1">
                <a:latin typeface="Times New Roman" pitchFamily="18" charset="0"/>
              </a:rPr>
              <a:t>커뮤니티 강화 </a:t>
            </a:r>
            <a:r>
              <a:rPr lang="en-US" altLang="ko-KR" b="1">
                <a:latin typeface="Times New Roman" pitchFamily="18" charset="0"/>
              </a:rPr>
              <a:t>– </a:t>
            </a:r>
            <a:r>
              <a:rPr lang="ko-KR" altLang="en-US" b="1">
                <a:latin typeface="Times New Roman" pitchFamily="18" charset="0"/>
              </a:rPr>
              <a:t>부동산전문가 및 일반회원을 위한 커뮤니티 구축</a:t>
            </a: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685800" y="1981200"/>
            <a:ext cx="1143000" cy="10668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pitchFamily="18" charset="0"/>
              </a:rPr>
              <a:t>배경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1828800" y="1981200"/>
            <a:ext cx="6629400" cy="10668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 sz="1400">
                <a:latin typeface="Times New Roman" pitchFamily="18" charset="0"/>
              </a:rPr>
              <a:t> </a:t>
            </a:r>
            <a:r>
              <a:rPr lang="ko-KR" altLang="en-US" sz="1400">
                <a:latin typeface="Times New Roman" pitchFamily="18" charset="0"/>
              </a:rPr>
              <a:t>회원의 수와 고객정보 가치가 기업가치로 연결되는 닷컴의 특성 반영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1400">
                <a:latin typeface="Times New Roman" pitchFamily="18" charset="0"/>
              </a:rPr>
              <a:t> 시장선점을 위한 고객확보 필요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1400">
                <a:latin typeface="Times New Roman" pitchFamily="18" charset="0"/>
              </a:rPr>
              <a:t> 다양한 </a:t>
            </a:r>
            <a:r>
              <a:rPr lang="en-US" altLang="ko-KR" sz="1400">
                <a:latin typeface="Times New Roman" pitchFamily="18" charset="0"/>
              </a:rPr>
              <a:t>Biz transaction </a:t>
            </a:r>
            <a:r>
              <a:rPr lang="ko-KR" altLang="en-US" sz="1400">
                <a:latin typeface="Times New Roman" pitchFamily="18" charset="0"/>
              </a:rPr>
              <a:t>을 위한 고객 기반마련 필요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1400">
                <a:latin typeface="Times New Roman" pitchFamily="18" charset="0"/>
              </a:rPr>
              <a:t> </a:t>
            </a:r>
            <a:r>
              <a:rPr lang="en-US" altLang="ko-KR" sz="1400">
                <a:latin typeface="Times New Roman" pitchFamily="18" charset="0"/>
              </a:rPr>
              <a:t>Contents-Commerce-Community </a:t>
            </a:r>
            <a:r>
              <a:rPr lang="ko-KR" altLang="en-US" sz="1400">
                <a:latin typeface="Times New Roman" pitchFamily="18" charset="0"/>
              </a:rPr>
              <a:t>등 </a:t>
            </a:r>
            <a:r>
              <a:rPr lang="en-US" altLang="ko-KR" sz="1400">
                <a:latin typeface="Times New Roman" pitchFamily="18" charset="0"/>
              </a:rPr>
              <a:t>3C</a:t>
            </a:r>
            <a:r>
              <a:rPr lang="ko-KR" altLang="en-US" sz="1400">
                <a:latin typeface="Times New Roman" pitchFamily="18" charset="0"/>
              </a:rPr>
              <a:t>는 인터넷 비즈니스의 성공요소</a:t>
            </a: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685800" y="3048000"/>
            <a:ext cx="1143000" cy="20574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pitchFamily="18" charset="0"/>
              </a:rPr>
              <a:t>주요내용</a:t>
            </a:r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1828800" y="3048000"/>
            <a:ext cx="6629400" cy="20574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 sz="1400">
                <a:latin typeface="Times New Roman" pitchFamily="18" charset="0"/>
              </a:rPr>
              <a:t> </a:t>
            </a:r>
            <a:r>
              <a:rPr lang="ko-KR" altLang="en-US" sz="1400">
                <a:latin typeface="Times New Roman" pitchFamily="18" charset="0"/>
              </a:rPr>
              <a:t>부동산 정보의 공급자와 수요자의 </a:t>
            </a:r>
            <a:r>
              <a:rPr lang="en-US" altLang="ko-KR" sz="1400">
                <a:latin typeface="Times New Roman" pitchFamily="18" charset="0"/>
              </a:rPr>
              <a:t>Market </a:t>
            </a:r>
            <a:r>
              <a:rPr lang="ko-KR" altLang="en-US" sz="1400">
                <a:latin typeface="Times New Roman" pitchFamily="18" charset="0"/>
              </a:rPr>
              <a:t>제공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1400">
                <a:latin typeface="Times New Roman" pitchFamily="18" charset="0"/>
              </a:rPr>
              <a:t> 부동산 전문가 그룹을 </a:t>
            </a:r>
            <a:r>
              <a:rPr lang="en-US" altLang="ko-KR" sz="1400">
                <a:latin typeface="Times New Roman" pitchFamily="18" charset="0"/>
              </a:rPr>
              <a:t>lock-in </a:t>
            </a:r>
            <a:r>
              <a:rPr lang="ko-KR" altLang="en-US" sz="1400">
                <a:latin typeface="Times New Roman" pitchFamily="18" charset="0"/>
              </a:rPr>
              <a:t>하기 위한 다양한 서비스 개발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1400">
                <a:latin typeface="Times New Roman" pitchFamily="18" charset="0"/>
              </a:rPr>
              <a:t> 고객커뮤니티 기능 제공을 통한 커뮤니티 및 이벤트 활성화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1400">
                <a:latin typeface="Times New Roman" pitchFamily="18" charset="0"/>
              </a:rPr>
              <a:t>  </a:t>
            </a:r>
            <a:r>
              <a:rPr lang="en-US" altLang="ko-KR" sz="1400">
                <a:latin typeface="Times New Roman" pitchFamily="18" charset="0"/>
              </a:rPr>
              <a:t>Single, Wedding, Silver </a:t>
            </a:r>
            <a:r>
              <a:rPr lang="ko-KR" altLang="en-US" sz="1400">
                <a:latin typeface="Times New Roman" pitchFamily="18" charset="0"/>
              </a:rPr>
              <a:t>등 세대별</a:t>
            </a:r>
            <a:r>
              <a:rPr lang="en-US" altLang="ko-KR" sz="1400">
                <a:latin typeface="Times New Roman" pitchFamily="18" charset="0"/>
              </a:rPr>
              <a:t>/ </a:t>
            </a:r>
            <a:r>
              <a:rPr lang="ko-KR" altLang="en-US" sz="1400">
                <a:latin typeface="Times New Roman" pitchFamily="18" charset="0"/>
              </a:rPr>
              <a:t>주제별 커뮤니티 형성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1400">
                <a:latin typeface="Times New Roman" pitchFamily="18" charset="0"/>
              </a:rPr>
              <a:t> 동호회</a:t>
            </a:r>
            <a:r>
              <a:rPr lang="en-US" altLang="ko-KR" sz="1400">
                <a:latin typeface="Times New Roman" pitchFamily="18" charset="0"/>
              </a:rPr>
              <a:t>, </a:t>
            </a:r>
            <a:r>
              <a:rPr lang="ko-KR" altLang="en-US" sz="1400">
                <a:latin typeface="Times New Roman" pitchFamily="18" charset="0"/>
              </a:rPr>
              <a:t>게시판</a:t>
            </a:r>
            <a:r>
              <a:rPr lang="en-US" altLang="ko-KR" sz="1400">
                <a:latin typeface="Times New Roman" pitchFamily="18" charset="0"/>
              </a:rPr>
              <a:t>, Instant Message, e-mail, </a:t>
            </a:r>
            <a:r>
              <a:rPr lang="ko-KR" altLang="en-US" sz="1400">
                <a:latin typeface="Times New Roman" pitchFamily="18" charset="0"/>
              </a:rPr>
              <a:t>홈페이지 등 핵심 커뮤니티 모듈 제공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1400">
                <a:latin typeface="Times New Roman" pitchFamily="18" charset="0"/>
              </a:rPr>
              <a:t> 고객 스스로 컨텐츠를 생산 제공할 수 있는 공간 마련</a:t>
            </a:r>
          </a:p>
        </p:txBody>
      </p:sp>
      <p:sp>
        <p:nvSpPr>
          <p:cNvPr id="88071" name="Rectangle 7"/>
          <p:cNvSpPr>
            <a:spLocks noChangeArrowheads="1"/>
          </p:cNvSpPr>
          <p:nvPr/>
        </p:nvSpPr>
        <p:spPr bwMode="auto">
          <a:xfrm>
            <a:off x="685800" y="5105400"/>
            <a:ext cx="1143000" cy="12192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pitchFamily="18" charset="0"/>
              </a:rPr>
              <a:t>기대효과</a:t>
            </a:r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1828800" y="5105400"/>
            <a:ext cx="6629400" cy="12192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 sz="1400">
                <a:latin typeface="Times New Roman" pitchFamily="18" charset="0"/>
              </a:rPr>
              <a:t> </a:t>
            </a:r>
            <a:r>
              <a:rPr lang="ko-KR" altLang="en-US" sz="1400">
                <a:latin typeface="Times New Roman" pitchFamily="18" charset="0"/>
              </a:rPr>
              <a:t>가망고객과의 쌍방향적인 의사소통을 통한 계약성공률의 배가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1400">
                <a:latin typeface="Times New Roman" pitchFamily="18" charset="0"/>
              </a:rPr>
              <a:t> 전문가 그룹의 결집으로 시장 우위 확보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1400">
                <a:latin typeface="Times New Roman" pitchFamily="18" charset="0"/>
              </a:rPr>
              <a:t> 커뮤니티 회원을 통한 구전 프로모션 및 충성고객 확보 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1400">
                <a:latin typeface="Times New Roman" pitchFamily="18" charset="0"/>
              </a:rPr>
              <a:t>항상적으로 웹사이트의 역동성과 현행성</a:t>
            </a:r>
            <a:r>
              <a:rPr lang="en-US" altLang="ko-KR" sz="1400">
                <a:latin typeface="Times New Roman" pitchFamily="18" charset="0"/>
              </a:rPr>
              <a:t>(</a:t>
            </a:r>
            <a:r>
              <a:rPr lang="ko-KR" altLang="en-US" sz="1400">
                <a:latin typeface="Times New Roman" pitchFamily="18" charset="0"/>
              </a:rPr>
              <a:t>업데이트성</a:t>
            </a:r>
            <a:r>
              <a:rPr lang="en-US" altLang="ko-KR" sz="1400">
                <a:latin typeface="Times New Roman" pitchFamily="18" charset="0"/>
              </a:rPr>
              <a:t>)</a:t>
            </a:r>
            <a:r>
              <a:rPr lang="ko-KR" altLang="en-US" sz="1400">
                <a:latin typeface="Times New Roman" pitchFamily="18" charset="0"/>
              </a:rPr>
              <a:t>을 유지하는 효과</a:t>
            </a:r>
          </a:p>
        </p:txBody>
      </p:sp>
      <p:sp>
        <p:nvSpPr>
          <p:cNvPr id="88073" name="Oval 9"/>
          <p:cNvSpPr>
            <a:spLocks noChangeArrowheads="1"/>
          </p:cNvSpPr>
          <p:nvPr/>
        </p:nvSpPr>
        <p:spPr bwMode="auto">
          <a:xfrm>
            <a:off x="838200" y="1143000"/>
            <a:ext cx="838200" cy="457200"/>
          </a:xfrm>
          <a:prstGeom prst="ellipse">
            <a:avLst/>
          </a:prstGeom>
          <a:solidFill>
            <a:srgbClr val="99CC00"/>
          </a:solidFill>
          <a:ln w="9525">
            <a:solidFill>
              <a:srgbClr val="33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b="1">
                <a:latin typeface="Times New Roman" pitchFamily="18" charset="0"/>
              </a:rPr>
              <a:t>목표</a:t>
            </a:r>
          </a:p>
        </p:txBody>
      </p:sp>
      <p:sp>
        <p:nvSpPr>
          <p:cNvPr id="88075" name="AutoShape 11"/>
          <p:cNvSpPr>
            <a:spLocks noChangeArrowheads="1"/>
          </p:cNvSpPr>
          <p:nvPr/>
        </p:nvSpPr>
        <p:spPr bwMode="auto">
          <a:xfrm>
            <a:off x="8077200" y="304800"/>
            <a:ext cx="990600" cy="304800"/>
          </a:xfrm>
          <a:prstGeom prst="roundRect">
            <a:avLst>
              <a:gd name="adj" fmla="val 16667"/>
            </a:avLst>
          </a:prstGeom>
          <a:solidFill>
            <a:srgbClr val="339966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b="1"/>
              <a:t>사 례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1E868-B3E1-40AE-A774-7EF96A78F759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685800" y="1066800"/>
            <a:ext cx="7772400" cy="609600"/>
          </a:xfrm>
          <a:prstGeom prst="rect">
            <a:avLst/>
          </a:prstGeom>
          <a:noFill/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457200" indent="-457200" algn="ctr">
              <a:spcBef>
                <a:spcPct val="50000"/>
              </a:spcBef>
            </a:pPr>
            <a:r>
              <a:rPr lang="en-US" altLang="ko-KR">
                <a:latin typeface="Times New Roman" pitchFamily="18" charset="0"/>
              </a:rPr>
              <a:t>               </a:t>
            </a:r>
            <a:r>
              <a:rPr lang="en-US" altLang="ko-KR" b="1">
                <a:latin typeface="Times New Roman" pitchFamily="18" charset="0"/>
              </a:rPr>
              <a:t>CRM</a:t>
            </a:r>
            <a:r>
              <a:rPr lang="ko-KR" altLang="en-US" b="1">
                <a:latin typeface="Times New Roman" pitchFamily="18" charset="0"/>
              </a:rPr>
              <a:t>강화 </a:t>
            </a:r>
            <a:r>
              <a:rPr lang="en-US" altLang="ko-KR" b="1">
                <a:latin typeface="Times New Roman" pitchFamily="18" charset="0"/>
              </a:rPr>
              <a:t>- Personalized Service </a:t>
            </a:r>
            <a:r>
              <a:rPr lang="ko-KR" altLang="en-US" b="1">
                <a:latin typeface="Times New Roman" pitchFamily="18" charset="0"/>
              </a:rPr>
              <a:t>구현</a:t>
            </a:r>
            <a:r>
              <a:rPr lang="en-US" altLang="ko-KR" b="1">
                <a:latin typeface="Times New Roman" pitchFamily="18" charset="0"/>
              </a:rPr>
              <a:t>, e-mail </a:t>
            </a:r>
            <a:r>
              <a:rPr lang="ko-KR" altLang="en-US" b="1">
                <a:latin typeface="Times New Roman" pitchFamily="18" charset="0"/>
              </a:rPr>
              <a:t>서비스</a:t>
            </a:r>
            <a:r>
              <a:rPr lang="en-US" altLang="ko-KR" b="1">
                <a:latin typeface="Times New Roman" pitchFamily="18" charset="0"/>
              </a:rPr>
              <a:t>, </a:t>
            </a:r>
            <a:r>
              <a:rPr lang="ko-KR" altLang="en-US" b="1">
                <a:latin typeface="Times New Roman" pitchFamily="18" charset="0"/>
              </a:rPr>
              <a:t>맞춤형 서비스 구현</a:t>
            </a: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685800" y="1981200"/>
            <a:ext cx="1143000" cy="10668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pitchFamily="18" charset="0"/>
              </a:rPr>
              <a:t>배경</a:t>
            </a: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1828800" y="1981200"/>
            <a:ext cx="6629400" cy="10668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 sz="1400">
                <a:latin typeface="Times New Roman" pitchFamily="18" charset="0"/>
              </a:rPr>
              <a:t> </a:t>
            </a:r>
            <a:r>
              <a:rPr lang="ko-KR" altLang="en-US" sz="1400">
                <a:latin typeface="Times New Roman" pitchFamily="18" charset="0"/>
              </a:rPr>
              <a:t>포털의 성숙기에서 등장한 개인화 서비스의 보편화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1400">
                <a:latin typeface="Times New Roman" pitchFamily="18" charset="0"/>
              </a:rPr>
              <a:t> 고객의 개인 정보 취득으로 </a:t>
            </a:r>
            <a:r>
              <a:rPr lang="en-US" altLang="ko-KR" sz="1400">
                <a:latin typeface="Times New Roman" pitchFamily="18" charset="0"/>
              </a:rPr>
              <a:t>CRM</a:t>
            </a:r>
            <a:r>
              <a:rPr lang="ko-KR" altLang="en-US" sz="1400">
                <a:latin typeface="Times New Roman" pitchFamily="18" charset="0"/>
              </a:rPr>
              <a:t>의 기반 마련</a:t>
            </a:r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685800" y="3048000"/>
            <a:ext cx="1143000" cy="20574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pitchFamily="18" charset="0"/>
              </a:rPr>
              <a:t>주요내용</a:t>
            </a:r>
          </a:p>
        </p:txBody>
      </p:sp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1828800" y="3048000"/>
            <a:ext cx="6629400" cy="20574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 sz="1400">
                <a:latin typeface="Times New Roman" pitchFamily="18" charset="0"/>
              </a:rPr>
              <a:t> </a:t>
            </a:r>
            <a:r>
              <a:rPr lang="ko-KR" altLang="en-US" sz="1400">
                <a:latin typeface="Times New Roman" pitchFamily="18" charset="0"/>
              </a:rPr>
              <a:t>개인회원 및 중개사회원의 개인화 페이지 구현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1400">
                <a:latin typeface="Times New Roman" pitchFamily="18" charset="0"/>
              </a:rPr>
              <a:t> </a:t>
            </a:r>
            <a:r>
              <a:rPr lang="en-US" altLang="ko-KR" sz="1400">
                <a:latin typeface="Times New Roman" pitchFamily="18" charset="0"/>
              </a:rPr>
              <a:t>ASP(Application Service Provider)</a:t>
            </a:r>
            <a:r>
              <a:rPr lang="ko-KR" altLang="en-US" sz="1400">
                <a:latin typeface="Times New Roman" pitchFamily="18" charset="0"/>
              </a:rPr>
              <a:t>를 통한 전문가 그룹을 위한 서비스 제고 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1400">
                <a:latin typeface="Times New Roman" pitchFamily="18" charset="0"/>
              </a:rPr>
              <a:t> </a:t>
            </a:r>
            <a:r>
              <a:rPr lang="en-US" altLang="ko-KR" sz="1400">
                <a:latin typeface="Times New Roman" pitchFamily="18" charset="0"/>
              </a:rPr>
              <a:t>E-mail</a:t>
            </a:r>
            <a:r>
              <a:rPr lang="ko-KR" altLang="en-US" sz="1400">
                <a:latin typeface="Times New Roman" pitchFamily="18" charset="0"/>
              </a:rPr>
              <a:t>을 통한 개인별 맞춤 서비스 구현 </a:t>
            </a:r>
            <a:r>
              <a:rPr lang="en-US" altLang="ko-KR" sz="1400">
                <a:latin typeface="Times New Roman" pitchFamily="18" charset="0"/>
              </a:rPr>
              <a:t>– ‘</a:t>
            </a:r>
            <a:r>
              <a:rPr lang="ko-KR" altLang="en-US" sz="1400">
                <a:latin typeface="Times New Roman" pitchFamily="18" charset="0"/>
              </a:rPr>
              <a:t>매물맞춤서비스’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1400">
                <a:latin typeface="Times New Roman" pitchFamily="18" charset="0"/>
              </a:rPr>
              <a:t> 나만의 중개사 </a:t>
            </a:r>
            <a:r>
              <a:rPr lang="en-US" altLang="ko-KR" sz="1400">
                <a:latin typeface="Times New Roman" pitchFamily="18" charset="0"/>
              </a:rPr>
              <a:t>match-making </a:t>
            </a:r>
            <a:r>
              <a:rPr lang="ko-KR" altLang="en-US" sz="1400">
                <a:latin typeface="Times New Roman" pitchFamily="18" charset="0"/>
              </a:rPr>
              <a:t>서비스 구현</a:t>
            </a:r>
          </a:p>
        </p:txBody>
      </p:sp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685800" y="5105400"/>
            <a:ext cx="1143000" cy="12192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pitchFamily="18" charset="0"/>
              </a:rPr>
              <a:t>기대효과</a:t>
            </a:r>
          </a:p>
        </p:txBody>
      </p:sp>
      <p:sp>
        <p:nvSpPr>
          <p:cNvPr id="89096" name="Rectangle 8"/>
          <p:cNvSpPr>
            <a:spLocks noChangeArrowheads="1"/>
          </p:cNvSpPr>
          <p:nvPr/>
        </p:nvSpPr>
        <p:spPr bwMode="auto">
          <a:xfrm>
            <a:off x="1828800" y="5105400"/>
            <a:ext cx="6629400" cy="12192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1400">
                <a:latin typeface="Times New Roman" pitchFamily="18" charset="0"/>
              </a:rPr>
              <a:t>진화된 맞춤 서비스로 인한 고객의 만족도 증가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1400">
                <a:latin typeface="Times New Roman" pitchFamily="18" charset="0"/>
              </a:rPr>
              <a:t> 개인 정보의 획득 및 이를 통한 타겟 마케팅 기반 마련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1400">
                <a:latin typeface="Times New Roman" pitchFamily="18" charset="0"/>
              </a:rPr>
              <a:t> 부동산 중개사를 위한 </a:t>
            </a:r>
            <a:r>
              <a:rPr lang="en-US" altLang="ko-KR" sz="1400">
                <a:latin typeface="Times New Roman" pitchFamily="18" charset="0"/>
              </a:rPr>
              <a:t>Total ASP </a:t>
            </a:r>
            <a:r>
              <a:rPr lang="ko-KR" altLang="en-US" sz="1400">
                <a:latin typeface="Times New Roman" pitchFamily="18" charset="0"/>
              </a:rPr>
              <a:t>로서의 기틀 마련</a:t>
            </a:r>
          </a:p>
        </p:txBody>
      </p:sp>
      <p:sp>
        <p:nvSpPr>
          <p:cNvPr id="89097" name="Oval 9"/>
          <p:cNvSpPr>
            <a:spLocks noChangeArrowheads="1"/>
          </p:cNvSpPr>
          <p:nvPr/>
        </p:nvSpPr>
        <p:spPr bwMode="auto">
          <a:xfrm>
            <a:off x="838200" y="1143000"/>
            <a:ext cx="838200" cy="457200"/>
          </a:xfrm>
          <a:prstGeom prst="ellipse">
            <a:avLst/>
          </a:prstGeom>
          <a:solidFill>
            <a:srgbClr val="99CC00"/>
          </a:solidFill>
          <a:ln w="9525">
            <a:solidFill>
              <a:srgbClr val="33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b="1">
                <a:latin typeface="Times New Roman" pitchFamily="18" charset="0"/>
              </a:rPr>
              <a:t>목표</a:t>
            </a:r>
          </a:p>
        </p:txBody>
      </p:sp>
      <p:sp>
        <p:nvSpPr>
          <p:cNvPr id="89099" name="AutoShape 11"/>
          <p:cNvSpPr>
            <a:spLocks noChangeArrowheads="1"/>
          </p:cNvSpPr>
          <p:nvPr/>
        </p:nvSpPr>
        <p:spPr bwMode="auto">
          <a:xfrm>
            <a:off x="8077200" y="304800"/>
            <a:ext cx="990600" cy="304800"/>
          </a:xfrm>
          <a:prstGeom prst="roundRect">
            <a:avLst>
              <a:gd name="adj" fmla="val 16667"/>
            </a:avLst>
          </a:prstGeom>
          <a:solidFill>
            <a:srgbClr val="339966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b="1"/>
              <a:t>사 례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36B41-E7F3-4BDD-8CB0-217FEF8872C1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685800" y="1066800"/>
            <a:ext cx="7772400" cy="609600"/>
          </a:xfrm>
          <a:prstGeom prst="rect">
            <a:avLst/>
          </a:prstGeom>
          <a:noFill/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                  </a:t>
            </a:r>
            <a:r>
              <a:rPr lang="ko-KR" altLang="en-US" b="1">
                <a:latin typeface="Times New Roman" pitchFamily="18" charset="0"/>
              </a:rPr>
              <a:t>공동연합체 결성 </a:t>
            </a:r>
            <a:r>
              <a:rPr lang="en-US" altLang="ko-KR" b="1">
                <a:latin typeface="Times New Roman" pitchFamily="18" charset="0"/>
              </a:rPr>
              <a:t>– </a:t>
            </a:r>
            <a:r>
              <a:rPr lang="ko-KR" altLang="en-US" b="1">
                <a:latin typeface="Times New Roman" pitchFamily="18" charset="0"/>
              </a:rPr>
              <a:t>본격적인 제휴를 통한  마케팅 강화 및 수익 기반 마련</a:t>
            </a:r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685800" y="1981200"/>
            <a:ext cx="1143000" cy="10668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pitchFamily="18" charset="0"/>
              </a:rPr>
              <a:t>배경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1828800" y="1981200"/>
            <a:ext cx="6629400" cy="10668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 sz="1400">
                <a:latin typeface="Times New Roman" pitchFamily="18" charset="0"/>
              </a:rPr>
              <a:t> </a:t>
            </a:r>
            <a:r>
              <a:rPr lang="ko-KR" altLang="en-US" sz="1400">
                <a:latin typeface="Times New Roman" pitchFamily="18" charset="0"/>
              </a:rPr>
              <a:t>인터넷 업계에서의 코피티션</a:t>
            </a:r>
            <a:r>
              <a:rPr lang="en-US" altLang="ko-KR" sz="1400">
                <a:latin typeface="Times New Roman" pitchFamily="18" charset="0"/>
              </a:rPr>
              <a:t>(</a:t>
            </a:r>
            <a:r>
              <a:rPr lang="en-US" altLang="ko-KR">
                <a:latin typeface="Times New Roman" pitchFamily="18" charset="0"/>
              </a:rPr>
              <a:t>Coopetition</a:t>
            </a:r>
            <a:r>
              <a:rPr lang="en-US" altLang="ko-KR" sz="1400">
                <a:latin typeface="Times New Roman" pitchFamily="18" charset="0"/>
              </a:rPr>
              <a:t>)</a:t>
            </a:r>
            <a:r>
              <a:rPr lang="ko-KR" altLang="en-US" sz="1400">
                <a:latin typeface="Times New Roman" pitchFamily="18" charset="0"/>
              </a:rPr>
              <a:t>은 </a:t>
            </a:r>
            <a:r>
              <a:rPr lang="en-US" altLang="ko-KR" sz="1400">
                <a:latin typeface="Times New Roman" pitchFamily="18" charset="0"/>
              </a:rPr>
              <a:t>21</a:t>
            </a:r>
            <a:r>
              <a:rPr lang="ko-KR" altLang="en-US" sz="1400">
                <a:latin typeface="Times New Roman" pitchFamily="18" charset="0"/>
              </a:rPr>
              <a:t>세기의 화두로 등장 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1400">
                <a:latin typeface="Times New Roman" pitchFamily="18" charset="0"/>
              </a:rPr>
              <a:t> 포털과 허브 등 웹사이트의 대형화 추세에 경쟁할 만한 근거 필요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1400">
                <a:latin typeface="Times New Roman" pitchFamily="18" charset="0"/>
              </a:rPr>
              <a:t> 경쟁우위를 위한 </a:t>
            </a:r>
            <a:r>
              <a:rPr lang="en-US" altLang="ko-KR" sz="1400">
                <a:latin typeface="Times New Roman" pitchFamily="18" charset="0"/>
              </a:rPr>
              <a:t>Critical Mass</a:t>
            </a:r>
            <a:r>
              <a:rPr lang="ko-KR" altLang="en-US" sz="1400">
                <a:latin typeface="Times New Roman" pitchFamily="18" charset="0"/>
              </a:rPr>
              <a:t>를 돌파할 전략의 필요  </a:t>
            </a: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685800" y="3048000"/>
            <a:ext cx="1143000" cy="19812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pitchFamily="18" charset="0"/>
              </a:rPr>
              <a:t>주요내용</a:t>
            </a:r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1828800" y="3048000"/>
            <a:ext cx="6629400" cy="19812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 sz="1400">
                <a:latin typeface="Times New Roman" pitchFamily="18" charset="0"/>
              </a:rPr>
              <a:t> </a:t>
            </a:r>
            <a:r>
              <a:rPr lang="ko-KR" altLang="en-US" sz="1400">
                <a:latin typeface="Times New Roman" pitchFamily="18" charset="0"/>
              </a:rPr>
              <a:t>버티컬 포털을 위한 다양한 </a:t>
            </a:r>
            <a:r>
              <a:rPr lang="en-US" altLang="ko-KR" sz="1400">
                <a:latin typeface="Times New Roman" pitchFamily="18" charset="0"/>
              </a:rPr>
              <a:t>CP</a:t>
            </a:r>
            <a:r>
              <a:rPr lang="ko-KR" altLang="en-US" sz="1400">
                <a:latin typeface="Times New Roman" pitchFamily="18" charset="0"/>
              </a:rPr>
              <a:t>획득 </a:t>
            </a:r>
            <a:r>
              <a:rPr lang="en-US" altLang="ko-KR" sz="1400">
                <a:latin typeface="Times New Roman" pitchFamily="18" charset="0"/>
              </a:rPr>
              <a:t>(</a:t>
            </a:r>
            <a:r>
              <a:rPr lang="ko-KR" altLang="en-US" sz="1400">
                <a:latin typeface="Times New Roman" pitchFamily="18" charset="0"/>
              </a:rPr>
              <a:t>컨텐츠 링크</a:t>
            </a:r>
            <a:r>
              <a:rPr lang="en-US" altLang="ko-KR" sz="1400">
                <a:latin typeface="Times New Roman" pitchFamily="18" charset="0"/>
              </a:rPr>
              <a:t>, </a:t>
            </a:r>
            <a:r>
              <a:rPr lang="ko-KR" altLang="en-US" sz="1400">
                <a:latin typeface="Times New Roman" pitchFamily="18" charset="0"/>
              </a:rPr>
              <a:t>미러링</a:t>
            </a:r>
            <a:r>
              <a:rPr lang="en-US" altLang="ko-KR" sz="1400">
                <a:latin typeface="Times New Roman" pitchFamily="18" charset="0"/>
              </a:rPr>
              <a:t>)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 sz="1400">
                <a:latin typeface="Times New Roman" pitchFamily="18" charset="0"/>
              </a:rPr>
              <a:t> </a:t>
            </a:r>
            <a:r>
              <a:rPr lang="ko-KR" altLang="en-US" sz="1400">
                <a:latin typeface="Times New Roman" pitchFamily="18" charset="0"/>
              </a:rPr>
              <a:t>필요한 솔루션의 교환</a:t>
            </a:r>
            <a:r>
              <a:rPr lang="en-US" altLang="ko-KR" sz="1400">
                <a:latin typeface="Times New Roman" pitchFamily="18" charset="0"/>
              </a:rPr>
              <a:t>(</a:t>
            </a:r>
            <a:r>
              <a:rPr lang="ko-KR" altLang="en-US" sz="1400">
                <a:latin typeface="Times New Roman" pitchFamily="18" charset="0"/>
              </a:rPr>
              <a:t>예</a:t>
            </a:r>
            <a:r>
              <a:rPr lang="en-US" altLang="ko-KR" sz="1400">
                <a:latin typeface="Times New Roman" pitchFamily="18" charset="0"/>
              </a:rPr>
              <a:t>, </a:t>
            </a:r>
            <a:r>
              <a:rPr lang="ko-KR" altLang="en-US" sz="1400">
                <a:latin typeface="Times New Roman" pitchFamily="18" charset="0"/>
              </a:rPr>
              <a:t>주택대출 </a:t>
            </a:r>
            <a:r>
              <a:rPr lang="en-US" altLang="ko-KR" sz="1400">
                <a:latin typeface="Times New Roman" pitchFamily="18" charset="0"/>
              </a:rPr>
              <a:t>solution </a:t>
            </a:r>
            <a:r>
              <a:rPr lang="en-US" altLang="ko-KR" sz="1400">
                <a:latin typeface="Times New Roman" pitchFamily="18" charset="0"/>
                <a:sym typeface="Wingdings" pitchFamily="2" charset="2"/>
              </a:rPr>
              <a:t> </a:t>
            </a:r>
            <a:r>
              <a:rPr lang="ko-KR" altLang="en-US" sz="1400">
                <a:latin typeface="Times New Roman" pitchFamily="18" charset="0"/>
                <a:sym typeface="Wingdings" pitchFamily="2" charset="2"/>
              </a:rPr>
              <a:t>신용대출 </a:t>
            </a:r>
            <a:r>
              <a:rPr lang="en-US" altLang="ko-KR" sz="1400">
                <a:latin typeface="Times New Roman" pitchFamily="18" charset="0"/>
                <a:sym typeface="Wingdings" pitchFamily="2" charset="2"/>
              </a:rPr>
              <a:t>solution)</a:t>
            </a:r>
            <a:endParaRPr lang="en-US" altLang="ko-KR" sz="1400">
              <a:latin typeface="Times New Roman" pitchFamily="18" charset="0"/>
            </a:endParaRP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 sz="1400">
                <a:latin typeface="Times New Roman" pitchFamily="18" charset="0"/>
              </a:rPr>
              <a:t> </a:t>
            </a:r>
            <a:r>
              <a:rPr lang="ko-KR" altLang="en-US" sz="1400">
                <a:latin typeface="Times New Roman" pitchFamily="18" charset="0"/>
              </a:rPr>
              <a:t>제휴를 통한 운영 노하우 습득 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1400">
                <a:latin typeface="Times New Roman" pitchFamily="18" charset="0"/>
              </a:rPr>
              <a:t>  공동프로모션을 위한 마케팅 제휴</a:t>
            </a:r>
          </a:p>
        </p:txBody>
      </p:sp>
      <p:sp>
        <p:nvSpPr>
          <p:cNvPr id="90119" name="Rectangle 7"/>
          <p:cNvSpPr>
            <a:spLocks noChangeArrowheads="1"/>
          </p:cNvSpPr>
          <p:nvPr/>
        </p:nvSpPr>
        <p:spPr bwMode="auto">
          <a:xfrm>
            <a:off x="685800" y="5029200"/>
            <a:ext cx="1143000" cy="11430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pitchFamily="18" charset="0"/>
              </a:rPr>
              <a:t>기대효과</a:t>
            </a:r>
          </a:p>
        </p:txBody>
      </p:sp>
      <p:sp>
        <p:nvSpPr>
          <p:cNvPr id="90120" name="Rectangle 8"/>
          <p:cNvSpPr>
            <a:spLocks noChangeArrowheads="1"/>
          </p:cNvSpPr>
          <p:nvPr/>
        </p:nvSpPr>
        <p:spPr bwMode="auto">
          <a:xfrm>
            <a:off x="1828800" y="5029200"/>
            <a:ext cx="6629400" cy="11430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 sz="1400">
                <a:latin typeface="Times New Roman" pitchFamily="18" charset="0"/>
              </a:rPr>
              <a:t> </a:t>
            </a:r>
            <a:r>
              <a:rPr lang="ko-KR" altLang="en-US" sz="1400">
                <a:latin typeface="Times New Roman" pitchFamily="18" charset="0"/>
              </a:rPr>
              <a:t>인지도 제고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1400">
                <a:latin typeface="Times New Roman" pitchFamily="18" charset="0"/>
              </a:rPr>
              <a:t> 공동 마케팅을 통한 프로모션 효과 제고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1400">
                <a:latin typeface="Times New Roman" pitchFamily="18" charset="0"/>
              </a:rPr>
              <a:t> 제휴 시너지를 통한 수익 마련</a:t>
            </a:r>
          </a:p>
        </p:txBody>
      </p:sp>
      <p:sp>
        <p:nvSpPr>
          <p:cNvPr id="90121" name="Oval 9"/>
          <p:cNvSpPr>
            <a:spLocks noChangeArrowheads="1"/>
          </p:cNvSpPr>
          <p:nvPr/>
        </p:nvSpPr>
        <p:spPr bwMode="auto">
          <a:xfrm>
            <a:off x="838200" y="1143000"/>
            <a:ext cx="838200" cy="457200"/>
          </a:xfrm>
          <a:prstGeom prst="ellipse">
            <a:avLst/>
          </a:prstGeom>
          <a:solidFill>
            <a:srgbClr val="99CC00"/>
          </a:solidFill>
          <a:ln w="9525">
            <a:solidFill>
              <a:srgbClr val="33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b="1">
                <a:latin typeface="Times New Roman" pitchFamily="18" charset="0"/>
              </a:rPr>
              <a:t>목표</a:t>
            </a:r>
          </a:p>
        </p:txBody>
      </p:sp>
      <p:sp>
        <p:nvSpPr>
          <p:cNvPr id="90123" name="AutoShape 11"/>
          <p:cNvSpPr>
            <a:spLocks noChangeArrowheads="1"/>
          </p:cNvSpPr>
          <p:nvPr/>
        </p:nvSpPr>
        <p:spPr bwMode="auto">
          <a:xfrm>
            <a:off x="8077200" y="304800"/>
            <a:ext cx="990600" cy="304800"/>
          </a:xfrm>
          <a:prstGeom prst="roundRect">
            <a:avLst>
              <a:gd name="adj" fmla="val 16667"/>
            </a:avLst>
          </a:prstGeom>
          <a:solidFill>
            <a:srgbClr val="339966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b="1"/>
              <a:t>사 례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72F8B-36D8-4DC9-8F54-F4ED8FF7BE1C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2133600" y="1828800"/>
            <a:ext cx="48006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3200" b="1" dirty="0">
                <a:solidFill>
                  <a:srgbClr val="339933"/>
                </a:solidFill>
                <a:latin typeface="HY헤드라인M" pitchFamily="18" charset="-127"/>
                <a:ea typeface="HY헤드라인M" pitchFamily="18" charset="-127"/>
              </a:rPr>
              <a:t>프로젝트 실습 </a:t>
            </a:r>
            <a:r>
              <a:rPr lang="en-US" altLang="ko-KR" sz="3200" b="1" dirty="0">
                <a:solidFill>
                  <a:srgbClr val="339933"/>
                </a:solidFill>
                <a:latin typeface="HY헤드라인M" pitchFamily="18" charset="-127"/>
                <a:ea typeface="HY헤드라인M" pitchFamily="18" charset="-127"/>
              </a:rPr>
              <a:t>Ⅱ</a:t>
            </a:r>
          </a:p>
          <a:p>
            <a:pPr algn="ctr">
              <a:spcBef>
                <a:spcPct val="50000"/>
              </a:spcBef>
            </a:pPr>
            <a:r>
              <a:rPr lang="ko-KR" altLang="en-US" sz="3200" b="1" dirty="0">
                <a:latin typeface="HY헤드라인M" pitchFamily="18" charset="-127"/>
                <a:ea typeface="HY헤드라인M" pitchFamily="18" charset="-127"/>
              </a:rPr>
              <a:t>벤치마킹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836AE-DB7F-4647-AD53-7C51D0487233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762000" y="1066800"/>
            <a:ext cx="7848600" cy="5105400"/>
          </a:xfrm>
          <a:prstGeom prst="rect">
            <a:avLst/>
          </a:prstGeom>
          <a:noFill/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3581400" y="838200"/>
            <a:ext cx="2209800" cy="381000"/>
          </a:xfrm>
          <a:prstGeom prst="rect">
            <a:avLst/>
          </a:prstGeom>
          <a:solidFill>
            <a:srgbClr val="99CC00"/>
          </a:solidFill>
          <a:ln w="9525">
            <a:solidFill>
              <a:srgbClr val="99CC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marL="90488" indent="-90488" algn="ctr">
              <a:buClr>
                <a:srgbClr val="000000"/>
              </a:buClr>
              <a:buSzPct val="90000"/>
              <a:buFont typeface="Monotype Sorts" pitchFamily="2" charset="2"/>
              <a:buNone/>
            </a:pPr>
            <a:r>
              <a:rPr lang="ko-KR" altLang="en-US" b="1" dirty="0">
                <a:latin typeface="Times New Roman" pitchFamily="18" charset="0"/>
              </a:rPr>
              <a:t>컨텐츠 벤치마킹</a:t>
            </a: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7848600" y="0"/>
            <a:ext cx="1295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/>
              <a:t>Work Sheet 4</a:t>
            </a:r>
          </a:p>
        </p:txBody>
      </p:sp>
    </p:spTree>
    <p:extLst>
      <p:ext uri="{BB962C8B-B14F-4D97-AF65-F5344CB8AC3E}">
        <p14:creationId xmlns:p14="http://schemas.microsoft.com/office/powerpoint/2010/main" val="1529331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836AE-DB7F-4647-AD53-7C51D0487233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762000" y="1066800"/>
            <a:ext cx="7848600" cy="5105400"/>
          </a:xfrm>
          <a:prstGeom prst="rect">
            <a:avLst/>
          </a:prstGeom>
          <a:noFill/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3581400" y="838200"/>
            <a:ext cx="2209800" cy="381000"/>
          </a:xfrm>
          <a:prstGeom prst="rect">
            <a:avLst/>
          </a:prstGeom>
          <a:solidFill>
            <a:srgbClr val="99CC00"/>
          </a:solidFill>
          <a:ln w="9525">
            <a:solidFill>
              <a:srgbClr val="99CC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marL="90488" indent="-90488" algn="ctr">
              <a:buClr>
                <a:srgbClr val="000000"/>
              </a:buClr>
              <a:buSzPct val="90000"/>
              <a:buFont typeface="Monotype Sorts" pitchFamily="2" charset="2"/>
              <a:buNone/>
            </a:pPr>
            <a:r>
              <a:rPr lang="ko-KR" altLang="en-US" b="1" dirty="0">
                <a:latin typeface="Times New Roman" pitchFamily="18" charset="0"/>
              </a:rPr>
              <a:t>디자인 벤치마킹</a:t>
            </a: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7848600" y="0"/>
            <a:ext cx="1295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/>
              <a:t>Work Sheet 4</a:t>
            </a:r>
          </a:p>
        </p:txBody>
      </p:sp>
    </p:spTree>
    <p:extLst>
      <p:ext uri="{BB962C8B-B14F-4D97-AF65-F5344CB8AC3E}">
        <p14:creationId xmlns:p14="http://schemas.microsoft.com/office/powerpoint/2010/main" val="1263340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836AE-DB7F-4647-AD53-7C51D0487233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762000" y="1066800"/>
            <a:ext cx="7848600" cy="5105400"/>
          </a:xfrm>
          <a:prstGeom prst="rect">
            <a:avLst/>
          </a:prstGeom>
          <a:noFill/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3581400" y="838200"/>
            <a:ext cx="2209800" cy="381000"/>
          </a:xfrm>
          <a:prstGeom prst="rect">
            <a:avLst/>
          </a:prstGeom>
          <a:solidFill>
            <a:srgbClr val="99CC00"/>
          </a:solidFill>
          <a:ln w="9525">
            <a:solidFill>
              <a:srgbClr val="99CC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marL="90488" indent="-90488" algn="ctr">
              <a:buClr>
                <a:srgbClr val="000000"/>
              </a:buClr>
              <a:buSzPct val="90000"/>
              <a:buFont typeface="Monotype Sorts" pitchFamily="2" charset="2"/>
              <a:buNone/>
            </a:pPr>
            <a:r>
              <a:rPr lang="ko-KR" altLang="en-US" b="1" dirty="0">
                <a:latin typeface="Times New Roman" pitchFamily="18" charset="0"/>
              </a:rPr>
              <a:t>개발 벤치마킹</a:t>
            </a: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7848600" y="0"/>
            <a:ext cx="1295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/>
              <a:t>Work Sheet 4</a:t>
            </a:r>
          </a:p>
        </p:txBody>
      </p:sp>
    </p:spTree>
    <p:extLst>
      <p:ext uri="{BB962C8B-B14F-4D97-AF65-F5344CB8AC3E}">
        <p14:creationId xmlns:p14="http://schemas.microsoft.com/office/powerpoint/2010/main" val="186579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DE398-4000-472F-A94C-066999226620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135170" name="Rectangle 2"/>
          <p:cNvSpPr>
            <a:spLocks noChangeArrowheads="1"/>
          </p:cNvSpPr>
          <p:nvPr/>
        </p:nvSpPr>
        <p:spPr bwMode="auto">
          <a:xfrm>
            <a:off x="2895600" y="1752600"/>
            <a:ext cx="31242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HY헤드라인M" pitchFamily="18" charset="-127"/>
                <a:ea typeface="HY헤드라인M" pitchFamily="18" charset="-127"/>
              </a:rPr>
              <a:t>SCDTPE</a:t>
            </a:r>
          </a:p>
        </p:txBody>
      </p:sp>
      <p:sp>
        <p:nvSpPr>
          <p:cNvPr id="135171" name="AutoShape 3"/>
          <p:cNvSpPr>
            <a:spLocks noChangeArrowheads="1"/>
          </p:cNvSpPr>
          <p:nvPr/>
        </p:nvSpPr>
        <p:spPr bwMode="auto">
          <a:xfrm>
            <a:off x="381000" y="3048000"/>
            <a:ext cx="1600200" cy="533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b="1">
                <a:latin typeface="Arial" pitchFamily="34" charset="0"/>
                <a:ea typeface="바탕체" pitchFamily="17" charset="-127"/>
              </a:rPr>
              <a:t>Strategy</a:t>
            </a:r>
          </a:p>
        </p:txBody>
      </p:sp>
      <p:sp>
        <p:nvSpPr>
          <p:cNvPr id="135172" name="AutoShape 4"/>
          <p:cNvSpPr>
            <a:spLocks noChangeArrowheads="1"/>
          </p:cNvSpPr>
          <p:nvPr/>
        </p:nvSpPr>
        <p:spPr bwMode="auto">
          <a:xfrm>
            <a:off x="2057400" y="3048000"/>
            <a:ext cx="1600200" cy="533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b="1">
                <a:latin typeface="Arial" pitchFamily="34" charset="0"/>
                <a:ea typeface="바탕체" pitchFamily="17" charset="-127"/>
              </a:rPr>
              <a:t>Contents </a:t>
            </a:r>
          </a:p>
        </p:txBody>
      </p:sp>
      <p:sp>
        <p:nvSpPr>
          <p:cNvPr id="135173" name="AutoShape 5"/>
          <p:cNvSpPr>
            <a:spLocks noChangeArrowheads="1"/>
          </p:cNvSpPr>
          <p:nvPr/>
        </p:nvSpPr>
        <p:spPr bwMode="auto">
          <a:xfrm>
            <a:off x="3733800" y="3048000"/>
            <a:ext cx="1600200" cy="533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b="1">
                <a:latin typeface="Arial" pitchFamily="34" charset="0"/>
                <a:ea typeface="바탕체" pitchFamily="17" charset="-127"/>
              </a:rPr>
              <a:t>Design </a:t>
            </a:r>
          </a:p>
        </p:txBody>
      </p:sp>
      <p:sp>
        <p:nvSpPr>
          <p:cNvPr id="135174" name="AutoShape 6"/>
          <p:cNvSpPr>
            <a:spLocks noChangeArrowheads="1"/>
          </p:cNvSpPr>
          <p:nvPr/>
        </p:nvSpPr>
        <p:spPr bwMode="auto">
          <a:xfrm>
            <a:off x="5410200" y="3048000"/>
            <a:ext cx="1600200" cy="533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b="1">
                <a:latin typeface="Arial" pitchFamily="34" charset="0"/>
                <a:ea typeface="바탕체" pitchFamily="17" charset="-127"/>
              </a:rPr>
              <a:t>technology</a:t>
            </a:r>
          </a:p>
        </p:txBody>
      </p:sp>
      <p:sp>
        <p:nvSpPr>
          <p:cNvPr id="135175" name="AutoShape 7"/>
          <p:cNvSpPr>
            <a:spLocks noChangeArrowheads="1"/>
          </p:cNvSpPr>
          <p:nvPr/>
        </p:nvSpPr>
        <p:spPr bwMode="auto">
          <a:xfrm>
            <a:off x="7086600" y="3048000"/>
            <a:ext cx="1600200" cy="533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b="1">
                <a:latin typeface="Arial" pitchFamily="34" charset="0"/>
                <a:ea typeface="바탕체" pitchFamily="17" charset="-127"/>
              </a:rPr>
              <a:t>Promotion </a:t>
            </a:r>
          </a:p>
        </p:txBody>
      </p:sp>
      <p:sp>
        <p:nvSpPr>
          <p:cNvPr id="135176" name="Oval 8"/>
          <p:cNvSpPr>
            <a:spLocks noChangeArrowheads="1"/>
          </p:cNvSpPr>
          <p:nvPr/>
        </p:nvSpPr>
        <p:spPr bwMode="auto">
          <a:xfrm>
            <a:off x="990600" y="2743200"/>
            <a:ext cx="457200" cy="381000"/>
          </a:xfrm>
          <a:prstGeom prst="ellipse">
            <a:avLst/>
          </a:prstGeom>
          <a:solidFill>
            <a:srgbClr val="FF4B1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b="1">
                <a:latin typeface="Arial" pitchFamily="34" charset="0"/>
                <a:ea typeface="바탕체" pitchFamily="17" charset="-127"/>
              </a:rPr>
              <a:t>S</a:t>
            </a:r>
          </a:p>
        </p:txBody>
      </p:sp>
      <p:sp>
        <p:nvSpPr>
          <p:cNvPr id="135177" name="Oval 9"/>
          <p:cNvSpPr>
            <a:spLocks noChangeArrowheads="1"/>
          </p:cNvSpPr>
          <p:nvPr/>
        </p:nvSpPr>
        <p:spPr bwMode="auto">
          <a:xfrm>
            <a:off x="2667000" y="2743200"/>
            <a:ext cx="457200" cy="381000"/>
          </a:xfrm>
          <a:prstGeom prst="ellipse">
            <a:avLst/>
          </a:prstGeom>
          <a:solidFill>
            <a:srgbClr val="FF4B1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b="1">
                <a:latin typeface="Arial" pitchFamily="34" charset="0"/>
                <a:ea typeface="바탕체" pitchFamily="17" charset="-127"/>
              </a:rPr>
              <a:t>C</a:t>
            </a:r>
          </a:p>
        </p:txBody>
      </p:sp>
      <p:sp>
        <p:nvSpPr>
          <p:cNvPr id="135178" name="Oval 10"/>
          <p:cNvSpPr>
            <a:spLocks noChangeArrowheads="1"/>
          </p:cNvSpPr>
          <p:nvPr/>
        </p:nvSpPr>
        <p:spPr bwMode="auto">
          <a:xfrm>
            <a:off x="4267200" y="2743200"/>
            <a:ext cx="457200" cy="381000"/>
          </a:xfrm>
          <a:prstGeom prst="ellipse">
            <a:avLst/>
          </a:prstGeom>
          <a:solidFill>
            <a:srgbClr val="FF4B1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b="1">
                <a:latin typeface="Arial" pitchFamily="34" charset="0"/>
                <a:ea typeface="바탕체" pitchFamily="17" charset="-127"/>
              </a:rPr>
              <a:t>D</a:t>
            </a:r>
          </a:p>
        </p:txBody>
      </p:sp>
      <p:sp>
        <p:nvSpPr>
          <p:cNvPr id="135179" name="Oval 11"/>
          <p:cNvSpPr>
            <a:spLocks noChangeArrowheads="1"/>
          </p:cNvSpPr>
          <p:nvPr/>
        </p:nvSpPr>
        <p:spPr bwMode="auto">
          <a:xfrm>
            <a:off x="5943600" y="2743200"/>
            <a:ext cx="457200" cy="381000"/>
          </a:xfrm>
          <a:prstGeom prst="ellipse">
            <a:avLst/>
          </a:prstGeom>
          <a:solidFill>
            <a:srgbClr val="FF4B1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b="1">
                <a:latin typeface="Arial" pitchFamily="34" charset="0"/>
                <a:ea typeface="바탕체" pitchFamily="17" charset="-127"/>
              </a:rPr>
              <a:t>T</a:t>
            </a:r>
          </a:p>
        </p:txBody>
      </p:sp>
      <p:sp>
        <p:nvSpPr>
          <p:cNvPr id="135180" name="Oval 12"/>
          <p:cNvSpPr>
            <a:spLocks noChangeArrowheads="1"/>
          </p:cNvSpPr>
          <p:nvPr/>
        </p:nvSpPr>
        <p:spPr bwMode="auto">
          <a:xfrm>
            <a:off x="7620000" y="2743200"/>
            <a:ext cx="457200" cy="381000"/>
          </a:xfrm>
          <a:prstGeom prst="ellipse">
            <a:avLst/>
          </a:prstGeom>
          <a:solidFill>
            <a:srgbClr val="FF4B1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b="1">
                <a:latin typeface="Arial" pitchFamily="34" charset="0"/>
                <a:ea typeface="바탕체" pitchFamily="17" charset="-127"/>
              </a:rPr>
              <a:t>P</a:t>
            </a:r>
          </a:p>
        </p:txBody>
      </p:sp>
      <p:sp>
        <p:nvSpPr>
          <p:cNvPr id="135181" name="Rectangle 13"/>
          <p:cNvSpPr>
            <a:spLocks noChangeArrowheads="1"/>
          </p:cNvSpPr>
          <p:nvPr/>
        </p:nvSpPr>
        <p:spPr bwMode="auto">
          <a:xfrm>
            <a:off x="381000" y="3733800"/>
            <a:ext cx="1600200" cy="190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/>
          <a:p>
            <a:pPr>
              <a:lnSpc>
                <a:spcPct val="130000"/>
              </a:lnSpc>
            </a:pPr>
            <a:r>
              <a:rPr lang="ko-KR" altLang="en-US" sz="1400" b="1"/>
              <a:t>서비스 전략수립</a:t>
            </a:r>
          </a:p>
          <a:p>
            <a:pPr>
              <a:lnSpc>
                <a:spcPct val="130000"/>
              </a:lnSpc>
            </a:pPr>
            <a:r>
              <a:rPr lang="ko-KR" altLang="en-US" sz="1400" b="1"/>
              <a:t>서비스 시나리오</a:t>
            </a:r>
          </a:p>
          <a:p>
            <a:pPr>
              <a:lnSpc>
                <a:spcPct val="130000"/>
              </a:lnSpc>
            </a:pPr>
            <a:r>
              <a:rPr lang="ko-KR" altLang="en-US" sz="1400" b="1"/>
              <a:t>요구분석</a:t>
            </a:r>
          </a:p>
          <a:p>
            <a:pPr>
              <a:lnSpc>
                <a:spcPct val="130000"/>
              </a:lnSpc>
            </a:pPr>
            <a:r>
              <a:rPr lang="en-US" altLang="ko-KR" sz="1400" b="1"/>
              <a:t>E-BIZ</a:t>
            </a:r>
            <a:r>
              <a:rPr lang="ko-KR" altLang="en-US" sz="1400" b="1"/>
              <a:t>요건정의</a:t>
            </a:r>
          </a:p>
          <a:p>
            <a:pPr>
              <a:lnSpc>
                <a:spcPct val="130000"/>
              </a:lnSpc>
            </a:pPr>
            <a:r>
              <a:rPr lang="ko-KR" altLang="en-US" sz="1400" b="1"/>
              <a:t>벤치마킹</a:t>
            </a:r>
          </a:p>
        </p:txBody>
      </p:sp>
      <p:sp>
        <p:nvSpPr>
          <p:cNvPr id="135182" name="Rectangle 14"/>
          <p:cNvSpPr>
            <a:spLocks noChangeArrowheads="1"/>
          </p:cNvSpPr>
          <p:nvPr/>
        </p:nvSpPr>
        <p:spPr bwMode="auto">
          <a:xfrm>
            <a:off x="2057400" y="3733800"/>
            <a:ext cx="1600200" cy="190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/>
          <a:p>
            <a:pPr>
              <a:lnSpc>
                <a:spcPct val="130000"/>
              </a:lnSpc>
            </a:pPr>
            <a:r>
              <a:rPr lang="ko-KR" altLang="en-US" sz="1400" b="1"/>
              <a:t>컨텐츠 전략수립</a:t>
            </a:r>
          </a:p>
          <a:p>
            <a:pPr>
              <a:lnSpc>
                <a:spcPct val="130000"/>
              </a:lnSpc>
            </a:pPr>
            <a:r>
              <a:rPr lang="ko-KR" altLang="en-US" sz="1400" b="1"/>
              <a:t>컨텐츠 수집</a:t>
            </a:r>
          </a:p>
          <a:p>
            <a:pPr>
              <a:lnSpc>
                <a:spcPct val="130000"/>
              </a:lnSpc>
            </a:pPr>
            <a:r>
              <a:rPr lang="ko-KR" altLang="en-US" sz="1400" b="1"/>
              <a:t>컨텐츠 분석</a:t>
            </a:r>
          </a:p>
          <a:p>
            <a:pPr>
              <a:lnSpc>
                <a:spcPct val="130000"/>
              </a:lnSpc>
            </a:pPr>
            <a:r>
              <a:rPr lang="ko-KR" altLang="en-US" sz="1400" b="1"/>
              <a:t>컨텐츠 가공</a:t>
            </a:r>
          </a:p>
          <a:p>
            <a:pPr>
              <a:lnSpc>
                <a:spcPct val="130000"/>
              </a:lnSpc>
            </a:pPr>
            <a:r>
              <a:rPr lang="ko-KR" altLang="en-US" sz="1400" b="1"/>
              <a:t>컨텐츠 입력</a:t>
            </a:r>
          </a:p>
        </p:txBody>
      </p:sp>
      <p:sp>
        <p:nvSpPr>
          <p:cNvPr id="135183" name="Rectangle 15"/>
          <p:cNvSpPr>
            <a:spLocks noChangeArrowheads="1"/>
          </p:cNvSpPr>
          <p:nvPr/>
        </p:nvSpPr>
        <p:spPr bwMode="auto">
          <a:xfrm>
            <a:off x="3733800" y="3733800"/>
            <a:ext cx="1600200" cy="190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/>
          <a:p>
            <a:pPr>
              <a:lnSpc>
                <a:spcPct val="130000"/>
              </a:lnSpc>
            </a:pPr>
            <a:r>
              <a:rPr lang="ko-KR" altLang="en-US" sz="1400" b="1"/>
              <a:t>디자인 컨셉</a:t>
            </a:r>
          </a:p>
          <a:p>
            <a:pPr>
              <a:lnSpc>
                <a:spcPct val="130000"/>
              </a:lnSpc>
            </a:pPr>
            <a:r>
              <a:rPr lang="ko-KR" altLang="en-US" sz="1400" b="1"/>
              <a:t>네비게이션</a:t>
            </a:r>
          </a:p>
          <a:p>
            <a:pPr>
              <a:lnSpc>
                <a:spcPct val="130000"/>
              </a:lnSpc>
            </a:pPr>
            <a:r>
              <a:rPr lang="en-US" altLang="ko-KR" sz="1400" b="1"/>
              <a:t>User interface</a:t>
            </a:r>
          </a:p>
          <a:p>
            <a:pPr>
              <a:lnSpc>
                <a:spcPct val="130000"/>
              </a:lnSpc>
            </a:pPr>
            <a:r>
              <a:rPr lang="ko-KR" altLang="en-US" sz="1400" b="1"/>
              <a:t>그래픽</a:t>
            </a:r>
          </a:p>
          <a:p>
            <a:pPr>
              <a:lnSpc>
                <a:spcPct val="130000"/>
              </a:lnSpc>
            </a:pPr>
            <a:r>
              <a:rPr lang="ko-KR" altLang="en-US" sz="1400" b="1"/>
              <a:t>일러스트</a:t>
            </a:r>
          </a:p>
          <a:p>
            <a:pPr>
              <a:lnSpc>
                <a:spcPct val="130000"/>
              </a:lnSpc>
            </a:pPr>
            <a:r>
              <a:rPr lang="ko-KR" altLang="en-US" sz="1400" b="1"/>
              <a:t>플래쉬</a:t>
            </a:r>
          </a:p>
        </p:txBody>
      </p:sp>
      <p:sp>
        <p:nvSpPr>
          <p:cNvPr id="135184" name="Rectangle 16"/>
          <p:cNvSpPr>
            <a:spLocks noChangeArrowheads="1"/>
          </p:cNvSpPr>
          <p:nvPr/>
        </p:nvSpPr>
        <p:spPr bwMode="auto">
          <a:xfrm>
            <a:off x="5410200" y="3733800"/>
            <a:ext cx="1600200" cy="190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/>
          <a:p>
            <a:pPr>
              <a:lnSpc>
                <a:spcPct val="130000"/>
              </a:lnSpc>
            </a:pPr>
            <a:r>
              <a:rPr lang="en-US" altLang="ko-KR" sz="1400" b="1"/>
              <a:t>DB</a:t>
            </a:r>
            <a:r>
              <a:rPr lang="ko-KR" altLang="en-US" sz="1400" b="1"/>
              <a:t>설계</a:t>
            </a:r>
          </a:p>
          <a:p>
            <a:pPr>
              <a:lnSpc>
                <a:spcPct val="130000"/>
              </a:lnSpc>
            </a:pPr>
            <a:r>
              <a:rPr lang="en-US" altLang="ko-KR" sz="1400" b="1"/>
              <a:t>DB</a:t>
            </a:r>
            <a:r>
              <a:rPr lang="ko-KR" altLang="en-US" sz="1400" b="1"/>
              <a:t>프로그래밍</a:t>
            </a:r>
          </a:p>
          <a:p>
            <a:pPr>
              <a:lnSpc>
                <a:spcPct val="130000"/>
              </a:lnSpc>
            </a:pPr>
            <a:r>
              <a:rPr lang="en-US" altLang="ko-KR" sz="1400" b="1"/>
              <a:t>Application s/w</a:t>
            </a:r>
          </a:p>
          <a:p>
            <a:pPr>
              <a:lnSpc>
                <a:spcPct val="130000"/>
              </a:lnSpc>
            </a:pPr>
            <a:r>
              <a:rPr lang="en-US" altLang="ko-KR" sz="1400" b="1"/>
              <a:t>H/W </a:t>
            </a:r>
            <a:r>
              <a:rPr lang="ko-KR" altLang="en-US" sz="1400" b="1"/>
              <a:t>시스템</a:t>
            </a:r>
          </a:p>
          <a:p>
            <a:pPr>
              <a:lnSpc>
                <a:spcPct val="130000"/>
              </a:lnSpc>
            </a:pPr>
            <a:r>
              <a:rPr lang="ko-KR" altLang="en-US" sz="1400" b="1"/>
              <a:t>서버운영</a:t>
            </a:r>
            <a:r>
              <a:rPr lang="en-US" altLang="ko-KR" sz="1400" b="1"/>
              <a:t>/</a:t>
            </a:r>
            <a:r>
              <a:rPr lang="ko-KR" altLang="en-US" sz="1400" b="1"/>
              <a:t>설치</a:t>
            </a:r>
          </a:p>
        </p:txBody>
      </p:sp>
      <p:sp>
        <p:nvSpPr>
          <p:cNvPr id="135185" name="Rectangle 17"/>
          <p:cNvSpPr>
            <a:spLocks noChangeArrowheads="1"/>
          </p:cNvSpPr>
          <p:nvPr/>
        </p:nvSpPr>
        <p:spPr bwMode="auto">
          <a:xfrm>
            <a:off x="7086600" y="3733800"/>
            <a:ext cx="1600200" cy="190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/>
          <a:p>
            <a:pPr>
              <a:lnSpc>
                <a:spcPct val="130000"/>
              </a:lnSpc>
            </a:pPr>
            <a:r>
              <a:rPr lang="ko-KR" altLang="en-US" sz="1400" b="1"/>
              <a:t>온라인 프로모션</a:t>
            </a:r>
          </a:p>
          <a:p>
            <a:pPr>
              <a:lnSpc>
                <a:spcPct val="130000"/>
              </a:lnSpc>
            </a:pPr>
            <a:r>
              <a:rPr lang="ko-KR" altLang="en-US" sz="1400" b="1"/>
              <a:t>온프라인 프로모션</a:t>
            </a:r>
          </a:p>
          <a:p>
            <a:pPr>
              <a:lnSpc>
                <a:spcPct val="130000"/>
              </a:lnSpc>
            </a:pPr>
            <a:r>
              <a:rPr lang="ko-KR" altLang="en-US" sz="1400" b="1"/>
              <a:t>운영자 교육</a:t>
            </a:r>
          </a:p>
          <a:p>
            <a:pPr>
              <a:lnSpc>
                <a:spcPct val="130000"/>
              </a:lnSpc>
            </a:pPr>
            <a:r>
              <a:rPr lang="ko-KR" altLang="en-US" sz="1400" b="1"/>
              <a:t>유지보수 운영계획</a:t>
            </a:r>
          </a:p>
        </p:txBody>
      </p:sp>
      <p:cxnSp>
        <p:nvCxnSpPr>
          <p:cNvPr id="135186" name="AutoShape 18"/>
          <p:cNvCxnSpPr>
            <a:cxnSpLocks noChangeShapeType="1"/>
            <a:stCxn id="135170" idx="2"/>
          </p:cNvCxnSpPr>
          <p:nvPr/>
        </p:nvCxnSpPr>
        <p:spPr bwMode="auto">
          <a:xfrm flipH="1">
            <a:off x="1371600" y="2438400"/>
            <a:ext cx="3086100" cy="381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5187" name="AutoShape 19"/>
          <p:cNvCxnSpPr>
            <a:cxnSpLocks noChangeShapeType="1"/>
            <a:stCxn id="135170" idx="2"/>
          </p:cNvCxnSpPr>
          <p:nvPr/>
        </p:nvCxnSpPr>
        <p:spPr bwMode="auto">
          <a:xfrm>
            <a:off x="4457700" y="2438400"/>
            <a:ext cx="3200400" cy="381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5188" name="AutoShape 20"/>
          <p:cNvCxnSpPr>
            <a:cxnSpLocks noChangeShapeType="1"/>
            <a:stCxn id="135170" idx="2"/>
            <a:endCxn id="135177" idx="0"/>
          </p:cNvCxnSpPr>
          <p:nvPr/>
        </p:nvCxnSpPr>
        <p:spPr bwMode="auto">
          <a:xfrm flipH="1">
            <a:off x="2895600" y="2438400"/>
            <a:ext cx="1562100" cy="304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5189" name="AutoShape 21"/>
          <p:cNvCxnSpPr>
            <a:cxnSpLocks noChangeShapeType="1"/>
            <a:stCxn id="135170" idx="2"/>
            <a:endCxn id="135178" idx="0"/>
          </p:cNvCxnSpPr>
          <p:nvPr/>
        </p:nvCxnSpPr>
        <p:spPr bwMode="auto">
          <a:xfrm>
            <a:off x="4457700" y="2438400"/>
            <a:ext cx="38100" cy="304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5190" name="AutoShape 22"/>
          <p:cNvCxnSpPr>
            <a:cxnSpLocks noChangeShapeType="1"/>
            <a:stCxn id="135170" idx="2"/>
            <a:endCxn id="135179" idx="0"/>
          </p:cNvCxnSpPr>
          <p:nvPr/>
        </p:nvCxnSpPr>
        <p:spPr bwMode="auto">
          <a:xfrm>
            <a:off x="4457700" y="2438400"/>
            <a:ext cx="1714500" cy="304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5192" name="Oval 24"/>
          <p:cNvSpPr>
            <a:spLocks noChangeArrowheads="1"/>
          </p:cNvSpPr>
          <p:nvPr/>
        </p:nvSpPr>
        <p:spPr bwMode="auto">
          <a:xfrm>
            <a:off x="8229600" y="1917700"/>
            <a:ext cx="457200" cy="381000"/>
          </a:xfrm>
          <a:prstGeom prst="ellipse">
            <a:avLst/>
          </a:prstGeom>
          <a:solidFill>
            <a:srgbClr val="FF4B1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b="1">
                <a:latin typeface="Arial" pitchFamily="34" charset="0"/>
                <a:ea typeface="바탕체" pitchFamily="17" charset="-127"/>
              </a:rPr>
              <a:t>E</a:t>
            </a:r>
          </a:p>
        </p:txBody>
      </p:sp>
      <p:cxnSp>
        <p:nvCxnSpPr>
          <p:cNvPr id="135193" name="AutoShape 25"/>
          <p:cNvCxnSpPr>
            <a:cxnSpLocks noChangeShapeType="1"/>
            <a:stCxn id="135192" idx="2"/>
            <a:endCxn id="135170" idx="3"/>
          </p:cNvCxnSpPr>
          <p:nvPr/>
        </p:nvCxnSpPr>
        <p:spPr bwMode="auto">
          <a:xfrm flipH="1" flipV="1">
            <a:off x="6019800" y="2095500"/>
            <a:ext cx="2209800" cy="127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5194" name="Rectangle 26"/>
          <p:cNvSpPr>
            <a:spLocks noChangeArrowheads="1"/>
          </p:cNvSpPr>
          <p:nvPr/>
        </p:nvSpPr>
        <p:spPr bwMode="auto">
          <a:xfrm>
            <a:off x="2895600" y="762000"/>
            <a:ext cx="3124200" cy="381000"/>
          </a:xfrm>
          <a:prstGeom prst="rect">
            <a:avLst/>
          </a:prstGeom>
          <a:solidFill>
            <a:srgbClr val="99CC00"/>
          </a:solidFill>
          <a:ln w="9525">
            <a:solidFill>
              <a:srgbClr val="99CC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marL="90488" indent="-90488" algn="ctr">
              <a:buClr>
                <a:srgbClr val="000000"/>
              </a:buClr>
              <a:buSzPct val="90000"/>
              <a:buFont typeface="Monotype Sorts" pitchFamily="2" charset="2"/>
              <a:buNone/>
            </a:pPr>
            <a:r>
              <a:rPr lang="ko-KR" altLang="en-US" b="1">
                <a:latin typeface="Times New Roman" pitchFamily="18" charset="0"/>
              </a:rPr>
              <a:t>웹사이트 구축 프로세스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72F8B-36D8-4DC9-8F54-F4ED8FF7BE1C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2133600" y="1828800"/>
            <a:ext cx="48006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3200" b="1" dirty="0">
                <a:solidFill>
                  <a:srgbClr val="339933"/>
                </a:solidFill>
                <a:latin typeface="HY헤드라인M" pitchFamily="18" charset="-127"/>
                <a:ea typeface="HY헤드라인M" pitchFamily="18" charset="-127"/>
              </a:rPr>
              <a:t>프로젝트 실습 </a:t>
            </a:r>
            <a:r>
              <a:rPr lang="en-US" altLang="ko-KR" sz="3200" b="1" dirty="0">
                <a:solidFill>
                  <a:srgbClr val="339933"/>
                </a:solidFill>
                <a:latin typeface="HY헤드라인M" pitchFamily="18" charset="-127"/>
                <a:ea typeface="HY헤드라인M" pitchFamily="18" charset="-127"/>
              </a:rPr>
              <a:t>Ⅱ</a:t>
            </a:r>
          </a:p>
          <a:p>
            <a:pPr algn="ctr">
              <a:spcBef>
                <a:spcPct val="50000"/>
              </a:spcBef>
            </a:pPr>
            <a:r>
              <a:rPr lang="ko-KR" altLang="en-US" sz="3200" b="1" dirty="0">
                <a:latin typeface="HY헤드라인M" pitchFamily="18" charset="-127"/>
                <a:ea typeface="HY헤드라인M" pitchFamily="18" charset="-127"/>
              </a:rPr>
              <a:t>컨텐츠 설계</a:t>
            </a:r>
          </a:p>
        </p:txBody>
      </p:sp>
    </p:spTree>
    <p:extLst>
      <p:ext uri="{BB962C8B-B14F-4D97-AF65-F5344CB8AC3E}">
        <p14:creationId xmlns:p14="http://schemas.microsoft.com/office/powerpoint/2010/main" val="1221668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836AE-DB7F-4647-AD53-7C51D0487233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762000" y="1066800"/>
            <a:ext cx="7848600" cy="5105400"/>
          </a:xfrm>
          <a:prstGeom prst="rect">
            <a:avLst/>
          </a:prstGeom>
          <a:noFill/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3581400" y="838200"/>
            <a:ext cx="2209800" cy="381000"/>
          </a:xfrm>
          <a:prstGeom prst="rect">
            <a:avLst/>
          </a:prstGeom>
          <a:solidFill>
            <a:srgbClr val="99CC00"/>
          </a:solidFill>
          <a:ln w="9525">
            <a:solidFill>
              <a:srgbClr val="99CC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marL="90488" indent="-90488" algn="ctr">
              <a:buClr>
                <a:srgbClr val="000000"/>
              </a:buClr>
              <a:buSzPct val="90000"/>
              <a:buFont typeface="Monotype Sorts" pitchFamily="2" charset="2"/>
              <a:buNone/>
            </a:pPr>
            <a:r>
              <a:rPr lang="ko-KR" altLang="en-US" b="1">
                <a:latin typeface="Times New Roman" pitchFamily="18" charset="0"/>
              </a:rPr>
              <a:t>서비스 시나리오</a:t>
            </a: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7848600" y="0"/>
            <a:ext cx="1295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/>
              <a:t>Work Sheet 4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9453C-73BB-4F8B-9415-5A9FD6056B00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762000" y="1066800"/>
            <a:ext cx="7848600" cy="5257800"/>
          </a:xfrm>
          <a:prstGeom prst="rect">
            <a:avLst/>
          </a:prstGeom>
          <a:noFill/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buFontTx/>
              <a:buChar char="•"/>
            </a:pPr>
            <a:r>
              <a:rPr lang="ko-KR" altLang="en-US" sz="1200"/>
              <a:t>사이트명 </a:t>
            </a:r>
            <a:r>
              <a:rPr lang="en-US" altLang="ko-KR" sz="1200"/>
              <a:t>: LG019 </a:t>
            </a:r>
            <a:r>
              <a:rPr lang="ko-KR" altLang="en-US" sz="1200"/>
              <a:t>사이버 고객센터</a:t>
            </a:r>
          </a:p>
          <a:p>
            <a:pPr>
              <a:buFontTx/>
              <a:buChar char="•"/>
            </a:pPr>
            <a:r>
              <a:rPr lang="ko-KR" altLang="en-US" sz="1200"/>
              <a:t>대상 고객 </a:t>
            </a:r>
            <a:r>
              <a:rPr lang="en-US" altLang="ko-KR" sz="1200"/>
              <a:t>: 10</a:t>
            </a:r>
            <a:r>
              <a:rPr lang="ko-KR" altLang="en-US" sz="1200"/>
              <a:t>대 후반 대학생</a:t>
            </a:r>
          </a:p>
          <a:p>
            <a:pPr>
              <a:buFont typeface="Wingdings" pitchFamily="2" charset="2"/>
              <a:buNone/>
            </a:pPr>
            <a:r>
              <a:rPr lang="ko-KR" altLang="en-US" sz="1200">
                <a:latin typeface="Times New Roman"/>
              </a:rPr>
              <a:t> </a:t>
            </a:r>
            <a:endParaRPr lang="ko-KR" altLang="en-US" sz="1200"/>
          </a:p>
          <a:p>
            <a:pPr>
              <a:buFont typeface="Wingdings" pitchFamily="2" charset="2"/>
              <a:buNone/>
            </a:pPr>
            <a:r>
              <a:rPr lang="ko-KR" altLang="en-US" sz="1200"/>
              <a:t>신사동에 사는 </a:t>
            </a:r>
            <a:r>
              <a:rPr lang="en-US" altLang="ko-KR" sz="1200"/>
              <a:t>19</a:t>
            </a:r>
            <a:r>
              <a:rPr lang="ko-KR" altLang="en-US" sz="1200"/>
              <a:t>살 대학생 나학생군은 </a:t>
            </a:r>
            <a:r>
              <a:rPr lang="en-US" altLang="ko-KR" sz="1200"/>
              <a:t>pcs</a:t>
            </a:r>
            <a:r>
              <a:rPr lang="ko-KR" altLang="en-US" sz="1200"/>
              <a:t>로 </a:t>
            </a:r>
            <a:r>
              <a:rPr lang="en-US" altLang="ko-KR" sz="1200"/>
              <a:t>'019</a:t>
            </a:r>
            <a:r>
              <a:rPr lang="ko-KR" altLang="en-US" sz="1200"/>
              <a:t>회원을 위해 새롭고 다양한 서비스로 가득한 </a:t>
            </a:r>
            <a:r>
              <a:rPr lang="en-US" altLang="ko-KR" sz="1200"/>
              <a:t>e-care</a:t>
            </a:r>
            <a:r>
              <a:rPr lang="ko-KR" altLang="en-US" sz="1200"/>
              <a:t>가 오픈했습니다</a:t>
            </a:r>
            <a:r>
              <a:rPr lang="en-US" altLang="ko-KR" sz="1200"/>
              <a:t>'</a:t>
            </a:r>
            <a:r>
              <a:rPr lang="ko-KR" altLang="en-US" sz="1200"/>
              <a:t>라는 메세지를 받고</a:t>
            </a:r>
            <a:r>
              <a:rPr lang="en-US" altLang="ko-KR" sz="1200"/>
              <a:t>, </a:t>
            </a:r>
            <a:r>
              <a:rPr lang="ko-KR" altLang="en-US" sz="1200"/>
              <a:t>마침 </a:t>
            </a:r>
            <a:r>
              <a:rPr lang="en-US" altLang="ko-KR" sz="1200"/>
              <a:t>pc</a:t>
            </a:r>
            <a:r>
              <a:rPr lang="ko-KR" altLang="en-US" sz="1200"/>
              <a:t>방에 있는 참에 </a:t>
            </a:r>
            <a:r>
              <a:rPr lang="en-US" altLang="ko-KR" sz="1200"/>
              <a:t>URL</a:t>
            </a:r>
            <a:r>
              <a:rPr lang="ko-KR" altLang="en-US" sz="1200"/>
              <a:t>에 따라 접속해 보았다</a:t>
            </a:r>
            <a:r>
              <a:rPr lang="en-US" altLang="ko-KR" sz="1200"/>
              <a:t>. </a:t>
            </a:r>
            <a:r>
              <a:rPr lang="ko-KR" altLang="en-US" sz="1200"/>
              <a:t>사실 </a:t>
            </a:r>
            <a:r>
              <a:rPr lang="en-US" altLang="ko-KR" sz="1200"/>
              <a:t>019</a:t>
            </a:r>
            <a:r>
              <a:rPr lang="ko-KR" altLang="en-US" sz="1200"/>
              <a:t>를 </a:t>
            </a:r>
            <a:r>
              <a:rPr lang="en-US" altLang="ko-KR" sz="1200"/>
              <a:t>1</a:t>
            </a:r>
            <a:r>
              <a:rPr lang="ko-KR" altLang="en-US" sz="1200"/>
              <a:t>년 넘게 쓰고 있지만 사이트 방문은 처음이다</a:t>
            </a:r>
            <a:r>
              <a:rPr lang="en-US" altLang="ko-KR" sz="1200"/>
              <a:t>. </a:t>
            </a:r>
            <a:r>
              <a:rPr lang="ko-KR" altLang="en-US" sz="1200"/>
              <a:t>둘러보니 가장 눈에 띄는 것은 </a:t>
            </a:r>
            <a:r>
              <a:rPr lang="ko-KR" altLang="en-US" sz="1200">
                <a:latin typeface="Times New Roman"/>
              </a:rPr>
              <a:t>‘</a:t>
            </a:r>
            <a:r>
              <a:rPr lang="ko-KR" altLang="en-US" sz="1200"/>
              <a:t>나만의 </a:t>
            </a:r>
            <a:r>
              <a:rPr lang="en-US" altLang="ko-KR" sz="1200"/>
              <a:t>019</a:t>
            </a:r>
            <a:r>
              <a:rPr lang="en-US" altLang="ko-KR" sz="1200">
                <a:latin typeface="Times New Roman"/>
              </a:rPr>
              <a:t>’</a:t>
            </a:r>
            <a:r>
              <a:rPr lang="ko-KR" altLang="en-US" sz="1200"/>
              <a:t>라는 메뉴였다</a:t>
            </a:r>
            <a:r>
              <a:rPr lang="en-US" altLang="ko-KR" sz="1200"/>
              <a:t>. </a:t>
            </a:r>
            <a:r>
              <a:rPr lang="ko-KR" altLang="en-US" sz="1200"/>
              <a:t>사이트 한 가운데에서 그림이 번쩍거리고 있었기 때문이다</a:t>
            </a:r>
            <a:r>
              <a:rPr lang="en-US" altLang="ko-KR" sz="1200"/>
              <a:t>. </a:t>
            </a:r>
            <a:r>
              <a:rPr lang="ko-KR" altLang="en-US" sz="1200"/>
              <a:t>클릭하는 순간 아이디와 패스워드를 입력해야 하는 로그인창이 떴다</a:t>
            </a:r>
            <a:r>
              <a:rPr lang="en-US" altLang="ko-KR" sz="1200"/>
              <a:t>. </a:t>
            </a:r>
            <a:r>
              <a:rPr lang="ko-KR" altLang="en-US" sz="1200"/>
              <a:t>갑자기 귀찮은 생각이 들었으나 </a:t>
            </a:r>
            <a:r>
              <a:rPr lang="ko-KR" altLang="en-US" sz="1200">
                <a:latin typeface="Times New Roman"/>
              </a:rPr>
              <a:t>‘</a:t>
            </a:r>
            <a:r>
              <a:rPr lang="ko-KR" altLang="en-US" sz="1200"/>
              <a:t>로그인을 하시면 고객님의 통화요금 조회는 물론</a:t>
            </a:r>
            <a:r>
              <a:rPr lang="en-US" altLang="ko-KR" sz="1200"/>
              <a:t>, </a:t>
            </a:r>
            <a:r>
              <a:rPr lang="ko-KR" altLang="en-US" sz="1200"/>
              <a:t>마일리지를 얻을 수 있는 각종 서비스가 펼쳐집니다</a:t>
            </a:r>
            <a:r>
              <a:rPr lang="ko-KR" altLang="en-US" sz="1200">
                <a:latin typeface="Times New Roman"/>
              </a:rPr>
              <a:t>’</a:t>
            </a:r>
            <a:r>
              <a:rPr lang="ko-KR" altLang="en-US" sz="1200"/>
              <a:t> 라는 메시지가 있어</a:t>
            </a:r>
            <a:r>
              <a:rPr lang="en-US" altLang="ko-KR" sz="1200"/>
              <a:t>, </a:t>
            </a:r>
            <a:r>
              <a:rPr lang="ko-KR" altLang="en-US" sz="1200"/>
              <a:t>일단 회원으로 가입하고 로그인을 했다</a:t>
            </a:r>
            <a:r>
              <a:rPr lang="en-US" altLang="ko-KR" sz="1200"/>
              <a:t>. </a:t>
            </a:r>
          </a:p>
          <a:p>
            <a:pPr>
              <a:buFont typeface="Wingdings" pitchFamily="2" charset="2"/>
              <a:buNone/>
            </a:pPr>
            <a:r>
              <a:rPr lang="en-US" altLang="ko-KR" sz="1200">
                <a:latin typeface="Times New Roman"/>
              </a:rPr>
              <a:t> </a:t>
            </a:r>
            <a:endParaRPr lang="en-US" altLang="ko-KR" sz="1200"/>
          </a:p>
          <a:p>
            <a:pPr>
              <a:buFont typeface="Wingdings" pitchFamily="2" charset="2"/>
              <a:buNone/>
            </a:pPr>
            <a:r>
              <a:rPr lang="ko-KR" altLang="en-US" sz="1200"/>
              <a:t>페이지 맨 위에는 </a:t>
            </a:r>
            <a:r>
              <a:rPr lang="ko-KR" altLang="en-US" sz="1200">
                <a:latin typeface="Times New Roman"/>
              </a:rPr>
              <a:t>‘</a:t>
            </a:r>
            <a:r>
              <a:rPr lang="ko-KR" altLang="en-US" sz="1200"/>
              <a:t>나학생님의 방문을 환영합니다</a:t>
            </a:r>
            <a:r>
              <a:rPr lang="ko-KR" altLang="en-US" sz="1200">
                <a:latin typeface="Times New Roman"/>
              </a:rPr>
              <a:t>’</a:t>
            </a:r>
            <a:r>
              <a:rPr lang="ko-KR" altLang="en-US" sz="1200"/>
              <a:t> 라는 말과 함께</a:t>
            </a:r>
            <a:r>
              <a:rPr lang="en-US" altLang="ko-KR" sz="1200"/>
              <a:t>, </a:t>
            </a:r>
            <a:r>
              <a:rPr lang="ko-KR" altLang="en-US" sz="1200"/>
              <a:t>현재 나의 </a:t>
            </a:r>
            <a:r>
              <a:rPr lang="en-US" altLang="ko-KR" sz="1200"/>
              <a:t>pcs</a:t>
            </a:r>
            <a:r>
              <a:rPr lang="ko-KR" altLang="en-US" sz="1200"/>
              <a:t>요금</a:t>
            </a:r>
            <a:r>
              <a:rPr lang="en-US" altLang="ko-KR" sz="1200"/>
              <a:t>, </a:t>
            </a:r>
            <a:r>
              <a:rPr lang="ko-KR" altLang="en-US" sz="1200"/>
              <a:t>현재 사용중인 부가서비스</a:t>
            </a:r>
            <a:r>
              <a:rPr lang="en-US" altLang="ko-KR" sz="1200"/>
              <a:t>, </a:t>
            </a:r>
            <a:r>
              <a:rPr lang="ko-KR" altLang="en-US" sz="1200"/>
              <a:t>현재의 마일리지와 이에 해당하는 상품 등이 나열되었다</a:t>
            </a:r>
            <a:r>
              <a:rPr lang="en-US" altLang="ko-KR" sz="1200"/>
              <a:t>. </a:t>
            </a:r>
            <a:r>
              <a:rPr lang="ko-KR" altLang="en-US" sz="1200"/>
              <a:t>뿐만 아니라 오늘의 나의 바이오리듬과 오늘의 운세까지 볼 수 있었다</a:t>
            </a:r>
            <a:r>
              <a:rPr lang="en-US" altLang="ko-KR" sz="1200"/>
              <a:t>. </a:t>
            </a:r>
          </a:p>
          <a:p>
            <a:pPr>
              <a:buFont typeface="Wingdings" pitchFamily="2" charset="2"/>
              <a:buNone/>
            </a:pPr>
            <a:r>
              <a:rPr lang="en-US" altLang="ko-KR" sz="1200">
                <a:latin typeface="Times New Roman"/>
              </a:rPr>
              <a:t> </a:t>
            </a:r>
            <a:endParaRPr lang="en-US" altLang="ko-KR" sz="1200"/>
          </a:p>
          <a:p>
            <a:pPr>
              <a:buFont typeface="Wingdings" pitchFamily="2" charset="2"/>
              <a:buNone/>
            </a:pPr>
            <a:r>
              <a:rPr lang="ko-KR" altLang="en-US" sz="1200"/>
              <a:t>마이페이지에 입장만 해도 마일리지가 쌓인다는 내용이 시선을 끌었고</a:t>
            </a:r>
            <a:r>
              <a:rPr lang="en-US" altLang="ko-KR" sz="1200"/>
              <a:t>, </a:t>
            </a:r>
            <a:r>
              <a:rPr lang="ko-KR" altLang="en-US" sz="1200"/>
              <a:t>이 외에도 알아서 주소지 변경을 해줄 경우 얼마</a:t>
            </a:r>
            <a:r>
              <a:rPr lang="en-US" altLang="ko-KR" sz="1200"/>
              <a:t>, </a:t>
            </a:r>
            <a:r>
              <a:rPr lang="ko-KR" altLang="en-US" sz="1200"/>
              <a:t>자동이체 신청하면 얼마</a:t>
            </a:r>
            <a:r>
              <a:rPr lang="en-US" altLang="ko-KR" sz="1200"/>
              <a:t>, </a:t>
            </a:r>
            <a:r>
              <a:rPr lang="ko-KR" altLang="en-US" sz="1200"/>
              <a:t>뭐 할 때 얼마 하는 식으로 마일리지가 쌓이는 방법이 나열되었다</a:t>
            </a:r>
            <a:r>
              <a:rPr lang="en-US" altLang="ko-KR" sz="1200"/>
              <a:t>. </a:t>
            </a:r>
          </a:p>
          <a:p>
            <a:pPr>
              <a:buFont typeface="Wingdings" pitchFamily="2" charset="2"/>
              <a:buNone/>
            </a:pPr>
            <a:r>
              <a:rPr lang="en-US" altLang="ko-KR" sz="1200">
                <a:latin typeface="Times New Roman"/>
              </a:rPr>
              <a:t> </a:t>
            </a:r>
            <a:endParaRPr lang="en-US" altLang="ko-KR" sz="1200"/>
          </a:p>
          <a:p>
            <a:pPr>
              <a:buFont typeface="Wingdings" pitchFamily="2" charset="2"/>
              <a:buNone/>
            </a:pPr>
            <a:r>
              <a:rPr lang="en-US" altLang="ko-KR" sz="1200">
                <a:latin typeface="Times New Roman"/>
              </a:rPr>
              <a:t>‘</a:t>
            </a:r>
            <a:r>
              <a:rPr lang="ko-KR" altLang="en-US" sz="1200"/>
              <a:t>추천</a:t>
            </a:r>
            <a:r>
              <a:rPr lang="en-US" altLang="ko-KR" sz="1200"/>
              <a:t>! </a:t>
            </a:r>
            <a:r>
              <a:rPr lang="ko-KR" altLang="en-US" sz="1200"/>
              <a:t>서비스</a:t>
            </a:r>
            <a:r>
              <a:rPr lang="ko-KR" altLang="en-US" sz="1200">
                <a:latin typeface="Times New Roman"/>
              </a:rPr>
              <a:t>’</a:t>
            </a:r>
            <a:r>
              <a:rPr lang="ko-KR" altLang="en-US" sz="1200"/>
              <a:t>를 클릭하니 현재 사용하고 있지 않은 서비스 중에서 추천하는 내용이 나열되었고</a:t>
            </a:r>
            <a:r>
              <a:rPr lang="en-US" altLang="ko-KR" sz="1200"/>
              <a:t>, </a:t>
            </a:r>
            <a:r>
              <a:rPr lang="ko-KR" altLang="en-US" sz="1200"/>
              <a:t>설명방식은 지루한 텍스트가 아닌 플래쉬기법으로 재미있는 캐릭터가 코믹하게 설명을 하고 있었다</a:t>
            </a:r>
            <a:r>
              <a:rPr lang="en-US" altLang="ko-KR" sz="1200"/>
              <a:t>. </a:t>
            </a:r>
            <a:r>
              <a:rPr lang="ko-KR" altLang="en-US" sz="1200"/>
              <a:t>그래</a:t>
            </a:r>
            <a:r>
              <a:rPr lang="en-US" altLang="ko-KR" sz="1200"/>
              <a:t>? </a:t>
            </a:r>
            <a:r>
              <a:rPr lang="ko-KR" altLang="en-US" sz="1200"/>
              <a:t>이런 서비스가 있는 줄 몰랐네</a:t>
            </a:r>
            <a:r>
              <a:rPr lang="en-US" altLang="ko-KR" sz="1200"/>
              <a:t>, </a:t>
            </a:r>
            <a:r>
              <a:rPr lang="ko-KR" altLang="en-US" sz="1200"/>
              <a:t>하면서 나도 모르게 부가 서비스 신청 버튼을 누르고 있었다</a:t>
            </a:r>
            <a:r>
              <a:rPr lang="en-US" altLang="ko-KR" sz="1200"/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ko-KR" sz="1200">
                <a:latin typeface="Times New Roman"/>
              </a:rPr>
              <a:t> </a:t>
            </a:r>
            <a:endParaRPr lang="en-US" altLang="ko-KR" sz="1200"/>
          </a:p>
          <a:p>
            <a:pPr>
              <a:buFont typeface="Wingdings" pitchFamily="2" charset="2"/>
              <a:buNone/>
            </a:pPr>
            <a:r>
              <a:rPr lang="ko-KR" altLang="en-US" sz="1200"/>
              <a:t>또한 </a:t>
            </a:r>
            <a:r>
              <a:rPr lang="ko-KR" altLang="en-US" sz="1200">
                <a:latin typeface="Times New Roman"/>
              </a:rPr>
              <a:t>‘</a:t>
            </a:r>
            <a:r>
              <a:rPr lang="ko-KR" altLang="en-US" sz="1200"/>
              <a:t>나에게 딱 맞는 서비스</a:t>
            </a:r>
            <a:r>
              <a:rPr lang="ko-KR" altLang="en-US" sz="1200">
                <a:latin typeface="Times New Roman"/>
              </a:rPr>
              <a:t>’</a:t>
            </a:r>
            <a:r>
              <a:rPr lang="ko-KR" altLang="en-US" sz="1200"/>
              <a:t>라는 항목을 클릭하니 자가테스트가 펼쳐졌다</a:t>
            </a:r>
            <a:r>
              <a:rPr lang="en-US" altLang="ko-KR" sz="1200"/>
              <a:t>. 7-8</a:t>
            </a:r>
            <a:r>
              <a:rPr lang="ko-KR" altLang="en-US" sz="1200"/>
              <a:t>가지의 질문항목을 선택하고 난 후 결과보기를 누르니 </a:t>
            </a:r>
            <a:r>
              <a:rPr lang="ko-KR" altLang="en-US" sz="1200">
                <a:latin typeface="Times New Roman"/>
              </a:rPr>
              <a:t>‘</a:t>
            </a:r>
            <a:r>
              <a:rPr lang="ko-KR" altLang="en-US" sz="1200"/>
              <a:t>나 학생님은 현재 </a:t>
            </a:r>
            <a:r>
              <a:rPr lang="en-US" altLang="ko-KR" sz="1200"/>
              <a:t>00</a:t>
            </a:r>
            <a:r>
              <a:rPr lang="ko-KR" altLang="en-US" sz="1200"/>
              <a:t>서비스를 이용하고 계신데</a:t>
            </a:r>
            <a:r>
              <a:rPr lang="en-US" altLang="ko-KR" sz="1200"/>
              <a:t>, 00</a:t>
            </a:r>
            <a:r>
              <a:rPr lang="ko-KR" altLang="en-US" sz="1200"/>
              <a:t>서비스를 추천하고 싶습니다</a:t>
            </a:r>
            <a:r>
              <a:rPr lang="en-US" altLang="ko-KR" sz="1200"/>
              <a:t>. 000</a:t>
            </a:r>
            <a:r>
              <a:rPr lang="ko-KR" altLang="en-US" sz="1200"/>
              <a:t>할 경우 통화요금을 절약할 수 있기 때문입니다</a:t>
            </a:r>
            <a:r>
              <a:rPr lang="en-US" altLang="ko-KR" sz="1200"/>
              <a:t>. </a:t>
            </a:r>
            <a:r>
              <a:rPr lang="ko-KR" altLang="en-US" sz="1200"/>
              <a:t>서비스를 지금 변경하시겠습니까</a:t>
            </a:r>
            <a:r>
              <a:rPr lang="en-US" altLang="ko-KR" sz="1200"/>
              <a:t>? Yes, no</a:t>
            </a:r>
            <a:r>
              <a:rPr lang="en-US" altLang="ko-KR" sz="1200">
                <a:latin typeface="Times New Roman"/>
              </a:rPr>
              <a:t>’</a:t>
            </a:r>
            <a:r>
              <a:rPr lang="en-US" altLang="ko-KR" sz="1200"/>
              <a:t> </a:t>
            </a:r>
            <a:r>
              <a:rPr lang="ko-KR" altLang="en-US" sz="1200"/>
              <a:t>라는 화면이 나왔다</a:t>
            </a:r>
            <a:r>
              <a:rPr lang="en-US" altLang="ko-KR" sz="1200"/>
              <a:t>. </a:t>
            </a:r>
            <a:r>
              <a:rPr lang="ko-KR" altLang="en-US" sz="1200"/>
              <a:t>그래</a:t>
            </a:r>
            <a:r>
              <a:rPr lang="en-US" altLang="ko-KR" sz="1200"/>
              <a:t>? </a:t>
            </a:r>
            <a:r>
              <a:rPr lang="ko-KR" altLang="en-US" sz="1200"/>
              <a:t>학생인 내가 통화료가 싸진다는데 지금 당장은 아니지만 생각해볼 만 한 일이군 했다</a:t>
            </a:r>
            <a:r>
              <a:rPr lang="en-US" altLang="ko-KR" sz="1200"/>
              <a:t>. </a:t>
            </a:r>
          </a:p>
          <a:p>
            <a:pPr>
              <a:buFont typeface="Wingdings" pitchFamily="2" charset="2"/>
              <a:buNone/>
            </a:pPr>
            <a:r>
              <a:rPr lang="en-US" altLang="ko-KR" sz="1200">
                <a:latin typeface="Times New Roman"/>
              </a:rPr>
              <a:t> </a:t>
            </a:r>
            <a:endParaRPr lang="en-US" altLang="ko-KR" sz="1200"/>
          </a:p>
          <a:p>
            <a:pPr>
              <a:buFont typeface="Wingdings" pitchFamily="2" charset="2"/>
              <a:buNone/>
            </a:pPr>
            <a:r>
              <a:rPr lang="ko-KR" altLang="en-US" sz="1200"/>
              <a:t>나만의 </a:t>
            </a:r>
            <a:r>
              <a:rPr lang="en-US" altLang="ko-KR" sz="1200"/>
              <a:t>019</a:t>
            </a:r>
            <a:r>
              <a:rPr lang="ko-KR" altLang="en-US" sz="1200"/>
              <a:t>를 친구에게도 알려주고 싶으신가요</a:t>
            </a:r>
            <a:r>
              <a:rPr lang="en-US" altLang="ko-KR" sz="1200"/>
              <a:t>? </a:t>
            </a:r>
            <a:r>
              <a:rPr lang="ko-KR" altLang="en-US" sz="1200"/>
              <a:t>라는 텍스트를 클릭했더니 알려주고 싶은 친구 메일 또는 핸드폰을 적으면 자동으로 전달되는 메뉴도 있었다</a:t>
            </a:r>
            <a:r>
              <a:rPr lang="en-US" altLang="ko-KR" sz="1200"/>
              <a:t>. </a:t>
            </a:r>
            <a:r>
              <a:rPr lang="ko-KR" altLang="en-US" sz="1200"/>
              <a:t>친구 나잘난 녀석이 이 메시지를 받으면 좋아 하려나</a:t>
            </a:r>
            <a:r>
              <a:rPr lang="en-US" altLang="ko-KR" sz="1200"/>
              <a:t>?</a:t>
            </a:r>
            <a:endParaRPr lang="en-US" altLang="ko-KR" sz="2800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3581400" y="838200"/>
            <a:ext cx="2209800" cy="381000"/>
          </a:xfrm>
          <a:prstGeom prst="rect">
            <a:avLst/>
          </a:prstGeom>
          <a:solidFill>
            <a:srgbClr val="99CC00"/>
          </a:solidFill>
          <a:ln w="9525">
            <a:solidFill>
              <a:srgbClr val="99CC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marL="90488" indent="-90488" algn="ctr">
              <a:buClr>
                <a:srgbClr val="000000"/>
              </a:buClr>
              <a:buSzPct val="90000"/>
              <a:buFont typeface="Monotype Sorts" pitchFamily="2" charset="2"/>
              <a:buNone/>
            </a:pPr>
            <a:r>
              <a:rPr lang="ko-KR" altLang="en-US" b="1">
                <a:latin typeface="Times New Roman" pitchFamily="18" charset="0"/>
              </a:rPr>
              <a:t>서비스 시나리오</a:t>
            </a:r>
          </a:p>
        </p:txBody>
      </p:sp>
      <p:sp>
        <p:nvSpPr>
          <p:cNvPr id="81925" name="AutoShape 5"/>
          <p:cNvSpPr>
            <a:spLocks noChangeArrowheads="1"/>
          </p:cNvSpPr>
          <p:nvPr/>
        </p:nvSpPr>
        <p:spPr bwMode="auto">
          <a:xfrm>
            <a:off x="8077200" y="304800"/>
            <a:ext cx="990600" cy="304800"/>
          </a:xfrm>
          <a:prstGeom prst="roundRect">
            <a:avLst>
              <a:gd name="adj" fmla="val 16667"/>
            </a:avLst>
          </a:prstGeom>
          <a:solidFill>
            <a:srgbClr val="339966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b="1"/>
              <a:t>사 례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D873B-CCEB-42C1-B005-ABF4441B714A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762000" y="1066800"/>
            <a:ext cx="7848600" cy="5257800"/>
          </a:xfrm>
          <a:prstGeom prst="rect">
            <a:avLst/>
          </a:prstGeom>
          <a:noFill/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buFontTx/>
              <a:buChar char="•"/>
            </a:pPr>
            <a:r>
              <a:rPr lang="ko-KR" altLang="en-US" sz="1200"/>
              <a:t>사이트명 </a:t>
            </a:r>
            <a:r>
              <a:rPr lang="en-US" altLang="ko-KR" sz="1200"/>
              <a:t>: LG019 </a:t>
            </a:r>
            <a:r>
              <a:rPr lang="ko-KR" altLang="en-US" sz="1200"/>
              <a:t>사이버 고객센터</a:t>
            </a:r>
          </a:p>
          <a:p>
            <a:pPr>
              <a:buFontTx/>
              <a:buChar char="•"/>
            </a:pPr>
            <a:r>
              <a:rPr lang="ko-KR" altLang="en-US" sz="1200"/>
              <a:t>대상 고객 </a:t>
            </a:r>
            <a:r>
              <a:rPr lang="en-US" altLang="ko-KR" sz="1200"/>
              <a:t>: 20</a:t>
            </a:r>
            <a:r>
              <a:rPr lang="ko-KR" altLang="en-US" sz="1200"/>
              <a:t>대 후반 직장인</a:t>
            </a:r>
          </a:p>
          <a:p>
            <a:pPr>
              <a:buFont typeface="Wingdings" pitchFamily="2" charset="2"/>
              <a:buNone/>
            </a:pPr>
            <a:r>
              <a:rPr lang="ko-KR" altLang="en-US" sz="1200">
                <a:latin typeface="Times New Roman"/>
              </a:rPr>
              <a:t> </a:t>
            </a:r>
            <a:endParaRPr lang="ko-KR" altLang="en-US" sz="1200"/>
          </a:p>
          <a:p>
            <a:pPr algn="just">
              <a:buFont typeface="Wingdings" pitchFamily="2" charset="2"/>
              <a:buNone/>
            </a:pPr>
            <a:r>
              <a:rPr lang="ko-KR" altLang="en-US" sz="1200"/>
              <a:t>명일동에사는 </a:t>
            </a:r>
            <a:r>
              <a:rPr lang="en-US" altLang="ko-KR" sz="1200"/>
              <a:t>29</a:t>
            </a:r>
            <a:r>
              <a:rPr lang="ko-KR" altLang="en-US" sz="1200"/>
              <a:t>세 직장인 나직장씨는 </a:t>
            </a:r>
            <a:r>
              <a:rPr lang="en-US" altLang="ko-KR" sz="1200"/>
              <a:t>'019</a:t>
            </a:r>
            <a:r>
              <a:rPr lang="ko-KR" altLang="en-US" sz="1200"/>
              <a:t>회원을 위해 새롭고 다양한 서비스로 가득한 </a:t>
            </a:r>
            <a:r>
              <a:rPr lang="en-US" altLang="ko-KR" sz="1200"/>
              <a:t>e-care</a:t>
            </a:r>
            <a:r>
              <a:rPr lang="ko-KR" altLang="en-US" sz="1200"/>
              <a:t>가 오픈했습니다</a:t>
            </a:r>
            <a:r>
              <a:rPr lang="en-US" altLang="ko-KR" sz="1200"/>
              <a:t>'</a:t>
            </a:r>
            <a:r>
              <a:rPr lang="ko-KR" altLang="en-US" sz="1200"/>
              <a:t>라는 </a:t>
            </a:r>
            <a:r>
              <a:rPr lang="en-US" altLang="ko-KR" sz="1200"/>
              <a:t>E-mail</a:t>
            </a:r>
            <a:r>
              <a:rPr lang="ko-KR" altLang="en-US" sz="1200"/>
              <a:t>을 받고 링크된 페이지로 이동했다</a:t>
            </a:r>
            <a:r>
              <a:rPr lang="en-US" altLang="ko-KR" sz="1200"/>
              <a:t>. </a:t>
            </a:r>
            <a:r>
              <a:rPr lang="ko-KR" altLang="en-US" sz="1200"/>
              <a:t>사실 얼떨결에 들어왔는데 중간에 </a:t>
            </a:r>
            <a:r>
              <a:rPr lang="ko-KR" altLang="en-US" sz="1200">
                <a:latin typeface="Times New Roman"/>
              </a:rPr>
              <a:t>‘</a:t>
            </a:r>
            <a:r>
              <a:rPr lang="ko-KR" altLang="en-US" sz="1200"/>
              <a:t>나만의 </a:t>
            </a:r>
            <a:r>
              <a:rPr lang="en-US" altLang="ko-KR" sz="1200"/>
              <a:t>019</a:t>
            </a:r>
            <a:r>
              <a:rPr lang="en-US" altLang="ko-KR" sz="1200">
                <a:latin typeface="Times New Roman"/>
              </a:rPr>
              <a:t>’</a:t>
            </a:r>
            <a:r>
              <a:rPr lang="ko-KR" altLang="en-US" sz="1200"/>
              <a:t>라는 서비스가 재미있는 케릭터와 함께 소개되고 있어 눈길을 끌었다</a:t>
            </a:r>
            <a:r>
              <a:rPr lang="en-US" altLang="ko-KR" sz="1200"/>
              <a:t>. </a:t>
            </a:r>
            <a:r>
              <a:rPr lang="ko-KR" altLang="en-US" sz="1200"/>
              <a:t>클릭하고 들어갔더니</a:t>
            </a:r>
            <a:r>
              <a:rPr lang="en-US" altLang="ko-KR" sz="1200"/>
              <a:t>, </a:t>
            </a:r>
            <a:r>
              <a:rPr lang="ko-KR" altLang="en-US" sz="1200"/>
              <a:t>로그인창이 열렸다</a:t>
            </a:r>
            <a:r>
              <a:rPr lang="en-US" altLang="ko-KR" sz="1200"/>
              <a:t>. </a:t>
            </a:r>
            <a:r>
              <a:rPr lang="ko-KR" altLang="en-US" sz="1200"/>
              <a:t>또 회원가입을 해야하나 하는 순간에 </a:t>
            </a:r>
            <a:r>
              <a:rPr lang="ko-KR" altLang="en-US" sz="1200">
                <a:latin typeface="Times New Roman"/>
              </a:rPr>
              <a:t>‘</a:t>
            </a:r>
            <a:r>
              <a:rPr lang="en-US" altLang="ko-KR" sz="1200"/>
              <a:t>LG</a:t>
            </a:r>
            <a:r>
              <a:rPr lang="ko-KR" altLang="en-US" sz="1200"/>
              <a:t>패밀리 사이트 회원은 같은 아이디를 사용하실 수 있습니다</a:t>
            </a:r>
            <a:r>
              <a:rPr lang="ko-KR" altLang="en-US" sz="1200">
                <a:latin typeface="Times New Roman"/>
              </a:rPr>
              <a:t>’</a:t>
            </a:r>
            <a:r>
              <a:rPr lang="ko-KR" altLang="en-US" sz="1200"/>
              <a:t> 라는 메시지를 보고 얼마전에 가입한 </a:t>
            </a:r>
            <a:r>
              <a:rPr lang="en-US" altLang="ko-KR" sz="1200"/>
              <a:t>lg00</a:t>
            </a:r>
            <a:r>
              <a:rPr lang="ko-KR" altLang="en-US" sz="1200"/>
              <a:t>사이트가 생각나 그걸로 들어가보기로 했다</a:t>
            </a:r>
            <a:r>
              <a:rPr lang="en-US" altLang="ko-KR" sz="1200"/>
              <a:t>.</a:t>
            </a:r>
            <a:endParaRPr lang="en-US" altLang="ko-KR" sz="1200">
              <a:ea typeface="바탕" pitchFamily="18" charset="-127"/>
            </a:endParaRPr>
          </a:p>
          <a:p>
            <a:pPr algn="just">
              <a:buFont typeface="Wingdings" pitchFamily="2" charset="2"/>
              <a:buNone/>
            </a:pPr>
            <a:r>
              <a:rPr lang="en-US" altLang="ko-KR" sz="1200">
                <a:latin typeface="Times New Roman"/>
              </a:rPr>
              <a:t> </a:t>
            </a:r>
            <a:endParaRPr lang="en-US" altLang="ko-KR" sz="1200">
              <a:ea typeface="바탕" pitchFamily="18" charset="-127"/>
            </a:endParaRPr>
          </a:p>
          <a:p>
            <a:pPr algn="just">
              <a:buFont typeface="Wingdings" pitchFamily="2" charset="2"/>
              <a:buNone/>
            </a:pPr>
            <a:r>
              <a:rPr lang="ko-KR" altLang="en-US" sz="1200"/>
              <a:t>방문인사와 함께 통화량</a:t>
            </a:r>
            <a:r>
              <a:rPr lang="en-US" altLang="ko-KR" sz="1200"/>
              <a:t>, </a:t>
            </a:r>
            <a:r>
              <a:rPr lang="ko-KR" altLang="en-US" sz="1200"/>
              <a:t>통화요금</a:t>
            </a:r>
            <a:r>
              <a:rPr lang="en-US" altLang="ko-KR" sz="1200"/>
              <a:t>, </a:t>
            </a:r>
            <a:r>
              <a:rPr lang="ko-KR" altLang="en-US" sz="1200"/>
              <a:t>가장많이 쓴 번호</a:t>
            </a:r>
            <a:r>
              <a:rPr lang="en-US" altLang="ko-KR" sz="1200"/>
              <a:t>, </a:t>
            </a:r>
            <a:r>
              <a:rPr lang="ko-KR" altLang="en-US" sz="1200"/>
              <a:t>포인트점수 등이 일목요연하게 보여졌다</a:t>
            </a:r>
            <a:r>
              <a:rPr lang="en-US" altLang="ko-KR" sz="1200"/>
              <a:t>. </a:t>
            </a:r>
            <a:r>
              <a:rPr lang="ko-KR" altLang="en-US" sz="1200"/>
              <a:t>이런게 있었군</a:t>
            </a:r>
            <a:r>
              <a:rPr lang="en-US" altLang="ko-KR" sz="1200"/>
              <a:t>. </a:t>
            </a:r>
            <a:endParaRPr lang="en-US" altLang="ko-KR" sz="1200">
              <a:ea typeface="바탕" pitchFamily="18" charset="-127"/>
            </a:endParaRPr>
          </a:p>
          <a:p>
            <a:pPr algn="just">
              <a:buFont typeface="Wingdings" pitchFamily="2" charset="2"/>
              <a:buNone/>
            </a:pPr>
            <a:r>
              <a:rPr lang="en-US" altLang="ko-KR" sz="1200">
                <a:latin typeface="Times New Roman"/>
              </a:rPr>
              <a:t> </a:t>
            </a:r>
            <a:endParaRPr lang="en-US" altLang="ko-KR" sz="1200">
              <a:ea typeface="바탕" pitchFamily="18" charset="-127"/>
            </a:endParaRPr>
          </a:p>
          <a:p>
            <a:pPr algn="just">
              <a:buFont typeface="Wingdings" pitchFamily="2" charset="2"/>
              <a:buNone/>
            </a:pPr>
            <a:r>
              <a:rPr lang="ko-KR" altLang="en-US" sz="1200"/>
              <a:t>놀라운것은 통화요금 자동이체 통장과 그 잔액이 표기되어 있었는데 현재 통장 잔액이 </a:t>
            </a:r>
            <a:r>
              <a:rPr lang="en-US" altLang="ko-KR" sz="1200"/>
              <a:t>0</a:t>
            </a:r>
            <a:r>
              <a:rPr lang="ko-KR" altLang="en-US" sz="1200"/>
              <a:t>원이었고 결재일은 </a:t>
            </a:r>
            <a:r>
              <a:rPr lang="en-US" altLang="ko-KR" sz="1200"/>
              <a:t>26</a:t>
            </a:r>
            <a:r>
              <a:rPr lang="ko-KR" altLang="en-US" sz="1200"/>
              <a:t>일로 되어있었다</a:t>
            </a:r>
            <a:r>
              <a:rPr lang="en-US" altLang="ko-KR" sz="1200"/>
              <a:t>. </a:t>
            </a:r>
            <a:r>
              <a:rPr lang="ko-KR" altLang="en-US" sz="1200"/>
              <a:t>오늘이 월급전날이니 그럴수밖에</a:t>
            </a:r>
            <a:r>
              <a:rPr lang="en-US" altLang="ko-KR" sz="1200">
                <a:latin typeface="Times New Roman"/>
              </a:rPr>
              <a:t>…</a:t>
            </a:r>
            <a:r>
              <a:rPr lang="en-US" altLang="ko-KR" sz="1200"/>
              <a:t> </a:t>
            </a:r>
            <a:r>
              <a:rPr lang="ko-KR" altLang="en-US" sz="1200"/>
              <a:t>다행이 자동이체일은 월급 다음날이니 뭐 걱정할 필요는 없겠군</a:t>
            </a:r>
            <a:r>
              <a:rPr lang="en-US" altLang="ko-KR" sz="1200"/>
              <a:t>.</a:t>
            </a:r>
            <a:endParaRPr lang="en-US" altLang="ko-KR" sz="1200">
              <a:ea typeface="바탕" pitchFamily="18" charset="-127"/>
            </a:endParaRPr>
          </a:p>
          <a:p>
            <a:pPr algn="just">
              <a:buFont typeface="Wingdings" pitchFamily="2" charset="2"/>
              <a:buNone/>
            </a:pPr>
            <a:r>
              <a:rPr lang="en-US" altLang="ko-KR" sz="1200">
                <a:latin typeface="Times New Roman"/>
              </a:rPr>
              <a:t> </a:t>
            </a:r>
            <a:endParaRPr lang="en-US" altLang="ko-KR" sz="1200">
              <a:ea typeface="바탕" pitchFamily="18" charset="-127"/>
            </a:endParaRPr>
          </a:p>
          <a:p>
            <a:pPr algn="just">
              <a:buFont typeface="Wingdings" pitchFamily="2" charset="2"/>
              <a:buNone/>
            </a:pPr>
            <a:r>
              <a:rPr lang="ko-KR" altLang="en-US" sz="1200"/>
              <a:t>기념일 알람서비스는 생일이나 중요한 모임등을 기록해두면 원하는 방식으로</a:t>
            </a:r>
            <a:r>
              <a:rPr lang="en-US" altLang="ko-KR" sz="1200"/>
              <a:t>(pcs, e-mail, my page)</a:t>
            </a:r>
            <a:r>
              <a:rPr lang="ko-KR" altLang="en-US" sz="1200"/>
              <a:t>에서 지정한 시간</a:t>
            </a:r>
            <a:r>
              <a:rPr lang="en-US" altLang="ko-KR" sz="1200"/>
              <a:t>(</a:t>
            </a:r>
            <a:r>
              <a:rPr lang="ko-KR" altLang="en-US" sz="1200"/>
              <a:t>하루전</a:t>
            </a:r>
            <a:r>
              <a:rPr lang="en-US" altLang="ko-KR" sz="1200"/>
              <a:t>, </a:t>
            </a:r>
            <a:r>
              <a:rPr lang="ko-KR" altLang="en-US" sz="1200"/>
              <a:t>일주일전 등</a:t>
            </a:r>
            <a:r>
              <a:rPr lang="en-US" altLang="ko-KR" sz="1200"/>
              <a:t>)</a:t>
            </a:r>
            <a:r>
              <a:rPr lang="ko-KR" altLang="en-US" sz="1200"/>
              <a:t>에 알림서비스를 하는 내용이었다</a:t>
            </a:r>
            <a:r>
              <a:rPr lang="en-US" altLang="ko-KR" sz="1200"/>
              <a:t>. </a:t>
            </a:r>
            <a:r>
              <a:rPr lang="ko-KR" altLang="en-US" sz="1200"/>
              <a:t>애인생일과 동창 모임은 일주일 전에</a:t>
            </a:r>
            <a:r>
              <a:rPr lang="en-US" altLang="ko-KR" sz="1200"/>
              <a:t>, </a:t>
            </a:r>
            <a:r>
              <a:rPr lang="ko-KR" altLang="en-US" sz="1200"/>
              <a:t>친구들 생일은 하루전으로 등록해두면 되겠군 생각했다</a:t>
            </a:r>
            <a:r>
              <a:rPr lang="en-US" altLang="ko-KR" sz="1200"/>
              <a:t>. </a:t>
            </a:r>
            <a:r>
              <a:rPr lang="ko-KR" altLang="en-US" sz="1200"/>
              <a:t>애인생일은 미리 이벤트를 준비해야 하고</a:t>
            </a:r>
            <a:r>
              <a:rPr lang="en-US" altLang="ko-KR" sz="1200"/>
              <a:t>, </a:t>
            </a:r>
            <a:r>
              <a:rPr lang="ko-KR" altLang="en-US" sz="1200"/>
              <a:t>동창모임은 스케쥴을 조정해야 하니까</a:t>
            </a:r>
            <a:r>
              <a:rPr lang="en-US" altLang="ko-KR" sz="1200">
                <a:latin typeface="Times New Roman"/>
              </a:rPr>
              <a:t>…</a:t>
            </a:r>
            <a:r>
              <a:rPr lang="en-US" altLang="ko-KR" sz="1200"/>
              <a:t>.</a:t>
            </a:r>
            <a:endParaRPr lang="en-US" altLang="ko-KR" sz="1200">
              <a:ea typeface="바탕" pitchFamily="18" charset="-127"/>
            </a:endParaRPr>
          </a:p>
          <a:p>
            <a:pPr algn="just">
              <a:buFont typeface="Wingdings" pitchFamily="2" charset="2"/>
              <a:buNone/>
            </a:pPr>
            <a:r>
              <a:rPr lang="en-US" altLang="ko-KR" sz="1200">
                <a:latin typeface="Times New Roman"/>
              </a:rPr>
              <a:t> </a:t>
            </a:r>
            <a:endParaRPr lang="en-US" altLang="ko-KR" sz="1200">
              <a:ea typeface="바탕" pitchFamily="18" charset="-127"/>
            </a:endParaRPr>
          </a:p>
          <a:p>
            <a:pPr algn="just">
              <a:buFont typeface="Wingdings" pitchFamily="2" charset="2"/>
              <a:buNone/>
            </a:pPr>
            <a:r>
              <a:rPr lang="ko-KR" altLang="en-US" sz="1200"/>
              <a:t>또하나 현재 홈콜 서비스를 애인으로 지정하고 있는 나는 알고 보니 애인보다 회사와 통화하는 양이 더 많다고 나와 있었다</a:t>
            </a:r>
            <a:r>
              <a:rPr lang="en-US" altLang="ko-KR" sz="1200"/>
              <a:t>. </a:t>
            </a:r>
            <a:r>
              <a:rPr lang="en-US" altLang="ko-KR" sz="1200">
                <a:latin typeface="Times New Roman"/>
              </a:rPr>
              <a:t>‘</a:t>
            </a:r>
            <a:r>
              <a:rPr lang="ko-KR" altLang="en-US" sz="1200"/>
              <a:t>나직장님은 홈콜을 </a:t>
            </a:r>
            <a:r>
              <a:rPr lang="en-US" altLang="ko-KR" sz="1200"/>
              <a:t>000-0000</a:t>
            </a:r>
            <a:r>
              <a:rPr lang="ko-KR" altLang="en-US" sz="1200"/>
              <a:t>번으로 바꾸시는 건 어떨까요</a:t>
            </a:r>
            <a:r>
              <a:rPr lang="en-US" altLang="ko-KR" sz="1200"/>
              <a:t>?</a:t>
            </a:r>
            <a:r>
              <a:rPr lang="en-US" altLang="ko-KR" sz="1200">
                <a:latin typeface="Times New Roman"/>
              </a:rPr>
              <a:t>’</a:t>
            </a:r>
            <a:r>
              <a:rPr lang="ko-KR" altLang="en-US" sz="1200"/>
              <a:t>라는 메시지도 있었다</a:t>
            </a:r>
            <a:r>
              <a:rPr lang="en-US" altLang="ko-KR" sz="1200"/>
              <a:t>. </a:t>
            </a:r>
            <a:r>
              <a:rPr lang="ko-KR" altLang="en-US" sz="1200"/>
              <a:t>내가 요즘 일에 바빠 애인에게 소홀하고 있는 것은 아닐까 순간 반성이 되었다</a:t>
            </a:r>
            <a:r>
              <a:rPr lang="en-US" altLang="ko-KR" sz="1200"/>
              <a:t>. </a:t>
            </a:r>
            <a:r>
              <a:rPr lang="ko-KR" altLang="en-US" sz="1200"/>
              <a:t>조금 미안한 마음에 </a:t>
            </a:r>
            <a:r>
              <a:rPr lang="ko-KR" altLang="en-US" sz="1200">
                <a:latin typeface="Times New Roman"/>
              </a:rPr>
              <a:t>‘</a:t>
            </a:r>
            <a:r>
              <a:rPr lang="ko-KR" altLang="en-US" sz="1200"/>
              <a:t>사랑</a:t>
            </a:r>
            <a:r>
              <a:rPr lang="ko-KR" altLang="en-US" sz="1200">
                <a:latin typeface="Times New Roman"/>
              </a:rPr>
              <a:t>’</a:t>
            </a:r>
            <a:r>
              <a:rPr lang="ko-KR" altLang="en-US" sz="1200"/>
              <a:t>이라는 주제의 플래쉬 카드를 한장 보내기로 하고 </a:t>
            </a:r>
            <a:r>
              <a:rPr lang="en-US" altLang="ko-KR" sz="1200"/>
              <a:t>pcs</a:t>
            </a:r>
            <a:r>
              <a:rPr lang="ko-KR" altLang="en-US" sz="1200"/>
              <a:t>로는 </a:t>
            </a:r>
            <a:r>
              <a:rPr lang="ko-KR" altLang="en-US" sz="1200">
                <a:latin typeface="Times New Roman"/>
              </a:rPr>
              <a:t>‘</a:t>
            </a:r>
            <a:r>
              <a:rPr lang="ko-KR" altLang="en-US" sz="1200"/>
              <a:t>사랑하는 사람으로부터 메일이 지금 막 메일이 한통 보내졌습니다</a:t>
            </a:r>
            <a:r>
              <a:rPr lang="en-US" altLang="ko-KR" sz="1200"/>
              <a:t>.</a:t>
            </a:r>
            <a:r>
              <a:rPr lang="en-US" altLang="ko-KR" sz="1200">
                <a:latin typeface="Times New Roman"/>
              </a:rPr>
              <a:t>’</a:t>
            </a:r>
            <a:r>
              <a:rPr lang="ko-KR" altLang="en-US" sz="1200"/>
              <a:t>라고 메시지를 보냈다</a:t>
            </a:r>
            <a:r>
              <a:rPr lang="en-US" altLang="ko-KR" sz="1200"/>
              <a:t>. </a:t>
            </a:r>
            <a:r>
              <a:rPr lang="ko-KR" altLang="en-US" sz="1200"/>
              <a:t>노총각 사랑을 지켜주는 </a:t>
            </a:r>
            <a:r>
              <a:rPr lang="en-US" altLang="ko-KR" sz="1200"/>
              <a:t>019</a:t>
            </a:r>
            <a:r>
              <a:rPr lang="ko-KR" altLang="en-US" sz="1200"/>
              <a:t>가 고맙다</a:t>
            </a:r>
            <a:r>
              <a:rPr lang="en-US" altLang="ko-KR" sz="1200"/>
              <a:t>.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3581400" y="838200"/>
            <a:ext cx="2209800" cy="381000"/>
          </a:xfrm>
          <a:prstGeom prst="rect">
            <a:avLst/>
          </a:prstGeom>
          <a:solidFill>
            <a:srgbClr val="99CC00"/>
          </a:solidFill>
          <a:ln w="9525">
            <a:solidFill>
              <a:srgbClr val="99CC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marL="90488" indent="-90488" algn="ctr">
              <a:buClr>
                <a:srgbClr val="000000"/>
              </a:buClr>
              <a:buSzPct val="90000"/>
              <a:buFont typeface="Monotype Sorts" pitchFamily="2" charset="2"/>
              <a:buNone/>
            </a:pPr>
            <a:r>
              <a:rPr lang="ko-KR" altLang="en-US" b="1">
                <a:latin typeface="Times New Roman" pitchFamily="18" charset="0"/>
              </a:rPr>
              <a:t>서비스 시나리오</a:t>
            </a:r>
          </a:p>
        </p:txBody>
      </p:sp>
      <p:sp>
        <p:nvSpPr>
          <p:cNvPr id="82949" name="AutoShape 5"/>
          <p:cNvSpPr>
            <a:spLocks noChangeArrowheads="1"/>
          </p:cNvSpPr>
          <p:nvPr/>
        </p:nvSpPr>
        <p:spPr bwMode="auto">
          <a:xfrm>
            <a:off x="8077200" y="304800"/>
            <a:ext cx="990600" cy="304800"/>
          </a:xfrm>
          <a:prstGeom prst="roundRect">
            <a:avLst>
              <a:gd name="adj" fmla="val 16667"/>
            </a:avLst>
          </a:prstGeom>
          <a:solidFill>
            <a:srgbClr val="339966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b="1"/>
              <a:t>사 례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B8E65-713D-43F6-A3AB-A8B2FDF7D986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78850" name="Line 2"/>
          <p:cNvSpPr>
            <a:spLocks noChangeShapeType="1"/>
          </p:cNvSpPr>
          <p:nvPr/>
        </p:nvSpPr>
        <p:spPr bwMode="auto">
          <a:xfrm>
            <a:off x="838200" y="2971800"/>
            <a:ext cx="7391400" cy="0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851" name="Line 3"/>
          <p:cNvSpPr>
            <a:spLocks noChangeShapeType="1"/>
          </p:cNvSpPr>
          <p:nvPr/>
        </p:nvSpPr>
        <p:spPr bwMode="auto">
          <a:xfrm>
            <a:off x="4533900" y="1228725"/>
            <a:ext cx="0" cy="1743075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852" name="Line 4"/>
          <p:cNvSpPr>
            <a:spLocks noChangeShapeType="1"/>
          </p:cNvSpPr>
          <p:nvPr/>
        </p:nvSpPr>
        <p:spPr bwMode="auto">
          <a:xfrm>
            <a:off x="838200" y="2971800"/>
            <a:ext cx="0" cy="228600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853" name="Line 5"/>
          <p:cNvSpPr>
            <a:spLocks noChangeShapeType="1"/>
          </p:cNvSpPr>
          <p:nvPr/>
        </p:nvSpPr>
        <p:spPr bwMode="auto">
          <a:xfrm>
            <a:off x="6248400" y="2971800"/>
            <a:ext cx="0" cy="228600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854" name="Line 6"/>
          <p:cNvSpPr>
            <a:spLocks noChangeShapeType="1"/>
          </p:cNvSpPr>
          <p:nvPr/>
        </p:nvSpPr>
        <p:spPr bwMode="auto">
          <a:xfrm>
            <a:off x="5105400" y="2971800"/>
            <a:ext cx="0" cy="228600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855" name="Line 7"/>
          <p:cNvSpPr>
            <a:spLocks noChangeShapeType="1"/>
          </p:cNvSpPr>
          <p:nvPr/>
        </p:nvSpPr>
        <p:spPr bwMode="auto">
          <a:xfrm>
            <a:off x="1828800" y="2971800"/>
            <a:ext cx="0" cy="228600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856" name="Line 8"/>
          <p:cNvSpPr>
            <a:spLocks noChangeShapeType="1"/>
          </p:cNvSpPr>
          <p:nvPr/>
        </p:nvSpPr>
        <p:spPr bwMode="auto">
          <a:xfrm>
            <a:off x="2895600" y="2971800"/>
            <a:ext cx="0" cy="228600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857" name="Line 9"/>
          <p:cNvSpPr>
            <a:spLocks noChangeShapeType="1"/>
          </p:cNvSpPr>
          <p:nvPr/>
        </p:nvSpPr>
        <p:spPr bwMode="auto">
          <a:xfrm>
            <a:off x="4114800" y="2971800"/>
            <a:ext cx="0" cy="228600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858" name="Line 10"/>
          <p:cNvSpPr>
            <a:spLocks noChangeShapeType="1"/>
          </p:cNvSpPr>
          <p:nvPr/>
        </p:nvSpPr>
        <p:spPr bwMode="auto">
          <a:xfrm>
            <a:off x="7162800" y="2971800"/>
            <a:ext cx="0" cy="228600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859" name="Line 11"/>
          <p:cNvSpPr>
            <a:spLocks noChangeShapeType="1"/>
          </p:cNvSpPr>
          <p:nvPr/>
        </p:nvSpPr>
        <p:spPr bwMode="auto">
          <a:xfrm>
            <a:off x="8229600" y="2971800"/>
            <a:ext cx="0" cy="228600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860" name="Rectangle 12"/>
          <p:cNvSpPr>
            <a:spLocks noChangeArrowheads="1"/>
          </p:cNvSpPr>
          <p:nvPr/>
        </p:nvSpPr>
        <p:spPr bwMode="auto">
          <a:xfrm>
            <a:off x="304800" y="3200400"/>
            <a:ext cx="990600" cy="228600"/>
          </a:xfrm>
          <a:prstGeom prst="rect">
            <a:avLst/>
          </a:prstGeom>
          <a:solidFill>
            <a:schemeClr val="bg1"/>
          </a:solidFill>
          <a:ln w="38100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000">
                <a:latin typeface="Times New Roman" pitchFamily="18" charset="0"/>
              </a:rPr>
              <a:t>매물광장</a:t>
            </a:r>
          </a:p>
        </p:txBody>
      </p:sp>
      <p:sp>
        <p:nvSpPr>
          <p:cNvPr id="78861" name="Rectangle 13"/>
          <p:cNvSpPr>
            <a:spLocks noChangeArrowheads="1"/>
          </p:cNvSpPr>
          <p:nvPr/>
        </p:nvSpPr>
        <p:spPr bwMode="auto">
          <a:xfrm>
            <a:off x="1371600" y="3200400"/>
            <a:ext cx="990600" cy="228600"/>
          </a:xfrm>
          <a:prstGeom prst="rect">
            <a:avLst/>
          </a:prstGeom>
          <a:solidFill>
            <a:schemeClr val="bg1"/>
          </a:solidFill>
          <a:ln w="38100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78862" name="Rectangle 14"/>
          <p:cNvSpPr>
            <a:spLocks noChangeArrowheads="1"/>
          </p:cNvSpPr>
          <p:nvPr/>
        </p:nvSpPr>
        <p:spPr bwMode="auto">
          <a:xfrm>
            <a:off x="1371600" y="35052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78863" name="Rectangle 15"/>
          <p:cNvSpPr>
            <a:spLocks noChangeArrowheads="1"/>
          </p:cNvSpPr>
          <p:nvPr/>
        </p:nvSpPr>
        <p:spPr bwMode="auto">
          <a:xfrm>
            <a:off x="1371600" y="38100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78864" name="Rectangle 16"/>
          <p:cNvSpPr>
            <a:spLocks noChangeArrowheads="1"/>
          </p:cNvSpPr>
          <p:nvPr/>
        </p:nvSpPr>
        <p:spPr bwMode="auto">
          <a:xfrm>
            <a:off x="1371600" y="41148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78865" name="Rectangle 17"/>
          <p:cNvSpPr>
            <a:spLocks noChangeArrowheads="1"/>
          </p:cNvSpPr>
          <p:nvPr/>
        </p:nvSpPr>
        <p:spPr bwMode="auto">
          <a:xfrm>
            <a:off x="304800" y="3200400"/>
            <a:ext cx="990600" cy="228600"/>
          </a:xfrm>
          <a:prstGeom prst="rect">
            <a:avLst/>
          </a:prstGeom>
          <a:solidFill>
            <a:schemeClr val="bg1"/>
          </a:solidFill>
          <a:ln w="38100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78866" name="Rectangle 18"/>
          <p:cNvSpPr>
            <a:spLocks noChangeArrowheads="1"/>
          </p:cNvSpPr>
          <p:nvPr/>
        </p:nvSpPr>
        <p:spPr bwMode="auto">
          <a:xfrm>
            <a:off x="1371600" y="44196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78867" name="Rectangle 19"/>
          <p:cNvSpPr>
            <a:spLocks noChangeArrowheads="1"/>
          </p:cNvSpPr>
          <p:nvPr/>
        </p:nvSpPr>
        <p:spPr bwMode="auto">
          <a:xfrm>
            <a:off x="3429000" y="990600"/>
            <a:ext cx="2133600" cy="228600"/>
          </a:xfrm>
          <a:prstGeom prst="rect">
            <a:avLst/>
          </a:prstGeom>
          <a:noFill/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altLang="ko-KR" sz="1200">
                <a:latin typeface="Times New Roman" pitchFamily="18" charset="0"/>
              </a:rPr>
              <a:t>http://www.000.com</a:t>
            </a:r>
          </a:p>
        </p:txBody>
      </p:sp>
      <p:sp>
        <p:nvSpPr>
          <p:cNvPr id="78872" name="Line 24"/>
          <p:cNvSpPr>
            <a:spLocks noChangeShapeType="1"/>
          </p:cNvSpPr>
          <p:nvPr/>
        </p:nvSpPr>
        <p:spPr bwMode="auto">
          <a:xfrm>
            <a:off x="4495800" y="1676400"/>
            <a:ext cx="304800" cy="1588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873" name="Line 25"/>
          <p:cNvSpPr>
            <a:spLocks noChangeShapeType="1"/>
          </p:cNvSpPr>
          <p:nvPr/>
        </p:nvSpPr>
        <p:spPr bwMode="auto">
          <a:xfrm>
            <a:off x="4495800" y="1981200"/>
            <a:ext cx="304800" cy="1588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874" name="Rectangle 26"/>
          <p:cNvSpPr>
            <a:spLocks noChangeArrowheads="1"/>
          </p:cNvSpPr>
          <p:nvPr/>
        </p:nvSpPr>
        <p:spPr bwMode="auto">
          <a:xfrm>
            <a:off x="4800600" y="1828800"/>
            <a:ext cx="990600" cy="228600"/>
          </a:xfrm>
          <a:prstGeom prst="rect">
            <a:avLst/>
          </a:prstGeom>
          <a:solidFill>
            <a:schemeClr val="bg1"/>
          </a:solidFill>
          <a:ln w="38100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78875" name="Line 27"/>
          <p:cNvSpPr>
            <a:spLocks noChangeShapeType="1"/>
          </p:cNvSpPr>
          <p:nvPr/>
        </p:nvSpPr>
        <p:spPr bwMode="auto">
          <a:xfrm>
            <a:off x="4495800" y="2286000"/>
            <a:ext cx="304800" cy="1588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876" name="Line 28"/>
          <p:cNvSpPr>
            <a:spLocks noChangeShapeType="1"/>
          </p:cNvSpPr>
          <p:nvPr/>
        </p:nvSpPr>
        <p:spPr bwMode="auto">
          <a:xfrm>
            <a:off x="4495800" y="2590800"/>
            <a:ext cx="304800" cy="1588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877" name="Rectangle 29"/>
          <p:cNvSpPr>
            <a:spLocks noChangeArrowheads="1"/>
          </p:cNvSpPr>
          <p:nvPr/>
        </p:nvSpPr>
        <p:spPr bwMode="auto">
          <a:xfrm>
            <a:off x="4800600" y="2133600"/>
            <a:ext cx="990600" cy="228600"/>
          </a:xfrm>
          <a:prstGeom prst="rect">
            <a:avLst/>
          </a:prstGeom>
          <a:solidFill>
            <a:schemeClr val="bg1"/>
          </a:solidFill>
          <a:ln w="38100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78878" name="Rectangle 30"/>
          <p:cNvSpPr>
            <a:spLocks noChangeArrowheads="1"/>
          </p:cNvSpPr>
          <p:nvPr/>
        </p:nvSpPr>
        <p:spPr bwMode="auto">
          <a:xfrm>
            <a:off x="4800600" y="1524000"/>
            <a:ext cx="990600" cy="228600"/>
          </a:xfrm>
          <a:prstGeom prst="rect">
            <a:avLst/>
          </a:prstGeom>
          <a:solidFill>
            <a:schemeClr val="bg1"/>
          </a:solidFill>
          <a:ln w="38100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78879" name="Line 31"/>
          <p:cNvSpPr>
            <a:spLocks noChangeShapeType="1"/>
          </p:cNvSpPr>
          <p:nvPr/>
        </p:nvSpPr>
        <p:spPr bwMode="auto">
          <a:xfrm>
            <a:off x="4191000" y="1676400"/>
            <a:ext cx="304800" cy="1588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880" name="Line 32"/>
          <p:cNvSpPr>
            <a:spLocks noChangeShapeType="1"/>
          </p:cNvSpPr>
          <p:nvPr/>
        </p:nvSpPr>
        <p:spPr bwMode="auto">
          <a:xfrm>
            <a:off x="4191000" y="1981200"/>
            <a:ext cx="304800" cy="1588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881" name="Rectangle 33"/>
          <p:cNvSpPr>
            <a:spLocks noChangeArrowheads="1"/>
          </p:cNvSpPr>
          <p:nvPr/>
        </p:nvSpPr>
        <p:spPr bwMode="auto">
          <a:xfrm>
            <a:off x="3276600" y="1524000"/>
            <a:ext cx="990600" cy="228600"/>
          </a:xfrm>
          <a:prstGeom prst="rect">
            <a:avLst/>
          </a:prstGeom>
          <a:solidFill>
            <a:schemeClr val="bg1"/>
          </a:solidFill>
          <a:ln w="38100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78882" name="Line 34"/>
          <p:cNvSpPr>
            <a:spLocks noChangeShapeType="1"/>
          </p:cNvSpPr>
          <p:nvPr/>
        </p:nvSpPr>
        <p:spPr bwMode="auto">
          <a:xfrm>
            <a:off x="4191000" y="2286000"/>
            <a:ext cx="304800" cy="1588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883" name="Rectangle 35"/>
          <p:cNvSpPr>
            <a:spLocks noChangeArrowheads="1"/>
          </p:cNvSpPr>
          <p:nvPr/>
        </p:nvSpPr>
        <p:spPr bwMode="auto">
          <a:xfrm>
            <a:off x="3276600" y="1828800"/>
            <a:ext cx="990600" cy="228600"/>
          </a:xfrm>
          <a:prstGeom prst="rect">
            <a:avLst/>
          </a:prstGeom>
          <a:solidFill>
            <a:schemeClr val="bg1"/>
          </a:solidFill>
          <a:ln w="38100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78884" name="Line 36"/>
          <p:cNvSpPr>
            <a:spLocks noChangeShapeType="1"/>
          </p:cNvSpPr>
          <p:nvPr/>
        </p:nvSpPr>
        <p:spPr bwMode="auto">
          <a:xfrm>
            <a:off x="4191000" y="2590800"/>
            <a:ext cx="304800" cy="1588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885" name="Rectangle 37"/>
          <p:cNvSpPr>
            <a:spLocks noChangeArrowheads="1"/>
          </p:cNvSpPr>
          <p:nvPr/>
        </p:nvSpPr>
        <p:spPr bwMode="auto">
          <a:xfrm>
            <a:off x="3276600" y="2133600"/>
            <a:ext cx="990600" cy="228600"/>
          </a:xfrm>
          <a:prstGeom prst="rect">
            <a:avLst/>
          </a:prstGeom>
          <a:solidFill>
            <a:schemeClr val="bg1"/>
          </a:solidFill>
          <a:ln w="38100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78886" name="Rectangle 38"/>
          <p:cNvSpPr>
            <a:spLocks noChangeArrowheads="1"/>
          </p:cNvSpPr>
          <p:nvPr/>
        </p:nvSpPr>
        <p:spPr bwMode="auto">
          <a:xfrm>
            <a:off x="3276600" y="2438400"/>
            <a:ext cx="990600" cy="228600"/>
          </a:xfrm>
          <a:prstGeom prst="rect">
            <a:avLst/>
          </a:prstGeom>
          <a:solidFill>
            <a:schemeClr val="bg1"/>
          </a:solidFill>
          <a:ln w="38100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78887" name="Rectangle 39"/>
          <p:cNvSpPr>
            <a:spLocks noChangeArrowheads="1"/>
          </p:cNvSpPr>
          <p:nvPr/>
        </p:nvSpPr>
        <p:spPr bwMode="auto">
          <a:xfrm>
            <a:off x="4800600" y="2438400"/>
            <a:ext cx="990600" cy="228600"/>
          </a:xfrm>
          <a:prstGeom prst="rect">
            <a:avLst/>
          </a:prstGeom>
          <a:solidFill>
            <a:schemeClr val="bg1"/>
          </a:solidFill>
          <a:ln w="38100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78888" name="Rectangle 40"/>
          <p:cNvSpPr>
            <a:spLocks noChangeArrowheads="1"/>
          </p:cNvSpPr>
          <p:nvPr/>
        </p:nvSpPr>
        <p:spPr bwMode="auto">
          <a:xfrm>
            <a:off x="304800" y="35052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78889" name="Rectangle 41"/>
          <p:cNvSpPr>
            <a:spLocks noChangeArrowheads="1"/>
          </p:cNvSpPr>
          <p:nvPr/>
        </p:nvSpPr>
        <p:spPr bwMode="auto">
          <a:xfrm>
            <a:off x="304800" y="38100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78890" name="Rectangle 42"/>
          <p:cNvSpPr>
            <a:spLocks noChangeArrowheads="1"/>
          </p:cNvSpPr>
          <p:nvPr/>
        </p:nvSpPr>
        <p:spPr bwMode="auto">
          <a:xfrm>
            <a:off x="304800" y="44196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78891" name="Rectangle 43"/>
          <p:cNvSpPr>
            <a:spLocks noChangeArrowheads="1"/>
          </p:cNvSpPr>
          <p:nvPr/>
        </p:nvSpPr>
        <p:spPr bwMode="auto">
          <a:xfrm>
            <a:off x="304800" y="47244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78892" name="Rectangle 44"/>
          <p:cNvSpPr>
            <a:spLocks noChangeArrowheads="1"/>
          </p:cNvSpPr>
          <p:nvPr/>
        </p:nvSpPr>
        <p:spPr bwMode="auto">
          <a:xfrm>
            <a:off x="304800" y="50292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78893" name="Rectangle 45"/>
          <p:cNvSpPr>
            <a:spLocks noChangeArrowheads="1"/>
          </p:cNvSpPr>
          <p:nvPr/>
        </p:nvSpPr>
        <p:spPr bwMode="auto">
          <a:xfrm>
            <a:off x="304800" y="53340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78895" name="Rectangle 47"/>
          <p:cNvSpPr>
            <a:spLocks noChangeArrowheads="1"/>
          </p:cNvSpPr>
          <p:nvPr/>
        </p:nvSpPr>
        <p:spPr bwMode="auto">
          <a:xfrm>
            <a:off x="304800" y="41148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78899" name="Rectangle 51"/>
          <p:cNvSpPr>
            <a:spLocks noChangeArrowheads="1"/>
          </p:cNvSpPr>
          <p:nvPr/>
        </p:nvSpPr>
        <p:spPr bwMode="auto">
          <a:xfrm>
            <a:off x="2438400" y="3200400"/>
            <a:ext cx="990600" cy="228600"/>
          </a:xfrm>
          <a:prstGeom prst="rect">
            <a:avLst/>
          </a:prstGeom>
          <a:solidFill>
            <a:schemeClr val="bg1"/>
          </a:solidFill>
          <a:ln w="38100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78900" name="Rectangle 52"/>
          <p:cNvSpPr>
            <a:spLocks noChangeArrowheads="1"/>
          </p:cNvSpPr>
          <p:nvPr/>
        </p:nvSpPr>
        <p:spPr bwMode="auto">
          <a:xfrm>
            <a:off x="3505200" y="3200400"/>
            <a:ext cx="990600" cy="228600"/>
          </a:xfrm>
          <a:prstGeom prst="rect">
            <a:avLst/>
          </a:prstGeom>
          <a:solidFill>
            <a:schemeClr val="bg1"/>
          </a:solidFill>
          <a:ln w="38100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78901" name="Rectangle 53"/>
          <p:cNvSpPr>
            <a:spLocks noChangeArrowheads="1"/>
          </p:cNvSpPr>
          <p:nvPr/>
        </p:nvSpPr>
        <p:spPr bwMode="auto">
          <a:xfrm>
            <a:off x="4572000" y="3200400"/>
            <a:ext cx="990600" cy="228600"/>
          </a:xfrm>
          <a:prstGeom prst="rect">
            <a:avLst/>
          </a:prstGeom>
          <a:solidFill>
            <a:schemeClr val="bg1"/>
          </a:solidFill>
          <a:ln w="38100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78902" name="Rectangle 54"/>
          <p:cNvSpPr>
            <a:spLocks noChangeArrowheads="1"/>
          </p:cNvSpPr>
          <p:nvPr/>
        </p:nvSpPr>
        <p:spPr bwMode="auto">
          <a:xfrm>
            <a:off x="5638800" y="3200400"/>
            <a:ext cx="990600" cy="228600"/>
          </a:xfrm>
          <a:prstGeom prst="rect">
            <a:avLst/>
          </a:prstGeom>
          <a:solidFill>
            <a:schemeClr val="bg1"/>
          </a:solidFill>
          <a:ln w="38100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78903" name="Rectangle 55"/>
          <p:cNvSpPr>
            <a:spLocks noChangeArrowheads="1"/>
          </p:cNvSpPr>
          <p:nvPr/>
        </p:nvSpPr>
        <p:spPr bwMode="auto">
          <a:xfrm>
            <a:off x="6705600" y="3200400"/>
            <a:ext cx="990600" cy="228600"/>
          </a:xfrm>
          <a:prstGeom prst="rect">
            <a:avLst/>
          </a:prstGeom>
          <a:solidFill>
            <a:schemeClr val="bg1"/>
          </a:solidFill>
          <a:ln w="38100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78904" name="Rectangle 56"/>
          <p:cNvSpPr>
            <a:spLocks noChangeArrowheads="1"/>
          </p:cNvSpPr>
          <p:nvPr/>
        </p:nvSpPr>
        <p:spPr bwMode="auto">
          <a:xfrm>
            <a:off x="2438400" y="38100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78905" name="Rectangle 57"/>
          <p:cNvSpPr>
            <a:spLocks noChangeArrowheads="1"/>
          </p:cNvSpPr>
          <p:nvPr/>
        </p:nvSpPr>
        <p:spPr bwMode="auto">
          <a:xfrm>
            <a:off x="3505200" y="35052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78906" name="Rectangle 58"/>
          <p:cNvSpPr>
            <a:spLocks noChangeArrowheads="1"/>
          </p:cNvSpPr>
          <p:nvPr/>
        </p:nvSpPr>
        <p:spPr bwMode="auto">
          <a:xfrm>
            <a:off x="4572000" y="35052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78908" name="Rectangle 60"/>
          <p:cNvSpPr>
            <a:spLocks noChangeArrowheads="1"/>
          </p:cNvSpPr>
          <p:nvPr/>
        </p:nvSpPr>
        <p:spPr bwMode="auto">
          <a:xfrm>
            <a:off x="2438400" y="41148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78909" name="Rectangle 61"/>
          <p:cNvSpPr>
            <a:spLocks noChangeArrowheads="1"/>
          </p:cNvSpPr>
          <p:nvPr/>
        </p:nvSpPr>
        <p:spPr bwMode="auto">
          <a:xfrm>
            <a:off x="3505200" y="44196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78910" name="Rectangle 62"/>
          <p:cNvSpPr>
            <a:spLocks noChangeArrowheads="1"/>
          </p:cNvSpPr>
          <p:nvPr/>
        </p:nvSpPr>
        <p:spPr bwMode="auto">
          <a:xfrm>
            <a:off x="4572000" y="41148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78912" name="Rectangle 64"/>
          <p:cNvSpPr>
            <a:spLocks noChangeArrowheads="1"/>
          </p:cNvSpPr>
          <p:nvPr/>
        </p:nvSpPr>
        <p:spPr bwMode="auto">
          <a:xfrm>
            <a:off x="2438400" y="35052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78913" name="Rectangle 65"/>
          <p:cNvSpPr>
            <a:spLocks noChangeArrowheads="1"/>
          </p:cNvSpPr>
          <p:nvPr/>
        </p:nvSpPr>
        <p:spPr bwMode="auto">
          <a:xfrm>
            <a:off x="3505200" y="38100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78915" name="Rectangle 67"/>
          <p:cNvSpPr>
            <a:spLocks noChangeArrowheads="1"/>
          </p:cNvSpPr>
          <p:nvPr/>
        </p:nvSpPr>
        <p:spPr bwMode="auto">
          <a:xfrm>
            <a:off x="2438400" y="44196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78918" name="Rectangle 70"/>
          <p:cNvSpPr>
            <a:spLocks noChangeArrowheads="1"/>
          </p:cNvSpPr>
          <p:nvPr/>
        </p:nvSpPr>
        <p:spPr bwMode="auto">
          <a:xfrm>
            <a:off x="3505200" y="41148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78921" name="Rectangle 73"/>
          <p:cNvSpPr>
            <a:spLocks noChangeArrowheads="1"/>
          </p:cNvSpPr>
          <p:nvPr/>
        </p:nvSpPr>
        <p:spPr bwMode="auto">
          <a:xfrm>
            <a:off x="4572000" y="47244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78922" name="Rectangle 74"/>
          <p:cNvSpPr>
            <a:spLocks noChangeArrowheads="1"/>
          </p:cNvSpPr>
          <p:nvPr/>
        </p:nvSpPr>
        <p:spPr bwMode="auto">
          <a:xfrm>
            <a:off x="7772400" y="3200400"/>
            <a:ext cx="990600" cy="228600"/>
          </a:xfrm>
          <a:prstGeom prst="rect">
            <a:avLst/>
          </a:prstGeom>
          <a:solidFill>
            <a:schemeClr val="bg1"/>
          </a:solidFill>
          <a:ln w="38100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78929" name="Rectangle 81"/>
          <p:cNvSpPr>
            <a:spLocks noChangeArrowheads="1"/>
          </p:cNvSpPr>
          <p:nvPr/>
        </p:nvSpPr>
        <p:spPr bwMode="auto">
          <a:xfrm>
            <a:off x="2438400" y="47244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78930" name="Rectangle 82"/>
          <p:cNvSpPr>
            <a:spLocks noChangeArrowheads="1"/>
          </p:cNvSpPr>
          <p:nvPr/>
        </p:nvSpPr>
        <p:spPr bwMode="auto">
          <a:xfrm>
            <a:off x="2438400" y="50292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78931" name="Rectangle 83"/>
          <p:cNvSpPr>
            <a:spLocks noChangeArrowheads="1"/>
          </p:cNvSpPr>
          <p:nvPr/>
        </p:nvSpPr>
        <p:spPr bwMode="auto">
          <a:xfrm>
            <a:off x="2438400" y="53340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78936" name="Rectangle 88"/>
          <p:cNvSpPr>
            <a:spLocks noChangeArrowheads="1"/>
          </p:cNvSpPr>
          <p:nvPr/>
        </p:nvSpPr>
        <p:spPr bwMode="auto">
          <a:xfrm>
            <a:off x="4572000" y="44196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78937" name="Rectangle 89"/>
          <p:cNvSpPr>
            <a:spLocks noChangeArrowheads="1"/>
          </p:cNvSpPr>
          <p:nvPr/>
        </p:nvSpPr>
        <p:spPr bwMode="auto">
          <a:xfrm>
            <a:off x="4572000" y="50292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78938" name="Rectangle 90"/>
          <p:cNvSpPr>
            <a:spLocks noChangeArrowheads="1"/>
          </p:cNvSpPr>
          <p:nvPr/>
        </p:nvSpPr>
        <p:spPr bwMode="auto">
          <a:xfrm>
            <a:off x="4572000" y="53340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78949" name="Rectangle 101"/>
          <p:cNvSpPr>
            <a:spLocks noChangeArrowheads="1"/>
          </p:cNvSpPr>
          <p:nvPr/>
        </p:nvSpPr>
        <p:spPr bwMode="auto">
          <a:xfrm>
            <a:off x="4572000" y="38100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78958" name="Rectangle 110"/>
          <p:cNvSpPr>
            <a:spLocks noChangeArrowheads="1"/>
          </p:cNvSpPr>
          <p:nvPr/>
        </p:nvSpPr>
        <p:spPr bwMode="auto">
          <a:xfrm>
            <a:off x="1371600" y="47244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78959" name="Rectangle 111"/>
          <p:cNvSpPr>
            <a:spLocks noChangeArrowheads="1"/>
          </p:cNvSpPr>
          <p:nvPr/>
        </p:nvSpPr>
        <p:spPr bwMode="auto">
          <a:xfrm>
            <a:off x="1371600" y="50292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78960" name="Rectangle 112"/>
          <p:cNvSpPr>
            <a:spLocks noChangeArrowheads="1"/>
          </p:cNvSpPr>
          <p:nvPr/>
        </p:nvSpPr>
        <p:spPr bwMode="auto">
          <a:xfrm>
            <a:off x="1371600" y="53340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78961" name="Rectangle 113"/>
          <p:cNvSpPr>
            <a:spLocks noChangeArrowheads="1"/>
          </p:cNvSpPr>
          <p:nvPr/>
        </p:nvSpPr>
        <p:spPr bwMode="auto">
          <a:xfrm>
            <a:off x="3505200" y="47244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78962" name="Rectangle 114"/>
          <p:cNvSpPr>
            <a:spLocks noChangeArrowheads="1"/>
          </p:cNvSpPr>
          <p:nvPr/>
        </p:nvSpPr>
        <p:spPr bwMode="auto">
          <a:xfrm>
            <a:off x="3505200" y="50292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78963" name="Rectangle 115"/>
          <p:cNvSpPr>
            <a:spLocks noChangeArrowheads="1"/>
          </p:cNvSpPr>
          <p:nvPr/>
        </p:nvSpPr>
        <p:spPr bwMode="auto">
          <a:xfrm>
            <a:off x="3505200" y="53340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78964" name="Rectangle 116"/>
          <p:cNvSpPr>
            <a:spLocks noChangeArrowheads="1"/>
          </p:cNvSpPr>
          <p:nvPr/>
        </p:nvSpPr>
        <p:spPr bwMode="auto">
          <a:xfrm>
            <a:off x="5638800" y="38100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78965" name="Rectangle 117"/>
          <p:cNvSpPr>
            <a:spLocks noChangeArrowheads="1"/>
          </p:cNvSpPr>
          <p:nvPr/>
        </p:nvSpPr>
        <p:spPr bwMode="auto">
          <a:xfrm>
            <a:off x="6705600" y="35052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78966" name="Rectangle 118"/>
          <p:cNvSpPr>
            <a:spLocks noChangeArrowheads="1"/>
          </p:cNvSpPr>
          <p:nvPr/>
        </p:nvSpPr>
        <p:spPr bwMode="auto">
          <a:xfrm>
            <a:off x="7772400" y="35052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78967" name="Rectangle 119"/>
          <p:cNvSpPr>
            <a:spLocks noChangeArrowheads="1"/>
          </p:cNvSpPr>
          <p:nvPr/>
        </p:nvSpPr>
        <p:spPr bwMode="auto">
          <a:xfrm>
            <a:off x="5638800" y="41148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78968" name="Rectangle 120"/>
          <p:cNvSpPr>
            <a:spLocks noChangeArrowheads="1"/>
          </p:cNvSpPr>
          <p:nvPr/>
        </p:nvSpPr>
        <p:spPr bwMode="auto">
          <a:xfrm>
            <a:off x="6705600" y="44196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78969" name="Rectangle 121"/>
          <p:cNvSpPr>
            <a:spLocks noChangeArrowheads="1"/>
          </p:cNvSpPr>
          <p:nvPr/>
        </p:nvSpPr>
        <p:spPr bwMode="auto">
          <a:xfrm>
            <a:off x="7772400" y="41148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78970" name="Rectangle 122"/>
          <p:cNvSpPr>
            <a:spLocks noChangeArrowheads="1"/>
          </p:cNvSpPr>
          <p:nvPr/>
        </p:nvSpPr>
        <p:spPr bwMode="auto">
          <a:xfrm>
            <a:off x="5638800" y="35052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78971" name="Rectangle 123"/>
          <p:cNvSpPr>
            <a:spLocks noChangeArrowheads="1"/>
          </p:cNvSpPr>
          <p:nvPr/>
        </p:nvSpPr>
        <p:spPr bwMode="auto">
          <a:xfrm>
            <a:off x="6705600" y="38100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78972" name="Rectangle 124"/>
          <p:cNvSpPr>
            <a:spLocks noChangeArrowheads="1"/>
          </p:cNvSpPr>
          <p:nvPr/>
        </p:nvSpPr>
        <p:spPr bwMode="auto">
          <a:xfrm>
            <a:off x="5638800" y="44196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78973" name="Rectangle 125"/>
          <p:cNvSpPr>
            <a:spLocks noChangeArrowheads="1"/>
          </p:cNvSpPr>
          <p:nvPr/>
        </p:nvSpPr>
        <p:spPr bwMode="auto">
          <a:xfrm>
            <a:off x="6705600" y="41148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78974" name="Rectangle 126"/>
          <p:cNvSpPr>
            <a:spLocks noChangeArrowheads="1"/>
          </p:cNvSpPr>
          <p:nvPr/>
        </p:nvSpPr>
        <p:spPr bwMode="auto">
          <a:xfrm>
            <a:off x="7772400" y="47244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78975" name="Rectangle 127"/>
          <p:cNvSpPr>
            <a:spLocks noChangeArrowheads="1"/>
          </p:cNvSpPr>
          <p:nvPr/>
        </p:nvSpPr>
        <p:spPr bwMode="auto">
          <a:xfrm>
            <a:off x="5638800" y="47244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78976" name="Rectangle 128"/>
          <p:cNvSpPr>
            <a:spLocks noChangeArrowheads="1"/>
          </p:cNvSpPr>
          <p:nvPr/>
        </p:nvSpPr>
        <p:spPr bwMode="auto">
          <a:xfrm>
            <a:off x="5638800" y="50292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78977" name="Rectangle 129"/>
          <p:cNvSpPr>
            <a:spLocks noChangeArrowheads="1"/>
          </p:cNvSpPr>
          <p:nvPr/>
        </p:nvSpPr>
        <p:spPr bwMode="auto">
          <a:xfrm>
            <a:off x="5638800" y="53340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78978" name="Rectangle 130"/>
          <p:cNvSpPr>
            <a:spLocks noChangeArrowheads="1"/>
          </p:cNvSpPr>
          <p:nvPr/>
        </p:nvSpPr>
        <p:spPr bwMode="auto">
          <a:xfrm>
            <a:off x="7772400" y="44196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78979" name="Rectangle 131"/>
          <p:cNvSpPr>
            <a:spLocks noChangeArrowheads="1"/>
          </p:cNvSpPr>
          <p:nvPr/>
        </p:nvSpPr>
        <p:spPr bwMode="auto">
          <a:xfrm>
            <a:off x="7772400" y="50292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78980" name="Rectangle 132"/>
          <p:cNvSpPr>
            <a:spLocks noChangeArrowheads="1"/>
          </p:cNvSpPr>
          <p:nvPr/>
        </p:nvSpPr>
        <p:spPr bwMode="auto">
          <a:xfrm>
            <a:off x="7772400" y="53340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78981" name="Rectangle 133"/>
          <p:cNvSpPr>
            <a:spLocks noChangeArrowheads="1"/>
          </p:cNvSpPr>
          <p:nvPr/>
        </p:nvSpPr>
        <p:spPr bwMode="auto">
          <a:xfrm>
            <a:off x="7772400" y="38100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78982" name="Rectangle 134"/>
          <p:cNvSpPr>
            <a:spLocks noChangeArrowheads="1"/>
          </p:cNvSpPr>
          <p:nvPr/>
        </p:nvSpPr>
        <p:spPr bwMode="auto">
          <a:xfrm>
            <a:off x="6705600" y="47244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78983" name="Rectangle 135"/>
          <p:cNvSpPr>
            <a:spLocks noChangeArrowheads="1"/>
          </p:cNvSpPr>
          <p:nvPr/>
        </p:nvSpPr>
        <p:spPr bwMode="auto">
          <a:xfrm>
            <a:off x="6705600" y="50292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78984" name="Rectangle 136"/>
          <p:cNvSpPr>
            <a:spLocks noChangeArrowheads="1"/>
          </p:cNvSpPr>
          <p:nvPr/>
        </p:nvSpPr>
        <p:spPr bwMode="auto">
          <a:xfrm>
            <a:off x="6705600" y="53340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78985" name="Rectangle 137"/>
          <p:cNvSpPr>
            <a:spLocks noChangeArrowheads="1"/>
          </p:cNvSpPr>
          <p:nvPr/>
        </p:nvSpPr>
        <p:spPr bwMode="auto">
          <a:xfrm>
            <a:off x="3352800" y="457200"/>
            <a:ext cx="2209800" cy="381000"/>
          </a:xfrm>
          <a:prstGeom prst="rect">
            <a:avLst/>
          </a:prstGeom>
          <a:solidFill>
            <a:srgbClr val="99CC00"/>
          </a:solidFill>
          <a:ln w="9525">
            <a:solidFill>
              <a:srgbClr val="99CC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marL="90488" indent="-90488" algn="ctr">
              <a:buClr>
                <a:srgbClr val="000000"/>
              </a:buClr>
              <a:buSzPct val="90000"/>
              <a:buFont typeface="Monotype Sorts" pitchFamily="2" charset="2"/>
              <a:buNone/>
            </a:pPr>
            <a:r>
              <a:rPr lang="ko-KR" altLang="en-US" b="1">
                <a:latin typeface="Times New Roman" pitchFamily="18" charset="0"/>
              </a:rPr>
              <a:t>메뉴구조도 </a:t>
            </a:r>
            <a:r>
              <a:rPr lang="en-US" altLang="ko-KR" b="1">
                <a:latin typeface="Times New Roman" pitchFamily="18" charset="0"/>
              </a:rPr>
              <a:t>1</a:t>
            </a:r>
          </a:p>
        </p:txBody>
      </p:sp>
      <p:sp>
        <p:nvSpPr>
          <p:cNvPr id="78986" name="Text Box 138"/>
          <p:cNvSpPr txBox="1">
            <a:spLocks noChangeArrowheads="1"/>
          </p:cNvSpPr>
          <p:nvPr/>
        </p:nvSpPr>
        <p:spPr bwMode="auto">
          <a:xfrm>
            <a:off x="7848600" y="0"/>
            <a:ext cx="1295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/>
              <a:t>Work Sheet 5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3AED4-FAD3-4A9E-8C39-A9BC290FD47A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91138" name="Line 2"/>
          <p:cNvSpPr>
            <a:spLocks noChangeShapeType="1"/>
          </p:cNvSpPr>
          <p:nvPr/>
        </p:nvSpPr>
        <p:spPr bwMode="auto">
          <a:xfrm>
            <a:off x="838200" y="2971800"/>
            <a:ext cx="7391400" cy="0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1139" name="Line 3"/>
          <p:cNvSpPr>
            <a:spLocks noChangeShapeType="1"/>
          </p:cNvSpPr>
          <p:nvPr/>
        </p:nvSpPr>
        <p:spPr bwMode="auto">
          <a:xfrm>
            <a:off x="4533900" y="1228725"/>
            <a:ext cx="0" cy="1743075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1140" name="Line 4"/>
          <p:cNvSpPr>
            <a:spLocks noChangeShapeType="1"/>
          </p:cNvSpPr>
          <p:nvPr/>
        </p:nvSpPr>
        <p:spPr bwMode="auto">
          <a:xfrm>
            <a:off x="838200" y="2971800"/>
            <a:ext cx="0" cy="228600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1141" name="Line 5"/>
          <p:cNvSpPr>
            <a:spLocks noChangeShapeType="1"/>
          </p:cNvSpPr>
          <p:nvPr/>
        </p:nvSpPr>
        <p:spPr bwMode="auto">
          <a:xfrm>
            <a:off x="6248400" y="2971800"/>
            <a:ext cx="0" cy="228600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1142" name="Line 6"/>
          <p:cNvSpPr>
            <a:spLocks noChangeShapeType="1"/>
          </p:cNvSpPr>
          <p:nvPr/>
        </p:nvSpPr>
        <p:spPr bwMode="auto">
          <a:xfrm>
            <a:off x="5105400" y="2971800"/>
            <a:ext cx="0" cy="228600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1143" name="Line 7"/>
          <p:cNvSpPr>
            <a:spLocks noChangeShapeType="1"/>
          </p:cNvSpPr>
          <p:nvPr/>
        </p:nvSpPr>
        <p:spPr bwMode="auto">
          <a:xfrm>
            <a:off x="1828800" y="2971800"/>
            <a:ext cx="0" cy="228600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1144" name="Line 8"/>
          <p:cNvSpPr>
            <a:spLocks noChangeShapeType="1"/>
          </p:cNvSpPr>
          <p:nvPr/>
        </p:nvSpPr>
        <p:spPr bwMode="auto">
          <a:xfrm>
            <a:off x="2895600" y="2971800"/>
            <a:ext cx="0" cy="228600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1145" name="Line 9"/>
          <p:cNvSpPr>
            <a:spLocks noChangeShapeType="1"/>
          </p:cNvSpPr>
          <p:nvPr/>
        </p:nvSpPr>
        <p:spPr bwMode="auto">
          <a:xfrm>
            <a:off x="4114800" y="2971800"/>
            <a:ext cx="0" cy="228600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1146" name="Line 10"/>
          <p:cNvSpPr>
            <a:spLocks noChangeShapeType="1"/>
          </p:cNvSpPr>
          <p:nvPr/>
        </p:nvSpPr>
        <p:spPr bwMode="auto">
          <a:xfrm>
            <a:off x="7162800" y="2971800"/>
            <a:ext cx="0" cy="228600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1147" name="Line 11"/>
          <p:cNvSpPr>
            <a:spLocks noChangeShapeType="1"/>
          </p:cNvSpPr>
          <p:nvPr/>
        </p:nvSpPr>
        <p:spPr bwMode="auto">
          <a:xfrm>
            <a:off x="8229600" y="2971800"/>
            <a:ext cx="0" cy="228600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1148" name="Rectangle 12"/>
          <p:cNvSpPr>
            <a:spLocks noChangeArrowheads="1"/>
          </p:cNvSpPr>
          <p:nvPr/>
        </p:nvSpPr>
        <p:spPr bwMode="auto">
          <a:xfrm>
            <a:off x="304800" y="3200400"/>
            <a:ext cx="990600" cy="228600"/>
          </a:xfrm>
          <a:prstGeom prst="rect">
            <a:avLst/>
          </a:prstGeom>
          <a:solidFill>
            <a:schemeClr val="bg1"/>
          </a:solidFill>
          <a:ln w="38100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000">
                <a:latin typeface="Times New Roman" pitchFamily="18" charset="0"/>
              </a:rPr>
              <a:t>매물광장</a:t>
            </a:r>
          </a:p>
        </p:txBody>
      </p:sp>
      <p:sp>
        <p:nvSpPr>
          <p:cNvPr id="91149" name="Rectangle 13"/>
          <p:cNvSpPr>
            <a:spLocks noChangeArrowheads="1"/>
          </p:cNvSpPr>
          <p:nvPr/>
        </p:nvSpPr>
        <p:spPr bwMode="auto">
          <a:xfrm>
            <a:off x="1371600" y="3200400"/>
            <a:ext cx="990600" cy="228600"/>
          </a:xfrm>
          <a:prstGeom prst="rect">
            <a:avLst/>
          </a:prstGeom>
          <a:solidFill>
            <a:schemeClr val="bg1"/>
          </a:solidFill>
          <a:ln w="38100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</a:rPr>
              <a:t>My Page</a:t>
            </a:r>
          </a:p>
        </p:txBody>
      </p:sp>
      <p:sp>
        <p:nvSpPr>
          <p:cNvPr id="91150" name="Rectangle 14"/>
          <p:cNvSpPr>
            <a:spLocks noChangeArrowheads="1"/>
          </p:cNvSpPr>
          <p:nvPr/>
        </p:nvSpPr>
        <p:spPr bwMode="auto">
          <a:xfrm>
            <a:off x="1371600" y="35052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000">
                <a:latin typeface="Times New Roman" pitchFamily="18" charset="0"/>
              </a:rPr>
              <a:t>부동산 수첩</a:t>
            </a:r>
          </a:p>
        </p:txBody>
      </p:sp>
      <p:sp>
        <p:nvSpPr>
          <p:cNvPr id="91151" name="Rectangle 15"/>
          <p:cNvSpPr>
            <a:spLocks noChangeArrowheads="1"/>
          </p:cNvSpPr>
          <p:nvPr/>
        </p:nvSpPr>
        <p:spPr bwMode="auto">
          <a:xfrm>
            <a:off x="1371600" y="38100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000">
                <a:latin typeface="Times New Roman" pitchFamily="18" charset="0"/>
              </a:rPr>
              <a:t>부가서비스</a:t>
            </a:r>
          </a:p>
        </p:txBody>
      </p:sp>
      <p:sp>
        <p:nvSpPr>
          <p:cNvPr id="91152" name="Rectangle 16"/>
          <p:cNvSpPr>
            <a:spLocks noChangeArrowheads="1"/>
          </p:cNvSpPr>
          <p:nvPr/>
        </p:nvSpPr>
        <p:spPr bwMode="auto">
          <a:xfrm>
            <a:off x="1371600" y="41148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000">
                <a:latin typeface="Times New Roman" pitchFamily="18" charset="0"/>
              </a:rPr>
              <a:t>나의포인트</a:t>
            </a:r>
          </a:p>
        </p:txBody>
      </p:sp>
      <p:sp>
        <p:nvSpPr>
          <p:cNvPr id="91153" name="Rectangle 17"/>
          <p:cNvSpPr>
            <a:spLocks noChangeArrowheads="1"/>
          </p:cNvSpPr>
          <p:nvPr/>
        </p:nvSpPr>
        <p:spPr bwMode="auto">
          <a:xfrm>
            <a:off x="304800" y="3200400"/>
            <a:ext cx="990600" cy="228600"/>
          </a:xfrm>
          <a:prstGeom prst="rect">
            <a:avLst/>
          </a:prstGeom>
          <a:solidFill>
            <a:schemeClr val="bg1"/>
          </a:solidFill>
          <a:ln w="38100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000">
                <a:latin typeface="Times New Roman" pitchFamily="18" charset="0"/>
              </a:rPr>
              <a:t>매물광장</a:t>
            </a:r>
          </a:p>
        </p:txBody>
      </p:sp>
      <p:sp>
        <p:nvSpPr>
          <p:cNvPr id="91154" name="Rectangle 18"/>
          <p:cNvSpPr>
            <a:spLocks noChangeArrowheads="1"/>
          </p:cNvSpPr>
          <p:nvPr/>
        </p:nvSpPr>
        <p:spPr bwMode="auto">
          <a:xfrm>
            <a:off x="1371600" y="44196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000">
                <a:latin typeface="Times New Roman" pitchFamily="18" charset="0"/>
              </a:rPr>
              <a:t>개인정보관리</a:t>
            </a:r>
          </a:p>
        </p:txBody>
      </p:sp>
      <p:sp>
        <p:nvSpPr>
          <p:cNvPr id="91155" name="Rectangle 19"/>
          <p:cNvSpPr>
            <a:spLocks noChangeArrowheads="1"/>
          </p:cNvSpPr>
          <p:nvPr/>
        </p:nvSpPr>
        <p:spPr bwMode="auto">
          <a:xfrm>
            <a:off x="3429000" y="990600"/>
            <a:ext cx="2133600" cy="228600"/>
          </a:xfrm>
          <a:prstGeom prst="rect">
            <a:avLst/>
          </a:prstGeom>
          <a:noFill/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altLang="ko-KR" sz="1200">
                <a:latin typeface="Times New Roman" pitchFamily="18" charset="0"/>
              </a:rPr>
              <a:t>http://www.woorijip.com</a:t>
            </a:r>
          </a:p>
        </p:txBody>
      </p:sp>
      <p:sp>
        <p:nvSpPr>
          <p:cNvPr id="91156" name="Line 20"/>
          <p:cNvSpPr>
            <a:spLocks noChangeShapeType="1"/>
          </p:cNvSpPr>
          <p:nvPr/>
        </p:nvSpPr>
        <p:spPr bwMode="auto">
          <a:xfrm>
            <a:off x="4495800" y="1676400"/>
            <a:ext cx="304800" cy="1588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1157" name="Line 21"/>
          <p:cNvSpPr>
            <a:spLocks noChangeShapeType="1"/>
          </p:cNvSpPr>
          <p:nvPr/>
        </p:nvSpPr>
        <p:spPr bwMode="auto">
          <a:xfrm>
            <a:off x="4495800" y="1981200"/>
            <a:ext cx="304800" cy="1588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1158" name="Rectangle 22"/>
          <p:cNvSpPr>
            <a:spLocks noChangeArrowheads="1"/>
          </p:cNvSpPr>
          <p:nvPr/>
        </p:nvSpPr>
        <p:spPr bwMode="auto">
          <a:xfrm>
            <a:off x="4800600" y="1828800"/>
            <a:ext cx="990600" cy="228600"/>
          </a:xfrm>
          <a:prstGeom prst="rect">
            <a:avLst/>
          </a:prstGeom>
          <a:solidFill>
            <a:schemeClr val="bg1"/>
          </a:solidFill>
          <a:ln w="38100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000">
                <a:latin typeface="Times New Roman" pitchFamily="18" charset="0"/>
              </a:rPr>
              <a:t>집들이선물코너</a:t>
            </a:r>
          </a:p>
        </p:txBody>
      </p:sp>
      <p:sp>
        <p:nvSpPr>
          <p:cNvPr id="91159" name="Line 23"/>
          <p:cNvSpPr>
            <a:spLocks noChangeShapeType="1"/>
          </p:cNvSpPr>
          <p:nvPr/>
        </p:nvSpPr>
        <p:spPr bwMode="auto">
          <a:xfrm>
            <a:off x="4495800" y="2286000"/>
            <a:ext cx="304800" cy="1588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1160" name="Line 24"/>
          <p:cNvSpPr>
            <a:spLocks noChangeShapeType="1"/>
          </p:cNvSpPr>
          <p:nvPr/>
        </p:nvSpPr>
        <p:spPr bwMode="auto">
          <a:xfrm>
            <a:off x="4495800" y="2590800"/>
            <a:ext cx="304800" cy="1588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1161" name="Rectangle 25"/>
          <p:cNvSpPr>
            <a:spLocks noChangeArrowheads="1"/>
          </p:cNvSpPr>
          <p:nvPr/>
        </p:nvSpPr>
        <p:spPr bwMode="auto">
          <a:xfrm>
            <a:off x="4800600" y="2133600"/>
            <a:ext cx="990600" cy="228600"/>
          </a:xfrm>
          <a:prstGeom prst="rect">
            <a:avLst/>
          </a:prstGeom>
          <a:solidFill>
            <a:schemeClr val="bg1"/>
          </a:solidFill>
          <a:ln w="38100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</a:rPr>
              <a:t>Polling</a:t>
            </a:r>
          </a:p>
        </p:txBody>
      </p:sp>
      <p:sp>
        <p:nvSpPr>
          <p:cNvPr id="91162" name="Rectangle 26"/>
          <p:cNvSpPr>
            <a:spLocks noChangeArrowheads="1"/>
          </p:cNvSpPr>
          <p:nvPr/>
        </p:nvSpPr>
        <p:spPr bwMode="auto">
          <a:xfrm>
            <a:off x="4800600" y="1524000"/>
            <a:ext cx="990600" cy="228600"/>
          </a:xfrm>
          <a:prstGeom prst="rect">
            <a:avLst/>
          </a:prstGeom>
          <a:solidFill>
            <a:schemeClr val="bg1"/>
          </a:solidFill>
          <a:ln w="38100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</a:rPr>
              <a:t>About Woorijip</a:t>
            </a:r>
          </a:p>
        </p:txBody>
      </p:sp>
      <p:sp>
        <p:nvSpPr>
          <p:cNvPr id="91163" name="Line 27"/>
          <p:cNvSpPr>
            <a:spLocks noChangeShapeType="1"/>
          </p:cNvSpPr>
          <p:nvPr/>
        </p:nvSpPr>
        <p:spPr bwMode="auto">
          <a:xfrm>
            <a:off x="4191000" y="1676400"/>
            <a:ext cx="304800" cy="1588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1164" name="Line 28"/>
          <p:cNvSpPr>
            <a:spLocks noChangeShapeType="1"/>
          </p:cNvSpPr>
          <p:nvPr/>
        </p:nvSpPr>
        <p:spPr bwMode="auto">
          <a:xfrm>
            <a:off x="4191000" y="1981200"/>
            <a:ext cx="304800" cy="1588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1165" name="Rectangle 29"/>
          <p:cNvSpPr>
            <a:spLocks noChangeArrowheads="1"/>
          </p:cNvSpPr>
          <p:nvPr/>
        </p:nvSpPr>
        <p:spPr bwMode="auto">
          <a:xfrm>
            <a:off x="3276600" y="1524000"/>
            <a:ext cx="990600" cy="228600"/>
          </a:xfrm>
          <a:prstGeom prst="rect">
            <a:avLst/>
          </a:prstGeom>
          <a:solidFill>
            <a:schemeClr val="bg1"/>
          </a:solidFill>
          <a:ln w="38100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000">
                <a:latin typeface="Times New Roman" pitchFamily="18" charset="0"/>
              </a:rPr>
              <a:t>회원가입</a:t>
            </a:r>
          </a:p>
        </p:txBody>
      </p:sp>
      <p:sp>
        <p:nvSpPr>
          <p:cNvPr id="91166" name="Line 30"/>
          <p:cNvSpPr>
            <a:spLocks noChangeShapeType="1"/>
          </p:cNvSpPr>
          <p:nvPr/>
        </p:nvSpPr>
        <p:spPr bwMode="auto">
          <a:xfrm>
            <a:off x="4191000" y="2286000"/>
            <a:ext cx="304800" cy="1588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1167" name="Rectangle 31"/>
          <p:cNvSpPr>
            <a:spLocks noChangeArrowheads="1"/>
          </p:cNvSpPr>
          <p:nvPr/>
        </p:nvSpPr>
        <p:spPr bwMode="auto">
          <a:xfrm>
            <a:off x="3276600" y="1828800"/>
            <a:ext cx="990600" cy="228600"/>
          </a:xfrm>
          <a:prstGeom prst="rect">
            <a:avLst/>
          </a:prstGeom>
          <a:solidFill>
            <a:schemeClr val="bg1"/>
          </a:solidFill>
          <a:ln w="38100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</a:rPr>
              <a:t>Event/What’s new</a:t>
            </a:r>
          </a:p>
        </p:txBody>
      </p:sp>
      <p:sp>
        <p:nvSpPr>
          <p:cNvPr id="91168" name="Line 32"/>
          <p:cNvSpPr>
            <a:spLocks noChangeShapeType="1"/>
          </p:cNvSpPr>
          <p:nvPr/>
        </p:nvSpPr>
        <p:spPr bwMode="auto">
          <a:xfrm>
            <a:off x="4191000" y="2590800"/>
            <a:ext cx="304800" cy="1588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1169" name="Rectangle 33"/>
          <p:cNvSpPr>
            <a:spLocks noChangeArrowheads="1"/>
          </p:cNvSpPr>
          <p:nvPr/>
        </p:nvSpPr>
        <p:spPr bwMode="auto">
          <a:xfrm>
            <a:off x="3276600" y="2133600"/>
            <a:ext cx="990600" cy="228600"/>
          </a:xfrm>
          <a:prstGeom prst="rect">
            <a:avLst/>
          </a:prstGeom>
          <a:solidFill>
            <a:schemeClr val="bg1"/>
          </a:solidFill>
          <a:ln w="38100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000">
                <a:latin typeface="Times New Roman" pitchFamily="18" charset="0"/>
              </a:rPr>
              <a:t>포인트</a:t>
            </a:r>
          </a:p>
        </p:txBody>
      </p:sp>
      <p:sp>
        <p:nvSpPr>
          <p:cNvPr id="91170" name="Rectangle 34"/>
          <p:cNvSpPr>
            <a:spLocks noChangeArrowheads="1"/>
          </p:cNvSpPr>
          <p:nvPr/>
        </p:nvSpPr>
        <p:spPr bwMode="auto">
          <a:xfrm>
            <a:off x="3276600" y="2438400"/>
            <a:ext cx="990600" cy="228600"/>
          </a:xfrm>
          <a:prstGeom prst="rect">
            <a:avLst/>
          </a:prstGeom>
          <a:solidFill>
            <a:schemeClr val="bg1"/>
          </a:solidFill>
          <a:ln w="38100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</a:rPr>
              <a:t>Site Map/</a:t>
            </a:r>
            <a:r>
              <a:rPr lang="ko-KR" altLang="en-US" sz="1000">
                <a:latin typeface="Times New Roman" pitchFamily="18" charset="0"/>
              </a:rPr>
              <a:t>바로가기</a:t>
            </a:r>
          </a:p>
        </p:txBody>
      </p:sp>
      <p:sp>
        <p:nvSpPr>
          <p:cNvPr id="91171" name="Rectangle 35"/>
          <p:cNvSpPr>
            <a:spLocks noChangeArrowheads="1"/>
          </p:cNvSpPr>
          <p:nvPr/>
        </p:nvSpPr>
        <p:spPr bwMode="auto">
          <a:xfrm>
            <a:off x="4800600" y="2438400"/>
            <a:ext cx="990600" cy="228600"/>
          </a:xfrm>
          <a:prstGeom prst="rect">
            <a:avLst/>
          </a:prstGeom>
          <a:solidFill>
            <a:schemeClr val="bg1"/>
          </a:solidFill>
          <a:ln w="38100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</a:rPr>
              <a:t>(</a:t>
            </a:r>
            <a:r>
              <a:rPr lang="ko-KR" altLang="en-US" sz="1000">
                <a:latin typeface="Times New Roman" pitchFamily="18" charset="0"/>
              </a:rPr>
              <a:t>특종매물</a:t>
            </a:r>
            <a:r>
              <a:rPr lang="en-US" altLang="ko-KR" sz="1000">
                <a:latin typeface="Times New Roman" pitchFamily="18" charset="0"/>
              </a:rPr>
              <a:t>)</a:t>
            </a:r>
          </a:p>
        </p:txBody>
      </p:sp>
      <p:sp>
        <p:nvSpPr>
          <p:cNvPr id="91172" name="Rectangle 36"/>
          <p:cNvSpPr>
            <a:spLocks noChangeArrowheads="1"/>
          </p:cNvSpPr>
          <p:nvPr/>
        </p:nvSpPr>
        <p:spPr bwMode="auto">
          <a:xfrm>
            <a:off x="304800" y="35052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000">
                <a:latin typeface="Times New Roman" pitchFamily="18" charset="0"/>
              </a:rPr>
              <a:t>매물검색</a:t>
            </a:r>
          </a:p>
        </p:txBody>
      </p:sp>
      <p:sp>
        <p:nvSpPr>
          <p:cNvPr id="91173" name="Rectangle 37"/>
          <p:cNvSpPr>
            <a:spLocks noChangeArrowheads="1"/>
          </p:cNvSpPr>
          <p:nvPr/>
        </p:nvSpPr>
        <p:spPr bwMode="auto">
          <a:xfrm>
            <a:off x="304800" y="38100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000">
                <a:latin typeface="Times New Roman" pitchFamily="18" charset="0"/>
              </a:rPr>
              <a:t>매물등록</a:t>
            </a:r>
          </a:p>
        </p:txBody>
      </p:sp>
      <p:sp>
        <p:nvSpPr>
          <p:cNvPr id="91174" name="Rectangle 38"/>
          <p:cNvSpPr>
            <a:spLocks noChangeArrowheads="1"/>
          </p:cNvSpPr>
          <p:nvPr/>
        </p:nvSpPr>
        <p:spPr bwMode="auto">
          <a:xfrm>
            <a:off x="304800" y="44196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000">
                <a:latin typeface="Times New Roman" pitchFamily="18" charset="0"/>
              </a:rPr>
              <a:t>시세검색</a:t>
            </a:r>
          </a:p>
        </p:txBody>
      </p:sp>
      <p:sp>
        <p:nvSpPr>
          <p:cNvPr id="91175" name="Rectangle 39"/>
          <p:cNvSpPr>
            <a:spLocks noChangeArrowheads="1"/>
          </p:cNvSpPr>
          <p:nvPr/>
        </p:nvSpPr>
        <p:spPr bwMode="auto">
          <a:xfrm>
            <a:off x="304800" y="47244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000">
                <a:latin typeface="Times New Roman" pitchFamily="18" charset="0"/>
              </a:rPr>
              <a:t>매물맞춤서비스</a:t>
            </a:r>
          </a:p>
        </p:txBody>
      </p:sp>
      <p:sp>
        <p:nvSpPr>
          <p:cNvPr id="91176" name="Rectangle 40"/>
          <p:cNvSpPr>
            <a:spLocks noChangeArrowheads="1"/>
          </p:cNvSpPr>
          <p:nvPr/>
        </p:nvSpPr>
        <p:spPr bwMode="auto">
          <a:xfrm>
            <a:off x="304800" y="50292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000">
                <a:latin typeface="Times New Roman" pitchFamily="18" charset="0"/>
              </a:rPr>
              <a:t>매매안내도우비</a:t>
            </a:r>
          </a:p>
        </p:txBody>
      </p:sp>
      <p:sp>
        <p:nvSpPr>
          <p:cNvPr id="91177" name="Rectangle 41"/>
          <p:cNvSpPr>
            <a:spLocks noChangeArrowheads="1"/>
          </p:cNvSpPr>
          <p:nvPr/>
        </p:nvSpPr>
        <p:spPr bwMode="auto">
          <a:xfrm>
            <a:off x="304800" y="53340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000">
                <a:latin typeface="Times New Roman" pitchFamily="18" charset="0"/>
              </a:rPr>
              <a:t>추천코너</a:t>
            </a:r>
          </a:p>
        </p:txBody>
      </p:sp>
      <p:sp>
        <p:nvSpPr>
          <p:cNvPr id="91178" name="Rectangle 42"/>
          <p:cNvSpPr>
            <a:spLocks noChangeArrowheads="1"/>
          </p:cNvSpPr>
          <p:nvPr/>
        </p:nvSpPr>
        <p:spPr bwMode="auto">
          <a:xfrm>
            <a:off x="304800" y="56388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000">
                <a:latin typeface="Times New Roman" pitchFamily="18" charset="0"/>
              </a:rPr>
              <a:t>경매</a:t>
            </a:r>
            <a:r>
              <a:rPr lang="en-US" altLang="ko-KR" sz="1000">
                <a:latin typeface="Times New Roman" pitchFamily="18" charset="0"/>
              </a:rPr>
              <a:t>/</a:t>
            </a:r>
            <a:r>
              <a:rPr lang="ko-KR" altLang="en-US" sz="1000">
                <a:latin typeface="Times New Roman" pitchFamily="18" charset="0"/>
              </a:rPr>
              <a:t>공매</a:t>
            </a:r>
          </a:p>
        </p:txBody>
      </p:sp>
      <p:sp>
        <p:nvSpPr>
          <p:cNvPr id="91179" name="Rectangle 43"/>
          <p:cNvSpPr>
            <a:spLocks noChangeArrowheads="1"/>
          </p:cNvSpPr>
          <p:nvPr/>
        </p:nvSpPr>
        <p:spPr bwMode="auto">
          <a:xfrm>
            <a:off x="304800" y="41148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000">
                <a:latin typeface="Times New Roman" pitchFamily="18" charset="0"/>
              </a:rPr>
              <a:t>중개업소검색</a:t>
            </a:r>
          </a:p>
        </p:txBody>
      </p:sp>
      <p:sp>
        <p:nvSpPr>
          <p:cNvPr id="91180" name="Rectangle 44"/>
          <p:cNvSpPr>
            <a:spLocks noChangeArrowheads="1"/>
          </p:cNvSpPr>
          <p:nvPr/>
        </p:nvSpPr>
        <p:spPr bwMode="auto">
          <a:xfrm>
            <a:off x="2438400" y="3200400"/>
            <a:ext cx="990600" cy="228600"/>
          </a:xfrm>
          <a:prstGeom prst="rect">
            <a:avLst/>
          </a:prstGeom>
          <a:solidFill>
            <a:schemeClr val="bg1"/>
          </a:solidFill>
          <a:ln w="38100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000">
                <a:latin typeface="Times New Roman" pitchFamily="18" charset="0"/>
              </a:rPr>
              <a:t>대출</a:t>
            </a:r>
          </a:p>
        </p:txBody>
      </p:sp>
      <p:sp>
        <p:nvSpPr>
          <p:cNvPr id="91181" name="Rectangle 45"/>
          <p:cNvSpPr>
            <a:spLocks noChangeArrowheads="1"/>
          </p:cNvSpPr>
          <p:nvPr/>
        </p:nvSpPr>
        <p:spPr bwMode="auto">
          <a:xfrm>
            <a:off x="3505200" y="3200400"/>
            <a:ext cx="990600" cy="228600"/>
          </a:xfrm>
          <a:prstGeom prst="rect">
            <a:avLst/>
          </a:prstGeom>
          <a:solidFill>
            <a:schemeClr val="bg1"/>
          </a:solidFill>
          <a:ln w="38100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000">
                <a:latin typeface="Times New Roman" pitchFamily="18" charset="0"/>
              </a:rPr>
              <a:t>분양</a:t>
            </a:r>
            <a:r>
              <a:rPr lang="ko-KR" altLang="en-US" sz="1000">
                <a:latin typeface="Times New Roman" pitchFamily="18" charset="0"/>
                <a:sym typeface="Wingdings" pitchFamily="2" charset="2"/>
              </a:rPr>
              <a:t></a:t>
            </a:r>
            <a:r>
              <a:rPr lang="ko-KR" altLang="en-US" sz="1000">
                <a:latin typeface="Times New Roman" pitchFamily="18" charset="0"/>
              </a:rPr>
              <a:t>청약</a:t>
            </a:r>
          </a:p>
        </p:txBody>
      </p:sp>
      <p:sp>
        <p:nvSpPr>
          <p:cNvPr id="91182" name="Rectangle 46"/>
          <p:cNvSpPr>
            <a:spLocks noChangeArrowheads="1"/>
          </p:cNvSpPr>
          <p:nvPr/>
        </p:nvSpPr>
        <p:spPr bwMode="auto">
          <a:xfrm>
            <a:off x="4572000" y="3200400"/>
            <a:ext cx="990600" cy="228600"/>
          </a:xfrm>
          <a:prstGeom prst="rect">
            <a:avLst/>
          </a:prstGeom>
          <a:solidFill>
            <a:schemeClr val="bg1"/>
          </a:solidFill>
          <a:ln w="38100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000">
                <a:latin typeface="Times New Roman" pitchFamily="18" charset="0"/>
              </a:rPr>
              <a:t>이사와 집가꾸기</a:t>
            </a:r>
          </a:p>
        </p:txBody>
      </p:sp>
      <p:sp>
        <p:nvSpPr>
          <p:cNvPr id="91183" name="Rectangle 47"/>
          <p:cNvSpPr>
            <a:spLocks noChangeArrowheads="1"/>
          </p:cNvSpPr>
          <p:nvPr/>
        </p:nvSpPr>
        <p:spPr bwMode="auto">
          <a:xfrm>
            <a:off x="5638800" y="3200400"/>
            <a:ext cx="990600" cy="228600"/>
          </a:xfrm>
          <a:prstGeom prst="rect">
            <a:avLst/>
          </a:prstGeom>
          <a:solidFill>
            <a:schemeClr val="bg1"/>
          </a:solidFill>
          <a:ln w="38100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000">
                <a:latin typeface="Times New Roman" pitchFamily="18" charset="0"/>
              </a:rPr>
              <a:t>뉴스와정보</a:t>
            </a:r>
          </a:p>
        </p:txBody>
      </p:sp>
      <p:sp>
        <p:nvSpPr>
          <p:cNvPr id="91184" name="Rectangle 48"/>
          <p:cNvSpPr>
            <a:spLocks noChangeArrowheads="1"/>
          </p:cNvSpPr>
          <p:nvPr/>
        </p:nvSpPr>
        <p:spPr bwMode="auto">
          <a:xfrm>
            <a:off x="6705600" y="3200400"/>
            <a:ext cx="990600" cy="228600"/>
          </a:xfrm>
          <a:prstGeom prst="rect">
            <a:avLst/>
          </a:prstGeom>
          <a:solidFill>
            <a:schemeClr val="bg1"/>
          </a:solidFill>
          <a:ln w="38100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000">
                <a:latin typeface="Times New Roman" pitchFamily="18" charset="0"/>
              </a:rPr>
              <a:t>전문가상담실</a:t>
            </a:r>
          </a:p>
        </p:txBody>
      </p:sp>
      <p:sp>
        <p:nvSpPr>
          <p:cNvPr id="91185" name="Rectangle 49"/>
          <p:cNvSpPr>
            <a:spLocks noChangeArrowheads="1"/>
          </p:cNvSpPr>
          <p:nvPr/>
        </p:nvSpPr>
        <p:spPr bwMode="auto">
          <a:xfrm>
            <a:off x="2438400" y="38100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000">
                <a:latin typeface="Times New Roman" pitchFamily="18" charset="0"/>
              </a:rPr>
              <a:t>대출신청하기</a:t>
            </a:r>
          </a:p>
        </p:txBody>
      </p:sp>
      <p:sp>
        <p:nvSpPr>
          <p:cNvPr id="91186" name="Rectangle 50"/>
          <p:cNvSpPr>
            <a:spLocks noChangeArrowheads="1"/>
          </p:cNvSpPr>
          <p:nvPr/>
        </p:nvSpPr>
        <p:spPr bwMode="auto">
          <a:xfrm>
            <a:off x="3505200" y="35052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000">
                <a:latin typeface="Times New Roman" pitchFamily="18" charset="0"/>
              </a:rPr>
              <a:t>청약길라잡이</a:t>
            </a:r>
          </a:p>
        </p:txBody>
      </p:sp>
      <p:sp>
        <p:nvSpPr>
          <p:cNvPr id="91187" name="Rectangle 51"/>
          <p:cNvSpPr>
            <a:spLocks noChangeArrowheads="1"/>
          </p:cNvSpPr>
          <p:nvPr/>
        </p:nvSpPr>
        <p:spPr bwMode="auto">
          <a:xfrm>
            <a:off x="4572000" y="35052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000">
                <a:latin typeface="Times New Roman" pitchFamily="18" charset="0"/>
              </a:rPr>
              <a:t>이사가이드</a:t>
            </a:r>
          </a:p>
        </p:txBody>
      </p:sp>
      <p:sp>
        <p:nvSpPr>
          <p:cNvPr id="91188" name="Rectangle 52"/>
          <p:cNvSpPr>
            <a:spLocks noChangeArrowheads="1"/>
          </p:cNvSpPr>
          <p:nvPr/>
        </p:nvSpPr>
        <p:spPr bwMode="auto">
          <a:xfrm>
            <a:off x="5638800" y="35052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000">
                <a:latin typeface="Times New Roman" pitchFamily="18" charset="0"/>
              </a:rPr>
              <a:t>우리집기획뉴스</a:t>
            </a:r>
          </a:p>
        </p:txBody>
      </p:sp>
      <p:sp>
        <p:nvSpPr>
          <p:cNvPr id="91189" name="Rectangle 53"/>
          <p:cNvSpPr>
            <a:spLocks noChangeArrowheads="1"/>
          </p:cNvSpPr>
          <p:nvPr/>
        </p:nvSpPr>
        <p:spPr bwMode="auto">
          <a:xfrm>
            <a:off x="2438400" y="41148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000">
                <a:latin typeface="Times New Roman" pitchFamily="18" charset="0"/>
              </a:rPr>
              <a:t>대출금리비교표</a:t>
            </a:r>
          </a:p>
        </p:txBody>
      </p:sp>
      <p:sp>
        <p:nvSpPr>
          <p:cNvPr id="91190" name="Rectangle 54"/>
          <p:cNvSpPr>
            <a:spLocks noChangeArrowheads="1"/>
          </p:cNvSpPr>
          <p:nvPr/>
        </p:nvSpPr>
        <p:spPr bwMode="auto">
          <a:xfrm>
            <a:off x="3505200" y="44196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000">
                <a:latin typeface="Times New Roman" pitchFamily="18" charset="0"/>
              </a:rPr>
              <a:t>사이버모델하우스</a:t>
            </a:r>
          </a:p>
        </p:txBody>
      </p:sp>
      <p:sp>
        <p:nvSpPr>
          <p:cNvPr id="91191" name="Rectangle 55"/>
          <p:cNvSpPr>
            <a:spLocks noChangeArrowheads="1"/>
          </p:cNvSpPr>
          <p:nvPr/>
        </p:nvSpPr>
        <p:spPr bwMode="auto">
          <a:xfrm>
            <a:off x="4572000" y="41148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000">
                <a:latin typeface="Times New Roman" pitchFamily="18" charset="0"/>
              </a:rPr>
              <a:t>집들이</a:t>
            </a:r>
          </a:p>
        </p:txBody>
      </p:sp>
      <p:sp>
        <p:nvSpPr>
          <p:cNvPr id="91192" name="Rectangle 56"/>
          <p:cNvSpPr>
            <a:spLocks noChangeArrowheads="1"/>
          </p:cNvSpPr>
          <p:nvPr/>
        </p:nvSpPr>
        <p:spPr bwMode="auto">
          <a:xfrm>
            <a:off x="5638800" y="38100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000">
                <a:latin typeface="Times New Roman" pitchFamily="18" charset="0"/>
              </a:rPr>
              <a:t>뉴스클리핑</a:t>
            </a:r>
          </a:p>
        </p:txBody>
      </p:sp>
      <p:sp>
        <p:nvSpPr>
          <p:cNvPr id="91193" name="Rectangle 57"/>
          <p:cNvSpPr>
            <a:spLocks noChangeArrowheads="1"/>
          </p:cNvSpPr>
          <p:nvPr/>
        </p:nvSpPr>
        <p:spPr bwMode="auto">
          <a:xfrm>
            <a:off x="2438400" y="35052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000">
                <a:latin typeface="Times New Roman" pitchFamily="18" charset="0"/>
              </a:rPr>
              <a:t>내게맞는대출</a:t>
            </a:r>
          </a:p>
        </p:txBody>
      </p:sp>
      <p:sp>
        <p:nvSpPr>
          <p:cNvPr id="91194" name="Rectangle 58"/>
          <p:cNvSpPr>
            <a:spLocks noChangeArrowheads="1"/>
          </p:cNvSpPr>
          <p:nvPr/>
        </p:nvSpPr>
        <p:spPr bwMode="auto">
          <a:xfrm>
            <a:off x="3505200" y="38100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000">
                <a:latin typeface="Times New Roman" pitchFamily="18" charset="0"/>
              </a:rPr>
              <a:t>아파트분양종합검색</a:t>
            </a:r>
          </a:p>
        </p:txBody>
      </p:sp>
      <p:sp>
        <p:nvSpPr>
          <p:cNvPr id="91195" name="Rectangle 59"/>
          <p:cNvSpPr>
            <a:spLocks noChangeArrowheads="1"/>
          </p:cNvSpPr>
          <p:nvPr/>
        </p:nvSpPr>
        <p:spPr bwMode="auto">
          <a:xfrm>
            <a:off x="5638800" y="50292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000">
                <a:latin typeface="Times New Roman" pitchFamily="18" charset="0"/>
              </a:rPr>
              <a:t>건설홍보광장</a:t>
            </a:r>
          </a:p>
        </p:txBody>
      </p:sp>
      <p:sp>
        <p:nvSpPr>
          <p:cNvPr id="91196" name="Rectangle 60"/>
          <p:cNvSpPr>
            <a:spLocks noChangeArrowheads="1"/>
          </p:cNvSpPr>
          <p:nvPr/>
        </p:nvSpPr>
        <p:spPr bwMode="auto">
          <a:xfrm>
            <a:off x="2438400" y="44196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000">
                <a:latin typeface="Times New Roman" pitchFamily="18" charset="0"/>
              </a:rPr>
              <a:t>대출정보</a:t>
            </a:r>
            <a:r>
              <a:rPr lang="en-US" altLang="ko-KR" sz="1000">
                <a:latin typeface="Times New Roman" pitchFamily="18" charset="0"/>
              </a:rPr>
              <a:t>ABC</a:t>
            </a:r>
          </a:p>
        </p:txBody>
      </p:sp>
      <p:sp>
        <p:nvSpPr>
          <p:cNvPr id="91197" name="Rectangle 61"/>
          <p:cNvSpPr>
            <a:spLocks noChangeArrowheads="1"/>
          </p:cNvSpPr>
          <p:nvPr/>
        </p:nvSpPr>
        <p:spPr bwMode="auto">
          <a:xfrm>
            <a:off x="5638800" y="47244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000">
                <a:latin typeface="Times New Roman" pitchFamily="18" charset="0"/>
              </a:rPr>
              <a:t>우리집은몇점</a:t>
            </a:r>
            <a:r>
              <a:rPr lang="en-US" altLang="ko-KR" sz="1000">
                <a:latin typeface="Times New Roman" pitchFamily="18" charset="0"/>
              </a:rPr>
              <a:t>?</a:t>
            </a:r>
          </a:p>
        </p:txBody>
      </p:sp>
      <p:sp>
        <p:nvSpPr>
          <p:cNvPr id="91198" name="Rectangle 62"/>
          <p:cNvSpPr>
            <a:spLocks noChangeArrowheads="1"/>
          </p:cNvSpPr>
          <p:nvPr/>
        </p:nvSpPr>
        <p:spPr bwMode="auto">
          <a:xfrm>
            <a:off x="3505200" y="41148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000">
                <a:latin typeface="Times New Roman" pitchFamily="18" charset="0"/>
              </a:rPr>
              <a:t>분양전원주택</a:t>
            </a:r>
          </a:p>
        </p:txBody>
      </p:sp>
      <p:sp>
        <p:nvSpPr>
          <p:cNvPr id="91199" name="Rectangle 63"/>
          <p:cNvSpPr>
            <a:spLocks noChangeArrowheads="1"/>
          </p:cNvSpPr>
          <p:nvPr/>
        </p:nvSpPr>
        <p:spPr bwMode="auto">
          <a:xfrm>
            <a:off x="5638800" y="44196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000">
                <a:latin typeface="Times New Roman" pitchFamily="18" charset="0"/>
              </a:rPr>
              <a:t>부동산용어해설</a:t>
            </a:r>
          </a:p>
        </p:txBody>
      </p:sp>
      <p:sp>
        <p:nvSpPr>
          <p:cNvPr id="91200" name="Rectangle 64"/>
          <p:cNvSpPr>
            <a:spLocks noChangeArrowheads="1"/>
          </p:cNvSpPr>
          <p:nvPr/>
        </p:nvSpPr>
        <p:spPr bwMode="auto">
          <a:xfrm>
            <a:off x="4572000" y="47244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000">
                <a:latin typeface="Times New Roman" pitchFamily="18" charset="0"/>
              </a:rPr>
              <a:t>우리집꾸미기</a:t>
            </a:r>
          </a:p>
        </p:txBody>
      </p:sp>
      <p:sp>
        <p:nvSpPr>
          <p:cNvPr id="91201" name="Rectangle 65"/>
          <p:cNvSpPr>
            <a:spLocks noChangeArrowheads="1"/>
          </p:cNvSpPr>
          <p:nvPr/>
        </p:nvSpPr>
        <p:spPr bwMode="auto">
          <a:xfrm>
            <a:off x="7772400" y="3200400"/>
            <a:ext cx="990600" cy="228600"/>
          </a:xfrm>
          <a:prstGeom prst="rect">
            <a:avLst/>
          </a:prstGeom>
          <a:solidFill>
            <a:schemeClr val="bg1"/>
          </a:solidFill>
          <a:ln w="38100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000">
                <a:latin typeface="Times New Roman" pitchFamily="18" charset="0"/>
              </a:rPr>
              <a:t>커뮤니티</a:t>
            </a:r>
          </a:p>
        </p:txBody>
      </p:sp>
      <p:sp>
        <p:nvSpPr>
          <p:cNvPr id="91202" name="Rectangle 66"/>
          <p:cNvSpPr>
            <a:spLocks noChangeArrowheads="1"/>
          </p:cNvSpPr>
          <p:nvPr/>
        </p:nvSpPr>
        <p:spPr bwMode="auto">
          <a:xfrm>
            <a:off x="7772400" y="35052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000">
                <a:latin typeface="Times New Roman" pitchFamily="18" charset="0"/>
              </a:rPr>
              <a:t>모임방</a:t>
            </a:r>
          </a:p>
        </p:txBody>
      </p:sp>
      <p:sp>
        <p:nvSpPr>
          <p:cNvPr id="91203" name="Rectangle 67"/>
          <p:cNvSpPr>
            <a:spLocks noChangeArrowheads="1"/>
          </p:cNvSpPr>
          <p:nvPr/>
        </p:nvSpPr>
        <p:spPr bwMode="auto">
          <a:xfrm>
            <a:off x="7772400" y="3810000"/>
            <a:ext cx="990600" cy="228600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339933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000">
                <a:latin typeface="Times New Roman" pitchFamily="18" charset="0"/>
              </a:rPr>
              <a:t>전국중계업자방</a:t>
            </a:r>
          </a:p>
        </p:txBody>
      </p:sp>
      <p:sp>
        <p:nvSpPr>
          <p:cNvPr id="91204" name="Rectangle 68"/>
          <p:cNvSpPr>
            <a:spLocks noChangeArrowheads="1"/>
          </p:cNvSpPr>
          <p:nvPr/>
        </p:nvSpPr>
        <p:spPr bwMode="auto">
          <a:xfrm>
            <a:off x="7772400" y="4114800"/>
            <a:ext cx="990600" cy="228600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339933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000">
                <a:latin typeface="Times New Roman" pitchFamily="18" charset="0"/>
              </a:rPr>
              <a:t>사이버아파트방</a:t>
            </a:r>
          </a:p>
        </p:txBody>
      </p:sp>
      <p:sp>
        <p:nvSpPr>
          <p:cNvPr id="91205" name="Rectangle 69"/>
          <p:cNvSpPr>
            <a:spLocks noChangeArrowheads="1"/>
          </p:cNvSpPr>
          <p:nvPr/>
        </p:nvSpPr>
        <p:spPr bwMode="auto">
          <a:xfrm>
            <a:off x="7772400" y="4419600"/>
            <a:ext cx="990600" cy="228600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339933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000">
                <a:latin typeface="Times New Roman" pitchFamily="18" charset="0"/>
              </a:rPr>
              <a:t>라이프스타일방</a:t>
            </a:r>
          </a:p>
        </p:txBody>
      </p:sp>
      <p:sp>
        <p:nvSpPr>
          <p:cNvPr id="91206" name="Rectangle 70"/>
          <p:cNvSpPr>
            <a:spLocks noChangeArrowheads="1"/>
          </p:cNvSpPr>
          <p:nvPr/>
        </p:nvSpPr>
        <p:spPr bwMode="auto">
          <a:xfrm>
            <a:off x="2438400" y="47244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000">
                <a:latin typeface="Times New Roman" pitchFamily="18" charset="0"/>
              </a:rPr>
              <a:t>대출상담실</a:t>
            </a:r>
          </a:p>
        </p:txBody>
      </p:sp>
      <p:sp>
        <p:nvSpPr>
          <p:cNvPr id="91207" name="Rectangle 71"/>
          <p:cNvSpPr>
            <a:spLocks noChangeArrowheads="1"/>
          </p:cNvSpPr>
          <p:nvPr/>
        </p:nvSpPr>
        <p:spPr bwMode="auto">
          <a:xfrm>
            <a:off x="2438400" y="50292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000">
                <a:latin typeface="Times New Roman" pitchFamily="18" charset="0"/>
              </a:rPr>
              <a:t>나의신용도평점은</a:t>
            </a:r>
            <a:r>
              <a:rPr lang="en-US" altLang="ko-KR" sz="1000">
                <a:latin typeface="Times New Roman" pitchFamily="18" charset="0"/>
              </a:rPr>
              <a:t>?</a:t>
            </a:r>
          </a:p>
        </p:txBody>
      </p:sp>
      <p:sp>
        <p:nvSpPr>
          <p:cNvPr id="91208" name="Rectangle 72"/>
          <p:cNvSpPr>
            <a:spLocks noChangeArrowheads="1"/>
          </p:cNvSpPr>
          <p:nvPr/>
        </p:nvSpPr>
        <p:spPr bwMode="auto">
          <a:xfrm>
            <a:off x="2438400" y="53340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000">
                <a:latin typeface="Times New Roman" pitchFamily="18" charset="0"/>
              </a:rPr>
              <a:t>부동산감정가</a:t>
            </a:r>
          </a:p>
        </p:txBody>
      </p:sp>
      <p:sp>
        <p:nvSpPr>
          <p:cNvPr id="91209" name="Rectangle 73"/>
          <p:cNvSpPr>
            <a:spLocks noChangeArrowheads="1"/>
          </p:cNvSpPr>
          <p:nvPr/>
        </p:nvSpPr>
        <p:spPr bwMode="auto">
          <a:xfrm>
            <a:off x="2438400" y="56388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000">
                <a:latin typeface="Times New Roman" pitchFamily="18" charset="0"/>
              </a:rPr>
              <a:t>금융계산기</a:t>
            </a:r>
          </a:p>
        </p:txBody>
      </p:sp>
      <p:sp>
        <p:nvSpPr>
          <p:cNvPr id="91210" name="Rectangle 74"/>
          <p:cNvSpPr>
            <a:spLocks noChangeArrowheads="1"/>
          </p:cNvSpPr>
          <p:nvPr/>
        </p:nvSpPr>
        <p:spPr bwMode="auto">
          <a:xfrm>
            <a:off x="5638800" y="41148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000">
                <a:latin typeface="Times New Roman" pitchFamily="18" charset="0"/>
              </a:rPr>
              <a:t>부동산가이드</a:t>
            </a:r>
          </a:p>
        </p:txBody>
      </p:sp>
      <p:sp>
        <p:nvSpPr>
          <p:cNvPr id="91211" name="Rectangle 75"/>
          <p:cNvSpPr>
            <a:spLocks noChangeArrowheads="1"/>
          </p:cNvSpPr>
          <p:nvPr/>
        </p:nvSpPr>
        <p:spPr bwMode="auto">
          <a:xfrm>
            <a:off x="4572000" y="44196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000">
                <a:latin typeface="Times New Roman" pitchFamily="18" charset="0"/>
              </a:rPr>
              <a:t>우리집고치기</a:t>
            </a:r>
          </a:p>
        </p:txBody>
      </p:sp>
      <p:sp>
        <p:nvSpPr>
          <p:cNvPr id="91212" name="Rectangle 76"/>
          <p:cNvSpPr>
            <a:spLocks noChangeArrowheads="1"/>
          </p:cNvSpPr>
          <p:nvPr/>
        </p:nvSpPr>
        <p:spPr bwMode="auto">
          <a:xfrm>
            <a:off x="4572000" y="50292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000">
                <a:latin typeface="Times New Roman" pitchFamily="18" charset="0"/>
              </a:rPr>
              <a:t>도전</a:t>
            </a:r>
            <a:r>
              <a:rPr lang="en-US" altLang="ko-KR" sz="1000">
                <a:latin typeface="Times New Roman" pitchFamily="18" charset="0"/>
              </a:rPr>
              <a:t>DIY</a:t>
            </a:r>
          </a:p>
        </p:txBody>
      </p:sp>
      <p:sp>
        <p:nvSpPr>
          <p:cNvPr id="91213" name="Rectangle 77"/>
          <p:cNvSpPr>
            <a:spLocks noChangeArrowheads="1"/>
          </p:cNvSpPr>
          <p:nvPr/>
        </p:nvSpPr>
        <p:spPr bwMode="auto">
          <a:xfrm>
            <a:off x="4572000" y="53340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000">
                <a:latin typeface="Times New Roman" pitchFamily="18" charset="0"/>
              </a:rPr>
              <a:t>인테리어 상담실</a:t>
            </a:r>
          </a:p>
        </p:txBody>
      </p:sp>
      <p:sp>
        <p:nvSpPr>
          <p:cNvPr id="91214" name="Rectangle 78"/>
          <p:cNvSpPr>
            <a:spLocks noChangeArrowheads="1"/>
          </p:cNvSpPr>
          <p:nvPr/>
        </p:nvSpPr>
        <p:spPr bwMode="auto">
          <a:xfrm>
            <a:off x="7772400" y="47244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000">
                <a:latin typeface="Times New Roman" pitchFamily="18" charset="0"/>
              </a:rPr>
              <a:t>게시방</a:t>
            </a:r>
          </a:p>
        </p:txBody>
      </p:sp>
      <p:sp>
        <p:nvSpPr>
          <p:cNvPr id="91215" name="Rectangle 79"/>
          <p:cNvSpPr>
            <a:spLocks noChangeArrowheads="1"/>
          </p:cNvSpPr>
          <p:nvPr/>
        </p:nvSpPr>
        <p:spPr bwMode="auto">
          <a:xfrm>
            <a:off x="7772400" y="53340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000">
                <a:latin typeface="Times New Roman" pitchFamily="18" charset="0"/>
              </a:rPr>
              <a:t>알림방</a:t>
            </a:r>
          </a:p>
        </p:txBody>
      </p:sp>
      <p:sp>
        <p:nvSpPr>
          <p:cNvPr id="91216" name="Rectangle 80"/>
          <p:cNvSpPr>
            <a:spLocks noChangeArrowheads="1"/>
          </p:cNvSpPr>
          <p:nvPr/>
        </p:nvSpPr>
        <p:spPr bwMode="auto">
          <a:xfrm>
            <a:off x="7772400" y="56388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000">
                <a:latin typeface="Times New Roman" pitchFamily="18" charset="0"/>
              </a:rPr>
              <a:t>질문방</a:t>
            </a:r>
          </a:p>
        </p:txBody>
      </p:sp>
      <p:sp>
        <p:nvSpPr>
          <p:cNvPr id="91217" name="Rectangle 81"/>
          <p:cNvSpPr>
            <a:spLocks noChangeArrowheads="1"/>
          </p:cNvSpPr>
          <p:nvPr/>
        </p:nvSpPr>
        <p:spPr bwMode="auto">
          <a:xfrm>
            <a:off x="4572000" y="38100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000">
                <a:latin typeface="Times New Roman" pitchFamily="18" charset="0"/>
              </a:rPr>
              <a:t>이사견적서</a:t>
            </a:r>
          </a:p>
        </p:txBody>
      </p:sp>
      <p:sp>
        <p:nvSpPr>
          <p:cNvPr id="91218" name="Rectangle 82"/>
          <p:cNvSpPr>
            <a:spLocks noChangeArrowheads="1"/>
          </p:cNvSpPr>
          <p:nvPr/>
        </p:nvSpPr>
        <p:spPr bwMode="auto">
          <a:xfrm>
            <a:off x="6705600" y="35052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000">
                <a:latin typeface="Times New Roman" pitchFamily="18" charset="0"/>
              </a:rPr>
              <a:t>법률</a:t>
            </a:r>
          </a:p>
        </p:txBody>
      </p:sp>
      <p:sp>
        <p:nvSpPr>
          <p:cNvPr id="91219" name="Rectangle 83"/>
          <p:cNvSpPr>
            <a:spLocks noChangeArrowheads="1"/>
          </p:cNvSpPr>
          <p:nvPr/>
        </p:nvSpPr>
        <p:spPr bwMode="auto">
          <a:xfrm>
            <a:off x="6705600" y="38100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000">
                <a:latin typeface="Times New Roman" pitchFamily="18" charset="0"/>
              </a:rPr>
              <a:t>법무</a:t>
            </a:r>
          </a:p>
        </p:txBody>
      </p:sp>
      <p:sp>
        <p:nvSpPr>
          <p:cNvPr id="91220" name="Rectangle 84"/>
          <p:cNvSpPr>
            <a:spLocks noChangeArrowheads="1"/>
          </p:cNvSpPr>
          <p:nvPr/>
        </p:nvSpPr>
        <p:spPr bwMode="auto">
          <a:xfrm>
            <a:off x="6705600" y="41148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000">
                <a:latin typeface="Times New Roman" pitchFamily="18" charset="0"/>
              </a:rPr>
              <a:t>세무</a:t>
            </a:r>
          </a:p>
        </p:txBody>
      </p:sp>
      <p:sp>
        <p:nvSpPr>
          <p:cNvPr id="91221" name="Rectangle 85"/>
          <p:cNvSpPr>
            <a:spLocks noChangeArrowheads="1"/>
          </p:cNvSpPr>
          <p:nvPr/>
        </p:nvSpPr>
        <p:spPr bwMode="auto">
          <a:xfrm>
            <a:off x="6705600" y="44196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000">
                <a:latin typeface="Times New Roman" pitchFamily="18" charset="0"/>
              </a:rPr>
              <a:t>부동산</a:t>
            </a:r>
          </a:p>
        </p:txBody>
      </p:sp>
      <p:sp>
        <p:nvSpPr>
          <p:cNvPr id="91222" name="Rectangle 86"/>
          <p:cNvSpPr>
            <a:spLocks noChangeArrowheads="1"/>
          </p:cNvSpPr>
          <p:nvPr/>
        </p:nvSpPr>
        <p:spPr bwMode="auto">
          <a:xfrm>
            <a:off x="6705600" y="47244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000">
                <a:latin typeface="Times New Roman" pitchFamily="18" charset="0"/>
              </a:rPr>
              <a:t>분양 </a:t>
            </a:r>
            <a:r>
              <a:rPr lang="ko-KR" altLang="en-US" sz="1000">
                <a:latin typeface="Times New Roman" pitchFamily="18" charset="0"/>
                <a:sym typeface="Wingdings" pitchFamily="2" charset="2"/>
              </a:rPr>
              <a:t></a:t>
            </a:r>
            <a:r>
              <a:rPr lang="ko-KR" altLang="en-US" sz="1000">
                <a:latin typeface="Times New Roman" pitchFamily="18" charset="0"/>
              </a:rPr>
              <a:t> 청약</a:t>
            </a:r>
          </a:p>
        </p:txBody>
      </p:sp>
      <p:sp>
        <p:nvSpPr>
          <p:cNvPr id="91223" name="Rectangle 87"/>
          <p:cNvSpPr>
            <a:spLocks noChangeArrowheads="1"/>
          </p:cNvSpPr>
          <p:nvPr/>
        </p:nvSpPr>
        <p:spPr bwMode="auto">
          <a:xfrm>
            <a:off x="7772400" y="50292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000">
                <a:latin typeface="Times New Roman" pitchFamily="18" charset="0"/>
              </a:rPr>
              <a:t>토론방</a:t>
            </a:r>
          </a:p>
        </p:txBody>
      </p:sp>
      <p:sp>
        <p:nvSpPr>
          <p:cNvPr id="91225" name="AutoShape 89"/>
          <p:cNvSpPr>
            <a:spLocks noChangeArrowheads="1"/>
          </p:cNvSpPr>
          <p:nvPr/>
        </p:nvSpPr>
        <p:spPr bwMode="auto">
          <a:xfrm>
            <a:off x="8077200" y="304800"/>
            <a:ext cx="990600" cy="304800"/>
          </a:xfrm>
          <a:prstGeom prst="roundRect">
            <a:avLst>
              <a:gd name="adj" fmla="val 16667"/>
            </a:avLst>
          </a:prstGeom>
          <a:solidFill>
            <a:srgbClr val="339966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b="1"/>
              <a:t>사 례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21ACC-9045-487B-A205-6DCCF30F169F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80278" name="Rectangle 406"/>
          <p:cNvSpPr>
            <a:spLocks noChangeArrowheads="1"/>
          </p:cNvSpPr>
          <p:nvPr/>
        </p:nvSpPr>
        <p:spPr bwMode="auto">
          <a:xfrm>
            <a:off x="12039600" y="4016375"/>
            <a:ext cx="11113" cy="1111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0280" name="Rectangle 408"/>
          <p:cNvSpPr>
            <a:spLocks noChangeArrowheads="1"/>
          </p:cNvSpPr>
          <p:nvPr/>
        </p:nvSpPr>
        <p:spPr bwMode="auto">
          <a:xfrm>
            <a:off x="12039600" y="4173538"/>
            <a:ext cx="11113" cy="1111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0288" name="Rectangle 416"/>
          <p:cNvSpPr>
            <a:spLocks noChangeArrowheads="1"/>
          </p:cNvSpPr>
          <p:nvPr/>
        </p:nvSpPr>
        <p:spPr bwMode="auto">
          <a:xfrm>
            <a:off x="12039600" y="4799013"/>
            <a:ext cx="11113" cy="1111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0289" name="Rectangle 417"/>
          <p:cNvSpPr>
            <a:spLocks noChangeArrowheads="1"/>
          </p:cNvSpPr>
          <p:nvPr/>
        </p:nvSpPr>
        <p:spPr bwMode="auto">
          <a:xfrm>
            <a:off x="457200" y="1524000"/>
            <a:ext cx="990600" cy="228600"/>
          </a:xfrm>
          <a:prstGeom prst="rect">
            <a:avLst/>
          </a:prstGeom>
          <a:solidFill>
            <a:schemeClr val="bg1"/>
          </a:solidFill>
          <a:ln w="38100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200">
                <a:latin typeface="Times New Roman" pitchFamily="18" charset="0"/>
              </a:rPr>
              <a:t>매물광장</a:t>
            </a:r>
          </a:p>
        </p:txBody>
      </p:sp>
      <p:sp>
        <p:nvSpPr>
          <p:cNvPr id="80294" name="Rectangle 422"/>
          <p:cNvSpPr>
            <a:spLocks noChangeArrowheads="1"/>
          </p:cNvSpPr>
          <p:nvPr/>
        </p:nvSpPr>
        <p:spPr bwMode="auto">
          <a:xfrm>
            <a:off x="457200" y="1524000"/>
            <a:ext cx="990600" cy="228600"/>
          </a:xfrm>
          <a:prstGeom prst="rect">
            <a:avLst/>
          </a:prstGeom>
          <a:solidFill>
            <a:schemeClr val="bg1"/>
          </a:solidFill>
          <a:ln w="38100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altLang="ko-KR" sz="1200">
                <a:latin typeface="Times New Roman" pitchFamily="18" charset="0"/>
              </a:rPr>
              <a:t>1depth</a:t>
            </a:r>
          </a:p>
        </p:txBody>
      </p:sp>
      <p:sp>
        <p:nvSpPr>
          <p:cNvPr id="80296" name="Rectangle 424"/>
          <p:cNvSpPr>
            <a:spLocks noChangeArrowheads="1"/>
          </p:cNvSpPr>
          <p:nvPr/>
        </p:nvSpPr>
        <p:spPr bwMode="auto">
          <a:xfrm>
            <a:off x="457200" y="18288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297" name="Rectangle 425"/>
          <p:cNvSpPr>
            <a:spLocks noChangeArrowheads="1"/>
          </p:cNvSpPr>
          <p:nvPr/>
        </p:nvSpPr>
        <p:spPr bwMode="auto">
          <a:xfrm>
            <a:off x="457200" y="20574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298" name="Rectangle 426"/>
          <p:cNvSpPr>
            <a:spLocks noChangeArrowheads="1"/>
          </p:cNvSpPr>
          <p:nvPr/>
        </p:nvSpPr>
        <p:spPr bwMode="auto">
          <a:xfrm>
            <a:off x="457200" y="25146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299" name="Rectangle 427"/>
          <p:cNvSpPr>
            <a:spLocks noChangeArrowheads="1"/>
          </p:cNvSpPr>
          <p:nvPr/>
        </p:nvSpPr>
        <p:spPr bwMode="auto">
          <a:xfrm>
            <a:off x="457200" y="27432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300" name="Rectangle 428"/>
          <p:cNvSpPr>
            <a:spLocks noChangeArrowheads="1"/>
          </p:cNvSpPr>
          <p:nvPr/>
        </p:nvSpPr>
        <p:spPr bwMode="auto">
          <a:xfrm>
            <a:off x="457200" y="29718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301" name="Rectangle 429"/>
          <p:cNvSpPr>
            <a:spLocks noChangeArrowheads="1"/>
          </p:cNvSpPr>
          <p:nvPr/>
        </p:nvSpPr>
        <p:spPr bwMode="auto">
          <a:xfrm>
            <a:off x="457200" y="32004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302" name="Rectangle 430"/>
          <p:cNvSpPr>
            <a:spLocks noChangeArrowheads="1"/>
          </p:cNvSpPr>
          <p:nvPr/>
        </p:nvSpPr>
        <p:spPr bwMode="auto">
          <a:xfrm>
            <a:off x="457200" y="22860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303" name="Rectangle 431"/>
          <p:cNvSpPr>
            <a:spLocks noChangeArrowheads="1"/>
          </p:cNvSpPr>
          <p:nvPr/>
        </p:nvSpPr>
        <p:spPr bwMode="auto">
          <a:xfrm>
            <a:off x="1905000" y="1524000"/>
            <a:ext cx="990600" cy="228600"/>
          </a:xfrm>
          <a:prstGeom prst="rect">
            <a:avLst/>
          </a:prstGeom>
          <a:solidFill>
            <a:schemeClr val="bg1"/>
          </a:solidFill>
          <a:ln w="38100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altLang="ko-KR" sz="1200">
                <a:latin typeface="Times New Roman" pitchFamily="18" charset="0"/>
              </a:rPr>
              <a:t>2depth</a:t>
            </a:r>
          </a:p>
        </p:txBody>
      </p:sp>
      <p:sp>
        <p:nvSpPr>
          <p:cNvPr id="80305" name="Rectangle 433"/>
          <p:cNvSpPr>
            <a:spLocks noChangeArrowheads="1"/>
          </p:cNvSpPr>
          <p:nvPr/>
        </p:nvSpPr>
        <p:spPr bwMode="auto">
          <a:xfrm>
            <a:off x="3352800" y="1524000"/>
            <a:ext cx="990600" cy="228600"/>
          </a:xfrm>
          <a:prstGeom prst="rect">
            <a:avLst/>
          </a:prstGeom>
          <a:solidFill>
            <a:schemeClr val="bg1"/>
          </a:solidFill>
          <a:ln w="38100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altLang="ko-KR" sz="1200">
                <a:latin typeface="Times New Roman" pitchFamily="18" charset="0"/>
              </a:rPr>
              <a:t>3depth</a:t>
            </a:r>
          </a:p>
        </p:txBody>
      </p:sp>
      <p:sp>
        <p:nvSpPr>
          <p:cNvPr id="80306" name="Rectangle 434"/>
          <p:cNvSpPr>
            <a:spLocks noChangeArrowheads="1"/>
          </p:cNvSpPr>
          <p:nvPr/>
        </p:nvSpPr>
        <p:spPr bwMode="auto">
          <a:xfrm>
            <a:off x="4800600" y="1524000"/>
            <a:ext cx="990600" cy="228600"/>
          </a:xfrm>
          <a:prstGeom prst="rect">
            <a:avLst/>
          </a:prstGeom>
          <a:solidFill>
            <a:schemeClr val="bg1"/>
          </a:solidFill>
          <a:ln w="38100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200">
                <a:latin typeface="Times New Roman" pitchFamily="18" charset="0"/>
              </a:rPr>
              <a:t>컨텐츠소스</a:t>
            </a:r>
          </a:p>
        </p:txBody>
      </p:sp>
      <p:sp>
        <p:nvSpPr>
          <p:cNvPr id="80307" name="Rectangle 435"/>
          <p:cNvSpPr>
            <a:spLocks noChangeArrowheads="1"/>
          </p:cNvSpPr>
          <p:nvPr/>
        </p:nvSpPr>
        <p:spPr bwMode="auto">
          <a:xfrm>
            <a:off x="5791200" y="1524000"/>
            <a:ext cx="990600" cy="228600"/>
          </a:xfrm>
          <a:prstGeom prst="rect">
            <a:avLst/>
          </a:prstGeom>
          <a:solidFill>
            <a:schemeClr val="bg1"/>
          </a:solidFill>
          <a:ln w="38100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200">
                <a:latin typeface="Times New Roman" pitchFamily="18" charset="0"/>
              </a:rPr>
              <a:t>업데이트주기</a:t>
            </a:r>
          </a:p>
        </p:txBody>
      </p:sp>
      <p:sp>
        <p:nvSpPr>
          <p:cNvPr id="80308" name="Rectangle 436"/>
          <p:cNvSpPr>
            <a:spLocks noChangeArrowheads="1"/>
          </p:cNvSpPr>
          <p:nvPr/>
        </p:nvSpPr>
        <p:spPr bwMode="auto">
          <a:xfrm>
            <a:off x="1905000" y="20574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310" name="Rectangle 438"/>
          <p:cNvSpPr>
            <a:spLocks noChangeArrowheads="1"/>
          </p:cNvSpPr>
          <p:nvPr/>
        </p:nvSpPr>
        <p:spPr bwMode="auto">
          <a:xfrm>
            <a:off x="3352800" y="18288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311" name="Rectangle 439"/>
          <p:cNvSpPr>
            <a:spLocks noChangeArrowheads="1"/>
          </p:cNvSpPr>
          <p:nvPr/>
        </p:nvSpPr>
        <p:spPr bwMode="auto">
          <a:xfrm>
            <a:off x="1905000" y="22860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313" name="Rectangle 441"/>
          <p:cNvSpPr>
            <a:spLocks noChangeArrowheads="1"/>
          </p:cNvSpPr>
          <p:nvPr/>
        </p:nvSpPr>
        <p:spPr bwMode="auto">
          <a:xfrm>
            <a:off x="3352800" y="22860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314" name="Rectangle 442"/>
          <p:cNvSpPr>
            <a:spLocks noChangeArrowheads="1"/>
          </p:cNvSpPr>
          <p:nvPr/>
        </p:nvSpPr>
        <p:spPr bwMode="auto">
          <a:xfrm>
            <a:off x="1905000" y="18288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316" name="Rectangle 444"/>
          <p:cNvSpPr>
            <a:spLocks noChangeArrowheads="1"/>
          </p:cNvSpPr>
          <p:nvPr/>
        </p:nvSpPr>
        <p:spPr bwMode="auto">
          <a:xfrm>
            <a:off x="1905000" y="25146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318" name="Rectangle 446"/>
          <p:cNvSpPr>
            <a:spLocks noChangeArrowheads="1"/>
          </p:cNvSpPr>
          <p:nvPr/>
        </p:nvSpPr>
        <p:spPr bwMode="auto">
          <a:xfrm>
            <a:off x="3352800" y="27432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319" name="Rectangle 447"/>
          <p:cNvSpPr>
            <a:spLocks noChangeArrowheads="1"/>
          </p:cNvSpPr>
          <p:nvPr/>
        </p:nvSpPr>
        <p:spPr bwMode="auto">
          <a:xfrm>
            <a:off x="6781800" y="1524000"/>
            <a:ext cx="990600" cy="228600"/>
          </a:xfrm>
          <a:prstGeom prst="rect">
            <a:avLst/>
          </a:prstGeom>
          <a:solidFill>
            <a:schemeClr val="bg1"/>
          </a:solidFill>
          <a:ln w="38100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200">
                <a:latin typeface="Times New Roman" pitchFamily="18" charset="0"/>
              </a:rPr>
              <a:t>컨텐츠유형</a:t>
            </a:r>
          </a:p>
        </p:txBody>
      </p:sp>
      <p:sp>
        <p:nvSpPr>
          <p:cNvPr id="80320" name="Rectangle 448"/>
          <p:cNvSpPr>
            <a:spLocks noChangeArrowheads="1"/>
          </p:cNvSpPr>
          <p:nvPr/>
        </p:nvSpPr>
        <p:spPr bwMode="auto">
          <a:xfrm>
            <a:off x="1905000" y="27432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321" name="Rectangle 449"/>
          <p:cNvSpPr>
            <a:spLocks noChangeArrowheads="1"/>
          </p:cNvSpPr>
          <p:nvPr/>
        </p:nvSpPr>
        <p:spPr bwMode="auto">
          <a:xfrm>
            <a:off x="1905000" y="29718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322" name="Rectangle 450"/>
          <p:cNvSpPr>
            <a:spLocks noChangeArrowheads="1"/>
          </p:cNvSpPr>
          <p:nvPr/>
        </p:nvSpPr>
        <p:spPr bwMode="auto">
          <a:xfrm>
            <a:off x="1905000" y="32004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323" name="Rectangle 451"/>
          <p:cNvSpPr>
            <a:spLocks noChangeArrowheads="1"/>
          </p:cNvSpPr>
          <p:nvPr/>
        </p:nvSpPr>
        <p:spPr bwMode="auto">
          <a:xfrm>
            <a:off x="3352800" y="25146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324" name="Rectangle 452"/>
          <p:cNvSpPr>
            <a:spLocks noChangeArrowheads="1"/>
          </p:cNvSpPr>
          <p:nvPr/>
        </p:nvSpPr>
        <p:spPr bwMode="auto">
          <a:xfrm>
            <a:off x="3352800" y="29718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325" name="Rectangle 453"/>
          <p:cNvSpPr>
            <a:spLocks noChangeArrowheads="1"/>
          </p:cNvSpPr>
          <p:nvPr/>
        </p:nvSpPr>
        <p:spPr bwMode="auto">
          <a:xfrm>
            <a:off x="3352800" y="32004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326" name="Rectangle 454"/>
          <p:cNvSpPr>
            <a:spLocks noChangeArrowheads="1"/>
          </p:cNvSpPr>
          <p:nvPr/>
        </p:nvSpPr>
        <p:spPr bwMode="auto">
          <a:xfrm>
            <a:off x="3352800" y="20574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333" name="Rectangle 461"/>
          <p:cNvSpPr>
            <a:spLocks noChangeArrowheads="1"/>
          </p:cNvSpPr>
          <p:nvPr/>
        </p:nvSpPr>
        <p:spPr bwMode="auto">
          <a:xfrm>
            <a:off x="4800600" y="20574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334" name="Rectangle 462"/>
          <p:cNvSpPr>
            <a:spLocks noChangeArrowheads="1"/>
          </p:cNvSpPr>
          <p:nvPr/>
        </p:nvSpPr>
        <p:spPr bwMode="auto">
          <a:xfrm>
            <a:off x="5791200" y="18288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335" name="Rectangle 463"/>
          <p:cNvSpPr>
            <a:spLocks noChangeArrowheads="1"/>
          </p:cNvSpPr>
          <p:nvPr/>
        </p:nvSpPr>
        <p:spPr bwMode="auto">
          <a:xfrm>
            <a:off x="6781800" y="18288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336" name="Rectangle 464"/>
          <p:cNvSpPr>
            <a:spLocks noChangeArrowheads="1"/>
          </p:cNvSpPr>
          <p:nvPr/>
        </p:nvSpPr>
        <p:spPr bwMode="auto">
          <a:xfrm>
            <a:off x="4800600" y="22860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337" name="Rectangle 465"/>
          <p:cNvSpPr>
            <a:spLocks noChangeArrowheads="1"/>
          </p:cNvSpPr>
          <p:nvPr/>
        </p:nvSpPr>
        <p:spPr bwMode="auto">
          <a:xfrm>
            <a:off x="5791200" y="25146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338" name="Rectangle 466"/>
          <p:cNvSpPr>
            <a:spLocks noChangeArrowheads="1"/>
          </p:cNvSpPr>
          <p:nvPr/>
        </p:nvSpPr>
        <p:spPr bwMode="auto">
          <a:xfrm>
            <a:off x="6781800" y="22860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339" name="Rectangle 467"/>
          <p:cNvSpPr>
            <a:spLocks noChangeArrowheads="1"/>
          </p:cNvSpPr>
          <p:nvPr/>
        </p:nvSpPr>
        <p:spPr bwMode="auto">
          <a:xfrm>
            <a:off x="4800600" y="18288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340" name="Rectangle 468"/>
          <p:cNvSpPr>
            <a:spLocks noChangeArrowheads="1"/>
          </p:cNvSpPr>
          <p:nvPr/>
        </p:nvSpPr>
        <p:spPr bwMode="auto">
          <a:xfrm>
            <a:off x="5791200" y="20574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341" name="Rectangle 469"/>
          <p:cNvSpPr>
            <a:spLocks noChangeArrowheads="1"/>
          </p:cNvSpPr>
          <p:nvPr/>
        </p:nvSpPr>
        <p:spPr bwMode="auto">
          <a:xfrm>
            <a:off x="4800600" y="25146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342" name="Rectangle 470"/>
          <p:cNvSpPr>
            <a:spLocks noChangeArrowheads="1"/>
          </p:cNvSpPr>
          <p:nvPr/>
        </p:nvSpPr>
        <p:spPr bwMode="auto">
          <a:xfrm>
            <a:off x="5791200" y="22860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343" name="Rectangle 471"/>
          <p:cNvSpPr>
            <a:spLocks noChangeArrowheads="1"/>
          </p:cNvSpPr>
          <p:nvPr/>
        </p:nvSpPr>
        <p:spPr bwMode="auto">
          <a:xfrm>
            <a:off x="6781800" y="27432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344" name="Rectangle 472"/>
          <p:cNvSpPr>
            <a:spLocks noChangeArrowheads="1"/>
          </p:cNvSpPr>
          <p:nvPr/>
        </p:nvSpPr>
        <p:spPr bwMode="auto">
          <a:xfrm>
            <a:off x="4800600" y="27432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345" name="Rectangle 473"/>
          <p:cNvSpPr>
            <a:spLocks noChangeArrowheads="1"/>
          </p:cNvSpPr>
          <p:nvPr/>
        </p:nvSpPr>
        <p:spPr bwMode="auto">
          <a:xfrm>
            <a:off x="4800600" y="29718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346" name="Rectangle 474"/>
          <p:cNvSpPr>
            <a:spLocks noChangeArrowheads="1"/>
          </p:cNvSpPr>
          <p:nvPr/>
        </p:nvSpPr>
        <p:spPr bwMode="auto">
          <a:xfrm>
            <a:off x="4800600" y="32004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347" name="Rectangle 475"/>
          <p:cNvSpPr>
            <a:spLocks noChangeArrowheads="1"/>
          </p:cNvSpPr>
          <p:nvPr/>
        </p:nvSpPr>
        <p:spPr bwMode="auto">
          <a:xfrm>
            <a:off x="6781800" y="25146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348" name="Rectangle 476"/>
          <p:cNvSpPr>
            <a:spLocks noChangeArrowheads="1"/>
          </p:cNvSpPr>
          <p:nvPr/>
        </p:nvSpPr>
        <p:spPr bwMode="auto">
          <a:xfrm>
            <a:off x="6781800" y="29718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349" name="Rectangle 477"/>
          <p:cNvSpPr>
            <a:spLocks noChangeArrowheads="1"/>
          </p:cNvSpPr>
          <p:nvPr/>
        </p:nvSpPr>
        <p:spPr bwMode="auto">
          <a:xfrm>
            <a:off x="6781800" y="32004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350" name="Rectangle 478"/>
          <p:cNvSpPr>
            <a:spLocks noChangeArrowheads="1"/>
          </p:cNvSpPr>
          <p:nvPr/>
        </p:nvSpPr>
        <p:spPr bwMode="auto">
          <a:xfrm>
            <a:off x="6781800" y="20574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351" name="Rectangle 479"/>
          <p:cNvSpPr>
            <a:spLocks noChangeArrowheads="1"/>
          </p:cNvSpPr>
          <p:nvPr/>
        </p:nvSpPr>
        <p:spPr bwMode="auto">
          <a:xfrm>
            <a:off x="5791200" y="27432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352" name="Rectangle 480"/>
          <p:cNvSpPr>
            <a:spLocks noChangeArrowheads="1"/>
          </p:cNvSpPr>
          <p:nvPr/>
        </p:nvSpPr>
        <p:spPr bwMode="auto">
          <a:xfrm>
            <a:off x="5791200" y="29718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353" name="Rectangle 481"/>
          <p:cNvSpPr>
            <a:spLocks noChangeArrowheads="1"/>
          </p:cNvSpPr>
          <p:nvPr/>
        </p:nvSpPr>
        <p:spPr bwMode="auto">
          <a:xfrm>
            <a:off x="5791200" y="32004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354" name="Rectangle 482"/>
          <p:cNvSpPr>
            <a:spLocks noChangeArrowheads="1"/>
          </p:cNvSpPr>
          <p:nvPr/>
        </p:nvSpPr>
        <p:spPr bwMode="auto">
          <a:xfrm>
            <a:off x="7772400" y="1524000"/>
            <a:ext cx="990600" cy="228600"/>
          </a:xfrm>
          <a:prstGeom prst="rect">
            <a:avLst/>
          </a:prstGeom>
          <a:solidFill>
            <a:schemeClr val="bg1"/>
          </a:solidFill>
          <a:ln w="38100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altLang="ko-KR" sz="1200">
                <a:latin typeface="Times New Roman" pitchFamily="18" charset="0"/>
              </a:rPr>
              <a:t>Log-in</a:t>
            </a:r>
            <a:r>
              <a:rPr lang="ko-KR" altLang="en-US" sz="1200">
                <a:latin typeface="Times New Roman" pitchFamily="18" charset="0"/>
              </a:rPr>
              <a:t>여부</a:t>
            </a:r>
          </a:p>
        </p:txBody>
      </p:sp>
      <p:sp>
        <p:nvSpPr>
          <p:cNvPr id="80355" name="Rectangle 483"/>
          <p:cNvSpPr>
            <a:spLocks noChangeArrowheads="1"/>
          </p:cNvSpPr>
          <p:nvPr/>
        </p:nvSpPr>
        <p:spPr bwMode="auto">
          <a:xfrm>
            <a:off x="7772400" y="18288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356" name="Rectangle 484"/>
          <p:cNvSpPr>
            <a:spLocks noChangeArrowheads="1"/>
          </p:cNvSpPr>
          <p:nvPr/>
        </p:nvSpPr>
        <p:spPr bwMode="auto">
          <a:xfrm>
            <a:off x="7772400" y="22860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357" name="Rectangle 485"/>
          <p:cNvSpPr>
            <a:spLocks noChangeArrowheads="1"/>
          </p:cNvSpPr>
          <p:nvPr/>
        </p:nvSpPr>
        <p:spPr bwMode="auto">
          <a:xfrm>
            <a:off x="7772400" y="27432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358" name="Rectangle 486"/>
          <p:cNvSpPr>
            <a:spLocks noChangeArrowheads="1"/>
          </p:cNvSpPr>
          <p:nvPr/>
        </p:nvSpPr>
        <p:spPr bwMode="auto">
          <a:xfrm>
            <a:off x="7772400" y="25146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359" name="Rectangle 487"/>
          <p:cNvSpPr>
            <a:spLocks noChangeArrowheads="1"/>
          </p:cNvSpPr>
          <p:nvPr/>
        </p:nvSpPr>
        <p:spPr bwMode="auto">
          <a:xfrm>
            <a:off x="7772400" y="29718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360" name="Rectangle 488"/>
          <p:cNvSpPr>
            <a:spLocks noChangeArrowheads="1"/>
          </p:cNvSpPr>
          <p:nvPr/>
        </p:nvSpPr>
        <p:spPr bwMode="auto">
          <a:xfrm>
            <a:off x="7772400" y="32004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361" name="Rectangle 489"/>
          <p:cNvSpPr>
            <a:spLocks noChangeArrowheads="1"/>
          </p:cNvSpPr>
          <p:nvPr/>
        </p:nvSpPr>
        <p:spPr bwMode="auto">
          <a:xfrm>
            <a:off x="7772400" y="20574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366" name="Rectangle 494"/>
          <p:cNvSpPr>
            <a:spLocks noChangeArrowheads="1"/>
          </p:cNvSpPr>
          <p:nvPr/>
        </p:nvSpPr>
        <p:spPr bwMode="auto">
          <a:xfrm>
            <a:off x="457200" y="34290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367" name="Rectangle 495"/>
          <p:cNvSpPr>
            <a:spLocks noChangeArrowheads="1"/>
          </p:cNvSpPr>
          <p:nvPr/>
        </p:nvSpPr>
        <p:spPr bwMode="auto">
          <a:xfrm>
            <a:off x="457200" y="36576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368" name="Rectangle 496"/>
          <p:cNvSpPr>
            <a:spLocks noChangeArrowheads="1"/>
          </p:cNvSpPr>
          <p:nvPr/>
        </p:nvSpPr>
        <p:spPr bwMode="auto">
          <a:xfrm>
            <a:off x="457200" y="41148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369" name="Rectangle 497"/>
          <p:cNvSpPr>
            <a:spLocks noChangeArrowheads="1"/>
          </p:cNvSpPr>
          <p:nvPr/>
        </p:nvSpPr>
        <p:spPr bwMode="auto">
          <a:xfrm>
            <a:off x="457200" y="43434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370" name="Rectangle 498"/>
          <p:cNvSpPr>
            <a:spLocks noChangeArrowheads="1"/>
          </p:cNvSpPr>
          <p:nvPr/>
        </p:nvSpPr>
        <p:spPr bwMode="auto">
          <a:xfrm>
            <a:off x="457200" y="45720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371" name="Rectangle 499"/>
          <p:cNvSpPr>
            <a:spLocks noChangeArrowheads="1"/>
          </p:cNvSpPr>
          <p:nvPr/>
        </p:nvSpPr>
        <p:spPr bwMode="auto">
          <a:xfrm>
            <a:off x="457200" y="48006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372" name="Rectangle 500"/>
          <p:cNvSpPr>
            <a:spLocks noChangeArrowheads="1"/>
          </p:cNvSpPr>
          <p:nvPr/>
        </p:nvSpPr>
        <p:spPr bwMode="auto">
          <a:xfrm>
            <a:off x="457200" y="38862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373" name="Rectangle 501"/>
          <p:cNvSpPr>
            <a:spLocks noChangeArrowheads="1"/>
          </p:cNvSpPr>
          <p:nvPr/>
        </p:nvSpPr>
        <p:spPr bwMode="auto">
          <a:xfrm>
            <a:off x="1905000" y="36576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375" name="Rectangle 503"/>
          <p:cNvSpPr>
            <a:spLocks noChangeArrowheads="1"/>
          </p:cNvSpPr>
          <p:nvPr/>
        </p:nvSpPr>
        <p:spPr bwMode="auto">
          <a:xfrm>
            <a:off x="3352800" y="34290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376" name="Rectangle 504"/>
          <p:cNvSpPr>
            <a:spLocks noChangeArrowheads="1"/>
          </p:cNvSpPr>
          <p:nvPr/>
        </p:nvSpPr>
        <p:spPr bwMode="auto">
          <a:xfrm>
            <a:off x="1905000" y="38862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378" name="Rectangle 506"/>
          <p:cNvSpPr>
            <a:spLocks noChangeArrowheads="1"/>
          </p:cNvSpPr>
          <p:nvPr/>
        </p:nvSpPr>
        <p:spPr bwMode="auto">
          <a:xfrm>
            <a:off x="3352800" y="38862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379" name="Rectangle 507"/>
          <p:cNvSpPr>
            <a:spLocks noChangeArrowheads="1"/>
          </p:cNvSpPr>
          <p:nvPr/>
        </p:nvSpPr>
        <p:spPr bwMode="auto">
          <a:xfrm>
            <a:off x="1905000" y="34290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381" name="Rectangle 509"/>
          <p:cNvSpPr>
            <a:spLocks noChangeArrowheads="1"/>
          </p:cNvSpPr>
          <p:nvPr/>
        </p:nvSpPr>
        <p:spPr bwMode="auto">
          <a:xfrm>
            <a:off x="1905000" y="41148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383" name="Rectangle 511"/>
          <p:cNvSpPr>
            <a:spLocks noChangeArrowheads="1"/>
          </p:cNvSpPr>
          <p:nvPr/>
        </p:nvSpPr>
        <p:spPr bwMode="auto">
          <a:xfrm>
            <a:off x="3352800" y="43434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384" name="Rectangle 512"/>
          <p:cNvSpPr>
            <a:spLocks noChangeArrowheads="1"/>
          </p:cNvSpPr>
          <p:nvPr/>
        </p:nvSpPr>
        <p:spPr bwMode="auto">
          <a:xfrm>
            <a:off x="1905000" y="43434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385" name="Rectangle 513"/>
          <p:cNvSpPr>
            <a:spLocks noChangeArrowheads="1"/>
          </p:cNvSpPr>
          <p:nvPr/>
        </p:nvSpPr>
        <p:spPr bwMode="auto">
          <a:xfrm>
            <a:off x="1905000" y="45720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386" name="Rectangle 514"/>
          <p:cNvSpPr>
            <a:spLocks noChangeArrowheads="1"/>
          </p:cNvSpPr>
          <p:nvPr/>
        </p:nvSpPr>
        <p:spPr bwMode="auto">
          <a:xfrm>
            <a:off x="1905000" y="48006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387" name="Rectangle 515"/>
          <p:cNvSpPr>
            <a:spLocks noChangeArrowheads="1"/>
          </p:cNvSpPr>
          <p:nvPr/>
        </p:nvSpPr>
        <p:spPr bwMode="auto">
          <a:xfrm>
            <a:off x="3352800" y="41148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388" name="Rectangle 516"/>
          <p:cNvSpPr>
            <a:spLocks noChangeArrowheads="1"/>
          </p:cNvSpPr>
          <p:nvPr/>
        </p:nvSpPr>
        <p:spPr bwMode="auto">
          <a:xfrm>
            <a:off x="3352800" y="45720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389" name="Rectangle 517"/>
          <p:cNvSpPr>
            <a:spLocks noChangeArrowheads="1"/>
          </p:cNvSpPr>
          <p:nvPr/>
        </p:nvSpPr>
        <p:spPr bwMode="auto">
          <a:xfrm>
            <a:off x="3352800" y="48006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390" name="Rectangle 518"/>
          <p:cNvSpPr>
            <a:spLocks noChangeArrowheads="1"/>
          </p:cNvSpPr>
          <p:nvPr/>
        </p:nvSpPr>
        <p:spPr bwMode="auto">
          <a:xfrm>
            <a:off x="3352800" y="36576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397" name="Rectangle 525"/>
          <p:cNvSpPr>
            <a:spLocks noChangeArrowheads="1"/>
          </p:cNvSpPr>
          <p:nvPr/>
        </p:nvSpPr>
        <p:spPr bwMode="auto">
          <a:xfrm>
            <a:off x="4800600" y="36576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398" name="Rectangle 526"/>
          <p:cNvSpPr>
            <a:spLocks noChangeArrowheads="1"/>
          </p:cNvSpPr>
          <p:nvPr/>
        </p:nvSpPr>
        <p:spPr bwMode="auto">
          <a:xfrm>
            <a:off x="5791200" y="34290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399" name="Rectangle 527"/>
          <p:cNvSpPr>
            <a:spLocks noChangeArrowheads="1"/>
          </p:cNvSpPr>
          <p:nvPr/>
        </p:nvSpPr>
        <p:spPr bwMode="auto">
          <a:xfrm>
            <a:off x="6781800" y="34290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400" name="Rectangle 528"/>
          <p:cNvSpPr>
            <a:spLocks noChangeArrowheads="1"/>
          </p:cNvSpPr>
          <p:nvPr/>
        </p:nvSpPr>
        <p:spPr bwMode="auto">
          <a:xfrm>
            <a:off x="4800600" y="38862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401" name="Rectangle 529"/>
          <p:cNvSpPr>
            <a:spLocks noChangeArrowheads="1"/>
          </p:cNvSpPr>
          <p:nvPr/>
        </p:nvSpPr>
        <p:spPr bwMode="auto">
          <a:xfrm>
            <a:off x="5791200" y="41148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402" name="Rectangle 530"/>
          <p:cNvSpPr>
            <a:spLocks noChangeArrowheads="1"/>
          </p:cNvSpPr>
          <p:nvPr/>
        </p:nvSpPr>
        <p:spPr bwMode="auto">
          <a:xfrm>
            <a:off x="6781800" y="38862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403" name="Rectangle 531"/>
          <p:cNvSpPr>
            <a:spLocks noChangeArrowheads="1"/>
          </p:cNvSpPr>
          <p:nvPr/>
        </p:nvSpPr>
        <p:spPr bwMode="auto">
          <a:xfrm>
            <a:off x="4800600" y="34290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404" name="Rectangle 532"/>
          <p:cNvSpPr>
            <a:spLocks noChangeArrowheads="1"/>
          </p:cNvSpPr>
          <p:nvPr/>
        </p:nvSpPr>
        <p:spPr bwMode="auto">
          <a:xfrm>
            <a:off x="5791200" y="36576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405" name="Rectangle 533"/>
          <p:cNvSpPr>
            <a:spLocks noChangeArrowheads="1"/>
          </p:cNvSpPr>
          <p:nvPr/>
        </p:nvSpPr>
        <p:spPr bwMode="auto">
          <a:xfrm>
            <a:off x="4800600" y="41148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406" name="Rectangle 534"/>
          <p:cNvSpPr>
            <a:spLocks noChangeArrowheads="1"/>
          </p:cNvSpPr>
          <p:nvPr/>
        </p:nvSpPr>
        <p:spPr bwMode="auto">
          <a:xfrm>
            <a:off x="5791200" y="38862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407" name="Rectangle 535"/>
          <p:cNvSpPr>
            <a:spLocks noChangeArrowheads="1"/>
          </p:cNvSpPr>
          <p:nvPr/>
        </p:nvSpPr>
        <p:spPr bwMode="auto">
          <a:xfrm>
            <a:off x="6781800" y="43434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408" name="Rectangle 536"/>
          <p:cNvSpPr>
            <a:spLocks noChangeArrowheads="1"/>
          </p:cNvSpPr>
          <p:nvPr/>
        </p:nvSpPr>
        <p:spPr bwMode="auto">
          <a:xfrm>
            <a:off x="4800600" y="43434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409" name="Rectangle 537"/>
          <p:cNvSpPr>
            <a:spLocks noChangeArrowheads="1"/>
          </p:cNvSpPr>
          <p:nvPr/>
        </p:nvSpPr>
        <p:spPr bwMode="auto">
          <a:xfrm>
            <a:off x="4800600" y="45720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410" name="Rectangle 538"/>
          <p:cNvSpPr>
            <a:spLocks noChangeArrowheads="1"/>
          </p:cNvSpPr>
          <p:nvPr/>
        </p:nvSpPr>
        <p:spPr bwMode="auto">
          <a:xfrm>
            <a:off x="4800600" y="48006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411" name="Rectangle 539"/>
          <p:cNvSpPr>
            <a:spLocks noChangeArrowheads="1"/>
          </p:cNvSpPr>
          <p:nvPr/>
        </p:nvSpPr>
        <p:spPr bwMode="auto">
          <a:xfrm>
            <a:off x="6781800" y="41148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412" name="Rectangle 540"/>
          <p:cNvSpPr>
            <a:spLocks noChangeArrowheads="1"/>
          </p:cNvSpPr>
          <p:nvPr/>
        </p:nvSpPr>
        <p:spPr bwMode="auto">
          <a:xfrm>
            <a:off x="6781800" y="45720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413" name="Rectangle 541"/>
          <p:cNvSpPr>
            <a:spLocks noChangeArrowheads="1"/>
          </p:cNvSpPr>
          <p:nvPr/>
        </p:nvSpPr>
        <p:spPr bwMode="auto">
          <a:xfrm>
            <a:off x="6781800" y="48006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414" name="Rectangle 542"/>
          <p:cNvSpPr>
            <a:spLocks noChangeArrowheads="1"/>
          </p:cNvSpPr>
          <p:nvPr/>
        </p:nvSpPr>
        <p:spPr bwMode="auto">
          <a:xfrm>
            <a:off x="6781800" y="36576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415" name="Rectangle 543"/>
          <p:cNvSpPr>
            <a:spLocks noChangeArrowheads="1"/>
          </p:cNvSpPr>
          <p:nvPr/>
        </p:nvSpPr>
        <p:spPr bwMode="auto">
          <a:xfrm>
            <a:off x="5791200" y="43434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416" name="Rectangle 544"/>
          <p:cNvSpPr>
            <a:spLocks noChangeArrowheads="1"/>
          </p:cNvSpPr>
          <p:nvPr/>
        </p:nvSpPr>
        <p:spPr bwMode="auto">
          <a:xfrm>
            <a:off x="5791200" y="45720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417" name="Rectangle 545"/>
          <p:cNvSpPr>
            <a:spLocks noChangeArrowheads="1"/>
          </p:cNvSpPr>
          <p:nvPr/>
        </p:nvSpPr>
        <p:spPr bwMode="auto">
          <a:xfrm>
            <a:off x="5791200" y="48006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418" name="Rectangle 546"/>
          <p:cNvSpPr>
            <a:spLocks noChangeArrowheads="1"/>
          </p:cNvSpPr>
          <p:nvPr/>
        </p:nvSpPr>
        <p:spPr bwMode="auto">
          <a:xfrm>
            <a:off x="7772400" y="34290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419" name="Rectangle 547"/>
          <p:cNvSpPr>
            <a:spLocks noChangeArrowheads="1"/>
          </p:cNvSpPr>
          <p:nvPr/>
        </p:nvSpPr>
        <p:spPr bwMode="auto">
          <a:xfrm>
            <a:off x="7772400" y="38862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420" name="Rectangle 548"/>
          <p:cNvSpPr>
            <a:spLocks noChangeArrowheads="1"/>
          </p:cNvSpPr>
          <p:nvPr/>
        </p:nvSpPr>
        <p:spPr bwMode="auto">
          <a:xfrm>
            <a:off x="7772400" y="43434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421" name="Rectangle 549"/>
          <p:cNvSpPr>
            <a:spLocks noChangeArrowheads="1"/>
          </p:cNvSpPr>
          <p:nvPr/>
        </p:nvSpPr>
        <p:spPr bwMode="auto">
          <a:xfrm>
            <a:off x="7772400" y="41148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422" name="Rectangle 550"/>
          <p:cNvSpPr>
            <a:spLocks noChangeArrowheads="1"/>
          </p:cNvSpPr>
          <p:nvPr/>
        </p:nvSpPr>
        <p:spPr bwMode="auto">
          <a:xfrm>
            <a:off x="7772400" y="45720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423" name="Rectangle 551"/>
          <p:cNvSpPr>
            <a:spLocks noChangeArrowheads="1"/>
          </p:cNvSpPr>
          <p:nvPr/>
        </p:nvSpPr>
        <p:spPr bwMode="auto">
          <a:xfrm>
            <a:off x="7772400" y="48006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424" name="Rectangle 552"/>
          <p:cNvSpPr>
            <a:spLocks noChangeArrowheads="1"/>
          </p:cNvSpPr>
          <p:nvPr/>
        </p:nvSpPr>
        <p:spPr bwMode="auto">
          <a:xfrm>
            <a:off x="7772400" y="36576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425" name="Rectangle 553"/>
          <p:cNvSpPr>
            <a:spLocks noChangeArrowheads="1"/>
          </p:cNvSpPr>
          <p:nvPr/>
        </p:nvSpPr>
        <p:spPr bwMode="auto">
          <a:xfrm>
            <a:off x="3352800" y="457200"/>
            <a:ext cx="2209800" cy="381000"/>
          </a:xfrm>
          <a:prstGeom prst="rect">
            <a:avLst/>
          </a:prstGeom>
          <a:solidFill>
            <a:srgbClr val="99CC00"/>
          </a:solidFill>
          <a:ln w="9525">
            <a:solidFill>
              <a:srgbClr val="99CC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marL="90488" indent="-90488" algn="ctr">
              <a:buClr>
                <a:srgbClr val="000000"/>
              </a:buClr>
              <a:buSzPct val="90000"/>
              <a:buFont typeface="Monotype Sorts" pitchFamily="2" charset="2"/>
              <a:buNone/>
            </a:pPr>
            <a:r>
              <a:rPr lang="ko-KR" altLang="en-US" b="1">
                <a:latin typeface="Times New Roman" pitchFamily="18" charset="0"/>
              </a:rPr>
              <a:t>메뉴구조도 </a:t>
            </a:r>
            <a:r>
              <a:rPr lang="en-US" altLang="ko-KR" b="1">
                <a:latin typeface="Times New Roman" pitchFamily="18" charset="0"/>
              </a:rPr>
              <a:t>2</a:t>
            </a:r>
          </a:p>
        </p:txBody>
      </p:sp>
      <p:sp>
        <p:nvSpPr>
          <p:cNvPr id="80426" name="Rectangle 554"/>
          <p:cNvSpPr>
            <a:spLocks noChangeArrowheads="1"/>
          </p:cNvSpPr>
          <p:nvPr/>
        </p:nvSpPr>
        <p:spPr bwMode="auto">
          <a:xfrm>
            <a:off x="1447800" y="1524000"/>
            <a:ext cx="457200" cy="228600"/>
          </a:xfrm>
          <a:prstGeom prst="rect">
            <a:avLst/>
          </a:prstGeom>
          <a:solidFill>
            <a:schemeClr val="bg1"/>
          </a:solidFill>
          <a:ln w="38100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200">
              <a:latin typeface="Times New Roman" pitchFamily="18" charset="0"/>
            </a:endParaRPr>
          </a:p>
        </p:txBody>
      </p:sp>
      <p:sp>
        <p:nvSpPr>
          <p:cNvPr id="80427" name="Rectangle 555"/>
          <p:cNvSpPr>
            <a:spLocks noChangeArrowheads="1"/>
          </p:cNvSpPr>
          <p:nvPr/>
        </p:nvSpPr>
        <p:spPr bwMode="auto">
          <a:xfrm>
            <a:off x="1447800" y="1524000"/>
            <a:ext cx="457200" cy="228600"/>
          </a:xfrm>
          <a:prstGeom prst="rect">
            <a:avLst/>
          </a:prstGeom>
          <a:solidFill>
            <a:schemeClr val="bg1"/>
          </a:solidFill>
          <a:ln w="38100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altLang="ko-KR" sz="1200">
                <a:latin typeface="Times New Roman" pitchFamily="18" charset="0"/>
              </a:rPr>
              <a:t>ID</a:t>
            </a:r>
          </a:p>
        </p:txBody>
      </p:sp>
      <p:sp>
        <p:nvSpPr>
          <p:cNvPr id="80428" name="Rectangle 556"/>
          <p:cNvSpPr>
            <a:spLocks noChangeArrowheads="1"/>
          </p:cNvSpPr>
          <p:nvPr/>
        </p:nvSpPr>
        <p:spPr bwMode="auto">
          <a:xfrm>
            <a:off x="1447800" y="1828800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429" name="Rectangle 557"/>
          <p:cNvSpPr>
            <a:spLocks noChangeArrowheads="1"/>
          </p:cNvSpPr>
          <p:nvPr/>
        </p:nvSpPr>
        <p:spPr bwMode="auto">
          <a:xfrm>
            <a:off x="1447800" y="2057400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430" name="Rectangle 558"/>
          <p:cNvSpPr>
            <a:spLocks noChangeArrowheads="1"/>
          </p:cNvSpPr>
          <p:nvPr/>
        </p:nvSpPr>
        <p:spPr bwMode="auto">
          <a:xfrm>
            <a:off x="1447800" y="2514600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431" name="Rectangle 559"/>
          <p:cNvSpPr>
            <a:spLocks noChangeArrowheads="1"/>
          </p:cNvSpPr>
          <p:nvPr/>
        </p:nvSpPr>
        <p:spPr bwMode="auto">
          <a:xfrm>
            <a:off x="1447800" y="2743200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432" name="Rectangle 560"/>
          <p:cNvSpPr>
            <a:spLocks noChangeArrowheads="1"/>
          </p:cNvSpPr>
          <p:nvPr/>
        </p:nvSpPr>
        <p:spPr bwMode="auto">
          <a:xfrm>
            <a:off x="1447800" y="2971800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433" name="Rectangle 561"/>
          <p:cNvSpPr>
            <a:spLocks noChangeArrowheads="1"/>
          </p:cNvSpPr>
          <p:nvPr/>
        </p:nvSpPr>
        <p:spPr bwMode="auto">
          <a:xfrm>
            <a:off x="1447800" y="3200400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434" name="Rectangle 562"/>
          <p:cNvSpPr>
            <a:spLocks noChangeArrowheads="1"/>
          </p:cNvSpPr>
          <p:nvPr/>
        </p:nvSpPr>
        <p:spPr bwMode="auto">
          <a:xfrm>
            <a:off x="1447800" y="2286000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435" name="Rectangle 563"/>
          <p:cNvSpPr>
            <a:spLocks noChangeArrowheads="1"/>
          </p:cNvSpPr>
          <p:nvPr/>
        </p:nvSpPr>
        <p:spPr bwMode="auto">
          <a:xfrm>
            <a:off x="1447800" y="3429000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436" name="Rectangle 564"/>
          <p:cNvSpPr>
            <a:spLocks noChangeArrowheads="1"/>
          </p:cNvSpPr>
          <p:nvPr/>
        </p:nvSpPr>
        <p:spPr bwMode="auto">
          <a:xfrm>
            <a:off x="1447800" y="3657600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437" name="Rectangle 565"/>
          <p:cNvSpPr>
            <a:spLocks noChangeArrowheads="1"/>
          </p:cNvSpPr>
          <p:nvPr/>
        </p:nvSpPr>
        <p:spPr bwMode="auto">
          <a:xfrm>
            <a:off x="1447800" y="4114800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438" name="Rectangle 566"/>
          <p:cNvSpPr>
            <a:spLocks noChangeArrowheads="1"/>
          </p:cNvSpPr>
          <p:nvPr/>
        </p:nvSpPr>
        <p:spPr bwMode="auto">
          <a:xfrm>
            <a:off x="1447800" y="4343400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439" name="Rectangle 567"/>
          <p:cNvSpPr>
            <a:spLocks noChangeArrowheads="1"/>
          </p:cNvSpPr>
          <p:nvPr/>
        </p:nvSpPr>
        <p:spPr bwMode="auto">
          <a:xfrm>
            <a:off x="1447800" y="4572000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440" name="Rectangle 568"/>
          <p:cNvSpPr>
            <a:spLocks noChangeArrowheads="1"/>
          </p:cNvSpPr>
          <p:nvPr/>
        </p:nvSpPr>
        <p:spPr bwMode="auto">
          <a:xfrm>
            <a:off x="1447800" y="4800600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441" name="Rectangle 569"/>
          <p:cNvSpPr>
            <a:spLocks noChangeArrowheads="1"/>
          </p:cNvSpPr>
          <p:nvPr/>
        </p:nvSpPr>
        <p:spPr bwMode="auto">
          <a:xfrm>
            <a:off x="1447800" y="3886200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442" name="Rectangle 570"/>
          <p:cNvSpPr>
            <a:spLocks noChangeArrowheads="1"/>
          </p:cNvSpPr>
          <p:nvPr/>
        </p:nvSpPr>
        <p:spPr bwMode="auto">
          <a:xfrm>
            <a:off x="2895600" y="1524000"/>
            <a:ext cx="457200" cy="228600"/>
          </a:xfrm>
          <a:prstGeom prst="rect">
            <a:avLst/>
          </a:prstGeom>
          <a:solidFill>
            <a:schemeClr val="bg1"/>
          </a:solidFill>
          <a:ln w="38100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200">
              <a:latin typeface="Times New Roman" pitchFamily="18" charset="0"/>
            </a:endParaRPr>
          </a:p>
        </p:txBody>
      </p:sp>
      <p:sp>
        <p:nvSpPr>
          <p:cNvPr id="80443" name="Rectangle 571"/>
          <p:cNvSpPr>
            <a:spLocks noChangeArrowheads="1"/>
          </p:cNvSpPr>
          <p:nvPr/>
        </p:nvSpPr>
        <p:spPr bwMode="auto">
          <a:xfrm>
            <a:off x="2895600" y="1524000"/>
            <a:ext cx="457200" cy="228600"/>
          </a:xfrm>
          <a:prstGeom prst="rect">
            <a:avLst/>
          </a:prstGeom>
          <a:solidFill>
            <a:schemeClr val="bg1"/>
          </a:solidFill>
          <a:ln w="38100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altLang="ko-KR" sz="1200">
                <a:latin typeface="Times New Roman" pitchFamily="18" charset="0"/>
              </a:rPr>
              <a:t>ID</a:t>
            </a:r>
          </a:p>
        </p:txBody>
      </p:sp>
      <p:sp>
        <p:nvSpPr>
          <p:cNvPr id="80444" name="Rectangle 572"/>
          <p:cNvSpPr>
            <a:spLocks noChangeArrowheads="1"/>
          </p:cNvSpPr>
          <p:nvPr/>
        </p:nvSpPr>
        <p:spPr bwMode="auto">
          <a:xfrm>
            <a:off x="2895600" y="1828800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445" name="Rectangle 573"/>
          <p:cNvSpPr>
            <a:spLocks noChangeArrowheads="1"/>
          </p:cNvSpPr>
          <p:nvPr/>
        </p:nvSpPr>
        <p:spPr bwMode="auto">
          <a:xfrm>
            <a:off x="2895600" y="2057400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446" name="Rectangle 574"/>
          <p:cNvSpPr>
            <a:spLocks noChangeArrowheads="1"/>
          </p:cNvSpPr>
          <p:nvPr/>
        </p:nvSpPr>
        <p:spPr bwMode="auto">
          <a:xfrm>
            <a:off x="2895600" y="2514600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447" name="Rectangle 575"/>
          <p:cNvSpPr>
            <a:spLocks noChangeArrowheads="1"/>
          </p:cNvSpPr>
          <p:nvPr/>
        </p:nvSpPr>
        <p:spPr bwMode="auto">
          <a:xfrm>
            <a:off x="2895600" y="2743200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448" name="Rectangle 576"/>
          <p:cNvSpPr>
            <a:spLocks noChangeArrowheads="1"/>
          </p:cNvSpPr>
          <p:nvPr/>
        </p:nvSpPr>
        <p:spPr bwMode="auto">
          <a:xfrm>
            <a:off x="2895600" y="2971800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449" name="Rectangle 577"/>
          <p:cNvSpPr>
            <a:spLocks noChangeArrowheads="1"/>
          </p:cNvSpPr>
          <p:nvPr/>
        </p:nvSpPr>
        <p:spPr bwMode="auto">
          <a:xfrm>
            <a:off x="2895600" y="3200400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450" name="Rectangle 578"/>
          <p:cNvSpPr>
            <a:spLocks noChangeArrowheads="1"/>
          </p:cNvSpPr>
          <p:nvPr/>
        </p:nvSpPr>
        <p:spPr bwMode="auto">
          <a:xfrm>
            <a:off x="2895600" y="2286000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451" name="Rectangle 579"/>
          <p:cNvSpPr>
            <a:spLocks noChangeArrowheads="1"/>
          </p:cNvSpPr>
          <p:nvPr/>
        </p:nvSpPr>
        <p:spPr bwMode="auto">
          <a:xfrm>
            <a:off x="2895600" y="3429000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452" name="Rectangle 580"/>
          <p:cNvSpPr>
            <a:spLocks noChangeArrowheads="1"/>
          </p:cNvSpPr>
          <p:nvPr/>
        </p:nvSpPr>
        <p:spPr bwMode="auto">
          <a:xfrm>
            <a:off x="2895600" y="3657600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453" name="Rectangle 581"/>
          <p:cNvSpPr>
            <a:spLocks noChangeArrowheads="1"/>
          </p:cNvSpPr>
          <p:nvPr/>
        </p:nvSpPr>
        <p:spPr bwMode="auto">
          <a:xfrm>
            <a:off x="2895600" y="4114800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454" name="Rectangle 582"/>
          <p:cNvSpPr>
            <a:spLocks noChangeArrowheads="1"/>
          </p:cNvSpPr>
          <p:nvPr/>
        </p:nvSpPr>
        <p:spPr bwMode="auto">
          <a:xfrm>
            <a:off x="2895600" y="4343400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455" name="Rectangle 583"/>
          <p:cNvSpPr>
            <a:spLocks noChangeArrowheads="1"/>
          </p:cNvSpPr>
          <p:nvPr/>
        </p:nvSpPr>
        <p:spPr bwMode="auto">
          <a:xfrm>
            <a:off x="2895600" y="4572000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456" name="Rectangle 584"/>
          <p:cNvSpPr>
            <a:spLocks noChangeArrowheads="1"/>
          </p:cNvSpPr>
          <p:nvPr/>
        </p:nvSpPr>
        <p:spPr bwMode="auto">
          <a:xfrm>
            <a:off x="2895600" y="4800600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457" name="Rectangle 585"/>
          <p:cNvSpPr>
            <a:spLocks noChangeArrowheads="1"/>
          </p:cNvSpPr>
          <p:nvPr/>
        </p:nvSpPr>
        <p:spPr bwMode="auto">
          <a:xfrm>
            <a:off x="2895600" y="3886200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458" name="Rectangle 586"/>
          <p:cNvSpPr>
            <a:spLocks noChangeArrowheads="1"/>
          </p:cNvSpPr>
          <p:nvPr/>
        </p:nvSpPr>
        <p:spPr bwMode="auto">
          <a:xfrm>
            <a:off x="4343400" y="1524000"/>
            <a:ext cx="457200" cy="228600"/>
          </a:xfrm>
          <a:prstGeom prst="rect">
            <a:avLst/>
          </a:prstGeom>
          <a:solidFill>
            <a:schemeClr val="bg1"/>
          </a:solidFill>
          <a:ln w="38100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200">
              <a:latin typeface="Times New Roman" pitchFamily="18" charset="0"/>
            </a:endParaRPr>
          </a:p>
        </p:txBody>
      </p:sp>
      <p:sp>
        <p:nvSpPr>
          <p:cNvPr id="80459" name="Rectangle 587"/>
          <p:cNvSpPr>
            <a:spLocks noChangeArrowheads="1"/>
          </p:cNvSpPr>
          <p:nvPr/>
        </p:nvSpPr>
        <p:spPr bwMode="auto">
          <a:xfrm>
            <a:off x="4343400" y="1524000"/>
            <a:ext cx="457200" cy="228600"/>
          </a:xfrm>
          <a:prstGeom prst="rect">
            <a:avLst/>
          </a:prstGeom>
          <a:solidFill>
            <a:schemeClr val="bg1"/>
          </a:solidFill>
          <a:ln w="38100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altLang="ko-KR" sz="1200">
                <a:latin typeface="Times New Roman" pitchFamily="18" charset="0"/>
              </a:rPr>
              <a:t>ID</a:t>
            </a:r>
          </a:p>
        </p:txBody>
      </p:sp>
      <p:sp>
        <p:nvSpPr>
          <p:cNvPr id="80460" name="Rectangle 588"/>
          <p:cNvSpPr>
            <a:spLocks noChangeArrowheads="1"/>
          </p:cNvSpPr>
          <p:nvPr/>
        </p:nvSpPr>
        <p:spPr bwMode="auto">
          <a:xfrm>
            <a:off x="4343400" y="1828800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461" name="Rectangle 589"/>
          <p:cNvSpPr>
            <a:spLocks noChangeArrowheads="1"/>
          </p:cNvSpPr>
          <p:nvPr/>
        </p:nvSpPr>
        <p:spPr bwMode="auto">
          <a:xfrm>
            <a:off x="4343400" y="2057400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462" name="Rectangle 590"/>
          <p:cNvSpPr>
            <a:spLocks noChangeArrowheads="1"/>
          </p:cNvSpPr>
          <p:nvPr/>
        </p:nvSpPr>
        <p:spPr bwMode="auto">
          <a:xfrm>
            <a:off x="4343400" y="2514600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463" name="Rectangle 591"/>
          <p:cNvSpPr>
            <a:spLocks noChangeArrowheads="1"/>
          </p:cNvSpPr>
          <p:nvPr/>
        </p:nvSpPr>
        <p:spPr bwMode="auto">
          <a:xfrm>
            <a:off x="4343400" y="2743200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464" name="Rectangle 592"/>
          <p:cNvSpPr>
            <a:spLocks noChangeArrowheads="1"/>
          </p:cNvSpPr>
          <p:nvPr/>
        </p:nvSpPr>
        <p:spPr bwMode="auto">
          <a:xfrm>
            <a:off x="4343400" y="2971800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465" name="Rectangle 593"/>
          <p:cNvSpPr>
            <a:spLocks noChangeArrowheads="1"/>
          </p:cNvSpPr>
          <p:nvPr/>
        </p:nvSpPr>
        <p:spPr bwMode="auto">
          <a:xfrm>
            <a:off x="4343400" y="3200400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466" name="Rectangle 594"/>
          <p:cNvSpPr>
            <a:spLocks noChangeArrowheads="1"/>
          </p:cNvSpPr>
          <p:nvPr/>
        </p:nvSpPr>
        <p:spPr bwMode="auto">
          <a:xfrm>
            <a:off x="4343400" y="2286000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467" name="Rectangle 595"/>
          <p:cNvSpPr>
            <a:spLocks noChangeArrowheads="1"/>
          </p:cNvSpPr>
          <p:nvPr/>
        </p:nvSpPr>
        <p:spPr bwMode="auto">
          <a:xfrm>
            <a:off x="4343400" y="3429000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468" name="Rectangle 596"/>
          <p:cNvSpPr>
            <a:spLocks noChangeArrowheads="1"/>
          </p:cNvSpPr>
          <p:nvPr/>
        </p:nvSpPr>
        <p:spPr bwMode="auto">
          <a:xfrm>
            <a:off x="4343400" y="3657600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469" name="Rectangle 597"/>
          <p:cNvSpPr>
            <a:spLocks noChangeArrowheads="1"/>
          </p:cNvSpPr>
          <p:nvPr/>
        </p:nvSpPr>
        <p:spPr bwMode="auto">
          <a:xfrm>
            <a:off x="4343400" y="4114800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470" name="Rectangle 598"/>
          <p:cNvSpPr>
            <a:spLocks noChangeArrowheads="1"/>
          </p:cNvSpPr>
          <p:nvPr/>
        </p:nvSpPr>
        <p:spPr bwMode="auto">
          <a:xfrm>
            <a:off x="4343400" y="4343400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471" name="Rectangle 599"/>
          <p:cNvSpPr>
            <a:spLocks noChangeArrowheads="1"/>
          </p:cNvSpPr>
          <p:nvPr/>
        </p:nvSpPr>
        <p:spPr bwMode="auto">
          <a:xfrm>
            <a:off x="4343400" y="4572000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472" name="Rectangle 600"/>
          <p:cNvSpPr>
            <a:spLocks noChangeArrowheads="1"/>
          </p:cNvSpPr>
          <p:nvPr/>
        </p:nvSpPr>
        <p:spPr bwMode="auto">
          <a:xfrm>
            <a:off x="4343400" y="4800600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473" name="Rectangle 601"/>
          <p:cNvSpPr>
            <a:spLocks noChangeArrowheads="1"/>
          </p:cNvSpPr>
          <p:nvPr/>
        </p:nvSpPr>
        <p:spPr bwMode="auto">
          <a:xfrm>
            <a:off x="4343400" y="3886200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1000">
              <a:latin typeface="Times New Roman" pitchFamily="18" charset="0"/>
            </a:endParaRPr>
          </a:p>
        </p:txBody>
      </p:sp>
      <p:sp>
        <p:nvSpPr>
          <p:cNvPr id="80474" name="Text Box 602"/>
          <p:cNvSpPr txBox="1">
            <a:spLocks noChangeArrowheads="1"/>
          </p:cNvSpPr>
          <p:nvPr/>
        </p:nvSpPr>
        <p:spPr bwMode="auto">
          <a:xfrm>
            <a:off x="7848600" y="0"/>
            <a:ext cx="1295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/>
              <a:t>Work Sheet 6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1D348-0A9F-4817-A466-B093473432C9}" type="slidenum">
              <a:rPr lang="en-US" altLang="ko-KR"/>
              <a:pPr/>
              <a:t>27</a:t>
            </a:fld>
            <a:endParaRPr lang="en-US" altLang="ko-KR"/>
          </a:p>
        </p:txBody>
      </p:sp>
      <p:graphicFrame>
        <p:nvGraphicFramePr>
          <p:cNvPr id="80899" name="Object 3"/>
          <p:cNvGraphicFramePr>
            <a:graphicFrameLocks noChangeAspect="1"/>
          </p:cNvGraphicFramePr>
          <p:nvPr/>
        </p:nvGraphicFramePr>
        <p:xfrm>
          <a:off x="152400" y="1552575"/>
          <a:ext cx="8839200" cy="385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워크시트" r:id="rId2" imgW="9551880" imgH="4161600" progId="Excel.Sheet.8">
                  <p:embed/>
                </p:oleObj>
              </mc:Choice>
              <mc:Fallback>
                <p:oleObj name="워크시트" r:id="rId2" imgW="9551880" imgH="4161600" progId="Excel.Shee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552575"/>
                        <a:ext cx="8839200" cy="385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3352800" y="457200"/>
            <a:ext cx="2209800" cy="381000"/>
          </a:xfrm>
          <a:prstGeom prst="rect">
            <a:avLst/>
          </a:prstGeom>
          <a:solidFill>
            <a:srgbClr val="99CC00"/>
          </a:solidFill>
          <a:ln w="9525">
            <a:solidFill>
              <a:srgbClr val="99CC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marL="90488" indent="-90488" algn="ctr">
              <a:buClr>
                <a:srgbClr val="000000"/>
              </a:buClr>
              <a:buSzPct val="90000"/>
              <a:buFont typeface="Monotype Sorts" pitchFamily="2" charset="2"/>
              <a:buNone/>
            </a:pPr>
            <a:r>
              <a:rPr lang="ko-KR" altLang="en-US" b="1">
                <a:latin typeface="Times New Roman" pitchFamily="18" charset="0"/>
              </a:rPr>
              <a:t>메뉴구조도 </a:t>
            </a:r>
            <a:r>
              <a:rPr lang="en-US" altLang="ko-KR" b="1">
                <a:latin typeface="Times New Roman" pitchFamily="18" charset="0"/>
              </a:rPr>
              <a:t>2</a:t>
            </a:r>
          </a:p>
        </p:txBody>
      </p:sp>
      <p:sp>
        <p:nvSpPr>
          <p:cNvPr id="80902" name="AutoShape 6"/>
          <p:cNvSpPr>
            <a:spLocks noChangeArrowheads="1"/>
          </p:cNvSpPr>
          <p:nvPr/>
        </p:nvSpPr>
        <p:spPr bwMode="auto">
          <a:xfrm>
            <a:off x="8077200" y="304800"/>
            <a:ext cx="990600" cy="304800"/>
          </a:xfrm>
          <a:prstGeom prst="roundRect">
            <a:avLst>
              <a:gd name="adj" fmla="val 16667"/>
            </a:avLst>
          </a:prstGeom>
          <a:solidFill>
            <a:srgbClr val="339966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b="1"/>
              <a:t>사 례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7CF76-156F-4E5C-A6CD-36FED23BC62D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5334000" y="1219200"/>
            <a:ext cx="76200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endParaRPr lang="ko-KR" altLang="ko-KR" sz="800">
              <a:latin typeface="Tahoma" pitchFamily="34" charset="0"/>
            </a:endParaRPr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4724400" y="1219200"/>
            <a:ext cx="609600" cy="22701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altLang="ko-KR" sz="900">
                <a:latin typeface="Tahoma" pitchFamily="34" charset="0"/>
              </a:rPr>
              <a:t>Ver No.</a:t>
            </a: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6837363" y="1446213"/>
            <a:ext cx="935037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endParaRPr lang="ko-KR" altLang="ko-KR" sz="800">
              <a:latin typeface="Tahoma" pitchFamily="34" charset="0"/>
            </a:endParaRP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6096000" y="1446213"/>
            <a:ext cx="741363" cy="233362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ko-KR" altLang="en-US" sz="900">
                <a:latin typeface="Tahoma" pitchFamily="34" charset="0"/>
              </a:rPr>
              <a:t>고객승인</a:t>
            </a: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2895600" y="1446213"/>
            <a:ext cx="3200400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endParaRPr lang="ko-KR" altLang="ko-KR" sz="800">
              <a:latin typeface="Tahoma" pitchFamily="34" charset="0"/>
            </a:endParaRPr>
          </a:p>
        </p:txBody>
      </p:sp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2154238" y="1446213"/>
            <a:ext cx="741362" cy="233362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ko-KR" altLang="en-US" sz="900">
                <a:latin typeface="Tahoma" pitchFamily="34" charset="0"/>
              </a:rPr>
              <a:t>위     치</a:t>
            </a:r>
          </a:p>
        </p:txBody>
      </p:sp>
      <p:sp>
        <p:nvSpPr>
          <p:cNvPr id="93192" name="Rectangle 8"/>
          <p:cNvSpPr>
            <a:spLocks noChangeArrowheads="1"/>
          </p:cNvSpPr>
          <p:nvPr/>
        </p:nvSpPr>
        <p:spPr bwMode="auto">
          <a:xfrm>
            <a:off x="6837363" y="1219200"/>
            <a:ext cx="935037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endParaRPr lang="ko-KR" altLang="ko-KR" sz="800">
              <a:latin typeface="Tahoma" pitchFamily="34" charset="0"/>
            </a:endParaRPr>
          </a:p>
        </p:txBody>
      </p:sp>
      <p:sp>
        <p:nvSpPr>
          <p:cNvPr id="93193" name="Rectangle 9"/>
          <p:cNvSpPr>
            <a:spLocks noChangeArrowheads="1"/>
          </p:cNvSpPr>
          <p:nvPr/>
        </p:nvSpPr>
        <p:spPr bwMode="auto">
          <a:xfrm>
            <a:off x="6096000" y="1219200"/>
            <a:ext cx="741363" cy="22701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ko-KR" altLang="en-US" sz="900">
                <a:latin typeface="Tahoma" pitchFamily="34" charset="0"/>
              </a:rPr>
              <a:t>작 성 일</a:t>
            </a:r>
          </a:p>
        </p:txBody>
      </p:sp>
      <p:sp>
        <p:nvSpPr>
          <p:cNvPr id="93194" name="Rectangle 10"/>
          <p:cNvSpPr>
            <a:spLocks noChangeArrowheads="1"/>
          </p:cNvSpPr>
          <p:nvPr/>
        </p:nvSpPr>
        <p:spPr bwMode="auto">
          <a:xfrm>
            <a:off x="2895600" y="1219200"/>
            <a:ext cx="182880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endParaRPr lang="ko-KR" altLang="ko-KR" sz="800">
              <a:latin typeface="Tahoma" pitchFamily="34" charset="0"/>
            </a:endParaRPr>
          </a:p>
        </p:txBody>
      </p:sp>
      <p:sp>
        <p:nvSpPr>
          <p:cNvPr id="93195" name="Rectangle 11"/>
          <p:cNvSpPr>
            <a:spLocks noChangeArrowheads="1"/>
          </p:cNvSpPr>
          <p:nvPr/>
        </p:nvSpPr>
        <p:spPr bwMode="auto">
          <a:xfrm>
            <a:off x="2154238" y="1219200"/>
            <a:ext cx="741362" cy="22701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ko-KR" altLang="en-US" sz="900">
                <a:latin typeface="Tahoma" pitchFamily="34" charset="0"/>
              </a:rPr>
              <a:t>화면 </a:t>
            </a:r>
            <a:r>
              <a:rPr lang="en-US" altLang="ko-KR" sz="900">
                <a:latin typeface="Tahoma" pitchFamily="34" charset="0"/>
              </a:rPr>
              <a:t>ID</a:t>
            </a:r>
          </a:p>
        </p:txBody>
      </p:sp>
      <p:sp>
        <p:nvSpPr>
          <p:cNvPr id="93196" name="Rectangle 12"/>
          <p:cNvSpPr>
            <a:spLocks noChangeArrowheads="1"/>
          </p:cNvSpPr>
          <p:nvPr/>
        </p:nvSpPr>
        <p:spPr bwMode="auto">
          <a:xfrm>
            <a:off x="6837363" y="987425"/>
            <a:ext cx="935037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endParaRPr lang="ko-KR" altLang="ko-KR" sz="800">
              <a:latin typeface="Tahoma" pitchFamily="34" charset="0"/>
            </a:endParaRPr>
          </a:p>
        </p:txBody>
      </p:sp>
      <p:sp>
        <p:nvSpPr>
          <p:cNvPr id="93197" name="Rectangle 13"/>
          <p:cNvSpPr>
            <a:spLocks noChangeArrowheads="1"/>
          </p:cNvSpPr>
          <p:nvPr/>
        </p:nvSpPr>
        <p:spPr bwMode="auto">
          <a:xfrm>
            <a:off x="6096000" y="987425"/>
            <a:ext cx="741363" cy="22701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ko-KR" altLang="en-US" sz="900">
                <a:latin typeface="Tahoma" pitchFamily="34" charset="0"/>
              </a:rPr>
              <a:t>작 성 자</a:t>
            </a:r>
          </a:p>
        </p:txBody>
      </p:sp>
      <p:sp>
        <p:nvSpPr>
          <p:cNvPr id="93198" name="Rectangle 14"/>
          <p:cNvSpPr>
            <a:spLocks noChangeArrowheads="1"/>
          </p:cNvSpPr>
          <p:nvPr/>
        </p:nvSpPr>
        <p:spPr bwMode="auto">
          <a:xfrm>
            <a:off x="2895600" y="987425"/>
            <a:ext cx="320040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endParaRPr lang="ko-KR" altLang="ko-KR" sz="800">
              <a:latin typeface="Tahoma" pitchFamily="34" charset="0"/>
            </a:endParaRPr>
          </a:p>
        </p:txBody>
      </p:sp>
      <p:sp>
        <p:nvSpPr>
          <p:cNvPr id="93199" name="Rectangle 15"/>
          <p:cNvSpPr>
            <a:spLocks noChangeArrowheads="1"/>
          </p:cNvSpPr>
          <p:nvPr/>
        </p:nvSpPr>
        <p:spPr bwMode="auto">
          <a:xfrm>
            <a:off x="2154238" y="987425"/>
            <a:ext cx="741362" cy="22701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ko-KR" altLang="en-US" sz="900">
                <a:latin typeface="Tahoma" pitchFamily="34" charset="0"/>
              </a:rPr>
              <a:t>제      목</a:t>
            </a:r>
          </a:p>
        </p:txBody>
      </p:sp>
      <p:sp useBgFill="1">
        <p:nvSpPr>
          <p:cNvPr id="93200" name="Rectangle 16"/>
          <p:cNvSpPr>
            <a:spLocks noChangeArrowheads="1"/>
          </p:cNvSpPr>
          <p:nvPr/>
        </p:nvSpPr>
        <p:spPr bwMode="auto">
          <a:xfrm>
            <a:off x="1219200" y="987425"/>
            <a:ext cx="935038" cy="914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20000"/>
              </a:spcBef>
            </a:pPr>
            <a:endParaRPr lang="ko-KR" altLang="ko-KR" sz="120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3201" name="Line 17"/>
          <p:cNvSpPr>
            <a:spLocks noChangeShapeType="1"/>
          </p:cNvSpPr>
          <p:nvPr/>
        </p:nvSpPr>
        <p:spPr bwMode="auto">
          <a:xfrm>
            <a:off x="1219200" y="987425"/>
            <a:ext cx="6553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3202" name="Line 18"/>
          <p:cNvSpPr>
            <a:spLocks noChangeShapeType="1"/>
          </p:cNvSpPr>
          <p:nvPr/>
        </p:nvSpPr>
        <p:spPr bwMode="auto">
          <a:xfrm>
            <a:off x="1219200" y="1676400"/>
            <a:ext cx="6553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3203" name="Line 19"/>
          <p:cNvSpPr>
            <a:spLocks noChangeShapeType="1"/>
          </p:cNvSpPr>
          <p:nvPr/>
        </p:nvSpPr>
        <p:spPr bwMode="auto">
          <a:xfrm>
            <a:off x="1219200" y="987425"/>
            <a:ext cx="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3204" name="Line 20"/>
          <p:cNvSpPr>
            <a:spLocks noChangeShapeType="1"/>
          </p:cNvSpPr>
          <p:nvPr/>
        </p:nvSpPr>
        <p:spPr bwMode="auto">
          <a:xfrm>
            <a:off x="2895600" y="987425"/>
            <a:ext cx="0" cy="676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3205" name="Line 21"/>
          <p:cNvSpPr>
            <a:spLocks noChangeShapeType="1"/>
          </p:cNvSpPr>
          <p:nvPr/>
        </p:nvSpPr>
        <p:spPr bwMode="auto">
          <a:xfrm>
            <a:off x="6096000" y="987425"/>
            <a:ext cx="0" cy="676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3206" name="Line 22"/>
          <p:cNvSpPr>
            <a:spLocks noChangeShapeType="1"/>
          </p:cNvSpPr>
          <p:nvPr/>
        </p:nvSpPr>
        <p:spPr bwMode="auto">
          <a:xfrm>
            <a:off x="6837363" y="987425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3207" name="Line 23"/>
          <p:cNvSpPr>
            <a:spLocks noChangeShapeType="1"/>
          </p:cNvSpPr>
          <p:nvPr/>
        </p:nvSpPr>
        <p:spPr bwMode="auto">
          <a:xfrm>
            <a:off x="7772400" y="987425"/>
            <a:ext cx="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3208" name="Line 24"/>
          <p:cNvSpPr>
            <a:spLocks noChangeShapeType="1"/>
          </p:cNvSpPr>
          <p:nvPr/>
        </p:nvSpPr>
        <p:spPr bwMode="auto">
          <a:xfrm>
            <a:off x="2154238" y="1446213"/>
            <a:ext cx="5618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3209" name="Line 25"/>
          <p:cNvSpPr>
            <a:spLocks noChangeShapeType="1"/>
          </p:cNvSpPr>
          <p:nvPr/>
        </p:nvSpPr>
        <p:spPr bwMode="auto">
          <a:xfrm flipH="1">
            <a:off x="2154238" y="987425"/>
            <a:ext cx="0" cy="6762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3210" name="Line 26"/>
          <p:cNvSpPr>
            <a:spLocks noChangeShapeType="1"/>
          </p:cNvSpPr>
          <p:nvPr/>
        </p:nvSpPr>
        <p:spPr bwMode="auto">
          <a:xfrm>
            <a:off x="4724400" y="1219200"/>
            <a:ext cx="0" cy="227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3211" name="Line 27"/>
          <p:cNvSpPr>
            <a:spLocks noChangeShapeType="1"/>
          </p:cNvSpPr>
          <p:nvPr/>
        </p:nvSpPr>
        <p:spPr bwMode="auto">
          <a:xfrm>
            <a:off x="5334000" y="1219200"/>
            <a:ext cx="0" cy="227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3290" name="Text Box 106"/>
          <p:cNvSpPr txBox="1">
            <a:spLocks noChangeArrowheads="1"/>
          </p:cNvSpPr>
          <p:nvPr/>
        </p:nvSpPr>
        <p:spPr bwMode="auto">
          <a:xfrm>
            <a:off x="1219200" y="5500688"/>
            <a:ext cx="64770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800"/>
              <a:t>화면설명</a:t>
            </a:r>
          </a:p>
        </p:txBody>
      </p:sp>
      <p:sp>
        <p:nvSpPr>
          <p:cNvPr id="93291" name="Line 107"/>
          <p:cNvSpPr>
            <a:spLocks noChangeShapeType="1"/>
          </p:cNvSpPr>
          <p:nvPr/>
        </p:nvSpPr>
        <p:spPr bwMode="auto">
          <a:xfrm>
            <a:off x="1219200" y="16764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3292" name="Line 108"/>
          <p:cNvSpPr>
            <a:spLocks noChangeShapeType="1"/>
          </p:cNvSpPr>
          <p:nvPr/>
        </p:nvSpPr>
        <p:spPr bwMode="auto">
          <a:xfrm>
            <a:off x="2590800" y="16764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3293" name="Line 109"/>
          <p:cNvSpPr>
            <a:spLocks noChangeShapeType="1"/>
          </p:cNvSpPr>
          <p:nvPr/>
        </p:nvSpPr>
        <p:spPr bwMode="auto">
          <a:xfrm>
            <a:off x="7772400" y="16764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3294" name="Line 110"/>
          <p:cNvSpPr>
            <a:spLocks noChangeShapeType="1"/>
          </p:cNvSpPr>
          <p:nvPr/>
        </p:nvSpPr>
        <p:spPr bwMode="auto">
          <a:xfrm>
            <a:off x="1219200" y="5562600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3295" name="Rectangle 111"/>
          <p:cNvSpPr>
            <a:spLocks noChangeArrowheads="1"/>
          </p:cNvSpPr>
          <p:nvPr/>
        </p:nvSpPr>
        <p:spPr bwMode="auto">
          <a:xfrm>
            <a:off x="1219200" y="5562600"/>
            <a:ext cx="6553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3296" name="Line 112"/>
          <p:cNvSpPr>
            <a:spLocks noChangeShapeType="1"/>
          </p:cNvSpPr>
          <p:nvPr/>
        </p:nvSpPr>
        <p:spPr bwMode="auto">
          <a:xfrm>
            <a:off x="2154238" y="1219200"/>
            <a:ext cx="5618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3297" name="Rectangle 113"/>
          <p:cNvSpPr>
            <a:spLocks noChangeArrowheads="1"/>
          </p:cNvSpPr>
          <p:nvPr/>
        </p:nvSpPr>
        <p:spPr bwMode="auto">
          <a:xfrm>
            <a:off x="3352800" y="457200"/>
            <a:ext cx="2209800" cy="381000"/>
          </a:xfrm>
          <a:prstGeom prst="rect">
            <a:avLst/>
          </a:prstGeom>
          <a:solidFill>
            <a:srgbClr val="99CC00"/>
          </a:solidFill>
          <a:ln w="9525">
            <a:solidFill>
              <a:srgbClr val="99CC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marL="90488" indent="-90488" algn="ctr">
              <a:buClr>
                <a:srgbClr val="000000"/>
              </a:buClr>
              <a:buSzPct val="90000"/>
              <a:buFont typeface="Monotype Sorts" pitchFamily="2" charset="2"/>
              <a:buNone/>
            </a:pPr>
            <a:r>
              <a:rPr lang="ko-KR" altLang="en-US" b="1">
                <a:latin typeface="Times New Roman" pitchFamily="18" charset="0"/>
              </a:rPr>
              <a:t>화면상세내역도</a:t>
            </a:r>
          </a:p>
        </p:txBody>
      </p:sp>
      <p:sp>
        <p:nvSpPr>
          <p:cNvPr id="93298" name="Text Box 114"/>
          <p:cNvSpPr txBox="1">
            <a:spLocks noChangeArrowheads="1"/>
          </p:cNvSpPr>
          <p:nvPr/>
        </p:nvSpPr>
        <p:spPr bwMode="auto">
          <a:xfrm>
            <a:off x="7848600" y="0"/>
            <a:ext cx="1295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/>
              <a:t>Work Sheet 7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F8554-9393-4856-AE91-3B96AB588116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2133600" y="1828800"/>
            <a:ext cx="48006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3200" b="1" dirty="0">
                <a:solidFill>
                  <a:srgbClr val="339933"/>
                </a:solidFill>
                <a:latin typeface="HY헤드라인M" pitchFamily="18" charset="-127"/>
                <a:ea typeface="HY헤드라인M" pitchFamily="18" charset="-127"/>
              </a:rPr>
              <a:t>프로젝트 실습 </a:t>
            </a:r>
            <a:r>
              <a:rPr lang="en-US" altLang="ko-KR" sz="3200" b="1" dirty="0">
                <a:solidFill>
                  <a:srgbClr val="339933"/>
                </a:solidFill>
                <a:latin typeface="HY헤드라인M" pitchFamily="18" charset="-127"/>
                <a:ea typeface="HY헤드라인M" pitchFamily="18" charset="-127"/>
              </a:rPr>
              <a:t>Ⅲ</a:t>
            </a:r>
          </a:p>
          <a:p>
            <a:pPr algn="ctr">
              <a:spcBef>
                <a:spcPct val="50000"/>
              </a:spcBef>
            </a:pPr>
            <a:r>
              <a:rPr lang="en-US" altLang="ko-KR" sz="3200" b="1" dirty="0">
                <a:latin typeface="HY헤드라인M" pitchFamily="18" charset="-127"/>
                <a:ea typeface="HY헤드라인M" pitchFamily="18" charset="-127"/>
              </a:rPr>
              <a:t>UI</a:t>
            </a:r>
            <a:endParaRPr lang="ko-KR" altLang="en-US" sz="4000" b="1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0B2E4-C015-452B-8E40-2A314B90B771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1066800" y="990600"/>
            <a:ext cx="1306513" cy="3810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b="1"/>
              <a:t>단계</a:t>
            </a:r>
          </a:p>
        </p:txBody>
      </p:sp>
      <p:sp>
        <p:nvSpPr>
          <p:cNvPr id="136195" name="Rectangle 3"/>
          <p:cNvSpPr>
            <a:spLocks noChangeArrowheads="1"/>
          </p:cNvSpPr>
          <p:nvPr/>
        </p:nvSpPr>
        <p:spPr bwMode="auto">
          <a:xfrm>
            <a:off x="2438400" y="990600"/>
            <a:ext cx="2352675" cy="3810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b="1"/>
              <a:t>진행내역</a:t>
            </a: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4876800" y="990600"/>
            <a:ext cx="3429000" cy="3810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b="1"/>
              <a:t>산출물</a:t>
            </a: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1066800" y="1371600"/>
            <a:ext cx="1306513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/>
              <a:t>요구분석단계</a:t>
            </a: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2438400" y="1371600"/>
            <a:ext cx="2352675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Char char="•"/>
            </a:pPr>
            <a:r>
              <a:rPr lang="en-US" altLang="ko-KR"/>
              <a:t> </a:t>
            </a:r>
            <a:r>
              <a:rPr lang="ko-KR" altLang="en-US"/>
              <a:t>전략 설정 </a:t>
            </a:r>
          </a:p>
          <a:p>
            <a:pPr>
              <a:buFontTx/>
              <a:buChar char="•"/>
            </a:pPr>
            <a:r>
              <a:rPr lang="ko-KR" altLang="en-US"/>
              <a:t> 요구분석 </a:t>
            </a:r>
            <a:r>
              <a:rPr lang="en-US" altLang="ko-KR"/>
              <a:t>/</a:t>
            </a:r>
            <a:r>
              <a:rPr lang="ko-KR" altLang="en-US"/>
              <a:t>개발 범위 </a:t>
            </a:r>
          </a:p>
          <a:p>
            <a:pPr>
              <a:buFontTx/>
              <a:buChar char="•"/>
            </a:pPr>
            <a:r>
              <a:rPr lang="ko-KR" altLang="en-US"/>
              <a:t> 벤치마킹</a:t>
            </a:r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4876800" y="1371600"/>
            <a:ext cx="34290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Char char="•"/>
            </a:pPr>
            <a:r>
              <a:rPr lang="en-US" altLang="ko-KR"/>
              <a:t> </a:t>
            </a:r>
            <a:r>
              <a:rPr lang="ko-KR" altLang="en-US" u="sng"/>
              <a:t>웹사이트 개발 전략서</a:t>
            </a:r>
          </a:p>
          <a:p>
            <a:pPr>
              <a:buFontTx/>
              <a:buChar char="•"/>
            </a:pPr>
            <a:r>
              <a:rPr lang="ko-KR" altLang="en-US"/>
              <a:t> </a:t>
            </a:r>
            <a:r>
              <a:rPr lang="ko-KR" altLang="en-US" u="sng"/>
              <a:t>시나리오</a:t>
            </a:r>
          </a:p>
          <a:p>
            <a:pPr>
              <a:buFontTx/>
              <a:buChar char="•"/>
            </a:pPr>
            <a:r>
              <a:rPr lang="ko-KR" altLang="en-US"/>
              <a:t> </a:t>
            </a:r>
            <a:r>
              <a:rPr lang="ko-KR" altLang="en-US" u="sng"/>
              <a:t>벤치마킹 보고서</a:t>
            </a:r>
          </a:p>
        </p:txBody>
      </p:sp>
      <p:sp>
        <p:nvSpPr>
          <p:cNvPr id="136200" name="Rectangle 8"/>
          <p:cNvSpPr>
            <a:spLocks noChangeArrowheads="1"/>
          </p:cNvSpPr>
          <p:nvPr/>
        </p:nvSpPr>
        <p:spPr bwMode="auto">
          <a:xfrm>
            <a:off x="1066800" y="2209800"/>
            <a:ext cx="1306513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/>
              <a:t>기초설계단계</a:t>
            </a:r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2438400" y="2209800"/>
            <a:ext cx="2352675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Char char="•"/>
            </a:pPr>
            <a:r>
              <a:rPr lang="en-US" altLang="ko-KR"/>
              <a:t> </a:t>
            </a:r>
            <a:r>
              <a:rPr lang="ko-KR" altLang="en-US"/>
              <a:t>메뉴설계</a:t>
            </a:r>
          </a:p>
          <a:p>
            <a:pPr>
              <a:buFontTx/>
              <a:buChar char="•"/>
            </a:pPr>
            <a:r>
              <a:rPr lang="ko-KR" altLang="en-US"/>
              <a:t> 시스템 설계</a:t>
            </a:r>
          </a:p>
          <a:p>
            <a:pPr>
              <a:buFontTx/>
              <a:buChar char="•"/>
            </a:pPr>
            <a:r>
              <a:rPr lang="ko-KR" altLang="en-US"/>
              <a:t> 요구기능 파악</a:t>
            </a:r>
          </a:p>
          <a:p>
            <a:pPr>
              <a:buFontTx/>
              <a:buChar char="•"/>
            </a:pPr>
            <a:r>
              <a:rPr lang="ko-KR" altLang="en-US"/>
              <a:t> 디자인 컨셉</a:t>
            </a:r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4876800" y="2209800"/>
            <a:ext cx="34290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Char char="•"/>
            </a:pPr>
            <a:r>
              <a:rPr lang="en-US" altLang="ko-KR"/>
              <a:t> </a:t>
            </a:r>
            <a:r>
              <a:rPr lang="ko-KR" altLang="en-US"/>
              <a:t>목표시스템 구성도</a:t>
            </a:r>
          </a:p>
          <a:p>
            <a:pPr>
              <a:buFontTx/>
              <a:buChar char="•"/>
            </a:pPr>
            <a:r>
              <a:rPr lang="ko-KR" altLang="en-US"/>
              <a:t> </a:t>
            </a:r>
            <a:r>
              <a:rPr lang="ko-KR" altLang="en-US" u="sng"/>
              <a:t>메뉴구조도</a:t>
            </a:r>
          </a:p>
          <a:p>
            <a:pPr>
              <a:buFontTx/>
              <a:buChar char="•"/>
            </a:pPr>
            <a:r>
              <a:rPr lang="ko-KR" altLang="en-US"/>
              <a:t> </a:t>
            </a:r>
            <a:r>
              <a:rPr lang="ko-KR" altLang="en-US" u="sng"/>
              <a:t>요구기능 리스트</a:t>
            </a:r>
          </a:p>
          <a:p>
            <a:pPr>
              <a:buFontTx/>
              <a:buChar char="•"/>
            </a:pPr>
            <a:r>
              <a:rPr lang="ko-KR" altLang="en-US" u="sng"/>
              <a:t> 스타일 가이드</a:t>
            </a:r>
          </a:p>
        </p:txBody>
      </p:sp>
      <p:sp>
        <p:nvSpPr>
          <p:cNvPr id="136203" name="Rectangle 11"/>
          <p:cNvSpPr>
            <a:spLocks noChangeArrowheads="1"/>
          </p:cNvSpPr>
          <p:nvPr/>
        </p:nvSpPr>
        <p:spPr bwMode="auto">
          <a:xfrm>
            <a:off x="1066800" y="3276600"/>
            <a:ext cx="1306513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/>
              <a:t>상세설계단계</a:t>
            </a:r>
          </a:p>
        </p:txBody>
      </p:sp>
      <p:sp>
        <p:nvSpPr>
          <p:cNvPr id="136204" name="Rectangle 12"/>
          <p:cNvSpPr>
            <a:spLocks noChangeArrowheads="1"/>
          </p:cNvSpPr>
          <p:nvPr/>
        </p:nvSpPr>
        <p:spPr bwMode="auto">
          <a:xfrm>
            <a:off x="2438400" y="3276600"/>
            <a:ext cx="2352675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Char char="•"/>
            </a:pPr>
            <a:r>
              <a:rPr lang="en-US" altLang="ko-KR"/>
              <a:t> </a:t>
            </a:r>
            <a:r>
              <a:rPr lang="ko-KR" altLang="en-US"/>
              <a:t>화면 설계</a:t>
            </a:r>
          </a:p>
          <a:p>
            <a:pPr>
              <a:buFontTx/>
              <a:buChar char="•"/>
            </a:pPr>
            <a:r>
              <a:rPr lang="ko-KR" altLang="en-US"/>
              <a:t> 데이터 연관성 분석</a:t>
            </a:r>
          </a:p>
        </p:txBody>
      </p:sp>
      <p:sp>
        <p:nvSpPr>
          <p:cNvPr id="136205" name="Rectangle 13"/>
          <p:cNvSpPr>
            <a:spLocks noChangeArrowheads="1"/>
          </p:cNvSpPr>
          <p:nvPr/>
        </p:nvSpPr>
        <p:spPr bwMode="auto">
          <a:xfrm>
            <a:off x="4876800" y="3276600"/>
            <a:ext cx="3429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Char char="•"/>
            </a:pPr>
            <a:r>
              <a:rPr lang="en-US" altLang="ko-KR"/>
              <a:t> </a:t>
            </a:r>
            <a:r>
              <a:rPr lang="ko-KR" altLang="en-US" u="sng"/>
              <a:t>화면 상세 내역도</a:t>
            </a:r>
          </a:p>
          <a:p>
            <a:pPr>
              <a:buFontTx/>
              <a:buChar char="•"/>
            </a:pPr>
            <a:r>
              <a:rPr lang="ko-KR" altLang="en-US"/>
              <a:t> </a:t>
            </a:r>
            <a:r>
              <a:rPr lang="en-US" altLang="ko-KR"/>
              <a:t>DFD / ERD </a:t>
            </a:r>
          </a:p>
        </p:txBody>
      </p:sp>
      <p:sp>
        <p:nvSpPr>
          <p:cNvPr id="136206" name="Rectangle 14"/>
          <p:cNvSpPr>
            <a:spLocks noChangeArrowheads="1"/>
          </p:cNvSpPr>
          <p:nvPr/>
        </p:nvSpPr>
        <p:spPr bwMode="auto">
          <a:xfrm>
            <a:off x="1066800" y="3810000"/>
            <a:ext cx="1306513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/>
              <a:t>구현단계</a:t>
            </a:r>
          </a:p>
        </p:txBody>
      </p:sp>
      <p:sp>
        <p:nvSpPr>
          <p:cNvPr id="136207" name="Rectangle 15"/>
          <p:cNvSpPr>
            <a:spLocks noChangeArrowheads="1"/>
          </p:cNvSpPr>
          <p:nvPr/>
        </p:nvSpPr>
        <p:spPr bwMode="auto">
          <a:xfrm>
            <a:off x="2438400" y="3810000"/>
            <a:ext cx="235267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Char char="•"/>
            </a:pPr>
            <a:r>
              <a:rPr lang="en-US" altLang="ko-KR"/>
              <a:t> </a:t>
            </a:r>
            <a:r>
              <a:rPr lang="ko-KR" altLang="en-US"/>
              <a:t>컨텐츠 수집</a:t>
            </a:r>
            <a:r>
              <a:rPr lang="en-US" altLang="ko-KR"/>
              <a:t>/</a:t>
            </a:r>
            <a:r>
              <a:rPr lang="ko-KR" altLang="en-US"/>
              <a:t>가공</a:t>
            </a:r>
            <a:r>
              <a:rPr lang="en-US" altLang="ko-KR"/>
              <a:t>/</a:t>
            </a:r>
            <a:r>
              <a:rPr lang="ko-KR" altLang="en-US"/>
              <a:t>입력</a:t>
            </a:r>
          </a:p>
          <a:p>
            <a:pPr>
              <a:buFontTx/>
              <a:buChar char="•"/>
            </a:pPr>
            <a:r>
              <a:rPr lang="ko-KR" altLang="en-US"/>
              <a:t> 웹 디자인</a:t>
            </a:r>
          </a:p>
          <a:p>
            <a:pPr>
              <a:buFontTx/>
              <a:buChar char="•"/>
            </a:pPr>
            <a:r>
              <a:rPr lang="ko-KR" altLang="en-US"/>
              <a:t> 웹 프로그래밍</a:t>
            </a:r>
          </a:p>
        </p:txBody>
      </p:sp>
      <p:sp>
        <p:nvSpPr>
          <p:cNvPr id="136208" name="Rectangle 16"/>
          <p:cNvSpPr>
            <a:spLocks noChangeArrowheads="1"/>
          </p:cNvSpPr>
          <p:nvPr/>
        </p:nvSpPr>
        <p:spPr bwMode="auto">
          <a:xfrm>
            <a:off x="4876800" y="3810000"/>
            <a:ext cx="3429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Char char="•"/>
            </a:pPr>
            <a:r>
              <a:rPr lang="en-US" altLang="ko-KR"/>
              <a:t> </a:t>
            </a:r>
            <a:r>
              <a:rPr lang="ko-KR" altLang="en-US" u="sng"/>
              <a:t>컨텐츠 내역서</a:t>
            </a:r>
          </a:p>
          <a:p>
            <a:pPr>
              <a:buFontTx/>
              <a:buChar char="•"/>
            </a:pPr>
            <a:r>
              <a:rPr lang="ko-KR" altLang="en-US"/>
              <a:t> 웹디자인 산출물</a:t>
            </a:r>
          </a:p>
          <a:p>
            <a:pPr>
              <a:buFontTx/>
              <a:buChar char="•"/>
            </a:pPr>
            <a:r>
              <a:rPr lang="ko-KR" altLang="en-US"/>
              <a:t> 프로그래밍 소스</a:t>
            </a:r>
          </a:p>
        </p:txBody>
      </p:sp>
      <p:sp>
        <p:nvSpPr>
          <p:cNvPr id="136209" name="Rectangle 17"/>
          <p:cNvSpPr>
            <a:spLocks noChangeArrowheads="1"/>
          </p:cNvSpPr>
          <p:nvPr/>
        </p:nvSpPr>
        <p:spPr bwMode="auto">
          <a:xfrm>
            <a:off x="1066800" y="4572000"/>
            <a:ext cx="1306513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dirty="0"/>
              <a:t>테스트단계</a:t>
            </a:r>
          </a:p>
        </p:txBody>
      </p:sp>
      <p:sp>
        <p:nvSpPr>
          <p:cNvPr id="136210" name="Rectangle 18"/>
          <p:cNvSpPr>
            <a:spLocks noChangeArrowheads="1"/>
          </p:cNvSpPr>
          <p:nvPr/>
        </p:nvSpPr>
        <p:spPr bwMode="auto">
          <a:xfrm>
            <a:off x="2438400" y="4572000"/>
            <a:ext cx="2352675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Char char="•"/>
            </a:pPr>
            <a:endParaRPr lang="ko-KR" altLang="en-US" dirty="0"/>
          </a:p>
        </p:txBody>
      </p:sp>
      <p:sp>
        <p:nvSpPr>
          <p:cNvPr id="136211" name="Rectangle 19"/>
          <p:cNvSpPr>
            <a:spLocks noChangeArrowheads="1"/>
          </p:cNvSpPr>
          <p:nvPr/>
        </p:nvSpPr>
        <p:spPr bwMode="auto">
          <a:xfrm>
            <a:off x="4876800" y="4572000"/>
            <a:ext cx="3429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u="sng" dirty="0"/>
          </a:p>
        </p:txBody>
      </p:sp>
      <p:sp>
        <p:nvSpPr>
          <p:cNvPr id="136212" name="Rectangle 20"/>
          <p:cNvSpPr>
            <a:spLocks noChangeArrowheads="1"/>
          </p:cNvSpPr>
          <p:nvPr/>
        </p:nvSpPr>
        <p:spPr bwMode="auto">
          <a:xfrm>
            <a:off x="1066800" y="5105400"/>
            <a:ext cx="1306513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/>
              <a:t>완료단계</a:t>
            </a:r>
          </a:p>
        </p:txBody>
      </p:sp>
      <p:sp>
        <p:nvSpPr>
          <p:cNvPr id="136213" name="Rectangle 21"/>
          <p:cNvSpPr>
            <a:spLocks noChangeArrowheads="1"/>
          </p:cNvSpPr>
          <p:nvPr/>
        </p:nvSpPr>
        <p:spPr bwMode="auto">
          <a:xfrm>
            <a:off x="2438400" y="5105400"/>
            <a:ext cx="2352675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36214" name="Rectangle 22"/>
          <p:cNvSpPr>
            <a:spLocks noChangeArrowheads="1"/>
          </p:cNvSpPr>
          <p:nvPr/>
        </p:nvSpPr>
        <p:spPr bwMode="auto">
          <a:xfrm>
            <a:off x="4876800" y="5105400"/>
            <a:ext cx="3429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36215" name="Rectangle 23"/>
          <p:cNvSpPr>
            <a:spLocks noChangeArrowheads="1"/>
          </p:cNvSpPr>
          <p:nvPr/>
        </p:nvSpPr>
        <p:spPr bwMode="auto">
          <a:xfrm>
            <a:off x="1066800" y="5638800"/>
            <a:ext cx="1306513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/>
              <a:t>프로모션단계</a:t>
            </a:r>
          </a:p>
        </p:txBody>
      </p:sp>
      <p:sp>
        <p:nvSpPr>
          <p:cNvPr id="136216" name="Rectangle 24"/>
          <p:cNvSpPr>
            <a:spLocks noChangeArrowheads="1"/>
          </p:cNvSpPr>
          <p:nvPr/>
        </p:nvSpPr>
        <p:spPr bwMode="auto">
          <a:xfrm>
            <a:off x="2438400" y="5638800"/>
            <a:ext cx="2352675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36217" name="Rectangle 25"/>
          <p:cNvSpPr>
            <a:spLocks noChangeArrowheads="1"/>
          </p:cNvSpPr>
          <p:nvPr/>
        </p:nvSpPr>
        <p:spPr bwMode="auto">
          <a:xfrm>
            <a:off x="4876800" y="5638800"/>
            <a:ext cx="3429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u="sng" dirty="0"/>
          </a:p>
        </p:txBody>
      </p:sp>
      <p:sp>
        <p:nvSpPr>
          <p:cNvPr id="136219" name="Text Box 27"/>
          <p:cNvSpPr txBox="1">
            <a:spLocks noChangeArrowheads="1"/>
          </p:cNvSpPr>
          <p:nvPr/>
        </p:nvSpPr>
        <p:spPr bwMode="auto">
          <a:xfrm>
            <a:off x="2895600" y="6172200"/>
            <a:ext cx="541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/>
              <a:t>* </a:t>
            </a:r>
            <a:r>
              <a:rPr lang="ko-KR" altLang="en-US" sz="1200"/>
              <a:t>프로젝트의 규모 및 특성에 따라 진행내역과 산출물은 가감 또는 변형 가능</a:t>
            </a:r>
          </a:p>
        </p:txBody>
      </p:sp>
      <p:sp>
        <p:nvSpPr>
          <p:cNvPr id="136220" name="Rectangle 28"/>
          <p:cNvSpPr>
            <a:spLocks noChangeArrowheads="1"/>
          </p:cNvSpPr>
          <p:nvPr/>
        </p:nvSpPr>
        <p:spPr bwMode="auto">
          <a:xfrm>
            <a:off x="2895600" y="381000"/>
            <a:ext cx="3124200" cy="381000"/>
          </a:xfrm>
          <a:prstGeom prst="rect">
            <a:avLst/>
          </a:prstGeom>
          <a:solidFill>
            <a:srgbClr val="99CC00"/>
          </a:solidFill>
          <a:ln w="9525">
            <a:solidFill>
              <a:srgbClr val="99CC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marL="90488" indent="-90488" algn="ctr">
              <a:buClr>
                <a:srgbClr val="000000"/>
              </a:buClr>
              <a:buSzPct val="90000"/>
              <a:buFont typeface="Monotype Sorts" pitchFamily="2" charset="2"/>
              <a:buNone/>
            </a:pPr>
            <a:r>
              <a:rPr lang="ko-KR" altLang="en-US" b="1">
                <a:latin typeface="Times New Roman" pitchFamily="18" charset="0"/>
              </a:rPr>
              <a:t>단계별 산출물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A3981-807C-44B5-8B96-13231E5C2410}" type="slidenum">
              <a:rPr lang="en-US" altLang="ko-KR"/>
              <a:pPr/>
              <a:t>30</a:t>
            </a:fld>
            <a:endParaRPr lang="en-US" altLang="ko-KR"/>
          </a:p>
        </p:txBody>
      </p:sp>
      <p:sp>
        <p:nvSpPr>
          <p:cNvPr id="94210" name="AutoShape 2"/>
          <p:cNvSpPr>
            <a:spLocks noChangeArrowheads="1"/>
          </p:cNvSpPr>
          <p:nvPr/>
        </p:nvSpPr>
        <p:spPr bwMode="auto">
          <a:xfrm>
            <a:off x="990600" y="1143000"/>
            <a:ext cx="7239000" cy="13716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33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ko-KR" sz="1800" b="1"/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990600" y="685800"/>
            <a:ext cx="457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 b="1"/>
              <a:t>Concept</a:t>
            </a:r>
          </a:p>
        </p:txBody>
      </p:sp>
      <p:sp>
        <p:nvSpPr>
          <p:cNvPr id="94212" name="AutoShape 4"/>
          <p:cNvSpPr>
            <a:spLocks noChangeArrowheads="1"/>
          </p:cNvSpPr>
          <p:nvPr/>
        </p:nvSpPr>
        <p:spPr bwMode="auto">
          <a:xfrm>
            <a:off x="990600" y="3124200"/>
            <a:ext cx="7239000" cy="30480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33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60000"/>
              </a:lnSpc>
            </a:pPr>
            <a:r>
              <a:rPr lang="en-US" altLang="ko-KR" sz="1800" b="1"/>
              <a:t>1.</a:t>
            </a:r>
          </a:p>
          <a:p>
            <a:pPr>
              <a:lnSpc>
                <a:spcPct val="160000"/>
              </a:lnSpc>
            </a:pPr>
            <a:r>
              <a:rPr lang="en-US" altLang="ko-KR" sz="1800" b="1"/>
              <a:t>2.</a:t>
            </a:r>
          </a:p>
          <a:p>
            <a:pPr>
              <a:lnSpc>
                <a:spcPct val="160000"/>
              </a:lnSpc>
            </a:pPr>
            <a:r>
              <a:rPr lang="en-US" altLang="ko-KR" sz="1800" b="1"/>
              <a:t>3.</a:t>
            </a:r>
          </a:p>
          <a:p>
            <a:pPr>
              <a:lnSpc>
                <a:spcPct val="160000"/>
              </a:lnSpc>
            </a:pPr>
            <a:r>
              <a:rPr lang="en-US" altLang="ko-KR" sz="1800" b="1"/>
              <a:t>4.</a:t>
            </a:r>
          </a:p>
          <a:p>
            <a:pPr>
              <a:lnSpc>
                <a:spcPct val="160000"/>
              </a:lnSpc>
            </a:pPr>
            <a:r>
              <a:rPr lang="en-US" altLang="ko-KR" sz="1800" b="1"/>
              <a:t>5.</a:t>
            </a:r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990600" y="2667000"/>
            <a:ext cx="457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 b="1"/>
              <a:t>UI </a:t>
            </a:r>
            <a:r>
              <a:rPr lang="ko-KR" altLang="en-US" sz="1800" b="1"/>
              <a:t>기본 원칙</a:t>
            </a: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7848600" y="0"/>
            <a:ext cx="1295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/>
              <a:t>Work Sheet 9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0CFFA-4856-40E1-AB1D-F48AED58AE10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95234" name="AutoShape 2"/>
          <p:cNvSpPr>
            <a:spLocks noChangeArrowheads="1"/>
          </p:cNvSpPr>
          <p:nvPr/>
        </p:nvSpPr>
        <p:spPr bwMode="auto">
          <a:xfrm>
            <a:off x="990600" y="1066800"/>
            <a:ext cx="7239000" cy="13716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33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400" b="1">
                <a:solidFill>
                  <a:srgbClr val="006699"/>
                </a:solidFill>
                <a:latin typeface="Times New Roman" pitchFamily="18" charset="0"/>
                <a:ea typeface="HY헤드라인M" pitchFamily="18" charset="-127"/>
              </a:rPr>
              <a:t>                  3e : e-family + easy + efficiency</a:t>
            </a:r>
          </a:p>
          <a:p>
            <a:pPr>
              <a:lnSpc>
                <a:spcPct val="120000"/>
              </a:lnSpc>
            </a:pPr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- </a:t>
            </a:r>
            <a:r>
              <a:rPr lang="ko-KR" altLang="en-US" sz="1400">
                <a:latin typeface="굴림체" pitchFamily="49" charset="-127"/>
                <a:ea typeface="굴림체" pitchFamily="49" charset="-127"/>
              </a:rPr>
              <a:t>개인과 가족의 삶의 질을 향상시키는 </a:t>
            </a:r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vision </a:t>
            </a:r>
            <a:r>
              <a:rPr lang="ko-KR" altLang="en-US" sz="1400">
                <a:latin typeface="굴림체" pitchFamily="49" charset="-127"/>
                <a:ea typeface="굴림체" pitchFamily="49" charset="-127"/>
              </a:rPr>
              <a:t>제시</a:t>
            </a:r>
          </a:p>
          <a:p>
            <a:pPr>
              <a:lnSpc>
                <a:spcPct val="120000"/>
              </a:lnSpc>
            </a:pPr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- Interface</a:t>
            </a:r>
            <a:r>
              <a:rPr lang="ko-KR" altLang="en-US" sz="1400">
                <a:latin typeface="굴림체" pitchFamily="49" charset="-127"/>
                <a:ea typeface="굴림체" pitchFamily="49" charset="-127"/>
              </a:rPr>
              <a:t>의 통일감과 일관성을 통하여 편안하고 쉬운 네비게이션 제공</a:t>
            </a:r>
          </a:p>
          <a:p>
            <a:pPr>
              <a:lnSpc>
                <a:spcPct val="120000"/>
              </a:lnSpc>
            </a:pPr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- </a:t>
            </a:r>
            <a:r>
              <a:rPr lang="ko-KR" altLang="en-US" sz="1400">
                <a:latin typeface="굴림체" pitchFamily="49" charset="-127"/>
                <a:ea typeface="굴림체" pitchFamily="49" charset="-127"/>
              </a:rPr>
              <a:t>사이트와 사용자간의 </a:t>
            </a:r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Communication </a:t>
            </a:r>
            <a:r>
              <a:rPr lang="ko-KR" altLang="en-US" sz="1400">
                <a:latin typeface="굴림체" pitchFamily="49" charset="-127"/>
                <a:ea typeface="굴림체" pitchFamily="49" charset="-127"/>
              </a:rPr>
              <a:t>효율성을 강조한 </a:t>
            </a:r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Design</a:t>
            </a:r>
            <a:endParaRPr lang="en-US" altLang="ko-KR" sz="2400" b="1">
              <a:solidFill>
                <a:srgbClr val="006699"/>
              </a:solidFill>
              <a:latin typeface="Times New Roman" pitchFamily="18" charset="0"/>
              <a:ea typeface="HY헤드라인M" pitchFamily="18" charset="-127"/>
            </a:endParaRPr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990600" y="609600"/>
            <a:ext cx="457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 b="1"/>
              <a:t>Concept</a:t>
            </a:r>
          </a:p>
        </p:txBody>
      </p:sp>
      <p:sp>
        <p:nvSpPr>
          <p:cNvPr id="95236" name="AutoShape 4"/>
          <p:cNvSpPr>
            <a:spLocks noChangeArrowheads="1"/>
          </p:cNvSpPr>
          <p:nvPr/>
        </p:nvSpPr>
        <p:spPr bwMode="auto">
          <a:xfrm>
            <a:off x="990600" y="3200400"/>
            <a:ext cx="7239000" cy="30480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33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457200" indent="-457200">
              <a:lnSpc>
                <a:spcPct val="160000"/>
              </a:lnSpc>
              <a:buFontTx/>
              <a:buAutoNum type="arabicPeriod"/>
            </a:pPr>
            <a:r>
              <a:rPr lang="ko-KR" altLang="en-US" sz="1400" b="1"/>
              <a:t>일반 유저용 화면과 부동산중개사 화면 이원화 </a:t>
            </a:r>
          </a:p>
          <a:p>
            <a:pPr marL="457200" indent="-457200">
              <a:lnSpc>
                <a:spcPct val="160000"/>
              </a:lnSpc>
              <a:buFontTx/>
              <a:buAutoNum type="arabicPeriod"/>
            </a:pPr>
            <a:r>
              <a:rPr lang="ko-KR" altLang="en-US" sz="1400" b="1"/>
              <a:t>메뉴의 위치</a:t>
            </a:r>
            <a:r>
              <a:rPr lang="ko-KR" altLang="en-US" sz="1400"/>
              <a:t> </a:t>
            </a:r>
            <a:br>
              <a:rPr lang="ko-KR" altLang="en-US" sz="1400"/>
            </a:br>
            <a:r>
              <a:rPr lang="en-US" altLang="ko-KR" sz="1400"/>
              <a:t>: 1depth &amp; 2depth : </a:t>
            </a:r>
            <a:r>
              <a:rPr lang="ko-KR" altLang="en-US" sz="1400"/>
              <a:t>상단 가로</a:t>
            </a:r>
            <a:r>
              <a:rPr lang="en-US" altLang="ko-KR" sz="1400"/>
              <a:t>/  3depth &amp; 4depth : </a:t>
            </a:r>
            <a:r>
              <a:rPr lang="ko-KR" altLang="en-US" sz="1400"/>
              <a:t>좌단 세로 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ko-KR" altLang="en-US" sz="1400" b="1"/>
              <a:t>상시방문 유저 우선 고려</a:t>
            </a:r>
            <a:br>
              <a:rPr lang="ko-KR" altLang="en-US" sz="1400"/>
            </a:br>
            <a:r>
              <a:rPr lang="ko-KR" altLang="en-US" sz="1400"/>
              <a:t> </a:t>
            </a:r>
            <a:r>
              <a:rPr lang="en-US" altLang="ko-KR" sz="1400"/>
              <a:t>: </a:t>
            </a:r>
            <a:r>
              <a:rPr lang="ko-KR" altLang="en-US" sz="1400"/>
              <a:t>설명</a:t>
            </a:r>
            <a:r>
              <a:rPr lang="ko-KR" altLang="en-US" sz="1400">
                <a:sym typeface="Wingdings" pitchFamily="2" charset="2"/>
              </a:rPr>
              <a:t>액션 순서가 아닌 액션설명의 순서 채택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ko-KR" altLang="en-US" sz="1400" b="1">
                <a:sym typeface="Wingdings" pitchFamily="2" charset="2"/>
              </a:rPr>
              <a:t>변형 </a:t>
            </a:r>
            <a:r>
              <a:rPr lang="en-US" altLang="ko-KR" sz="1400" b="1">
                <a:sym typeface="Wingdings" pitchFamily="2" charset="2"/>
              </a:rPr>
              <a:t>Grid </a:t>
            </a:r>
            <a:r>
              <a:rPr lang="ko-KR" altLang="en-US" sz="1400" b="1">
                <a:sym typeface="Wingdings" pitchFamily="2" charset="2"/>
              </a:rPr>
              <a:t>활용</a:t>
            </a:r>
            <a:r>
              <a:rPr lang="ko-KR" altLang="en-US" sz="1400">
                <a:sym typeface="Wingdings" pitchFamily="2" charset="2"/>
              </a:rPr>
              <a:t> </a:t>
            </a:r>
            <a:br>
              <a:rPr lang="ko-KR" altLang="en-US" sz="1400">
                <a:sym typeface="Wingdings" pitchFamily="2" charset="2"/>
              </a:rPr>
            </a:br>
            <a:r>
              <a:rPr lang="en-US" altLang="ko-KR" sz="1400">
                <a:sym typeface="Wingdings" pitchFamily="2" charset="2"/>
              </a:rPr>
              <a:t>: </a:t>
            </a:r>
            <a:r>
              <a:rPr lang="ko-KR" altLang="en-US" sz="1400">
                <a:sym typeface="Wingdings" pitchFamily="2" charset="2"/>
              </a:rPr>
              <a:t>현재 </a:t>
            </a:r>
            <a:r>
              <a:rPr lang="en-US" altLang="ko-KR" sz="1400">
                <a:sym typeface="Wingdings" pitchFamily="2" charset="2"/>
              </a:rPr>
              <a:t>2</a:t>
            </a:r>
            <a:r>
              <a:rPr lang="ko-KR" altLang="en-US" sz="1400">
                <a:sym typeface="Wingdings" pitchFamily="2" charset="2"/>
              </a:rPr>
              <a:t>프레임</a:t>
            </a:r>
            <a:r>
              <a:rPr lang="en-US" altLang="ko-KR" sz="1400">
                <a:sym typeface="Wingdings" pitchFamily="2" charset="2"/>
              </a:rPr>
              <a:t>, 3</a:t>
            </a:r>
            <a:r>
              <a:rPr lang="ko-KR" altLang="en-US" sz="1400">
                <a:sym typeface="Wingdings" pitchFamily="2" charset="2"/>
              </a:rPr>
              <a:t>분할의 </a:t>
            </a:r>
            <a:r>
              <a:rPr lang="en-US" altLang="ko-KR" sz="1400">
                <a:sym typeface="Wingdings" pitchFamily="2" charset="2"/>
              </a:rPr>
              <a:t>Rule</a:t>
            </a:r>
            <a:r>
              <a:rPr lang="ko-KR" altLang="en-US" sz="1400">
                <a:sym typeface="Wingdings" pitchFamily="2" charset="2"/>
              </a:rPr>
              <a:t>을 다양하게 변형 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altLang="ko-KR" sz="1400" b="1">
                <a:sym typeface="Wingdings" pitchFamily="2" charset="2"/>
              </a:rPr>
              <a:t>Frame </a:t>
            </a:r>
            <a:r>
              <a:rPr lang="en-US" altLang="ko-KR" sz="1400">
                <a:sym typeface="Wingdings" pitchFamily="2" charset="2"/>
              </a:rPr>
              <a:t>: </a:t>
            </a:r>
            <a:r>
              <a:rPr lang="ko-KR" altLang="en-US" sz="1400">
                <a:sym typeface="Wingdings" pitchFamily="2" charset="2"/>
              </a:rPr>
              <a:t>기본적으로 사용하지 않음</a:t>
            </a: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990600" y="2681288"/>
            <a:ext cx="457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 b="1"/>
              <a:t>UI </a:t>
            </a:r>
            <a:r>
              <a:rPr lang="ko-KR" altLang="en-US" sz="1800" b="1"/>
              <a:t>기본 원칙</a:t>
            </a:r>
          </a:p>
        </p:txBody>
      </p:sp>
      <p:sp>
        <p:nvSpPr>
          <p:cNvPr id="95238" name="AutoShape 6"/>
          <p:cNvSpPr>
            <a:spLocks noChangeArrowheads="1"/>
          </p:cNvSpPr>
          <p:nvPr/>
        </p:nvSpPr>
        <p:spPr bwMode="auto">
          <a:xfrm>
            <a:off x="8077200" y="304800"/>
            <a:ext cx="990600" cy="304800"/>
          </a:xfrm>
          <a:prstGeom prst="roundRect">
            <a:avLst>
              <a:gd name="adj" fmla="val 16667"/>
            </a:avLst>
          </a:prstGeom>
          <a:solidFill>
            <a:srgbClr val="339966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b="1"/>
              <a:t>사 례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A6698-4BF4-4C94-87EE-A7C6C1F67B85}" type="slidenum">
              <a:rPr lang="en-US" altLang="ko-KR"/>
              <a:pPr/>
              <a:t>32</a:t>
            </a:fld>
            <a:endParaRPr lang="en-US" altLang="ko-KR"/>
          </a:p>
        </p:txBody>
      </p:sp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762000" y="1225550"/>
            <a:ext cx="354965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굴림체" pitchFamily="49" charset="-127"/>
                <a:ea typeface="굴림체" pitchFamily="49" charset="-127"/>
              </a:rPr>
              <a:t>기본 </a:t>
            </a:r>
            <a:r>
              <a:rPr lang="en-US" altLang="ko-KR" sz="1400" b="1">
                <a:latin typeface="굴림체" pitchFamily="49" charset="-127"/>
                <a:ea typeface="굴림체" pitchFamily="49" charset="-127"/>
              </a:rPr>
              <a:t>Grid</a:t>
            </a:r>
          </a:p>
        </p:txBody>
      </p:sp>
      <p:sp>
        <p:nvSpPr>
          <p:cNvPr id="120835" name="Line 3"/>
          <p:cNvSpPr>
            <a:spLocks noChangeShapeType="1"/>
          </p:cNvSpPr>
          <p:nvPr/>
        </p:nvSpPr>
        <p:spPr bwMode="auto">
          <a:xfrm>
            <a:off x="838200" y="1600200"/>
            <a:ext cx="78486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20836" name="Line 4"/>
          <p:cNvSpPr>
            <a:spLocks noChangeShapeType="1"/>
          </p:cNvSpPr>
          <p:nvPr/>
        </p:nvSpPr>
        <p:spPr bwMode="auto">
          <a:xfrm>
            <a:off x="6324600" y="1600200"/>
            <a:ext cx="0" cy="472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7848600" y="0"/>
            <a:ext cx="1295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/>
              <a:t>Work Sheet 10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53B49-BA68-44A7-964E-D5E85AC8FCBE}" type="slidenum">
              <a:rPr lang="en-US" altLang="ko-KR"/>
              <a:pPr/>
              <a:t>33</a:t>
            </a:fld>
            <a:endParaRPr lang="en-US" altLang="ko-KR"/>
          </a:p>
        </p:txBody>
      </p:sp>
      <p:pic>
        <p:nvPicPr>
          <p:cNvPr id="121858" name="Picture 2" descr="D:\woorijip\styleguide\chennel_2depth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057400"/>
            <a:ext cx="4446588" cy="3543300"/>
          </a:xfrm>
          <a:prstGeom prst="rect">
            <a:avLst/>
          </a:prstGeom>
          <a:noFill/>
        </p:spPr>
      </p:pic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6248400" y="1676400"/>
            <a:ext cx="2895600" cy="425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/>
              <a:t>① CI logo </a:t>
            </a:r>
            <a:r>
              <a:rPr lang="ko-KR" altLang="en-US" sz="1200"/>
              <a:t>및 배너광고  </a:t>
            </a:r>
            <a:r>
              <a:rPr lang="en-US" altLang="ko-KR" sz="1200"/>
              <a:t>Area</a:t>
            </a:r>
          </a:p>
          <a:p>
            <a:pPr>
              <a:lnSpc>
                <a:spcPct val="120000"/>
              </a:lnSpc>
            </a:pPr>
            <a:r>
              <a:rPr lang="en-US" altLang="ko-KR" sz="1200"/>
              <a:t>② 1depth Menu Area</a:t>
            </a:r>
          </a:p>
          <a:p>
            <a:pPr>
              <a:lnSpc>
                <a:spcPct val="120000"/>
              </a:lnSpc>
            </a:pPr>
            <a:r>
              <a:rPr lang="en-US" altLang="ko-KR" sz="1200"/>
              <a:t>③ 2depth Menu Area</a:t>
            </a:r>
          </a:p>
          <a:p>
            <a:pPr>
              <a:lnSpc>
                <a:spcPct val="120000"/>
              </a:lnSpc>
            </a:pPr>
            <a:r>
              <a:rPr lang="en-US" altLang="ko-KR" sz="1200"/>
              <a:t>④ 3depth </a:t>
            </a:r>
            <a:r>
              <a:rPr lang="ko-KR" altLang="en-US" sz="1200"/>
              <a:t>및 </a:t>
            </a:r>
            <a:r>
              <a:rPr lang="en-US" altLang="ko-KR" sz="1200"/>
              <a:t>4depth Menu Area</a:t>
            </a:r>
          </a:p>
          <a:p>
            <a:pPr>
              <a:lnSpc>
                <a:spcPct val="120000"/>
              </a:lnSpc>
            </a:pPr>
            <a:r>
              <a:rPr lang="en-US" altLang="ko-KR" sz="1200"/>
              <a:t>⑤ </a:t>
            </a:r>
            <a:r>
              <a:rPr lang="ko-KR" altLang="en-US" sz="1200"/>
              <a:t>관련 </a:t>
            </a:r>
            <a:r>
              <a:rPr lang="en-US" altLang="ko-KR" sz="1200"/>
              <a:t>Menu Area</a:t>
            </a:r>
          </a:p>
          <a:p>
            <a:pPr>
              <a:lnSpc>
                <a:spcPct val="120000"/>
              </a:lnSpc>
            </a:pPr>
            <a:r>
              <a:rPr lang="en-US" altLang="ko-KR" sz="1200"/>
              <a:t>⑥ </a:t>
            </a:r>
            <a:r>
              <a:rPr lang="ko-KR" altLang="en-US" sz="1200"/>
              <a:t>보조기능 연결</a:t>
            </a:r>
            <a:r>
              <a:rPr lang="en-US" altLang="ko-KR" sz="1200"/>
              <a:t>(</a:t>
            </a:r>
            <a:r>
              <a:rPr lang="ko-KR" altLang="en-US" sz="1200"/>
              <a:t>고객지원센터</a:t>
            </a:r>
            <a:r>
              <a:rPr lang="en-US" altLang="ko-KR" sz="1200"/>
              <a:t>,</a:t>
            </a:r>
            <a:r>
              <a:rPr lang="ko-KR" altLang="en-US" sz="1200"/>
              <a:t>로그인</a:t>
            </a:r>
            <a:r>
              <a:rPr lang="en-US" altLang="ko-KR" sz="1200"/>
              <a:t>,Site map)</a:t>
            </a:r>
          </a:p>
          <a:p>
            <a:pPr>
              <a:lnSpc>
                <a:spcPct val="120000"/>
              </a:lnSpc>
            </a:pPr>
            <a:r>
              <a:rPr lang="en-US" altLang="ko-KR" sz="1200"/>
              <a:t>⑦ Full Path Area</a:t>
            </a:r>
          </a:p>
          <a:p>
            <a:pPr>
              <a:lnSpc>
                <a:spcPct val="120000"/>
              </a:lnSpc>
            </a:pPr>
            <a:r>
              <a:rPr lang="en-US" altLang="ko-KR" sz="1200"/>
              <a:t>⑧ Title Area</a:t>
            </a:r>
          </a:p>
          <a:p>
            <a:pPr>
              <a:lnSpc>
                <a:spcPct val="120000"/>
              </a:lnSpc>
            </a:pPr>
            <a:r>
              <a:rPr lang="en-US" altLang="ko-KR" sz="1200"/>
              <a:t>⑨ Data Area</a:t>
            </a:r>
          </a:p>
          <a:p>
            <a:pPr>
              <a:lnSpc>
                <a:spcPct val="120000"/>
              </a:lnSpc>
            </a:pPr>
            <a:r>
              <a:rPr lang="en-US" altLang="ko-KR" sz="1200">
                <a:sym typeface="Wingdings" pitchFamily="2" charset="2"/>
              </a:rPr>
              <a:t> Footer Area</a:t>
            </a:r>
            <a:endParaRPr lang="en-US" altLang="ko-KR" sz="1200"/>
          </a:p>
          <a:p>
            <a:pPr>
              <a:lnSpc>
                <a:spcPct val="120000"/>
              </a:lnSpc>
            </a:pPr>
            <a:endParaRPr lang="en-US" altLang="ko-KR" sz="1200"/>
          </a:p>
          <a:p>
            <a:pPr>
              <a:lnSpc>
                <a:spcPct val="120000"/>
              </a:lnSpc>
            </a:pPr>
            <a:endParaRPr lang="en-US" altLang="ko-KR" sz="1200"/>
          </a:p>
          <a:p>
            <a:pPr>
              <a:lnSpc>
                <a:spcPct val="120000"/>
              </a:lnSpc>
            </a:pPr>
            <a:r>
              <a:rPr lang="en-US" altLang="ko-KR" sz="1200"/>
              <a:t> </a:t>
            </a:r>
          </a:p>
          <a:p>
            <a:pPr>
              <a:lnSpc>
                <a:spcPct val="120000"/>
              </a:lnSpc>
            </a:pPr>
            <a:endParaRPr lang="en-US" altLang="ko-KR" sz="1200"/>
          </a:p>
          <a:p>
            <a:pPr>
              <a:lnSpc>
                <a:spcPct val="120000"/>
              </a:lnSpc>
            </a:pPr>
            <a:endParaRPr lang="en-US" altLang="ko-KR" sz="1200"/>
          </a:p>
          <a:p>
            <a:pPr>
              <a:lnSpc>
                <a:spcPct val="120000"/>
              </a:lnSpc>
            </a:pPr>
            <a:endParaRPr lang="en-US" altLang="ko-KR" sz="1200"/>
          </a:p>
          <a:p>
            <a:pPr>
              <a:lnSpc>
                <a:spcPct val="120000"/>
              </a:lnSpc>
            </a:pPr>
            <a:r>
              <a:rPr lang="en-US" altLang="ko-KR" sz="1200"/>
              <a:t> </a:t>
            </a:r>
          </a:p>
          <a:p>
            <a:pPr>
              <a:lnSpc>
                <a:spcPct val="120000"/>
              </a:lnSpc>
              <a:buFontTx/>
              <a:buChar char="•"/>
            </a:pPr>
            <a:endParaRPr lang="en-US" altLang="ko-KR" sz="1200"/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838200" y="2057400"/>
            <a:ext cx="4800600" cy="35814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>
            <a:off x="552450" y="2574925"/>
            <a:ext cx="510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21862" name="Line 6"/>
          <p:cNvSpPr>
            <a:spLocks noChangeShapeType="1"/>
          </p:cNvSpPr>
          <p:nvPr/>
        </p:nvSpPr>
        <p:spPr bwMode="auto">
          <a:xfrm>
            <a:off x="552450" y="2711450"/>
            <a:ext cx="510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21863" name="Line 7"/>
          <p:cNvSpPr>
            <a:spLocks noChangeShapeType="1"/>
          </p:cNvSpPr>
          <p:nvPr/>
        </p:nvSpPr>
        <p:spPr bwMode="auto">
          <a:xfrm>
            <a:off x="552450" y="2438400"/>
            <a:ext cx="510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21864" name="Text Box 8"/>
          <p:cNvSpPr txBox="1">
            <a:spLocks noChangeArrowheads="1"/>
          </p:cNvSpPr>
          <p:nvPr/>
        </p:nvSpPr>
        <p:spPr bwMode="auto">
          <a:xfrm>
            <a:off x="2057400" y="21336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1">
                <a:solidFill>
                  <a:srgbClr val="CC3300"/>
                </a:solidFill>
              </a:rPr>
              <a:t>①</a:t>
            </a:r>
          </a:p>
        </p:txBody>
      </p:sp>
      <p:sp>
        <p:nvSpPr>
          <p:cNvPr id="121865" name="Text Box 9"/>
          <p:cNvSpPr txBox="1">
            <a:spLocks noChangeArrowheads="1"/>
          </p:cNvSpPr>
          <p:nvPr/>
        </p:nvSpPr>
        <p:spPr bwMode="auto">
          <a:xfrm>
            <a:off x="0" y="22098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1">
                <a:solidFill>
                  <a:srgbClr val="CC3300"/>
                </a:solidFill>
              </a:rPr>
              <a:t>②</a:t>
            </a:r>
          </a:p>
        </p:txBody>
      </p:sp>
      <p:sp>
        <p:nvSpPr>
          <p:cNvPr id="121866" name="Text Box 10"/>
          <p:cNvSpPr txBox="1">
            <a:spLocks noChangeArrowheads="1"/>
          </p:cNvSpPr>
          <p:nvPr/>
        </p:nvSpPr>
        <p:spPr bwMode="auto">
          <a:xfrm>
            <a:off x="0" y="25146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1">
                <a:solidFill>
                  <a:srgbClr val="CC3300"/>
                </a:solidFill>
              </a:rPr>
              <a:t>③</a:t>
            </a:r>
          </a:p>
        </p:txBody>
      </p:sp>
      <p:sp>
        <p:nvSpPr>
          <p:cNvPr id="121867" name="Line 11"/>
          <p:cNvSpPr>
            <a:spLocks noChangeShapeType="1"/>
          </p:cNvSpPr>
          <p:nvPr/>
        </p:nvSpPr>
        <p:spPr bwMode="auto">
          <a:xfrm>
            <a:off x="381000" y="2486025"/>
            <a:ext cx="304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21868" name="Text Box 12"/>
          <p:cNvSpPr txBox="1">
            <a:spLocks noChangeArrowheads="1"/>
          </p:cNvSpPr>
          <p:nvPr/>
        </p:nvSpPr>
        <p:spPr bwMode="auto">
          <a:xfrm>
            <a:off x="990600" y="3048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1">
                <a:solidFill>
                  <a:srgbClr val="CC3300"/>
                </a:solidFill>
              </a:rPr>
              <a:t>④</a:t>
            </a:r>
          </a:p>
        </p:txBody>
      </p:sp>
      <p:sp>
        <p:nvSpPr>
          <p:cNvPr id="121869" name="Line 13"/>
          <p:cNvSpPr>
            <a:spLocks noChangeShapeType="1"/>
          </p:cNvSpPr>
          <p:nvPr/>
        </p:nvSpPr>
        <p:spPr bwMode="auto">
          <a:xfrm>
            <a:off x="552450" y="2825750"/>
            <a:ext cx="510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21870" name="Text Box 14"/>
          <p:cNvSpPr txBox="1">
            <a:spLocks noChangeArrowheads="1"/>
          </p:cNvSpPr>
          <p:nvPr/>
        </p:nvSpPr>
        <p:spPr bwMode="auto">
          <a:xfrm>
            <a:off x="990600" y="44196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1">
                <a:solidFill>
                  <a:srgbClr val="CC3300"/>
                </a:solidFill>
              </a:rPr>
              <a:t>⑤</a:t>
            </a:r>
          </a:p>
        </p:txBody>
      </p:sp>
      <p:sp>
        <p:nvSpPr>
          <p:cNvPr id="121871" name="Text Box 15"/>
          <p:cNvSpPr txBox="1">
            <a:spLocks noChangeArrowheads="1"/>
          </p:cNvSpPr>
          <p:nvPr/>
        </p:nvSpPr>
        <p:spPr bwMode="auto">
          <a:xfrm>
            <a:off x="5791200" y="24384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1">
                <a:solidFill>
                  <a:srgbClr val="CC3300"/>
                </a:solidFill>
              </a:rPr>
              <a:t>⑥</a:t>
            </a:r>
          </a:p>
        </p:txBody>
      </p:sp>
      <p:sp>
        <p:nvSpPr>
          <p:cNvPr id="121872" name="Text Box 16"/>
          <p:cNvSpPr txBox="1">
            <a:spLocks noChangeArrowheads="1"/>
          </p:cNvSpPr>
          <p:nvPr/>
        </p:nvSpPr>
        <p:spPr bwMode="auto">
          <a:xfrm>
            <a:off x="5791200" y="27178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1">
                <a:solidFill>
                  <a:srgbClr val="CC3300"/>
                </a:solidFill>
              </a:rPr>
              <a:t>⑦</a:t>
            </a:r>
          </a:p>
        </p:txBody>
      </p:sp>
      <p:sp>
        <p:nvSpPr>
          <p:cNvPr id="121873" name="Line 17"/>
          <p:cNvSpPr>
            <a:spLocks noChangeShapeType="1"/>
          </p:cNvSpPr>
          <p:nvPr/>
        </p:nvSpPr>
        <p:spPr bwMode="auto">
          <a:xfrm flipH="1">
            <a:off x="1674813" y="2836863"/>
            <a:ext cx="1587" cy="2773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21874" name="Line 18"/>
          <p:cNvSpPr>
            <a:spLocks noChangeShapeType="1"/>
          </p:cNvSpPr>
          <p:nvPr/>
        </p:nvSpPr>
        <p:spPr bwMode="auto">
          <a:xfrm>
            <a:off x="5600700" y="2870200"/>
            <a:ext cx="304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21875" name="Line 19"/>
          <p:cNvSpPr>
            <a:spLocks noChangeShapeType="1"/>
          </p:cNvSpPr>
          <p:nvPr/>
        </p:nvSpPr>
        <p:spPr bwMode="auto">
          <a:xfrm>
            <a:off x="1676400" y="2933700"/>
            <a:ext cx="3971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21876" name="Line 20"/>
          <p:cNvSpPr>
            <a:spLocks noChangeShapeType="1"/>
          </p:cNvSpPr>
          <p:nvPr/>
        </p:nvSpPr>
        <p:spPr bwMode="auto">
          <a:xfrm>
            <a:off x="1676400" y="3124200"/>
            <a:ext cx="3971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21877" name="Line 21"/>
          <p:cNvSpPr>
            <a:spLocks noChangeShapeType="1"/>
          </p:cNvSpPr>
          <p:nvPr/>
        </p:nvSpPr>
        <p:spPr bwMode="auto">
          <a:xfrm>
            <a:off x="5613400" y="2773363"/>
            <a:ext cx="304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21878" name="Line 22"/>
          <p:cNvSpPr>
            <a:spLocks noChangeShapeType="1"/>
          </p:cNvSpPr>
          <p:nvPr/>
        </p:nvSpPr>
        <p:spPr bwMode="auto">
          <a:xfrm>
            <a:off x="368300" y="2638425"/>
            <a:ext cx="304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21879" name="Line 23"/>
          <p:cNvSpPr>
            <a:spLocks noChangeShapeType="1"/>
          </p:cNvSpPr>
          <p:nvPr/>
        </p:nvSpPr>
        <p:spPr bwMode="auto">
          <a:xfrm flipV="1">
            <a:off x="5626100" y="3022600"/>
            <a:ext cx="203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21880" name="Line 24"/>
          <p:cNvSpPr>
            <a:spLocks noChangeShapeType="1"/>
          </p:cNvSpPr>
          <p:nvPr/>
        </p:nvSpPr>
        <p:spPr bwMode="auto">
          <a:xfrm>
            <a:off x="5829300" y="3022600"/>
            <a:ext cx="0" cy="381000"/>
          </a:xfrm>
          <a:prstGeom prst="line">
            <a:avLst/>
          </a:prstGeom>
          <a:noFill/>
          <a:ln w="12700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21881" name="Line 25"/>
          <p:cNvSpPr>
            <a:spLocks noChangeShapeType="1"/>
          </p:cNvSpPr>
          <p:nvPr/>
        </p:nvSpPr>
        <p:spPr bwMode="auto">
          <a:xfrm>
            <a:off x="1676400" y="5422900"/>
            <a:ext cx="3971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21882" name="Text Box 26"/>
          <p:cNvSpPr txBox="1">
            <a:spLocks noChangeArrowheads="1"/>
          </p:cNvSpPr>
          <p:nvPr/>
        </p:nvSpPr>
        <p:spPr bwMode="auto">
          <a:xfrm>
            <a:off x="5791200" y="535305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altLang="ko-KR" sz="2400" b="1">
                <a:solidFill>
                  <a:srgbClr val="CC3300"/>
                </a:solidFill>
                <a:sym typeface="Wingdings" pitchFamily="2" charset="2"/>
              </a:rPr>
              <a:t></a:t>
            </a:r>
            <a:endParaRPr lang="en-US" altLang="ko-KR" sz="2400" b="1">
              <a:solidFill>
                <a:srgbClr val="CC3300"/>
              </a:solidFill>
            </a:endParaRPr>
          </a:p>
        </p:txBody>
      </p:sp>
      <p:sp>
        <p:nvSpPr>
          <p:cNvPr id="121883" name="Line 27"/>
          <p:cNvSpPr>
            <a:spLocks noChangeShapeType="1"/>
          </p:cNvSpPr>
          <p:nvPr/>
        </p:nvSpPr>
        <p:spPr bwMode="auto">
          <a:xfrm>
            <a:off x="5600700" y="5499100"/>
            <a:ext cx="304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21884" name="Text Box 28"/>
          <p:cNvSpPr txBox="1">
            <a:spLocks noChangeArrowheads="1"/>
          </p:cNvSpPr>
          <p:nvPr/>
        </p:nvSpPr>
        <p:spPr bwMode="auto">
          <a:xfrm>
            <a:off x="5588000" y="32893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1">
                <a:solidFill>
                  <a:srgbClr val="CC3300"/>
                </a:solidFill>
              </a:rPr>
              <a:t>⑧</a:t>
            </a:r>
          </a:p>
        </p:txBody>
      </p:sp>
      <p:sp>
        <p:nvSpPr>
          <p:cNvPr id="121885" name="Text Box 29"/>
          <p:cNvSpPr txBox="1">
            <a:spLocks noChangeArrowheads="1"/>
          </p:cNvSpPr>
          <p:nvPr/>
        </p:nvSpPr>
        <p:spPr bwMode="auto">
          <a:xfrm>
            <a:off x="3276600" y="37338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1">
                <a:solidFill>
                  <a:srgbClr val="CC3300"/>
                </a:solidFill>
              </a:rPr>
              <a:t>⑨</a:t>
            </a:r>
          </a:p>
        </p:txBody>
      </p:sp>
      <p:sp>
        <p:nvSpPr>
          <p:cNvPr id="121886" name="Line 30"/>
          <p:cNvSpPr>
            <a:spLocks noChangeShapeType="1"/>
          </p:cNvSpPr>
          <p:nvPr/>
        </p:nvSpPr>
        <p:spPr bwMode="auto">
          <a:xfrm>
            <a:off x="838200" y="3886200"/>
            <a:ext cx="835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21887" name="Line 31"/>
          <p:cNvSpPr>
            <a:spLocks noChangeShapeType="1"/>
          </p:cNvSpPr>
          <p:nvPr/>
        </p:nvSpPr>
        <p:spPr bwMode="auto">
          <a:xfrm>
            <a:off x="838200" y="5194300"/>
            <a:ext cx="835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21888" name="Text Box 32"/>
          <p:cNvSpPr txBox="1">
            <a:spLocks noChangeArrowheads="1"/>
          </p:cNvSpPr>
          <p:nvPr/>
        </p:nvSpPr>
        <p:spPr bwMode="auto">
          <a:xfrm>
            <a:off x="685800" y="1225550"/>
            <a:ext cx="354965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굴림체" pitchFamily="49" charset="-127"/>
                <a:ea typeface="굴림체" pitchFamily="49" charset="-127"/>
              </a:rPr>
              <a:t>기본 </a:t>
            </a:r>
            <a:r>
              <a:rPr lang="en-US" altLang="ko-KR" sz="1400" b="1">
                <a:latin typeface="굴림체" pitchFamily="49" charset="-127"/>
                <a:ea typeface="굴림체" pitchFamily="49" charset="-127"/>
              </a:rPr>
              <a:t>Grid</a:t>
            </a:r>
          </a:p>
        </p:txBody>
      </p:sp>
      <p:sp>
        <p:nvSpPr>
          <p:cNvPr id="121889" name="Line 33"/>
          <p:cNvSpPr>
            <a:spLocks noChangeShapeType="1"/>
          </p:cNvSpPr>
          <p:nvPr/>
        </p:nvSpPr>
        <p:spPr bwMode="auto">
          <a:xfrm>
            <a:off x="762000" y="1600200"/>
            <a:ext cx="78486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21890" name="Line 34"/>
          <p:cNvSpPr>
            <a:spLocks noChangeShapeType="1"/>
          </p:cNvSpPr>
          <p:nvPr/>
        </p:nvSpPr>
        <p:spPr bwMode="auto">
          <a:xfrm>
            <a:off x="6248400" y="1600200"/>
            <a:ext cx="0" cy="472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21891" name="Line 35"/>
          <p:cNvSpPr>
            <a:spLocks noChangeShapeType="1"/>
          </p:cNvSpPr>
          <p:nvPr/>
        </p:nvSpPr>
        <p:spPr bwMode="auto">
          <a:xfrm>
            <a:off x="855663" y="5516563"/>
            <a:ext cx="808037" cy="0"/>
          </a:xfrm>
          <a:prstGeom prst="line">
            <a:avLst/>
          </a:prstGeom>
          <a:noFill/>
          <a:ln w="12700">
            <a:solidFill>
              <a:srgbClr val="339966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21892" name="Text Box 36"/>
          <p:cNvSpPr txBox="1">
            <a:spLocks noChangeArrowheads="1"/>
          </p:cNvSpPr>
          <p:nvPr/>
        </p:nvSpPr>
        <p:spPr bwMode="auto">
          <a:xfrm>
            <a:off x="838200" y="5516563"/>
            <a:ext cx="7731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200" b="1">
                <a:solidFill>
                  <a:srgbClr val="CC3300"/>
                </a:solidFill>
              </a:rPr>
              <a:t>150pixel</a:t>
            </a:r>
          </a:p>
        </p:txBody>
      </p:sp>
      <p:sp>
        <p:nvSpPr>
          <p:cNvPr id="121893" name="Line 37"/>
          <p:cNvSpPr>
            <a:spLocks noChangeShapeType="1"/>
          </p:cNvSpPr>
          <p:nvPr/>
        </p:nvSpPr>
        <p:spPr bwMode="auto">
          <a:xfrm>
            <a:off x="533400" y="4987925"/>
            <a:ext cx="5105400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21894" name="Text Box 38"/>
          <p:cNvSpPr txBox="1">
            <a:spLocks noChangeArrowheads="1"/>
          </p:cNvSpPr>
          <p:nvPr/>
        </p:nvSpPr>
        <p:spPr bwMode="auto">
          <a:xfrm>
            <a:off x="0" y="4724400"/>
            <a:ext cx="90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200" b="1">
                <a:solidFill>
                  <a:srgbClr val="CC3300"/>
                </a:solidFill>
              </a:rPr>
              <a:t>800x600</a:t>
            </a:r>
          </a:p>
          <a:p>
            <a:r>
              <a:rPr lang="en-US" altLang="ko-KR" sz="1200" b="1">
                <a:solidFill>
                  <a:srgbClr val="CC3300"/>
                </a:solidFill>
              </a:rPr>
              <a:t>Safe zone</a:t>
            </a:r>
          </a:p>
        </p:txBody>
      </p:sp>
      <p:sp>
        <p:nvSpPr>
          <p:cNvPr id="121895" name="AutoShape 39"/>
          <p:cNvSpPr>
            <a:spLocks noChangeArrowheads="1"/>
          </p:cNvSpPr>
          <p:nvPr/>
        </p:nvSpPr>
        <p:spPr bwMode="auto">
          <a:xfrm>
            <a:off x="8077200" y="304800"/>
            <a:ext cx="990600" cy="304800"/>
          </a:xfrm>
          <a:prstGeom prst="roundRect">
            <a:avLst>
              <a:gd name="adj" fmla="val 16667"/>
            </a:avLst>
          </a:prstGeom>
          <a:solidFill>
            <a:srgbClr val="339966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b="1"/>
              <a:t>사 례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F8554-9393-4856-AE91-3B96AB588116}" type="slidenum">
              <a:rPr lang="en-US" altLang="ko-KR"/>
              <a:pPr/>
              <a:t>34</a:t>
            </a:fld>
            <a:endParaRPr lang="en-US" altLang="ko-KR"/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2133600" y="1828800"/>
            <a:ext cx="48006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3200" b="1" dirty="0">
                <a:solidFill>
                  <a:srgbClr val="339933"/>
                </a:solidFill>
                <a:latin typeface="HY헤드라인M" pitchFamily="18" charset="-127"/>
                <a:ea typeface="HY헤드라인M" pitchFamily="18" charset="-127"/>
              </a:rPr>
              <a:t>프로젝트 실습 </a:t>
            </a:r>
            <a:r>
              <a:rPr lang="en-US" altLang="ko-KR" sz="3200" b="1" dirty="0">
                <a:solidFill>
                  <a:srgbClr val="339933"/>
                </a:solidFill>
                <a:latin typeface="HY헤드라인M" pitchFamily="18" charset="-127"/>
                <a:ea typeface="HY헤드라인M" pitchFamily="18" charset="-127"/>
              </a:rPr>
              <a:t>Ⅲ</a:t>
            </a:r>
          </a:p>
          <a:p>
            <a:pPr algn="ctr">
              <a:spcBef>
                <a:spcPct val="50000"/>
              </a:spcBef>
            </a:pPr>
            <a:r>
              <a:rPr lang="ko-KR" altLang="en-US" sz="3200" b="1" dirty="0">
                <a:latin typeface="HY헤드라인M" pitchFamily="18" charset="-127"/>
                <a:ea typeface="HY헤드라인M" pitchFamily="18" charset="-127"/>
              </a:rPr>
              <a:t>시스템 설계</a:t>
            </a:r>
            <a:endParaRPr lang="ko-KR" altLang="en-US" sz="4000" b="1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58502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9D087-7A37-4AF3-AB91-9F4CF50C17A9}" type="slidenum">
              <a:rPr lang="en-US" altLang="ko-KR"/>
              <a:pPr/>
              <a:t>35</a:t>
            </a:fld>
            <a:endParaRPr lang="en-US" altLang="ko-KR"/>
          </a:p>
        </p:txBody>
      </p:sp>
      <p:sp>
        <p:nvSpPr>
          <p:cNvPr id="152578" name="Text Box 2"/>
          <p:cNvSpPr txBox="1">
            <a:spLocks noChangeArrowheads="1"/>
          </p:cNvSpPr>
          <p:nvPr/>
        </p:nvSpPr>
        <p:spPr bwMode="auto">
          <a:xfrm>
            <a:off x="1143000" y="872128"/>
            <a:ext cx="68580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-"/>
            </a:pPr>
            <a:r>
              <a:rPr lang="ko-KR" altLang="en-US" dirty="0"/>
              <a:t> 하드웨어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ko-KR" altLang="en-US" dirty="0"/>
              <a:t> 운영체제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ko-KR" altLang="en-US" dirty="0"/>
              <a:t> 웹서버 </a:t>
            </a:r>
            <a:r>
              <a:rPr lang="en-US" altLang="ko-KR" dirty="0"/>
              <a:t>/ DBMS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ko-KR" altLang="en-US" dirty="0"/>
              <a:t> 개발 언어</a:t>
            </a:r>
            <a:endParaRPr lang="en-US" altLang="ko-KR" dirty="0"/>
          </a:p>
          <a:p>
            <a:pPr>
              <a:spcBef>
                <a:spcPct val="50000"/>
              </a:spcBef>
              <a:buFontTx/>
              <a:buChar char="-"/>
            </a:pPr>
            <a:r>
              <a:rPr lang="ko-KR" altLang="en-US" dirty="0"/>
              <a:t> 설계 도구</a:t>
            </a:r>
            <a:endParaRPr lang="en-US" altLang="ko-KR" dirty="0"/>
          </a:p>
          <a:p>
            <a:pPr>
              <a:spcBef>
                <a:spcPct val="50000"/>
              </a:spcBef>
              <a:buFontTx/>
              <a:buChar char="-"/>
            </a:pPr>
            <a:endParaRPr lang="en-US" altLang="ko-KR" dirty="0"/>
          </a:p>
          <a:p>
            <a:pPr>
              <a:spcBef>
                <a:spcPct val="50000"/>
              </a:spcBef>
              <a:buFontTx/>
              <a:buChar char="-"/>
            </a:pPr>
            <a:r>
              <a:rPr lang="ko-KR" altLang="en-US" dirty="0"/>
              <a:t> 메일솔루션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ko-KR" altLang="en-US" dirty="0"/>
              <a:t> 멀티미디어 솔루션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ko-KR" altLang="en-US" dirty="0"/>
              <a:t> 전자상거래 솔루션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ko-KR" altLang="en-US" dirty="0"/>
              <a:t> 커뮤니티 솔루션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ko-KR" altLang="en-US" dirty="0"/>
              <a:t> 로그 분석 솔루션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ko-KR" altLang="en-US" dirty="0"/>
              <a:t> 광고 솔루션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ko-KR" altLang="en-US" dirty="0"/>
              <a:t> 검색 솔루션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385D9-C87E-4A20-BF11-6F68D68AF10B}" type="slidenum">
              <a:rPr lang="en-US" altLang="ko-KR"/>
              <a:pPr/>
              <a:t>36</a:t>
            </a:fld>
            <a:endParaRPr lang="en-US" altLang="ko-KR"/>
          </a:p>
        </p:txBody>
      </p:sp>
      <p:sp>
        <p:nvSpPr>
          <p:cNvPr id="144386" name="Rectangle 2"/>
          <p:cNvSpPr>
            <a:spLocks noChangeArrowheads="1"/>
          </p:cNvSpPr>
          <p:nvPr/>
        </p:nvSpPr>
        <p:spPr bwMode="auto">
          <a:xfrm>
            <a:off x="1828800" y="5334000"/>
            <a:ext cx="1447800" cy="8382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ko-KR" sz="1200"/>
          </a:p>
          <a:p>
            <a:pPr algn="ctr"/>
            <a:endParaRPr lang="en-US" altLang="ko-KR" sz="1200"/>
          </a:p>
          <a:p>
            <a:pPr algn="ctr"/>
            <a:endParaRPr lang="en-US" altLang="ko-KR" sz="1200"/>
          </a:p>
          <a:p>
            <a:pPr algn="ctr"/>
            <a:r>
              <a:rPr lang="en-US" altLang="ko-KR" sz="1200"/>
              <a:t>DB SVR (Secondary)</a:t>
            </a:r>
          </a:p>
        </p:txBody>
      </p:sp>
      <p:sp>
        <p:nvSpPr>
          <p:cNvPr id="144387" name="Rectangle 3"/>
          <p:cNvSpPr>
            <a:spLocks noChangeArrowheads="1"/>
          </p:cNvSpPr>
          <p:nvPr/>
        </p:nvSpPr>
        <p:spPr bwMode="auto">
          <a:xfrm>
            <a:off x="1447800" y="3200400"/>
            <a:ext cx="1524000" cy="762000"/>
          </a:xfrm>
          <a:prstGeom prst="rect">
            <a:avLst/>
          </a:prstGeom>
          <a:solidFill>
            <a:srgbClr val="66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200"/>
              <a:t>WinNT 2000</a:t>
            </a:r>
          </a:p>
          <a:p>
            <a:pPr algn="ctr"/>
            <a:r>
              <a:rPr lang="en-US" altLang="ko-KR" sz="1200"/>
              <a:t>IIS/ASP</a:t>
            </a:r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3657600" y="4876800"/>
            <a:ext cx="1600200" cy="990600"/>
          </a:xfrm>
          <a:prstGeom prst="rect">
            <a:avLst/>
          </a:prstGeom>
          <a:solidFill>
            <a:srgbClr val="66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200"/>
              <a:t>         Linux</a:t>
            </a:r>
          </a:p>
          <a:p>
            <a:r>
              <a:rPr lang="en-US" altLang="ko-KR" sz="1200"/>
              <a:t>-Cyber modelhouse</a:t>
            </a:r>
          </a:p>
          <a:p>
            <a:r>
              <a:rPr lang="en-US" altLang="ko-KR" sz="1200"/>
              <a:t>-MAPSee</a:t>
            </a:r>
          </a:p>
          <a:p>
            <a:r>
              <a:rPr lang="en-US" altLang="ko-KR" sz="1200"/>
              <a:t>-Image SVR</a:t>
            </a:r>
          </a:p>
          <a:p>
            <a:endParaRPr lang="en-US" altLang="ko-KR" sz="1200"/>
          </a:p>
        </p:txBody>
      </p:sp>
      <p:sp>
        <p:nvSpPr>
          <p:cNvPr id="144389" name="Rectangle 5"/>
          <p:cNvSpPr>
            <a:spLocks noChangeArrowheads="1"/>
          </p:cNvSpPr>
          <p:nvPr/>
        </p:nvSpPr>
        <p:spPr bwMode="auto">
          <a:xfrm>
            <a:off x="1447800" y="4876800"/>
            <a:ext cx="1447800" cy="990600"/>
          </a:xfrm>
          <a:prstGeom prst="rect">
            <a:avLst/>
          </a:prstGeom>
          <a:solidFill>
            <a:srgbClr val="66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200"/>
              <a:t>WinNT 2000</a:t>
            </a:r>
          </a:p>
          <a:p>
            <a:pPr algn="ctr"/>
            <a:r>
              <a:rPr lang="en-US" altLang="ko-KR" sz="1200"/>
              <a:t>SQL Server</a:t>
            </a:r>
          </a:p>
          <a:p>
            <a:pPr algn="ctr"/>
            <a:endParaRPr lang="en-US" altLang="ko-KR" sz="1200"/>
          </a:p>
        </p:txBody>
      </p:sp>
      <p:cxnSp>
        <p:nvCxnSpPr>
          <p:cNvPr id="144390" name="AutoShape 6"/>
          <p:cNvCxnSpPr>
            <a:cxnSpLocks noChangeShapeType="1"/>
            <a:stCxn id="144389" idx="0"/>
            <a:endCxn id="144419" idx="2"/>
          </p:cNvCxnSpPr>
          <p:nvPr/>
        </p:nvCxnSpPr>
        <p:spPr bwMode="auto">
          <a:xfrm flipV="1">
            <a:off x="2171700" y="3962400"/>
            <a:ext cx="22098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4391" name="AutoShape 7"/>
          <p:cNvCxnSpPr>
            <a:cxnSpLocks noChangeShapeType="1"/>
            <a:stCxn id="144387" idx="3"/>
            <a:endCxn id="144419" idx="1"/>
          </p:cNvCxnSpPr>
          <p:nvPr/>
        </p:nvCxnSpPr>
        <p:spPr bwMode="auto">
          <a:xfrm>
            <a:off x="2971800" y="35814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4392" name="Line 8"/>
          <p:cNvSpPr>
            <a:spLocks noChangeShapeType="1"/>
          </p:cNvSpPr>
          <p:nvPr/>
        </p:nvSpPr>
        <p:spPr bwMode="auto">
          <a:xfrm>
            <a:off x="2209800" y="3962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44393" name="Line 9"/>
          <p:cNvSpPr>
            <a:spLocks noChangeShapeType="1"/>
          </p:cNvSpPr>
          <p:nvPr/>
        </p:nvSpPr>
        <p:spPr bwMode="auto">
          <a:xfrm flipV="1">
            <a:off x="2209800" y="3962400"/>
            <a:ext cx="4114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44394" name="Line 10"/>
          <p:cNvSpPr>
            <a:spLocks noChangeShapeType="1"/>
          </p:cNvSpPr>
          <p:nvPr/>
        </p:nvSpPr>
        <p:spPr bwMode="auto">
          <a:xfrm>
            <a:off x="2209800" y="3962400"/>
            <a:ext cx="2133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44395" name="Line 11"/>
          <p:cNvSpPr>
            <a:spLocks noChangeShapeType="1"/>
          </p:cNvSpPr>
          <p:nvPr/>
        </p:nvSpPr>
        <p:spPr bwMode="auto">
          <a:xfrm>
            <a:off x="5105400" y="3581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44396" name="Line 12"/>
          <p:cNvSpPr>
            <a:spLocks noChangeShapeType="1"/>
          </p:cNvSpPr>
          <p:nvPr/>
        </p:nvSpPr>
        <p:spPr bwMode="auto">
          <a:xfrm flipH="1">
            <a:off x="4267200" y="3962400"/>
            <a:ext cx="2057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44397" name="Line 13"/>
          <p:cNvSpPr>
            <a:spLocks noChangeShapeType="1"/>
          </p:cNvSpPr>
          <p:nvPr/>
        </p:nvSpPr>
        <p:spPr bwMode="auto">
          <a:xfrm>
            <a:off x="4343400" y="3962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44398" name="Oval 14"/>
          <p:cNvSpPr>
            <a:spLocks noChangeArrowheads="1"/>
          </p:cNvSpPr>
          <p:nvPr/>
        </p:nvSpPr>
        <p:spPr bwMode="auto">
          <a:xfrm>
            <a:off x="2667000" y="1447800"/>
            <a:ext cx="1752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800"/>
              <a:t>인터넷</a:t>
            </a:r>
          </a:p>
        </p:txBody>
      </p:sp>
      <p:sp>
        <p:nvSpPr>
          <p:cNvPr id="144399" name="Text Box 15"/>
          <p:cNvSpPr txBox="1">
            <a:spLocks noChangeArrowheads="1"/>
          </p:cNvSpPr>
          <p:nvPr/>
        </p:nvSpPr>
        <p:spPr bwMode="auto">
          <a:xfrm>
            <a:off x="762000" y="3276600"/>
            <a:ext cx="685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000"/>
              <a:t>Compaq</a:t>
            </a:r>
          </a:p>
          <a:p>
            <a:pPr algn="ctr">
              <a:spcBef>
                <a:spcPct val="50000"/>
              </a:spcBef>
            </a:pPr>
            <a:r>
              <a:rPr lang="en-US" altLang="ko-KR" sz="1000"/>
              <a:t>5500</a:t>
            </a:r>
          </a:p>
        </p:txBody>
      </p:sp>
      <p:sp>
        <p:nvSpPr>
          <p:cNvPr id="144400" name="Text Box 16"/>
          <p:cNvSpPr txBox="1">
            <a:spLocks noChangeArrowheads="1"/>
          </p:cNvSpPr>
          <p:nvPr/>
        </p:nvSpPr>
        <p:spPr bwMode="auto">
          <a:xfrm>
            <a:off x="2971800" y="35814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000"/>
              <a:t>Compaq3000</a:t>
            </a:r>
          </a:p>
        </p:txBody>
      </p:sp>
      <p:sp>
        <p:nvSpPr>
          <p:cNvPr id="144401" name="Text Box 17"/>
          <p:cNvSpPr txBox="1">
            <a:spLocks noChangeArrowheads="1"/>
          </p:cNvSpPr>
          <p:nvPr/>
        </p:nvSpPr>
        <p:spPr bwMode="auto">
          <a:xfrm>
            <a:off x="5791200" y="41148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000"/>
              <a:t>Dell 6450</a:t>
            </a:r>
          </a:p>
        </p:txBody>
      </p:sp>
      <p:sp>
        <p:nvSpPr>
          <p:cNvPr id="144402" name="AutoShape 18"/>
          <p:cNvSpPr>
            <a:spLocks noChangeArrowheads="1"/>
          </p:cNvSpPr>
          <p:nvPr/>
        </p:nvSpPr>
        <p:spPr bwMode="auto">
          <a:xfrm>
            <a:off x="3276600" y="1143000"/>
            <a:ext cx="457200" cy="304800"/>
          </a:xfrm>
          <a:prstGeom prst="downArrow">
            <a:avLst>
              <a:gd name="adj1" fmla="val 50000"/>
              <a:gd name="adj2" fmla="val 4739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44403" name="Text Box 19"/>
          <p:cNvSpPr txBox="1">
            <a:spLocks noChangeArrowheads="1"/>
          </p:cNvSpPr>
          <p:nvPr/>
        </p:nvSpPr>
        <p:spPr bwMode="auto">
          <a:xfrm>
            <a:off x="2971800" y="838200"/>
            <a:ext cx="1143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/>
              <a:t>CUSTOMER</a:t>
            </a:r>
          </a:p>
        </p:txBody>
      </p:sp>
      <p:sp>
        <p:nvSpPr>
          <p:cNvPr id="144404" name="Text Box 20"/>
          <p:cNvSpPr txBox="1">
            <a:spLocks noChangeArrowheads="1"/>
          </p:cNvSpPr>
          <p:nvPr/>
        </p:nvSpPr>
        <p:spPr bwMode="auto">
          <a:xfrm>
            <a:off x="762000" y="54102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000"/>
              <a:t>HP 6000</a:t>
            </a:r>
          </a:p>
        </p:txBody>
      </p:sp>
      <p:sp>
        <p:nvSpPr>
          <p:cNvPr id="144405" name="Text Box 21"/>
          <p:cNvSpPr txBox="1">
            <a:spLocks noChangeArrowheads="1"/>
          </p:cNvSpPr>
          <p:nvPr/>
        </p:nvSpPr>
        <p:spPr bwMode="auto">
          <a:xfrm>
            <a:off x="5181600" y="5562600"/>
            <a:ext cx="838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000"/>
              <a:t>SGI1200</a:t>
            </a:r>
          </a:p>
        </p:txBody>
      </p:sp>
      <p:sp>
        <p:nvSpPr>
          <p:cNvPr id="144406" name="AutoShape 22"/>
          <p:cNvSpPr>
            <a:spLocks noChangeArrowheads="1"/>
          </p:cNvSpPr>
          <p:nvPr/>
        </p:nvSpPr>
        <p:spPr bwMode="auto">
          <a:xfrm>
            <a:off x="762000" y="2971800"/>
            <a:ext cx="7162800" cy="3352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4407" name="Rectangle 23"/>
          <p:cNvSpPr>
            <a:spLocks noChangeArrowheads="1"/>
          </p:cNvSpPr>
          <p:nvPr/>
        </p:nvSpPr>
        <p:spPr bwMode="auto">
          <a:xfrm>
            <a:off x="5638800" y="4800600"/>
            <a:ext cx="1676400" cy="7620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200"/>
              <a:t>WinNT2000</a:t>
            </a:r>
          </a:p>
          <a:p>
            <a:pPr algn="ctr"/>
            <a:r>
              <a:rPr lang="en-US" altLang="ko-KR" sz="1200"/>
              <a:t>IIS/ASP</a:t>
            </a:r>
          </a:p>
          <a:p>
            <a:pPr algn="ctr"/>
            <a:r>
              <a:rPr lang="en-US" altLang="ko-KR" sz="1200"/>
              <a:t>(Web Mail)</a:t>
            </a:r>
          </a:p>
        </p:txBody>
      </p:sp>
      <p:sp>
        <p:nvSpPr>
          <p:cNvPr id="144408" name="Rectangle 24"/>
          <p:cNvSpPr>
            <a:spLocks noChangeArrowheads="1"/>
          </p:cNvSpPr>
          <p:nvPr/>
        </p:nvSpPr>
        <p:spPr bwMode="auto">
          <a:xfrm>
            <a:off x="6248400" y="3581400"/>
            <a:ext cx="1447800" cy="8382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ko-KR" sz="1200"/>
          </a:p>
          <a:p>
            <a:pPr algn="ctr"/>
            <a:endParaRPr lang="en-US" altLang="ko-KR" sz="1200"/>
          </a:p>
          <a:p>
            <a:pPr algn="ctr"/>
            <a:r>
              <a:rPr lang="en-US" altLang="ko-KR" sz="1200"/>
              <a:t>Web hosting</a:t>
            </a:r>
          </a:p>
          <a:p>
            <a:pPr algn="ctr"/>
            <a:r>
              <a:rPr lang="en-US" altLang="ko-KR" sz="1200"/>
              <a:t> SVR (Secondary)</a:t>
            </a:r>
          </a:p>
        </p:txBody>
      </p:sp>
      <p:sp>
        <p:nvSpPr>
          <p:cNvPr id="144409" name="Text Box 25"/>
          <p:cNvSpPr txBox="1">
            <a:spLocks noChangeArrowheads="1"/>
          </p:cNvSpPr>
          <p:nvPr/>
        </p:nvSpPr>
        <p:spPr bwMode="auto">
          <a:xfrm>
            <a:off x="6172200" y="56388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000"/>
              <a:t>Dell 6450</a:t>
            </a:r>
          </a:p>
        </p:txBody>
      </p:sp>
      <p:sp>
        <p:nvSpPr>
          <p:cNvPr id="144410" name="AutoShape 26"/>
          <p:cNvSpPr>
            <a:spLocks noChangeArrowheads="1"/>
          </p:cNvSpPr>
          <p:nvPr/>
        </p:nvSpPr>
        <p:spPr bwMode="auto">
          <a:xfrm>
            <a:off x="2362200" y="2286000"/>
            <a:ext cx="2438400" cy="3810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4411" name="Text Box 27"/>
          <p:cNvSpPr txBox="1">
            <a:spLocks noChangeArrowheads="1"/>
          </p:cNvSpPr>
          <p:nvPr/>
        </p:nvSpPr>
        <p:spPr bwMode="auto">
          <a:xfrm>
            <a:off x="2438400" y="2316163"/>
            <a:ext cx="2286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200"/>
              <a:t>L5 switch(Load balancing)</a:t>
            </a:r>
          </a:p>
        </p:txBody>
      </p:sp>
      <p:sp>
        <p:nvSpPr>
          <p:cNvPr id="144412" name="Line 28"/>
          <p:cNvSpPr>
            <a:spLocks noChangeShapeType="1"/>
          </p:cNvSpPr>
          <p:nvPr/>
        </p:nvSpPr>
        <p:spPr bwMode="auto">
          <a:xfrm flipV="1">
            <a:off x="2209800" y="2667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4413" name="Line 29"/>
          <p:cNvSpPr>
            <a:spLocks noChangeShapeType="1"/>
          </p:cNvSpPr>
          <p:nvPr/>
        </p:nvSpPr>
        <p:spPr bwMode="auto">
          <a:xfrm flipH="1" flipV="1">
            <a:off x="3124200" y="2667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4414" name="Line 30"/>
          <p:cNvSpPr>
            <a:spLocks noChangeShapeType="1"/>
          </p:cNvSpPr>
          <p:nvPr/>
        </p:nvSpPr>
        <p:spPr bwMode="auto">
          <a:xfrm flipH="1" flipV="1">
            <a:off x="4724400" y="2667000"/>
            <a:ext cx="1447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4415" name="Line 31"/>
          <p:cNvSpPr>
            <a:spLocks noChangeShapeType="1"/>
          </p:cNvSpPr>
          <p:nvPr/>
        </p:nvSpPr>
        <p:spPr bwMode="auto">
          <a:xfrm flipH="1" flipV="1">
            <a:off x="4419600" y="2667000"/>
            <a:ext cx="21336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4416" name="Line 32"/>
          <p:cNvSpPr>
            <a:spLocks noChangeShapeType="1"/>
          </p:cNvSpPr>
          <p:nvPr/>
        </p:nvSpPr>
        <p:spPr bwMode="auto">
          <a:xfrm>
            <a:off x="3429000" y="2133600"/>
            <a:ext cx="0" cy="152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4417" name="Line 33"/>
          <p:cNvSpPr>
            <a:spLocks noChangeShapeType="1"/>
          </p:cNvSpPr>
          <p:nvPr/>
        </p:nvSpPr>
        <p:spPr bwMode="auto">
          <a:xfrm flipV="1">
            <a:off x="3657600" y="2133600"/>
            <a:ext cx="0" cy="152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4418" name="Rectangle 34"/>
          <p:cNvSpPr>
            <a:spLocks noChangeArrowheads="1"/>
          </p:cNvSpPr>
          <p:nvPr/>
        </p:nvSpPr>
        <p:spPr bwMode="auto">
          <a:xfrm>
            <a:off x="5562600" y="3200400"/>
            <a:ext cx="1676400" cy="7620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200"/>
              <a:t>WinNT2000</a:t>
            </a:r>
          </a:p>
          <a:p>
            <a:pPr algn="ctr"/>
            <a:r>
              <a:rPr lang="en-US" altLang="ko-KR" sz="1200"/>
              <a:t>IIS/ASP</a:t>
            </a:r>
          </a:p>
          <a:p>
            <a:pPr algn="ctr"/>
            <a:r>
              <a:rPr lang="en-US" altLang="ko-KR" sz="1200"/>
              <a:t>(Web Hosting)</a:t>
            </a:r>
          </a:p>
        </p:txBody>
      </p:sp>
      <p:sp>
        <p:nvSpPr>
          <p:cNvPr id="144419" name="Rectangle 35"/>
          <p:cNvSpPr>
            <a:spLocks noChangeArrowheads="1"/>
          </p:cNvSpPr>
          <p:nvPr/>
        </p:nvSpPr>
        <p:spPr bwMode="auto">
          <a:xfrm>
            <a:off x="3657600" y="3200400"/>
            <a:ext cx="1447800" cy="762000"/>
          </a:xfrm>
          <a:prstGeom prst="rect">
            <a:avLst/>
          </a:prstGeom>
          <a:solidFill>
            <a:srgbClr val="66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200"/>
              <a:t>WinNT 2000</a:t>
            </a:r>
          </a:p>
          <a:p>
            <a:pPr algn="ctr"/>
            <a:r>
              <a:rPr lang="en-US" altLang="ko-KR" sz="1200"/>
              <a:t>IIS/ASP</a:t>
            </a:r>
          </a:p>
        </p:txBody>
      </p:sp>
      <p:sp>
        <p:nvSpPr>
          <p:cNvPr id="144422" name="Rectangle 38"/>
          <p:cNvSpPr>
            <a:spLocks noChangeArrowheads="1"/>
          </p:cNvSpPr>
          <p:nvPr/>
        </p:nvSpPr>
        <p:spPr bwMode="auto">
          <a:xfrm>
            <a:off x="5638800" y="1066800"/>
            <a:ext cx="327660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algn="just"/>
            <a:r>
              <a:rPr lang="en-US" altLang="ko-KR" sz="1000">
                <a:latin typeface="Times New Roman" pitchFamily="18" charset="0"/>
                <a:ea typeface="바탕" pitchFamily="18" charset="-127"/>
              </a:rPr>
              <a:t>HW </a:t>
            </a:r>
            <a:r>
              <a:rPr lang="en-US" altLang="ko-KR" sz="1000">
                <a:latin typeface="Times New Roman"/>
                <a:ea typeface="바탕" pitchFamily="18" charset="-127"/>
              </a:rPr>
              <a:t>–</a:t>
            </a:r>
            <a:r>
              <a:rPr lang="en-US" altLang="ko-KR" sz="1000">
                <a:latin typeface="HY헤드라인M" pitchFamily="18" charset="-127"/>
                <a:ea typeface="바탕" pitchFamily="18" charset="-127"/>
              </a:rPr>
              <a:t> COMPAQ 5500</a:t>
            </a:r>
            <a:endParaRPr lang="en-US" altLang="ko-KR" sz="1000">
              <a:latin typeface="Times New Roman" pitchFamily="18" charset="0"/>
              <a:ea typeface="바탕" pitchFamily="18" charset="-127"/>
            </a:endParaRPr>
          </a:p>
          <a:p>
            <a:pPr algn="just" eaLnBrk="0" latinLnBrk="0" hangingPunct="0"/>
            <a:r>
              <a:rPr lang="en-US" altLang="ko-KR" sz="1000">
                <a:latin typeface="Times New Roman" pitchFamily="18" charset="0"/>
                <a:ea typeface="바탕" pitchFamily="18" charset="-127"/>
              </a:rPr>
              <a:t>OS - Window 2000 Advaced Server</a:t>
            </a:r>
          </a:p>
          <a:p>
            <a:pPr algn="just" eaLnBrk="0" latinLnBrk="0" hangingPunct="0"/>
            <a:r>
              <a:rPr lang="en-US" altLang="ko-KR" sz="1000">
                <a:latin typeface="Times New Roman" pitchFamily="18" charset="0"/>
                <a:ea typeface="바탕" pitchFamily="18" charset="-127"/>
              </a:rPr>
              <a:t>DB - SQL Server Enterprise 7.0</a:t>
            </a:r>
          </a:p>
          <a:p>
            <a:pPr algn="just" eaLnBrk="0" latinLnBrk="0" hangingPunct="0"/>
            <a:r>
              <a:rPr lang="en-US" altLang="ko-KR" sz="1000">
                <a:latin typeface="Times New Roman" pitchFamily="18" charset="0"/>
                <a:ea typeface="바탕" pitchFamily="18" charset="-127"/>
              </a:rPr>
              <a:t>IIS - IIS 5.0</a:t>
            </a:r>
          </a:p>
          <a:p>
            <a:pPr algn="just" eaLnBrk="0" latinLnBrk="0" hangingPunct="0"/>
            <a:r>
              <a:rPr lang="en-US" altLang="ko-KR" sz="1000">
                <a:latin typeface="Times New Roman" pitchFamily="18" charset="0"/>
                <a:ea typeface="바탕" pitchFamily="18" charset="-127"/>
              </a:rPr>
              <a:t>Server Side Script - ASP 3.0 &amp; JSP </a:t>
            </a:r>
          </a:p>
          <a:p>
            <a:pPr algn="just" eaLnBrk="0" latinLnBrk="0" hangingPunct="0"/>
            <a:r>
              <a:rPr lang="en-US" altLang="ko-KR" sz="1000">
                <a:latin typeface="Times New Roman" pitchFamily="18" charset="0"/>
                <a:ea typeface="바탕" pitchFamily="18" charset="-127"/>
              </a:rPr>
              <a:t>Client Side Script - VB Script &amp; JAVA Script &amp; HTML</a:t>
            </a:r>
          </a:p>
          <a:p>
            <a:pPr eaLnBrk="0" latinLnBrk="0" hangingPunct="0"/>
            <a:r>
              <a:rPr lang="en-US" altLang="ko-KR" sz="1000">
                <a:latin typeface="Times New Roman" pitchFamily="18" charset="0"/>
                <a:ea typeface="바탕" pitchFamily="18" charset="-127"/>
              </a:rPr>
              <a:t>                   CSS / DHTML </a:t>
            </a:r>
            <a:endParaRPr lang="en-US" altLang="ko-KR" sz="2400">
              <a:latin typeface="Times New Roman" pitchFamily="18" charset="0"/>
            </a:endParaRPr>
          </a:p>
        </p:txBody>
      </p:sp>
      <p:sp>
        <p:nvSpPr>
          <p:cNvPr id="144423" name="Rectangle 39"/>
          <p:cNvSpPr>
            <a:spLocks noChangeArrowheads="1"/>
          </p:cNvSpPr>
          <p:nvPr/>
        </p:nvSpPr>
        <p:spPr bwMode="auto">
          <a:xfrm>
            <a:off x="3352800" y="304800"/>
            <a:ext cx="2209800" cy="381000"/>
          </a:xfrm>
          <a:prstGeom prst="rect">
            <a:avLst/>
          </a:prstGeom>
          <a:solidFill>
            <a:srgbClr val="99CC00"/>
          </a:solidFill>
          <a:ln w="9525">
            <a:solidFill>
              <a:srgbClr val="99CC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marL="90488" indent="-90488" algn="ctr">
              <a:buClr>
                <a:srgbClr val="000000"/>
              </a:buClr>
              <a:buSzPct val="90000"/>
              <a:buFont typeface="Monotype Sorts" pitchFamily="2" charset="2"/>
              <a:buNone/>
            </a:pPr>
            <a:r>
              <a:rPr lang="ko-KR" altLang="en-US" b="1">
                <a:latin typeface="Times New Roman" pitchFamily="18" charset="0"/>
              </a:rPr>
              <a:t>시 스 템 구 성 도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F2E2-2A99-4B83-8C3C-E152DAF85C43}" type="slidenum">
              <a:rPr lang="en-US" altLang="ko-KR"/>
              <a:pPr/>
              <a:t>37</a:t>
            </a:fld>
            <a:endParaRPr lang="en-US" altLang="ko-KR"/>
          </a:p>
        </p:txBody>
      </p:sp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3352800" y="685800"/>
            <a:ext cx="2209800" cy="381000"/>
          </a:xfrm>
          <a:prstGeom prst="rect">
            <a:avLst/>
          </a:prstGeom>
          <a:solidFill>
            <a:srgbClr val="99CC00"/>
          </a:solidFill>
          <a:ln w="9525">
            <a:solidFill>
              <a:srgbClr val="99CC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marL="90488" indent="-90488" algn="ctr">
              <a:buClr>
                <a:srgbClr val="000000"/>
              </a:buClr>
              <a:buSzPct val="90000"/>
              <a:buFont typeface="Monotype Sorts" pitchFamily="2" charset="2"/>
              <a:buNone/>
            </a:pPr>
            <a:r>
              <a:rPr lang="ko-KR" altLang="en-US" b="1">
                <a:latin typeface="Times New Roman" pitchFamily="18" charset="0"/>
              </a:rPr>
              <a:t>운 영 체 제</a:t>
            </a:r>
          </a:p>
        </p:txBody>
      </p:sp>
      <p:sp>
        <p:nvSpPr>
          <p:cNvPr id="151555" name="Text Box 3"/>
          <p:cNvSpPr txBox="1">
            <a:spLocks noChangeArrowheads="1"/>
          </p:cNvSpPr>
          <p:nvPr/>
        </p:nvSpPr>
        <p:spPr bwMode="auto">
          <a:xfrm>
            <a:off x="609600" y="1066800"/>
            <a:ext cx="80772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ko-KR" dirty="0"/>
              <a:t>1. LINUX</a:t>
            </a:r>
          </a:p>
          <a:p>
            <a:pPr algn="just">
              <a:spcBef>
                <a:spcPct val="50000"/>
              </a:spcBef>
            </a:pPr>
            <a:r>
              <a:rPr lang="ko-KR" altLang="en-US" dirty="0" err="1"/>
              <a:t>리눅스는</a:t>
            </a:r>
            <a:r>
              <a:rPr lang="ko-KR" altLang="en-US" dirty="0"/>
              <a:t> 다양한 환경에서 업무 처리 능력이 뛰어나며</a:t>
            </a:r>
            <a:r>
              <a:rPr lang="en-US" altLang="ko-KR" dirty="0"/>
              <a:t>, </a:t>
            </a:r>
            <a:r>
              <a:rPr lang="ko-KR" altLang="en-US" dirty="0"/>
              <a:t>유연성과 </a:t>
            </a:r>
            <a:r>
              <a:rPr lang="ko-KR" altLang="en-US" dirty="0" err="1"/>
              <a:t>확장성</a:t>
            </a:r>
            <a:r>
              <a:rPr lang="en-US" altLang="ko-KR" dirty="0"/>
              <a:t>, </a:t>
            </a:r>
            <a:r>
              <a:rPr lang="ko-KR" altLang="en-US" dirty="0"/>
              <a:t>신뢰성이 뛰어나 고객의 업무처리 능력을 향상을 가져옴으로써 생산량을 증대시킨다</a:t>
            </a:r>
            <a:r>
              <a:rPr lang="en-US" altLang="ko-KR" dirty="0"/>
              <a:t>.</a:t>
            </a:r>
          </a:p>
          <a:p>
            <a:pPr algn="just">
              <a:spcBef>
                <a:spcPct val="50000"/>
              </a:spcBef>
            </a:pPr>
            <a:r>
              <a:rPr lang="ko-KR" altLang="en-US" dirty="0"/>
              <a:t>아울러 안정성이 뛰어나 시스템의 다운시간에 따른 </a:t>
            </a:r>
            <a:r>
              <a:rPr lang="ko-KR" altLang="en-US" dirty="0" err="1"/>
              <a:t>재비용을</a:t>
            </a:r>
            <a:r>
              <a:rPr lang="ko-KR" altLang="en-US" dirty="0"/>
              <a:t> 극적으로 절감할 수 있으며</a:t>
            </a:r>
            <a:r>
              <a:rPr lang="en-US" altLang="ko-KR" dirty="0"/>
              <a:t>, </a:t>
            </a:r>
            <a:r>
              <a:rPr lang="ko-KR" altLang="en-US" dirty="0"/>
              <a:t>높은 </a:t>
            </a:r>
            <a:r>
              <a:rPr lang="ko-KR" altLang="en-US" dirty="0" err="1"/>
              <a:t>퍼포먼스는</a:t>
            </a:r>
            <a:r>
              <a:rPr lang="ko-KR" altLang="en-US" dirty="0"/>
              <a:t> 또한 동일한 </a:t>
            </a:r>
            <a:r>
              <a:rPr lang="ko-KR" altLang="en-US" dirty="0" err="1"/>
              <a:t>시간내에</a:t>
            </a:r>
            <a:r>
              <a:rPr lang="ko-KR" altLang="en-US" dirty="0"/>
              <a:t> 더욱 많은 업무를 처리할 수 있는 능력을 보장함으로써 고객의 업무의 흐름을 </a:t>
            </a:r>
            <a:r>
              <a:rPr lang="ko-KR" altLang="en-US" dirty="0" err="1"/>
              <a:t>원할하게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F2E2-2A99-4B83-8C3C-E152DAF85C43}" type="slidenum">
              <a:rPr lang="en-US" altLang="ko-KR"/>
              <a:pPr/>
              <a:t>38</a:t>
            </a:fld>
            <a:endParaRPr lang="en-US" altLang="ko-KR"/>
          </a:p>
        </p:txBody>
      </p:sp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3352800" y="685800"/>
            <a:ext cx="2209800" cy="381000"/>
          </a:xfrm>
          <a:prstGeom prst="rect">
            <a:avLst/>
          </a:prstGeom>
          <a:solidFill>
            <a:srgbClr val="99CC00"/>
          </a:solidFill>
          <a:ln w="9525">
            <a:solidFill>
              <a:srgbClr val="99CC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marL="90488" indent="-90488" algn="ctr">
              <a:buClr>
                <a:srgbClr val="000000"/>
              </a:buClr>
              <a:buSzPct val="90000"/>
              <a:buFont typeface="Monotype Sorts" pitchFamily="2" charset="2"/>
              <a:buNone/>
            </a:pPr>
            <a:r>
              <a:rPr lang="ko-KR" altLang="en-US" b="1" dirty="0">
                <a:latin typeface="Times New Roman" pitchFamily="18" charset="0"/>
              </a:rPr>
              <a:t>웹서버</a:t>
            </a:r>
          </a:p>
        </p:txBody>
      </p:sp>
      <p:sp>
        <p:nvSpPr>
          <p:cNvPr id="151555" name="Text Box 3"/>
          <p:cNvSpPr txBox="1">
            <a:spLocks noChangeArrowheads="1"/>
          </p:cNvSpPr>
          <p:nvPr/>
        </p:nvSpPr>
        <p:spPr bwMode="auto">
          <a:xfrm>
            <a:off x="609600" y="1066800"/>
            <a:ext cx="8077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ko-KR" dirty="0"/>
              <a:t>1. Apache-Tomcat</a:t>
            </a:r>
          </a:p>
          <a:p>
            <a:pPr algn="just">
              <a:spcBef>
                <a:spcPct val="50000"/>
              </a:spcBef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52626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F2E2-2A99-4B83-8C3C-E152DAF85C43}" type="slidenum">
              <a:rPr lang="en-US" altLang="ko-KR"/>
              <a:pPr/>
              <a:t>39</a:t>
            </a:fld>
            <a:endParaRPr lang="en-US" altLang="ko-KR"/>
          </a:p>
        </p:txBody>
      </p:sp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3352800" y="685800"/>
            <a:ext cx="2209800" cy="381000"/>
          </a:xfrm>
          <a:prstGeom prst="rect">
            <a:avLst/>
          </a:prstGeom>
          <a:solidFill>
            <a:srgbClr val="99CC00"/>
          </a:solidFill>
          <a:ln w="9525">
            <a:solidFill>
              <a:srgbClr val="99CC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marL="90488" indent="-90488" algn="ctr">
              <a:buClr>
                <a:srgbClr val="000000"/>
              </a:buClr>
              <a:buSzPct val="90000"/>
              <a:buFont typeface="Monotype Sorts" pitchFamily="2" charset="2"/>
              <a:buNone/>
            </a:pPr>
            <a:r>
              <a:rPr lang="ko-KR" altLang="en-US" b="1" dirty="0">
                <a:latin typeface="Times New Roman" pitchFamily="18" charset="0"/>
              </a:rPr>
              <a:t>데이터베이스 서버</a:t>
            </a:r>
          </a:p>
        </p:txBody>
      </p:sp>
      <p:sp>
        <p:nvSpPr>
          <p:cNvPr id="151555" name="Text Box 3"/>
          <p:cNvSpPr txBox="1">
            <a:spLocks noChangeArrowheads="1"/>
          </p:cNvSpPr>
          <p:nvPr/>
        </p:nvSpPr>
        <p:spPr bwMode="auto">
          <a:xfrm>
            <a:off x="609600" y="1066800"/>
            <a:ext cx="8077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ko-KR" dirty="0"/>
              <a:t>1. MariaDB</a:t>
            </a:r>
          </a:p>
          <a:p>
            <a:pPr algn="just">
              <a:spcBef>
                <a:spcPct val="50000"/>
              </a:spcBef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950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F7148-320F-4A42-AA33-5D2B6AAC0385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2286000" y="1981200"/>
            <a:ext cx="563880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FontTx/>
              <a:buAutoNum type="arabicPeriod"/>
            </a:pP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웹사이트 구축 전략 수립</a:t>
            </a: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FontTx/>
              <a:buAutoNum type="arabicPeriod"/>
            </a:pP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벤치마킹 및 </a:t>
            </a:r>
            <a:r>
              <a:rPr lang="ko-KR" altLang="en-US" sz="2000" dirty="0" err="1">
                <a:latin typeface="HY헤드라인M" pitchFamily="18" charset="-127"/>
                <a:ea typeface="HY헤드라인M" pitchFamily="18" charset="-127"/>
              </a:rPr>
              <a:t>컨텐츠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 설계 </a:t>
            </a: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UI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및 시스템 설계</a:t>
            </a: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FontTx/>
              <a:buAutoNum type="arabicPeriod"/>
            </a:pP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웹사이트 평가 및 유지보수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2819400" y="10668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2400">
                <a:latin typeface="HY헤드라인M" pitchFamily="18" charset="-127"/>
                <a:ea typeface="HY헤드라인M" pitchFamily="18" charset="-127"/>
              </a:rPr>
              <a:t>목차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63A736-0650-43FF-AEAD-C4FC0E153867}" type="slidenum">
              <a:rPr lang="en-US" altLang="ko-KR"/>
              <a:pPr/>
              <a:t>40</a:t>
            </a:fld>
            <a:endParaRPr lang="en-US" altLang="ko-KR"/>
          </a:p>
        </p:txBody>
      </p:sp>
      <p:sp>
        <p:nvSpPr>
          <p:cNvPr id="149506" name="Text Box 2"/>
          <p:cNvSpPr txBox="1">
            <a:spLocks noChangeArrowheads="1"/>
          </p:cNvSpPr>
          <p:nvPr/>
        </p:nvSpPr>
        <p:spPr bwMode="auto">
          <a:xfrm>
            <a:off x="533400" y="1158875"/>
            <a:ext cx="80772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dirty="0"/>
              <a:t>1. JSP / Servlet</a:t>
            </a:r>
            <a:endParaRPr lang="en-US" altLang="ko-KR" dirty="0">
              <a:ea typeface="바탕" pitchFamily="18" charset="-127"/>
            </a:endParaRPr>
          </a:p>
          <a:p>
            <a:pPr>
              <a:spcBef>
                <a:spcPct val="50000"/>
              </a:spcBef>
            </a:pPr>
            <a:r>
              <a:rPr lang="en-US" altLang="ko-KR" dirty="0"/>
              <a:t>JAVA</a:t>
            </a:r>
            <a:r>
              <a:rPr lang="ko-KR" altLang="en-US" dirty="0"/>
              <a:t>로 구현된 서버 스크립트이다</a:t>
            </a:r>
            <a:r>
              <a:rPr lang="en-US" altLang="ko-KR" dirty="0"/>
              <a:t>. JSP</a:t>
            </a:r>
            <a:r>
              <a:rPr lang="ko-KR" altLang="en-US" dirty="0"/>
              <a:t>는 </a:t>
            </a:r>
            <a:r>
              <a:rPr lang="en-US" altLang="ko-KR" dirty="0"/>
              <a:t>Platform</a:t>
            </a:r>
            <a:r>
              <a:rPr lang="ko-KR" altLang="en-US" dirty="0"/>
              <a:t>에 무관하게 동작하도록 설계되었으며  </a:t>
            </a:r>
            <a:r>
              <a:rPr lang="en-US" altLang="ko-KR" dirty="0"/>
              <a:t>java virtual machine</a:t>
            </a:r>
            <a:r>
              <a:rPr lang="ko-KR" altLang="en-US" dirty="0"/>
              <a:t>만 있으면 모든 운영체제에서 사용가능 하다</a:t>
            </a:r>
            <a:r>
              <a:rPr lang="en-US" altLang="ko-KR" dirty="0"/>
              <a:t>. </a:t>
            </a:r>
            <a:r>
              <a:rPr lang="ko-KR" altLang="en-US" dirty="0"/>
              <a:t>또 자바가 지원하는 </a:t>
            </a:r>
            <a:r>
              <a:rPr lang="ko-KR" altLang="en-US" dirty="0" err="1"/>
              <a:t>모든기능들을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  <a:endParaRPr lang="en-US" altLang="ko-KR" dirty="0">
              <a:ea typeface="바탕" pitchFamily="18" charset="-127"/>
            </a:endParaRPr>
          </a:p>
          <a:p>
            <a:pPr>
              <a:spcBef>
                <a:spcPct val="50000"/>
              </a:spcBef>
            </a:pPr>
            <a:r>
              <a:rPr lang="ko-KR" altLang="en-US" dirty="0"/>
              <a:t>독립</a:t>
            </a:r>
            <a:r>
              <a:rPr lang="en-US" altLang="ko-KR" dirty="0"/>
              <a:t>/</a:t>
            </a:r>
            <a:r>
              <a:rPr lang="ko-KR" altLang="en-US" dirty="0"/>
              <a:t>컴포넌트 개발언어 </a:t>
            </a:r>
            <a:r>
              <a:rPr lang="en-US" altLang="ko-KR" dirty="0"/>
              <a:t>: JAVA/JavaBeans</a:t>
            </a:r>
            <a:endParaRPr lang="en-US" altLang="ko-KR" dirty="0">
              <a:ea typeface="바탕" pitchFamily="18" charset="-127"/>
            </a:endParaRPr>
          </a:p>
          <a:p>
            <a:pPr>
              <a:spcBef>
                <a:spcPct val="50000"/>
              </a:spcBef>
            </a:pPr>
            <a:r>
              <a:rPr lang="ko-KR" altLang="en-US" dirty="0"/>
              <a:t>환경 </a:t>
            </a:r>
            <a:r>
              <a:rPr lang="en-US" altLang="ko-KR" dirty="0"/>
              <a:t>: All</a:t>
            </a:r>
          </a:p>
          <a:p>
            <a:pPr>
              <a:spcBef>
                <a:spcPct val="50000"/>
              </a:spcBef>
            </a:pPr>
            <a:endParaRPr lang="en-US" altLang="ko-KR" dirty="0">
              <a:latin typeface="Times New Roman"/>
            </a:endParaRPr>
          </a:p>
          <a:p>
            <a:pPr>
              <a:spcBef>
                <a:spcPct val="50000"/>
              </a:spcBef>
            </a:pPr>
            <a:r>
              <a:rPr lang="en-US" altLang="ko-KR" dirty="0">
                <a:latin typeface="Times New Roman"/>
              </a:rPr>
              <a:t>* </a:t>
            </a:r>
            <a:r>
              <a:rPr lang="ko-KR" altLang="en-US" dirty="0">
                <a:latin typeface="Times New Roman"/>
              </a:rPr>
              <a:t>개발 프로그램</a:t>
            </a:r>
            <a:r>
              <a:rPr lang="en-US" altLang="ko-KR" dirty="0">
                <a:latin typeface="Times New Roman"/>
              </a:rPr>
              <a:t> </a:t>
            </a:r>
            <a:endParaRPr lang="en-US" altLang="ko-KR" dirty="0">
              <a:ea typeface="바탕" pitchFamily="18" charset="-127"/>
            </a:endParaRPr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3352800" y="685800"/>
            <a:ext cx="2209800" cy="381000"/>
          </a:xfrm>
          <a:prstGeom prst="rect">
            <a:avLst/>
          </a:prstGeom>
          <a:solidFill>
            <a:srgbClr val="99CC00"/>
          </a:solidFill>
          <a:ln w="9525">
            <a:solidFill>
              <a:srgbClr val="99CC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marL="90488" indent="-90488" algn="ctr">
              <a:buClr>
                <a:srgbClr val="000000"/>
              </a:buClr>
              <a:buSzPct val="90000"/>
              <a:buFont typeface="Monotype Sorts" pitchFamily="2" charset="2"/>
              <a:buNone/>
            </a:pPr>
            <a:r>
              <a:rPr lang="ko-KR" altLang="en-US" b="1">
                <a:latin typeface="Times New Roman" pitchFamily="18" charset="0"/>
              </a:rPr>
              <a:t>개 발 언 어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63A736-0650-43FF-AEAD-C4FC0E153867}" type="slidenum">
              <a:rPr lang="en-US" altLang="ko-KR"/>
              <a:pPr/>
              <a:t>41</a:t>
            </a:fld>
            <a:endParaRPr lang="en-US" altLang="ko-KR"/>
          </a:p>
        </p:txBody>
      </p:sp>
      <p:sp>
        <p:nvSpPr>
          <p:cNvPr id="149506" name="Text Box 2"/>
          <p:cNvSpPr txBox="1">
            <a:spLocks noChangeArrowheads="1"/>
          </p:cNvSpPr>
          <p:nvPr/>
        </p:nvSpPr>
        <p:spPr bwMode="auto">
          <a:xfrm>
            <a:off x="533400" y="1158875"/>
            <a:ext cx="8077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dirty="0"/>
              <a:t>1. </a:t>
            </a:r>
            <a:r>
              <a:rPr lang="en-US" altLang="ko-KR" dirty="0" err="1"/>
              <a:t>JSoup</a:t>
            </a:r>
            <a:br>
              <a:rPr lang="en-US" altLang="ko-KR" dirty="0"/>
            </a:br>
            <a:endParaRPr lang="en-US" altLang="ko-KR" dirty="0">
              <a:ea typeface="바탕" pitchFamily="18" charset="-127"/>
            </a:endParaRPr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3352800" y="685800"/>
            <a:ext cx="2209800" cy="381000"/>
          </a:xfrm>
          <a:prstGeom prst="rect">
            <a:avLst/>
          </a:prstGeom>
          <a:solidFill>
            <a:srgbClr val="99CC00"/>
          </a:solidFill>
          <a:ln w="9525">
            <a:solidFill>
              <a:srgbClr val="99CC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marL="90488" indent="-90488" algn="ctr">
              <a:buClr>
                <a:srgbClr val="000000"/>
              </a:buClr>
              <a:buSzPct val="90000"/>
              <a:buFont typeface="Monotype Sorts" pitchFamily="2" charset="2"/>
              <a:buNone/>
            </a:pPr>
            <a:r>
              <a:rPr lang="ko-KR" altLang="en-US" b="1" dirty="0">
                <a:latin typeface="Times New Roman" pitchFamily="18" charset="0"/>
              </a:rPr>
              <a:t>개발 라이브러리</a:t>
            </a:r>
          </a:p>
        </p:txBody>
      </p:sp>
    </p:spTree>
    <p:extLst>
      <p:ext uri="{BB962C8B-B14F-4D97-AF65-F5344CB8AC3E}">
        <p14:creationId xmlns:p14="http://schemas.microsoft.com/office/powerpoint/2010/main" val="7555537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982BF-4154-4564-AC2F-0310265E9658}" type="slidenum">
              <a:rPr lang="en-US" altLang="ko-KR"/>
              <a:pPr/>
              <a:t>42</a:t>
            </a:fld>
            <a:endParaRPr lang="en-US" altLang="ko-KR"/>
          </a:p>
        </p:txBody>
      </p:sp>
      <p:sp>
        <p:nvSpPr>
          <p:cNvPr id="145410" name="Text Box 2"/>
          <p:cNvSpPr txBox="1">
            <a:spLocks noChangeArrowheads="1"/>
          </p:cNvSpPr>
          <p:nvPr/>
        </p:nvSpPr>
        <p:spPr bwMode="auto">
          <a:xfrm>
            <a:off x="457200" y="1104900"/>
            <a:ext cx="8077200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ko-KR" dirty="0"/>
          </a:p>
          <a:p>
            <a:pPr>
              <a:spcBef>
                <a:spcPct val="50000"/>
              </a:spcBef>
            </a:pPr>
            <a:r>
              <a:rPr lang="ko-KR" altLang="en-US" dirty="0"/>
              <a:t>개발 방법론 </a:t>
            </a:r>
            <a:r>
              <a:rPr lang="en-US" altLang="ko-KR" dirty="0"/>
              <a:t>: </a:t>
            </a:r>
            <a:r>
              <a:rPr lang="ko-KR" altLang="en-US" dirty="0"/>
              <a:t>구조적 분석</a:t>
            </a:r>
            <a:r>
              <a:rPr lang="en-US" altLang="ko-KR" dirty="0"/>
              <a:t>/</a:t>
            </a:r>
            <a:r>
              <a:rPr lang="ko-KR" altLang="en-US" dirty="0"/>
              <a:t>설계</a:t>
            </a:r>
            <a:r>
              <a:rPr lang="en-US" altLang="ko-KR" dirty="0"/>
              <a:t>(</a:t>
            </a:r>
            <a:r>
              <a:rPr lang="ko-KR" altLang="en-US" dirty="0"/>
              <a:t>또는 방법론</a:t>
            </a:r>
            <a:r>
              <a:rPr lang="en-US" altLang="ko-KR" dirty="0"/>
              <a:t>), </a:t>
            </a:r>
            <a:r>
              <a:rPr lang="ko-KR" altLang="en-US" dirty="0"/>
              <a:t>정보공학</a:t>
            </a:r>
            <a:r>
              <a:rPr lang="en-US" altLang="ko-KR" dirty="0"/>
              <a:t>, </a:t>
            </a:r>
            <a:r>
              <a:rPr lang="ko-KR" altLang="en-US" dirty="0"/>
              <a:t>객체지향 방법론 등이 있다</a:t>
            </a:r>
            <a:r>
              <a:rPr lang="en-US" altLang="ko-KR" dirty="0"/>
              <a:t>.</a:t>
            </a:r>
          </a:p>
          <a:p>
            <a:pPr>
              <a:spcBef>
                <a:spcPct val="50000"/>
              </a:spcBef>
            </a:pPr>
            <a:endParaRPr lang="en-US" altLang="ko-KR" dirty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r>
              <a:rPr lang="ko-KR" altLang="en-US" dirty="0">
                <a:solidFill>
                  <a:srgbClr val="000000"/>
                </a:solidFill>
              </a:rPr>
              <a:t>분석</a:t>
            </a:r>
            <a:r>
              <a:rPr lang="en-US" altLang="ko-KR" dirty="0">
                <a:solidFill>
                  <a:srgbClr val="000000"/>
                </a:solidFill>
              </a:rPr>
              <a:t>/</a:t>
            </a:r>
            <a:r>
              <a:rPr lang="ko-KR" altLang="en-US" dirty="0">
                <a:solidFill>
                  <a:srgbClr val="000000"/>
                </a:solidFill>
              </a:rPr>
              <a:t>설계용 문서 산출물인 다이아그램은  다음과 같은 </a:t>
            </a:r>
            <a:r>
              <a:rPr lang="ko-KR" altLang="en-US" dirty="0" err="1">
                <a:solidFill>
                  <a:srgbClr val="000000"/>
                </a:solidFill>
              </a:rPr>
              <a:t>잇점을</a:t>
            </a:r>
            <a:r>
              <a:rPr lang="ko-KR" altLang="en-US" dirty="0">
                <a:solidFill>
                  <a:srgbClr val="000000"/>
                </a:solidFill>
              </a:rPr>
              <a:t> 가져다 줄 수 있다</a:t>
            </a:r>
            <a:r>
              <a:rPr lang="en-US" altLang="ko-KR" dirty="0">
                <a:solidFill>
                  <a:srgbClr val="000000"/>
                </a:solidFill>
              </a:rPr>
              <a:t>. </a:t>
            </a:r>
          </a:p>
          <a:p>
            <a:pPr>
              <a:spcBef>
                <a:spcPct val="50000"/>
              </a:spcBef>
            </a:pPr>
            <a:endParaRPr lang="en-US" altLang="ko-KR" dirty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ko-KR" altLang="en-US" dirty="0">
                <a:solidFill>
                  <a:srgbClr val="000000"/>
                </a:solidFill>
              </a:rPr>
              <a:t> 현업사용자의 업무 및 요구사항을 쉽게 문서화 할 수 있다</a:t>
            </a:r>
            <a:r>
              <a:rPr lang="en-US" altLang="ko-KR" dirty="0">
                <a:solidFill>
                  <a:srgbClr val="000000"/>
                </a:solidFill>
              </a:rPr>
              <a:t>. </a:t>
            </a:r>
          </a:p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ko-KR" altLang="en-US" dirty="0">
                <a:solidFill>
                  <a:srgbClr val="000000"/>
                </a:solidFill>
              </a:rPr>
              <a:t> 현업사용자와 분석가</a:t>
            </a:r>
            <a:r>
              <a:rPr lang="en-US" altLang="ko-KR" dirty="0">
                <a:solidFill>
                  <a:srgbClr val="000000"/>
                </a:solidFill>
              </a:rPr>
              <a:t>(</a:t>
            </a:r>
            <a:r>
              <a:rPr lang="ko-KR" altLang="en-US" dirty="0">
                <a:solidFill>
                  <a:srgbClr val="000000"/>
                </a:solidFill>
              </a:rPr>
              <a:t>또는 개발자</a:t>
            </a:r>
            <a:r>
              <a:rPr lang="en-US" altLang="ko-KR" dirty="0">
                <a:solidFill>
                  <a:srgbClr val="000000"/>
                </a:solidFill>
              </a:rPr>
              <a:t>) </a:t>
            </a:r>
            <a:r>
              <a:rPr lang="ko-KR" altLang="en-US" dirty="0">
                <a:solidFill>
                  <a:srgbClr val="000000"/>
                </a:solidFill>
              </a:rPr>
              <a:t>사이의 의사소통을 위한 공용어의 역할을 한다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</a:p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ko-KR" altLang="en-US" dirty="0">
                <a:solidFill>
                  <a:srgbClr val="000000"/>
                </a:solidFill>
              </a:rPr>
              <a:t> 일관성 있고 정확한 사용자의 요구사항을 파악할 수 있는 요구분석용 도구의 역할을 한다</a:t>
            </a:r>
            <a:r>
              <a:rPr lang="en-US" altLang="ko-KR" dirty="0">
                <a:solidFill>
                  <a:srgbClr val="000000"/>
                </a:solidFill>
              </a:rPr>
              <a:t>.  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ü"/>
            </a:pPr>
            <a:endParaRPr lang="en-US" altLang="ko-KR" dirty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endParaRPr lang="en-US" altLang="ko-KR" dirty="0"/>
          </a:p>
        </p:txBody>
      </p:sp>
      <p:sp>
        <p:nvSpPr>
          <p:cNvPr id="145411" name="Rectangle 3"/>
          <p:cNvSpPr>
            <a:spLocks noChangeArrowheads="1"/>
          </p:cNvSpPr>
          <p:nvPr/>
        </p:nvSpPr>
        <p:spPr bwMode="auto">
          <a:xfrm>
            <a:off x="3352800" y="685800"/>
            <a:ext cx="2209800" cy="381000"/>
          </a:xfrm>
          <a:prstGeom prst="rect">
            <a:avLst/>
          </a:prstGeom>
          <a:solidFill>
            <a:srgbClr val="99CC00"/>
          </a:solidFill>
          <a:ln w="9525">
            <a:solidFill>
              <a:srgbClr val="99CC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marL="90488" indent="-90488" algn="ctr">
              <a:buClr>
                <a:srgbClr val="000000"/>
              </a:buClr>
              <a:buSzPct val="90000"/>
              <a:buFont typeface="Monotype Sorts" pitchFamily="2" charset="2"/>
              <a:buNone/>
            </a:pPr>
            <a:r>
              <a:rPr lang="ko-KR" altLang="en-US" b="1">
                <a:latin typeface="Times New Roman" pitchFamily="18" charset="0"/>
              </a:rPr>
              <a:t>설 계 도 구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5EDE4-C7B0-4F30-95AB-EED301123C99}" type="slidenum">
              <a:rPr lang="en-US" altLang="ko-KR"/>
              <a:pPr/>
              <a:t>43</a:t>
            </a:fld>
            <a:endParaRPr lang="en-US" altLang="ko-KR"/>
          </a:p>
        </p:txBody>
      </p:sp>
      <p:sp>
        <p:nvSpPr>
          <p:cNvPr id="146434" name="Text Box 2"/>
          <p:cNvSpPr txBox="1">
            <a:spLocks noChangeArrowheads="1"/>
          </p:cNvSpPr>
          <p:nvPr/>
        </p:nvSpPr>
        <p:spPr bwMode="auto">
          <a:xfrm>
            <a:off x="533400" y="381000"/>
            <a:ext cx="81534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 dirty="0">
                <a:solidFill>
                  <a:srgbClr val="000000"/>
                </a:solidFill>
              </a:rPr>
              <a:t>1. </a:t>
            </a:r>
            <a:r>
              <a:rPr lang="ko-KR" altLang="en-US" dirty="0">
                <a:solidFill>
                  <a:srgbClr val="000000"/>
                </a:solidFill>
              </a:rPr>
              <a:t>구조적 분석 설계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ko-KR" altLang="en-US" dirty="0">
                <a:solidFill>
                  <a:srgbClr val="000000"/>
                </a:solidFill>
              </a:rPr>
              <a:t>구조적 분석이란 자료 흐름도</a:t>
            </a:r>
            <a:r>
              <a:rPr lang="en-US" altLang="ko-KR" dirty="0">
                <a:solidFill>
                  <a:srgbClr val="000000"/>
                </a:solidFill>
              </a:rPr>
              <a:t>(DFD)</a:t>
            </a:r>
            <a:r>
              <a:rPr lang="ko-KR" altLang="en-US" dirty="0">
                <a:solidFill>
                  <a:srgbClr val="000000"/>
                </a:solidFill>
              </a:rPr>
              <a:t>를 이용한 프로세스 모델링</a:t>
            </a:r>
            <a:r>
              <a:rPr lang="en-US" altLang="ko-KR" dirty="0">
                <a:solidFill>
                  <a:srgbClr val="000000"/>
                </a:solidFill>
              </a:rPr>
              <a:t>, </a:t>
            </a:r>
            <a:r>
              <a:rPr lang="ko-KR" altLang="en-US" dirty="0">
                <a:solidFill>
                  <a:srgbClr val="000000"/>
                </a:solidFill>
              </a:rPr>
              <a:t>자료사전을 이용한 자료흐름의 내용정의</a:t>
            </a:r>
            <a:r>
              <a:rPr lang="en-US" altLang="ko-KR" dirty="0">
                <a:solidFill>
                  <a:srgbClr val="000000"/>
                </a:solidFill>
              </a:rPr>
              <a:t>, </a:t>
            </a:r>
            <a:r>
              <a:rPr lang="ko-KR" altLang="en-US" dirty="0">
                <a:solidFill>
                  <a:srgbClr val="000000"/>
                </a:solidFill>
              </a:rPr>
              <a:t>구조적 문언</a:t>
            </a:r>
            <a:r>
              <a:rPr lang="en-US" altLang="ko-KR" dirty="0">
                <a:solidFill>
                  <a:srgbClr val="000000"/>
                </a:solidFill>
              </a:rPr>
              <a:t>(Structured English)</a:t>
            </a:r>
            <a:r>
              <a:rPr lang="ko-KR" altLang="en-US" dirty="0">
                <a:solidFill>
                  <a:srgbClr val="000000"/>
                </a:solidFill>
              </a:rPr>
              <a:t>를 이용한 업무처리과정 및 절차정의</a:t>
            </a:r>
            <a:r>
              <a:rPr lang="en-US" altLang="ko-KR" dirty="0">
                <a:solidFill>
                  <a:srgbClr val="000000"/>
                </a:solidFill>
              </a:rPr>
              <a:t>, </a:t>
            </a:r>
            <a:r>
              <a:rPr lang="ko-KR" altLang="en-US" dirty="0">
                <a:solidFill>
                  <a:srgbClr val="000000"/>
                </a:solidFill>
              </a:rPr>
              <a:t>의사결정 트리나 도표를 이용한 업무처리 방침</a:t>
            </a:r>
            <a:r>
              <a:rPr lang="en-US" altLang="ko-KR" dirty="0">
                <a:solidFill>
                  <a:srgbClr val="000000"/>
                </a:solidFill>
              </a:rPr>
              <a:t>(Business policy)</a:t>
            </a:r>
            <a:r>
              <a:rPr lang="ko-KR" altLang="en-US" dirty="0">
                <a:solidFill>
                  <a:srgbClr val="000000"/>
                </a:solidFill>
              </a:rPr>
              <a:t>의 정의를 뜻한다</a:t>
            </a:r>
            <a:r>
              <a:rPr lang="en-US" altLang="ko-KR" dirty="0">
                <a:solidFill>
                  <a:srgbClr val="000000"/>
                </a:solidFill>
              </a:rPr>
              <a:t>. </a:t>
            </a:r>
          </a:p>
          <a:p>
            <a:pPr algn="just">
              <a:spcBef>
                <a:spcPct val="50000"/>
              </a:spcBef>
            </a:pPr>
            <a:endParaRPr lang="en-US" altLang="ko-KR" dirty="0">
              <a:solidFill>
                <a:srgbClr val="000000"/>
              </a:solidFill>
            </a:endParaRPr>
          </a:p>
          <a:p>
            <a:pPr algn="just"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sym typeface="Wingdings" pitchFamily="2" charset="2"/>
              </a:rPr>
              <a:t></a:t>
            </a:r>
            <a:r>
              <a:rPr lang="en-US" altLang="ko-KR" dirty="0">
                <a:solidFill>
                  <a:srgbClr val="000000"/>
                </a:solidFill>
              </a:rPr>
              <a:t> DFD(data flow diagram)</a:t>
            </a:r>
          </a:p>
          <a:p>
            <a:pPr algn="just"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</a:rPr>
              <a:t>DFD</a:t>
            </a:r>
            <a:r>
              <a:rPr lang="ko-KR" altLang="en-US" dirty="0">
                <a:solidFill>
                  <a:srgbClr val="000000"/>
                </a:solidFill>
              </a:rPr>
              <a:t>는 시스템 분석과정에서 의사소통의 도구의 역할을 </a:t>
            </a:r>
            <a:r>
              <a:rPr lang="ko-KR" altLang="en-US" dirty="0" err="1">
                <a:solidFill>
                  <a:srgbClr val="000000"/>
                </a:solidFill>
              </a:rPr>
              <a:t>수행하는바</a:t>
            </a:r>
            <a:r>
              <a:rPr lang="en-US" altLang="ko-KR" dirty="0">
                <a:solidFill>
                  <a:srgbClr val="000000"/>
                </a:solidFill>
              </a:rPr>
              <a:t>, </a:t>
            </a:r>
            <a:r>
              <a:rPr lang="ko-KR" altLang="en-US" dirty="0">
                <a:solidFill>
                  <a:srgbClr val="000000"/>
                </a:solidFill>
              </a:rPr>
              <a:t>의사소통의 원활화를 기하기 위해서는 </a:t>
            </a:r>
            <a:r>
              <a:rPr lang="en-US" altLang="ko-KR" dirty="0">
                <a:solidFill>
                  <a:srgbClr val="000000"/>
                </a:solidFill>
              </a:rPr>
              <a:t>DFD</a:t>
            </a:r>
            <a:r>
              <a:rPr lang="ko-KR" altLang="en-US" dirty="0">
                <a:solidFill>
                  <a:srgbClr val="000000"/>
                </a:solidFill>
              </a:rPr>
              <a:t>의 작성시 일정한 법칙을 따라야 하고 정해진 룰</a:t>
            </a:r>
            <a:r>
              <a:rPr lang="en-US" altLang="ko-KR" dirty="0">
                <a:solidFill>
                  <a:srgbClr val="000000"/>
                </a:solidFill>
              </a:rPr>
              <a:t>(rule)</a:t>
            </a:r>
            <a:r>
              <a:rPr lang="ko-KR" altLang="en-US" dirty="0">
                <a:solidFill>
                  <a:srgbClr val="000000"/>
                </a:solidFill>
              </a:rPr>
              <a:t>을 준수해야 하며 분석이 대상이 되는 시스템을 입력</a:t>
            </a:r>
            <a:r>
              <a:rPr lang="en-US" altLang="ko-KR" dirty="0">
                <a:solidFill>
                  <a:srgbClr val="000000"/>
                </a:solidFill>
              </a:rPr>
              <a:t>(input), </a:t>
            </a:r>
            <a:r>
              <a:rPr lang="ko-KR" altLang="en-US" dirty="0">
                <a:solidFill>
                  <a:srgbClr val="000000"/>
                </a:solidFill>
              </a:rPr>
              <a:t>처리장치</a:t>
            </a:r>
            <a:r>
              <a:rPr lang="en-US" altLang="ko-KR" dirty="0">
                <a:solidFill>
                  <a:srgbClr val="000000"/>
                </a:solidFill>
              </a:rPr>
              <a:t>(process), </a:t>
            </a:r>
            <a:r>
              <a:rPr lang="ko-KR" altLang="en-US" dirty="0">
                <a:solidFill>
                  <a:srgbClr val="000000"/>
                </a:solidFill>
              </a:rPr>
              <a:t>출력</a:t>
            </a:r>
            <a:r>
              <a:rPr lang="en-US" altLang="ko-KR" dirty="0">
                <a:solidFill>
                  <a:srgbClr val="000000"/>
                </a:solidFill>
              </a:rPr>
              <a:t>(output)</a:t>
            </a:r>
            <a:r>
              <a:rPr lang="ko-KR" altLang="en-US" dirty="0">
                <a:solidFill>
                  <a:srgbClr val="000000"/>
                </a:solidFill>
              </a:rPr>
              <a:t>의 세부분으로 이해하고 </a:t>
            </a:r>
            <a:r>
              <a:rPr lang="ko-KR" altLang="en-US" dirty="0" err="1">
                <a:solidFill>
                  <a:srgbClr val="000000"/>
                </a:solidFill>
              </a:rPr>
              <a:t>그결과를</a:t>
            </a:r>
            <a:r>
              <a:rPr lang="ko-KR" altLang="en-US" dirty="0">
                <a:solidFill>
                  <a:srgbClr val="000000"/>
                </a:solidFill>
              </a:rPr>
              <a:t> 시스템 배경도에 표시한다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5EDE4-C7B0-4F30-95AB-EED301123C99}" type="slidenum">
              <a:rPr lang="en-US" altLang="ko-KR"/>
              <a:pPr/>
              <a:t>44</a:t>
            </a:fld>
            <a:endParaRPr lang="en-US" altLang="ko-KR"/>
          </a:p>
        </p:txBody>
      </p:sp>
      <p:sp>
        <p:nvSpPr>
          <p:cNvPr id="146434" name="Text Box 2"/>
          <p:cNvSpPr txBox="1">
            <a:spLocks noChangeArrowheads="1"/>
          </p:cNvSpPr>
          <p:nvPr/>
        </p:nvSpPr>
        <p:spPr bwMode="auto">
          <a:xfrm>
            <a:off x="533400" y="381000"/>
            <a:ext cx="81534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</a:rPr>
              <a:t>2. </a:t>
            </a:r>
            <a:r>
              <a:rPr lang="ko-KR" altLang="en-US" dirty="0">
                <a:solidFill>
                  <a:srgbClr val="000000"/>
                </a:solidFill>
              </a:rPr>
              <a:t>정보공학은 제임스 마틴과 </a:t>
            </a:r>
            <a:r>
              <a:rPr lang="ko-KR" altLang="en-US" dirty="0" err="1">
                <a:solidFill>
                  <a:srgbClr val="000000"/>
                </a:solidFill>
              </a:rPr>
              <a:t>아더</a:t>
            </a:r>
            <a:r>
              <a:rPr lang="ko-KR" altLang="en-US" dirty="0">
                <a:solidFill>
                  <a:srgbClr val="000000"/>
                </a:solidFill>
              </a:rPr>
              <a:t> 영 컨설팅회사에 의해 소프트웨어 </a:t>
            </a:r>
            <a:r>
              <a:rPr lang="ko-KR" altLang="en-US" dirty="0" err="1">
                <a:solidFill>
                  <a:srgbClr val="000000"/>
                </a:solidFill>
              </a:rPr>
              <a:t>개발방법론으로서의</a:t>
            </a:r>
            <a:r>
              <a:rPr lang="ko-KR" altLang="en-US" dirty="0">
                <a:solidFill>
                  <a:srgbClr val="000000"/>
                </a:solidFill>
              </a:rPr>
              <a:t> 위치를 확고히 하게 되었는데</a:t>
            </a:r>
            <a:r>
              <a:rPr lang="en-US" altLang="ko-KR" dirty="0">
                <a:solidFill>
                  <a:srgbClr val="000000"/>
                </a:solidFill>
              </a:rPr>
              <a:t>, </a:t>
            </a:r>
            <a:r>
              <a:rPr lang="ko-KR" altLang="en-US" dirty="0">
                <a:solidFill>
                  <a:srgbClr val="000000"/>
                </a:solidFill>
              </a:rPr>
              <a:t>이는 한마디로 말한다면 데이터 분석과 업무 모델링에 중점을 두는 개발방법론이다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</a:p>
          <a:p>
            <a:pPr algn="just">
              <a:spcBef>
                <a:spcPct val="50000"/>
              </a:spcBef>
            </a:pPr>
            <a:endParaRPr lang="en-US" altLang="ko-KR" dirty="0">
              <a:solidFill>
                <a:srgbClr val="000000"/>
              </a:solidFill>
            </a:endParaRPr>
          </a:p>
          <a:p>
            <a:pPr algn="just"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sym typeface="Wingdings" pitchFamily="2" charset="2"/>
              </a:rPr>
              <a:t></a:t>
            </a:r>
            <a:r>
              <a:rPr lang="en-US" altLang="ko-KR" dirty="0">
                <a:solidFill>
                  <a:srgbClr val="000000"/>
                </a:solidFill>
              </a:rPr>
              <a:t> ERD(entity relationship diagram)</a:t>
            </a:r>
          </a:p>
          <a:p>
            <a:pPr algn="just">
              <a:spcBef>
                <a:spcPct val="50000"/>
              </a:spcBef>
            </a:pPr>
            <a:r>
              <a:rPr lang="ko-KR" altLang="en-US" dirty="0">
                <a:solidFill>
                  <a:srgbClr val="000000"/>
                </a:solidFill>
              </a:rPr>
              <a:t>데이터베이스를 물리적으로 구축하기 전까지의 작업에서는 </a:t>
            </a:r>
            <a:r>
              <a:rPr lang="en-US" altLang="ko-KR" dirty="0">
                <a:solidFill>
                  <a:srgbClr val="000000"/>
                </a:solidFill>
              </a:rPr>
              <a:t>ERD</a:t>
            </a:r>
            <a:r>
              <a:rPr lang="ko-KR" altLang="en-US" dirty="0">
                <a:solidFill>
                  <a:srgbClr val="000000"/>
                </a:solidFill>
              </a:rPr>
              <a:t>를 통한 모델링과정에 가장 많은 노력을 들이게 된다</a:t>
            </a:r>
            <a:r>
              <a:rPr lang="en-US" altLang="ko-KR" dirty="0">
                <a:solidFill>
                  <a:srgbClr val="000000"/>
                </a:solidFill>
              </a:rPr>
              <a:t>. ERD</a:t>
            </a:r>
            <a:r>
              <a:rPr lang="ko-KR" altLang="en-US" dirty="0">
                <a:solidFill>
                  <a:srgbClr val="000000"/>
                </a:solidFill>
              </a:rPr>
              <a:t>는 현업의 데이터의 구성을 표현할 수 있어 데이터베이스의 논리적 구조를 이해할 수 있을 뿐만 아니라 신규 데이터베이스 구축의 근거가 된다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81885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5FD7B-AE71-4E2A-A320-EE33821657D2}" type="slidenum">
              <a:rPr lang="en-US" altLang="ko-KR"/>
              <a:pPr/>
              <a:t>45</a:t>
            </a:fld>
            <a:endParaRPr lang="en-US" altLang="ko-KR"/>
          </a:p>
        </p:txBody>
      </p:sp>
      <p:sp>
        <p:nvSpPr>
          <p:cNvPr id="148482" name="Text Box 2"/>
          <p:cNvSpPr txBox="1">
            <a:spLocks noChangeArrowheads="1"/>
          </p:cNvSpPr>
          <p:nvPr/>
        </p:nvSpPr>
        <p:spPr bwMode="auto">
          <a:xfrm>
            <a:off x="571500" y="403225"/>
            <a:ext cx="8001000" cy="302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</a:rPr>
              <a:t>3. </a:t>
            </a:r>
            <a:r>
              <a:rPr lang="ko-KR" altLang="en-US" dirty="0">
                <a:solidFill>
                  <a:srgbClr val="000000"/>
                </a:solidFill>
              </a:rPr>
              <a:t>객체지향방법</a:t>
            </a:r>
          </a:p>
          <a:p>
            <a:pPr algn="just">
              <a:spcBef>
                <a:spcPct val="50000"/>
              </a:spcBef>
            </a:pPr>
            <a:r>
              <a:rPr lang="ko-KR" altLang="en-US" dirty="0">
                <a:solidFill>
                  <a:srgbClr val="000000"/>
                </a:solidFill>
              </a:rPr>
              <a:t>객체중심 분석과 설계기법의 등장이유는</a:t>
            </a:r>
            <a:r>
              <a:rPr lang="en-US" altLang="ko-KR" dirty="0">
                <a:solidFill>
                  <a:srgbClr val="000000"/>
                </a:solidFill>
              </a:rPr>
              <a:t>, </a:t>
            </a:r>
            <a:r>
              <a:rPr lang="ko-KR" altLang="en-US" dirty="0">
                <a:solidFill>
                  <a:srgbClr val="000000"/>
                </a:solidFill>
              </a:rPr>
              <a:t>다른 개발방법론과 마찬가지로 프로그래머 생산성 향상과 유지보수비용 절감과 객체중심이 모델링이 현실세계를 보다 가깝게 묘사하기 때문에 시스템에 대한 이해가 증진되기 때문이다</a:t>
            </a:r>
            <a:r>
              <a:rPr lang="en-US" altLang="ko-KR" dirty="0">
                <a:solidFill>
                  <a:srgbClr val="000000"/>
                </a:solidFill>
              </a:rPr>
              <a:t>. </a:t>
            </a:r>
          </a:p>
          <a:p>
            <a:pPr algn="just">
              <a:spcBef>
                <a:spcPct val="50000"/>
              </a:spcBef>
            </a:pPr>
            <a:endParaRPr lang="en-US" altLang="ko-KR" dirty="0">
              <a:solidFill>
                <a:srgbClr val="000000"/>
              </a:solidFill>
            </a:endParaRPr>
          </a:p>
          <a:p>
            <a:pPr algn="just"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sym typeface="Wingdings" pitchFamily="2" charset="2"/>
              </a:rPr>
              <a:t></a:t>
            </a:r>
            <a:r>
              <a:rPr lang="en-US" altLang="ko-KR" dirty="0">
                <a:solidFill>
                  <a:srgbClr val="000000"/>
                </a:solidFill>
              </a:rPr>
              <a:t> UML</a:t>
            </a:r>
          </a:p>
          <a:p>
            <a:pPr algn="just"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</a:rPr>
              <a:t>Unified Modeling Language</a:t>
            </a:r>
            <a:r>
              <a:rPr lang="ko-KR" altLang="en-US" dirty="0">
                <a:solidFill>
                  <a:srgbClr val="000000"/>
                </a:solidFill>
              </a:rPr>
              <a:t>의 약자로 객체지향 분석</a:t>
            </a:r>
            <a:r>
              <a:rPr lang="en-US" altLang="ko-KR" dirty="0">
                <a:solidFill>
                  <a:srgbClr val="000000"/>
                </a:solidFill>
              </a:rPr>
              <a:t>(Analysis)</a:t>
            </a:r>
            <a:r>
              <a:rPr lang="ko-KR" altLang="en-US" dirty="0">
                <a:solidFill>
                  <a:srgbClr val="000000"/>
                </a:solidFill>
              </a:rPr>
              <a:t>과 설계</a:t>
            </a:r>
            <a:r>
              <a:rPr lang="en-US" altLang="ko-KR" dirty="0">
                <a:solidFill>
                  <a:srgbClr val="000000"/>
                </a:solidFill>
              </a:rPr>
              <a:t>(Design)</a:t>
            </a:r>
            <a:r>
              <a:rPr lang="ko-KR" altLang="en-US" dirty="0">
                <a:solidFill>
                  <a:srgbClr val="000000"/>
                </a:solidFill>
              </a:rPr>
              <a:t>를 위한 </a:t>
            </a:r>
            <a:r>
              <a:rPr lang="en-US" altLang="ko-KR" dirty="0">
                <a:solidFill>
                  <a:srgbClr val="000000"/>
                </a:solidFill>
              </a:rPr>
              <a:t>modeling Language</a:t>
            </a:r>
            <a:r>
              <a:rPr lang="ko-KR" altLang="en-US" dirty="0">
                <a:solidFill>
                  <a:srgbClr val="000000"/>
                </a:solidFill>
              </a:rPr>
              <a:t>이다</a:t>
            </a:r>
            <a:r>
              <a:rPr lang="en-US" altLang="ko-KR" dirty="0">
                <a:solidFill>
                  <a:srgbClr val="000000"/>
                </a:solidFill>
              </a:rPr>
              <a:t>. </a:t>
            </a:r>
            <a:r>
              <a:rPr lang="ko-KR" altLang="en-US" dirty="0">
                <a:solidFill>
                  <a:srgbClr val="000000"/>
                </a:solidFill>
              </a:rPr>
              <a:t>이는 </a:t>
            </a:r>
            <a:r>
              <a:rPr lang="en-US" altLang="ko-KR" dirty="0" err="1">
                <a:solidFill>
                  <a:srgbClr val="000000"/>
                </a:solidFill>
              </a:rPr>
              <a:t>Booch</a:t>
            </a:r>
            <a:r>
              <a:rPr lang="en-US" altLang="ko-KR" dirty="0">
                <a:solidFill>
                  <a:srgbClr val="000000"/>
                </a:solidFill>
              </a:rPr>
              <a:t>, Rumbaugh(OMT), Jacobson</a:t>
            </a:r>
            <a:r>
              <a:rPr lang="ko-KR" altLang="en-US" dirty="0">
                <a:solidFill>
                  <a:srgbClr val="000000"/>
                </a:solidFill>
              </a:rPr>
              <a:t>등의 객체지향 방법론</a:t>
            </a:r>
            <a:r>
              <a:rPr lang="en-US" altLang="ko-KR" dirty="0">
                <a:solidFill>
                  <a:srgbClr val="000000"/>
                </a:solidFill>
              </a:rPr>
              <a:t>(methods)</a:t>
            </a:r>
            <a:r>
              <a:rPr lang="ko-KR" altLang="en-US" dirty="0">
                <a:solidFill>
                  <a:srgbClr val="000000"/>
                </a:solidFill>
              </a:rPr>
              <a:t>에 관한 석학들이 내어놓은 방법론의 통합으로 이러한 방법론의 명맥을 잇는다고 볼 수 있다</a:t>
            </a:r>
            <a:r>
              <a:rPr lang="en-US" altLang="ko-KR" dirty="0">
                <a:solidFill>
                  <a:srgbClr val="000000"/>
                </a:solidFill>
              </a:rPr>
              <a:t>.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982BF-4154-4564-AC2F-0310265E9658}" type="slidenum">
              <a:rPr lang="en-US" altLang="ko-KR"/>
              <a:pPr/>
              <a:t>46</a:t>
            </a:fld>
            <a:endParaRPr lang="en-US" altLang="ko-KR"/>
          </a:p>
        </p:txBody>
      </p:sp>
      <p:sp>
        <p:nvSpPr>
          <p:cNvPr id="145411" name="Rectangle 3"/>
          <p:cNvSpPr>
            <a:spLocks noChangeArrowheads="1"/>
          </p:cNvSpPr>
          <p:nvPr/>
        </p:nvSpPr>
        <p:spPr bwMode="auto">
          <a:xfrm>
            <a:off x="3352800" y="685800"/>
            <a:ext cx="2209800" cy="381000"/>
          </a:xfrm>
          <a:prstGeom prst="rect">
            <a:avLst/>
          </a:prstGeom>
          <a:solidFill>
            <a:srgbClr val="99CC00"/>
          </a:solidFill>
          <a:ln w="9525">
            <a:solidFill>
              <a:srgbClr val="99CC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marL="90488" indent="-90488" algn="ctr">
              <a:buClr>
                <a:srgbClr val="000000"/>
              </a:buClr>
              <a:buSzPct val="90000"/>
              <a:buFont typeface="Monotype Sorts" pitchFamily="2" charset="2"/>
              <a:buNone/>
            </a:pPr>
            <a:r>
              <a:rPr lang="en-US" altLang="ko-KR" b="1" dirty="0">
                <a:latin typeface="Times New Roman" pitchFamily="18" charset="0"/>
              </a:rPr>
              <a:t>DFD</a:t>
            </a:r>
            <a:endParaRPr lang="ko-KR" altLang="en-US" b="1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982BF-4154-4564-AC2F-0310265E9658}" type="slidenum">
              <a:rPr lang="en-US" altLang="ko-KR"/>
              <a:pPr/>
              <a:t>47</a:t>
            </a:fld>
            <a:endParaRPr lang="en-US" altLang="ko-KR"/>
          </a:p>
        </p:txBody>
      </p:sp>
      <p:sp>
        <p:nvSpPr>
          <p:cNvPr id="145411" name="Rectangle 3"/>
          <p:cNvSpPr>
            <a:spLocks noChangeArrowheads="1"/>
          </p:cNvSpPr>
          <p:nvPr/>
        </p:nvSpPr>
        <p:spPr bwMode="auto">
          <a:xfrm>
            <a:off x="3352800" y="685800"/>
            <a:ext cx="2209800" cy="381000"/>
          </a:xfrm>
          <a:prstGeom prst="rect">
            <a:avLst/>
          </a:prstGeom>
          <a:solidFill>
            <a:srgbClr val="99CC00"/>
          </a:solidFill>
          <a:ln w="9525">
            <a:solidFill>
              <a:srgbClr val="99CC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marL="90488" indent="-90488" algn="ctr">
              <a:buClr>
                <a:srgbClr val="000000"/>
              </a:buClr>
              <a:buSzPct val="90000"/>
              <a:buFont typeface="Monotype Sorts" pitchFamily="2" charset="2"/>
              <a:buNone/>
            </a:pPr>
            <a:r>
              <a:rPr lang="en-US" altLang="ko-KR" b="1" dirty="0">
                <a:latin typeface="Times New Roman" pitchFamily="18" charset="0"/>
              </a:rPr>
              <a:t>ERD</a:t>
            </a:r>
            <a:endParaRPr lang="ko-KR" altLang="en-US" b="1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982BF-4154-4564-AC2F-0310265E9658}" type="slidenum">
              <a:rPr lang="en-US" altLang="ko-KR"/>
              <a:pPr/>
              <a:t>48</a:t>
            </a:fld>
            <a:endParaRPr lang="en-US" altLang="ko-KR"/>
          </a:p>
        </p:txBody>
      </p:sp>
      <p:sp>
        <p:nvSpPr>
          <p:cNvPr id="145410" name="Text Box 2"/>
          <p:cNvSpPr txBox="1">
            <a:spLocks noChangeArrowheads="1"/>
          </p:cNvSpPr>
          <p:nvPr/>
        </p:nvSpPr>
        <p:spPr bwMode="auto">
          <a:xfrm>
            <a:off x="457200" y="1104900"/>
            <a:ext cx="80772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ko-KR" dirty="0"/>
          </a:p>
          <a:p>
            <a:pPr>
              <a:spcBef>
                <a:spcPct val="50000"/>
              </a:spcBef>
              <a:buFont typeface="Arial" charset="0"/>
              <a:buChar char="•"/>
            </a:pPr>
            <a:r>
              <a:rPr lang="ko-KR" altLang="en-US" dirty="0"/>
              <a:t> 클래스 다이어그램</a:t>
            </a:r>
            <a:endParaRPr lang="en-US" altLang="ko-KR" dirty="0"/>
          </a:p>
          <a:p>
            <a:pPr>
              <a:spcBef>
                <a:spcPct val="50000"/>
              </a:spcBef>
              <a:buFont typeface="Arial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시퀀스 다이어그램</a:t>
            </a:r>
            <a:endParaRPr lang="en-US" altLang="ko-KR" dirty="0"/>
          </a:p>
          <a:p>
            <a:pPr>
              <a:spcBef>
                <a:spcPct val="50000"/>
              </a:spcBef>
              <a:buFont typeface="Arial" charset="0"/>
              <a:buChar char="•"/>
            </a:pPr>
            <a:r>
              <a:rPr lang="en-US" altLang="ko-KR" dirty="0"/>
              <a:t> </a:t>
            </a:r>
            <a:r>
              <a:rPr lang="ko-KR" altLang="en-US" dirty="0" err="1">
                <a:solidFill>
                  <a:srgbClr val="000000"/>
                </a:solidFill>
              </a:rPr>
              <a:t>유스케이스</a:t>
            </a:r>
            <a:r>
              <a:rPr lang="ko-KR" altLang="en-US" dirty="0">
                <a:solidFill>
                  <a:srgbClr val="000000"/>
                </a:solidFill>
              </a:rPr>
              <a:t> 다이어그램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145411" name="Rectangle 3"/>
          <p:cNvSpPr>
            <a:spLocks noChangeArrowheads="1"/>
          </p:cNvSpPr>
          <p:nvPr/>
        </p:nvSpPr>
        <p:spPr bwMode="auto">
          <a:xfrm>
            <a:off x="3352800" y="685800"/>
            <a:ext cx="2209800" cy="381000"/>
          </a:xfrm>
          <a:prstGeom prst="rect">
            <a:avLst/>
          </a:prstGeom>
          <a:solidFill>
            <a:srgbClr val="99CC00"/>
          </a:solidFill>
          <a:ln w="9525">
            <a:solidFill>
              <a:srgbClr val="99CC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marL="90488" indent="-90488" algn="ctr">
              <a:buClr>
                <a:srgbClr val="000000"/>
              </a:buClr>
              <a:buSzPct val="90000"/>
              <a:buFont typeface="Monotype Sorts" pitchFamily="2" charset="2"/>
              <a:buNone/>
            </a:pPr>
            <a:r>
              <a:rPr lang="en-US" altLang="ko-KR" b="1" dirty="0">
                <a:latin typeface="Times New Roman" pitchFamily="18" charset="0"/>
              </a:rPr>
              <a:t>UML</a:t>
            </a:r>
            <a:endParaRPr lang="ko-KR" altLang="en-US" b="1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982BF-4154-4564-AC2F-0310265E9658}" type="slidenum">
              <a:rPr lang="en-US" altLang="ko-KR"/>
              <a:pPr/>
              <a:t>49</a:t>
            </a:fld>
            <a:endParaRPr lang="en-US" altLang="ko-KR"/>
          </a:p>
        </p:txBody>
      </p:sp>
      <p:sp>
        <p:nvSpPr>
          <p:cNvPr id="145411" name="Rectangle 3"/>
          <p:cNvSpPr>
            <a:spLocks noChangeArrowheads="1"/>
          </p:cNvSpPr>
          <p:nvPr/>
        </p:nvSpPr>
        <p:spPr bwMode="auto">
          <a:xfrm>
            <a:off x="3352800" y="685800"/>
            <a:ext cx="2209800" cy="381000"/>
          </a:xfrm>
          <a:prstGeom prst="rect">
            <a:avLst/>
          </a:prstGeom>
          <a:solidFill>
            <a:srgbClr val="99CC00"/>
          </a:solidFill>
          <a:ln w="9525">
            <a:solidFill>
              <a:srgbClr val="99CC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marL="90488" indent="-90488" algn="ctr">
              <a:buClr>
                <a:srgbClr val="000000"/>
              </a:buClr>
              <a:buSzPct val="90000"/>
              <a:buFont typeface="Monotype Sorts" pitchFamily="2" charset="2"/>
              <a:buNone/>
            </a:pPr>
            <a:r>
              <a:rPr lang="ko-KR" altLang="en-US" b="1" dirty="0">
                <a:latin typeface="Times New Roman" pitchFamily="18" charset="0"/>
              </a:rPr>
              <a:t>테이블 상세</a:t>
            </a:r>
          </a:p>
        </p:txBody>
      </p:sp>
    </p:spTree>
    <p:extLst>
      <p:ext uri="{BB962C8B-B14F-4D97-AF65-F5344CB8AC3E}">
        <p14:creationId xmlns:p14="http://schemas.microsoft.com/office/powerpoint/2010/main" val="119185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CF90F-5718-40DC-9BF5-79464E968784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2133600" y="1828800"/>
            <a:ext cx="48006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3200" b="1">
                <a:solidFill>
                  <a:srgbClr val="339933"/>
                </a:solidFill>
                <a:latin typeface="HY헤드라인M" pitchFamily="18" charset="-127"/>
                <a:ea typeface="HY헤드라인M" pitchFamily="18" charset="-127"/>
              </a:rPr>
              <a:t>프로젝트 실습 </a:t>
            </a:r>
            <a:r>
              <a:rPr lang="en-US" altLang="ko-KR" sz="3200" b="1">
                <a:solidFill>
                  <a:srgbClr val="339933"/>
                </a:solidFill>
                <a:latin typeface="HY헤드라인M" pitchFamily="18" charset="-127"/>
                <a:ea typeface="HY헤드라인M" pitchFamily="18" charset="-127"/>
              </a:rPr>
              <a:t>Ⅰ</a:t>
            </a:r>
          </a:p>
          <a:p>
            <a:pPr algn="ctr">
              <a:spcBef>
                <a:spcPct val="50000"/>
              </a:spcBef>
            </a:pPr>
            <a:r>
              <a:rPr lang="ko-KR" altLang="en-US" sz="3200" b="1">
                <a:latin typeface="HY헤드라인M" pitchFamily="18" charset="-127"/>
                <a:ea typeface="HY헤드라인M" pitchFamily="18" charset="-127"/>
              </a:rPr>
              <a:t>웹사이트 구축 전략 수립</a:t>
            </a:r>
            <a:endParaRPr lang="ko-KR" altLang="en-US" sz="4000" b="1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D76A4-40C4-4044-A1F8-1D5944A77040}" type="slidenum">
              <a:rPr lang="en-US" altLang="ko-KR"/>
              <a:pPr/>
              <a:t>50</a:t>
            </a:fld>
            <a:endParaRPr lang="en-US" altLang="ko-KR"/>
          </a:p>
        </p:txBody>
      </p:sp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2286000" y="1828800"/>
            <a:ext cx="5181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3200" b="1">
                <a:solidFill>
                  <a:srgbClr val="339933"/>
                </a:solidFill>
                <a:latin typeface="HY헤드라인M" pitchFamily="18" charset="-127"/>
                <a:ea typeface="HY헤드라인M" pitchFamily="18" charset="-127"/>
              </a:rPr>
              <a:t>프로젝트 실습 </a:t>
            </a:r>
            <a:r>
              <a:rPr lang="en-US" altLang="ko-KR" sz="3200" b="1">
                <a:solidFill>
                  <a:srgbClr val="33993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3200" b="1">
                <a:solidFill>
                  <a:srgbClr val="339933"/>
                </a:solidFill>
                <a:latin typeface="HY헤드라인M" pitchFamily="18" charset="-127"/>
                <a:ea typeface="HY헤드라인M" pitchFamily="18" charset="-127"/>
              </a:rPr>
              <a:t>기타</a:t>
            </a:r>
            <a:r>
              <a:rPr lang="en-US" altLang="ko-KR" sz="3200" b="1">
                <a:solidFill>
                  <a:srgbClr val="33993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endParaRPr lang="en-US" altLang="ko-KR" sz="4000" b="1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C1CB8-EE16-42E9-9F15-CD7C5068C5D9}" type="slidenum">
              <a:rPr lang="en-US" altLang="ko-KR"/>
              <a:pPr/>
              <a:t>51</a:t>
            </a:fld>
            <a:endParaRPr lang="en-US" altLang="ko-KR"/>
          </a:p>
        </p:txBody>
      </p:sp>
      <p:grpSp>
        <p:nvGrpSpPr>
          <p:cNvPr id="50178" name="Group 2"/>
          <p:cNvGrpSpPr>
            <a:grpSpLocks/>
          </p:cNvGrpSpPr>
          <p:nvPr/>
        </p:nvGrpSpPr>
        <p:grpSpPr bwMode="auto">
          <a:xfrm>
            <a:off x="838200" y="990600"/>
            <a:ext cx="7696200" cy="5410200"/>
            <a:chOff x="288" y="384"/>
            <a:chExt cx="5376" cy="3648"/>
          </a:xfrm>
        </p:grpSpPr>
        <p:sp>
          <p:nvSpPr>
            <p:cNvPr id="50179" name="Rectangle 3"/>
            <p:cNvSpPr>
              <a:spLocks noChangeArrowheads="1"/>
            </p:cNvSpPr>
            <p:nvPr/>
          </p:nvSpPr>
          <p:spPr bwMode="auto">
            <a:xfrm>
              <a:off x="4848" y="3840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50180" name="Rectangle 4"/>
            <p:cNvSpPr>
              <a:spLocks noChangeArrowheads="1"/>
            </p:cNvSpPr>
            <p:nvPr/>
          </p:nvSpPr>
          <p:spPr bwMode="auto">
            <a:xfrm>
              <a:off x="5088" y="3888"/>
              <a:ext cx="480" cy="96"/>
            </a:xfrm>
            <a:prstGeom prst="rect">
              <a:avLst/>
            </a:prstGeom>
            <a:gradFill rotWithShape="0">
              <a:gsLst>
                <a:gs pos="0">
                  <a:srgbClr val="000099"/>
                </a:gs>
                <a:gs pos="50000">
                  <a:srgbClr val="000099">
                    <a:gamma/>
                    <a:tint val="0"/>
                    <a:invGamma/>
                  </a:srgbClr>
                </a:gs>
                <a:gs pos="100000">
                  <a:srgbClr val="000099"/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0181" name="Rectangle 5"/>
            <p:cNvSpPr>
              <a:spLocks noChangeArrowheads="1"/>
            </p:cNvSpPr>
            <p:nvPr/>
          </p:nvSpPr>
          <p:spPr bwMode="auto">
            <a:xfrm>
              <a:off x="4848" y="384"/>
              <a:ext cx="72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400">
                  <a:solidFill>
                    <a:schemeClr val="bg1"/>
                  </a:solidFill>
                  <a:latin typeface="Times New Roman" pitchFamily="18" charset="0"/>
                </a:rPr>
                <a:t>M+3</a:t>
              </a:r>
            </a:p>
          </p:txBody>
        </p:sp>
        <p:sp>
          <p:nvSpPr>
            <p:cNvPr id="50182" name="Rectangle 6"/>
            <p:cNvSpPr>
              <a:spLocks noChangeArrowheads="1"/>
            </p:cNvSpPr>
            <p:nvPr/>
          </p:nvSpPr>
          <p:spPr bwMode="auto">
            <a:xfrm>
              <a:off x="4848" y="576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50183" name="Rectangle 7"/>
            <p:cNvSpPr>
              <a:spLocks noChangeArrowheads="1"/>
            </p:cNvSpPr>
            <p:nvPr/>
          </p:nvSpPr>
          <p:spPr bwMode="auto">
            <a:xfrm>
              <a:off x="4848" y="768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50184" name="Rectangle 8"/>
            <p:cNvSpPr>
              <a:spLocks noChangeArrowheads="1"/>
            </p:cNvSpPr>
            <p:nvPr/>
          </p:nvSpPr>
          <p:spPr bwMode="auto">
            <a:xfrm>
              <a:off x="4848" y="960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50185" name="Rectangle 9"/>
            <p:cNvSpPr>
              <a:spLocks noChangeArrowheads="1"/>
            </p:cNvSpPr>
            <p:nvPr/>
          </p:nvSpPr>
          <p:spPr bwMode="auto">
            <a:xfrm>
              <a:off x="4848" y="1152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50186" name="Rectangle 10"/>
            <p:cNvSpPr>
              <a:spLocks noChangeArrowheads="1"/>
            </p:cNvSpPr>
            <p:nvPr/>
          </p:nvSpPr>
          <p:spPr bwMode="auto">
            <a:xfrm>
              <a:off x="4848" y="1344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50187" name="Rectangle 11"/>
            <p:cNvSpPr>
              <a:spLocks noChangeArrowheads="1"/>
            </p:cNvSpPr>
            <p:nvPr/>
          </p:nvSpPr>
          <p:spPr bwMode="auto">
            <a:xfrm>
              <a:off x="4848" y="1536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50188" name="Rectangle 12"/>
            <p:cNvSpPr>
              <a:spLocks noChangeArrowheads="1"/>
            </p:cNvSpPr>
            <p:nvPr/>
          </p:nvSpPr>
          <p:spPr bwMode="auto">
            <a:xfrm>
              <a:off x="4848" y="1728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50189" name="Rectangle 13"/>
            <p:cNvSpPr>
              <a:spLocks noChangeArrowheads="1"/>
            </p:cNvSpPr>
            <p:nvPr/>
          </p:nvSpPr>
          <p:spPr bwMode="auto">
            <a:xfrm>
              <a:off x="4848" y="1920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50190" name="Rectangle 14"/>
            <p:cNvSpPr>
              <a:spLocks noChangeArrowheads="1"/>
            </p:cNvSpPr>
            <p:nvPr/>
          </p:nvSpPr>
          <p:spPr bwMode="auto">
            <a:xfrm>
              <a:off x="4848" y="2304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50191" name="Rectangle 15"/>
            <p:cNvSpPr>
              <a:spLocks noChangeArrowheads="1"/>
            </p:cNvSpPr>
            <p:nvPr/>
          </p:nvSpPr>
          <p:spPr bwMode="auto">
            <a:xfrm>
              <a:off x="4848" y="2496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50192" name="Rectangle 16"/>
            <p:cNvSpPr>
              <a:spLocks noChangeArrowheads="1"/>
            </p:cNvSpPr>
            <p:nvPr/>
          </p:nvSpPr>
          <p:spPr bwMode="auto">
            <a:xfrm>
              <a:off x="4848" y="2688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50193" name="Rectangle 17"/>
            <p:cNvSpPr>
              <a:spLocks noChangeArrowheads="1"/>
            </p:cNvSpPr>
            <p:nvPr/>
          </p:nvSpPr>
          <p:spPr bwMode="auto">
            <a:xfrm>
              <a:off x="4848" y="2880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50194" name="Rectangle 18"/>
            <p:cNvSpPr>
              <a:spLocks noChangeArrowheads="1"/>
            </p:cNvSpPr>
            <p:nvPr/>
          </p:nvSpPr>
          <p:spPr bwMode="auto">
            <a:xfrm>
              <a:off x="4848" y="3072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50195" name="Rectangle 19"/>
            <p:cNvSpPr>
              <a:spLocks noChangeArrowheads="1"/>
            </p:cNvSpPr>
            <p:nvPr/>
          </p:nvSpPr>
          <p:spPr bwMode="auto">
            <a:xfrm>
              <a:off x="4848" y="3264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50196" name="Rectangle 20"/>
            <p:cNvSpPr>
              <a:spLocks noChangeArrowheads="1"/>
            </p:cNvSpPr>
            <p:nvPr/>
          </p:nvSpPr>
          <p:spPr bwMode="auto">
            <a:xfrm>
              <a:off x="4848" y="3456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50197" name="Rectangle 21"/>
            <p:cNvSpPr>
              <a:spLocks noChangeArrowheads="1"/>
            </p:cNvSpPr>
            <p:nvPr/>
          </p:nvSpPr>
          <p:spPr bwMode="auto">
            <a:xfrm>
              <a:off x="4848" y="3648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50198" name="Rectangle 22"/>
            <p:cNvSpPr>
              <a:spLocks noChangeArrowheads="1"/>
            </p:cNvSpPr>
            <p:nvPr/>
          </p:nvSpPr>
          <p:spPr bwMode="auto">
            <a:xfrm>
              <a:off x="3408" y="2304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50199" name="Rectangle 23"/>
            <p:cNvSpPr>
              <a:spLocks noChangeArrowheads="1"/>
            </p:cNvSpPr>
            <p:nvPr/>
          </p:nvSpPr>
          <p:spPr bwMode="auto">
            <a:xfrm>
              <a:off x="288" y="384"/>
              <a:ext cx="240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1400">
                  <a:solidFill>
                    <a:schemeClr val="bg1"/>
                  </a:solidFill>
                  <a:latin typeface="Times New Roman" pitchFamily="18" charset="0"/>
                </a:rPr>
                <a:t>구      분</a:t>
              </a:r>
            </a:p>
          </p:txBody>
        </p:sp>
        <p:sp>
          <p:nvSpPr>
            <p:cNvPr id="50200" name="Rectangle 24"/>
            <p:cNvSpPr>
              <a:spLocks noChangeArrowheads="1"/>
            </p:cNvSpPr>
            <p:nvPr/>
          </p:nvSpPr>
          <p:spPr bwMode="auto">
            <a:xfrm>
              <a:off x="2688" y="384"/>
              <a:ext cx="72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400">
                  <a:solidFill>
                    <a:schemeClr val="bg1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50201" name="Rectangle 25"/>
            <p:cNvSpPr>
              <a:spLocks noChangeArrowheads="1"/>
            </p:cNvSpPr>
            <p:nvPr/>
          </p:nvSpPr>
          <p:spPr bwMode="auto">
            <a:xfrm>
              <a:off x="3408" y="384"/>
              <a:ext cx="72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400">
                  <a:solidFill>
                    <a:schemeClr val="bg1"/>
                  </a:solidFill>
                  <a:latin typeface="Times New Roman" pitchFamily="18" charset="0"/>
                </a:rPr>
                <a:t>M+1</a:t>
              </a:r>
            </a:p>
          </p:txBody>
        </p:sp>
        <p:sp>
          <p:nvSpPr>
            <p:cNvPr id="50202" name="Rectangle 26"/>
            <p:cNvSpPr>
              <a:spLocks noChangeArrowheads="1"/>
            </p:cNvSpPr>
            <p:nvPr/>
          </p:nvSpPr>
          <p:spPr bwMode="auto">
            <a:xfrm>
              <a:off x="4128" y="384"/>
              <a:ext cx="72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400">
                  <a:solidFill>
                    <a:schemeClr val="bg1"/>
                  </a:solidFill>
                  <a:latin typeface="Times New Roman" pitchFamily="18" charset="0"/>
                </a:rPr>
                <a:t>M+2</a:t>
              </a:r>
            </a:p>
          </p:txBody>
        </p:sp>
        <p:sp>
          <p:nvSpPr>
            <p:cNvPr id="50203" name="Rectangle 27"/>
            <p:cNvSpPr>
              <a:spLocks noChangeArrowheads="1"/>
            </p:cNvSpPr>
            <p:nvPr/>
          </p:nvSpPr>
          <p:spPr bwMode="auto">
            <a:xfrm>
              <a:off x="288" y="576"/>
              <a:ext cx="480" cy="34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1400">
                  <a:latin typeface="Times New Roman" pitchFamily="18" charset="0"/>
                </a:rPr>
                <a:t>시스템</a:t>
              </a:r>
            </a:p>
            <a:p>
              <a:pPr algn="ctr"/>
              <a:endParaRPr lang="ko-KR" altLang="en-US" sz="1400">
                <a:latin typeface="Times New Roman" pitchFamily="18" charset="0"/>
              </a:endParaRPr>
            </a:p>
            <a:p>
              <a:pPr algn="ctr"/>
              <a:r>
                <a:rPr lang="ko-KR" altLang="en-US" sz="1400">
                  <a:latin typeface="Times New Roman" pitchFamily="18" charset="0"/>
                </a:rPr>
                <a:t>구축</a:t>
              </a:r>
            </a:p>
          </p:txBody>
        </p:sp>
        <p:sp>
          <p:nvSpPr>
            <p:cNvPr id="50204" name="Rectangle 28"/>
            <p:cNvSpPr>
              <a:spLocks noChangeArrowheads="1"/>
            </p:cNvSpPr>
            <p:nvPr/>
          </p:nvSpPr>
          <p:spPr bwMode="auto">
            <a:xfrm>
              <a:off x="1248" y="576"/>
              <a:ext cx="144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ko-KR" altLang="en-US" sz="1400">
                  <a:latin typeface="Times New Roman" pitchFamily="18" charset="0"/>
                </a:rPr>
                <a:t>사용자 요구분석</a:t>
              </a:r>
            </a:p>
          </p:txBody>
        </p:sp>
        <p:sp>
          <p:nvSpPr>
            <p:cNvPr id="50205" name="Rectangle 29"/>
            <p:cNvSpPr>
              <a:spLocks noChangeArrowheads="1"/>
            </p:cNvSpPr>
            <p:nvPr/>
          </p:nvSpPr>
          <p:spPr bwMode="auto">
            <a:xfrm>
              <a:off x="768" y="576"/>
              <a:ext cx="480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1400">
                  <a:latin typeface="Times New Roman" pitchFamily="18" charset="0"/>
                </a:rPr>
                <a:t>기본</a:t>
              </a:r>
            </a:p>
            <a:p>
              <a:pPr algn="ctr"/>
              <a:endParaRPr lang="ko-KR" altLang="en-US" sz="1400">
                <a:latin typeface="Times New Roman" pitchFamily="18" charset="0"/>
              </a:endParaRPr>
            </a:p>
            <a:p>
              <a:pPr algn="ctr"/>
              <a:r>
                <a:rPr lang="ko-KR" altLang="en-US" sz="1400">
                  <a:latin typeface="Times New Roman" pitchFamily="18" charset="0"/>
                </a:rPr>
                <a:t>설계</a:t>
              </a:r>
            </a:p>
          </p:txBody>
        </p:sp>
        <p:sp>
          <p:nvSpPr>
            <p:cNvPr id="50206" name="Rectangle 30"/>
            <p:cNvSpPr>
              <a:spLocks noChangeArrowheads="1"/>
            </p:cNvSpPr>
            <p:nvPr/>
          </p:nvSpPr>
          <p:spPr bwMode="auto">
            <a:xfrm>
              <a:off x="2688" y="576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50207" name="Rectangle 31"/>
            <p:cNvSpPr>
              <a:spLocks noChangeArrowheads="1"/>
            </p:cNvSpPr>
            <p:nvPr/>
          </p:nvSpPr>
          <p:spPr bwMode="auto">
            <a:xfrm>
              <a:off x="3408" y="576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50208" name="Rectangle 32"/>
            <p:cNvSpPr>
              <a:spLocks noChangeArrowheads="1"/>
            </p:cNvSpPr>
            <p:nvPr/>
          </p:nvSpPr>
          <p:spPr bwMode="auto">
            <a:xfrm>
              <a:off x="4128" y="576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50209" name="Rectangle 33"/>
            <p:cNvSpPr>
              <a:spLocks noChangeArrowheads="1"/>
            </p:cNvSpPr>
            <p:nvPr/>
          </p:nvSpPr>
          <p:spPr bwMode="auto">
            <a:xfrm>
              <a:off x="1248" y="768"/>
              <a:ext cx="144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ko-KR" altLang="en-US" sz="1400">
                  <a:latin typeface="Times New Roman" pitchFamily="18" charset="0"/>
                </a:rPr>
                <a:t>서비스 전략 수립</a:t>
              </a:r>
            </a:p>
          </p:txBody>
        </p:sp>
        <p:sp>
          <p:nvSpPr>
            <p:cNvPr id="50210" name="Rectangle 34"/>
            <p:cNvSpPr>
              <a:spLocks noChangeArrowheads="1"/>
            </p:cNvSpPr>
            <p:nvPr/>
          </p:nvSpPr>
          <p:spPr bwMode="auto">
            <a:xfrm>
              <a:off x="2688" y="768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50211" name="Rectangle 35"/>
            <p:cNvSpPr>
              <a:spLocks noChangeArrowheads="1"/>
            </p:cNvSpPr>
            <p:nvPr/>
          </p:nvSpPr>
          <p:spPr bwMode="auto">
            <a:xfrm>
              <a:off x="3408" y="768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50212" name="Rectangle 36"/>
            <p:cNvSpPr>
              <a:spLocks noChangeArrowheads="1"/>
            </p:cNvSpPr>
            <p:nvPr/>
          </p:nvSpPr>
          <p:spPr bwMode="auto">
            <a:xfrm>
              <a:off x="4128" y="768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50213" name="Rectangle 37"/>
            <p:cNvSpPr>
              <a:spLocks noChangeArrowheads="1"/>
            </p:cNvSpPr>
            <p:nvPr/>
          </p:nvSpPr>
          <p:spPr bwMode="auto">
            <a:xfrm>
              <a:off x="1248" y="960"/>
              <a:ext cx="144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ko-KR" altLang="en-US" sz="1400">
                  <a:latin typeface="Times New Roman" pitchFamily="18" charset="0"/>
                </a:rPr>
                <a:t>데이터 모델링</a:t>
              </a:r>
            </a:p>
          </p:txBody>
        </p:sp>
        <p:sp>
          <p:nvSpPr>
            <p:cNvPr id="50214" name="Rectangle 38"/>
            <p:cNvSpPr>
              <a:spLocks noChangeArrowheads="1"/>
            </p:cNvSpPr>
            <p:nvPr/>
          </p:nvSpPr>
          <p:spPr bwMode="auto">
            <a:xfrm>
              <a:off x="2688" y="960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50215" name="Rectangle 39"/>
            <p:cNvSpPr>
              <a:spLocks noChangeArrowheads="1"/>
            </p:cNvSpPr>
            <p:nvPr/>
          </p:nvSpPr>
          <p:spPr bwMode="auto">
            <a:xfrm>
              <a:off x="3408" y="960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50216" name="Rectangle 40"/>
            <p:cNvSpPr>
              <a:spLocks noChangeArrowheads="1"/>
            </p:cNvSpPr>
            <p:nvPr/>
          </p:nvSpPr>
          <p:spPr bwMode="auto">
            <a:xfrm>
              <a:off x="4128" y="960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50217" name="Rectangle 41"/>
            <p:cNvSpPr>
              <a:spLocks noChangeArrowheads="1"/>
            </p:cNvSpPr>
            <p:nvPr/>
          </p:nvSpPr>
          <p:spPr bwMode="auto">
            <a:xfrm>
              <a:off x="1248" y="1152"/>
              <a:ext cx="144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ko-KR" altLang="en-US" sz="1400">
                  <a:latin typeface="Times New Roman" pitchFamily="18" charset="0"/>
                </a:rPr>
                <a:t>논리 </a:t>
              </a:r>
              <a:r>
                <a:rPr lang="en-US" altLang="ko-KR" sz="1400">
                  <a:latin typeface="Times New Roman" pitchFamily="18" charset="0"/>
                </a:rPr>
                <a:t>DB </a:t>
              </a:r>
              <a:r>
                <a:rPr lang="ko-KR" altLang="en-US" sz="1400">
                  <a:latin typeface="Times New Roman" pitchFamily="18" charset="0"/>
                </a:rPr>
                <a:t>설계</a:t>
              </a:r>
            </a:p>
          </p:txBody>
        </p:sp>
        <p:sp>
          <p:nvSpPr>
            <p:cNvPr id="50218" name="Rectangle 42"/>
            <p:cNvSpPr>
              <a:spLocks noChangeArrowheads="1"/>
            </p:cNvSpPr>
            <p:nvPr/>
          </p:nvSpPr>
          <p:spPr bwMode="auto">
            <a:xfrm>
              <a:off x="2688" y="1152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50219" name="Rectangle 43"/>
            <p:cNvSpPr>
              <a:spLocks noChangeArrowheads="1"/>
            </p:cNvSpPr>
            <p:nvPr/>
          </p:nvSpPr>
          <p:spPr bwMode="auto">
            <a:xfrm>
              <a:off x="3408" y="1152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50220" name="Rectangle 44"/>
            <p:cNvSpPr>
              <a:spLocks noChangeArrowheads="1"/>
            </p:cNvSpPr>
            <p:nvPr/>
          </p:nvSpPr>
          <p:spPr bwMode="auto">
            <a:xfrm>
              <a:off x="4128" y="1152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50221" name="Rectangle 45"/>
            <p:cNvSpPr>
              <a:spLocks noChangeArrowheads="1"/>
            </p:cNvSpPr>
            <p:nvPr/>
          </p:nvSpPr>
          <p:spPr bwMode="auto">
            <a:xfrm>
              <a:off x="1248" y="1344"/>
              <a:ext cx="144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ko-KR" altLang="en-US" sz="1400">
                  <a:latin typeface="Times New Roman" pitchFamily="18" charset="0"/>
                </a:rPr>
                <a:t>화면 설계</a:t>
              </a:r>
            </a:p>
          </p:txBody>
        </p:sp>
        <p:sp>
          <p:nvSpPr>
            <p:cNvPr id="50222" name="Rectangle 46"/>
            <p:cNvSpPr>
              <a:spLocks noChangeArrowheads="1"/>
            </p:cNvSpPr>
            <p:nvPr/>
          </p:nvSpPr>
          <p:spPr bwMode="auto">
            <a:xfrm>
              <a:off x="768" y="1344"/>
              <a:ext cx="480" cy="9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1400">
                  <a:latin typeface="Times New Roman" pitchFamily="18" charset="0"/>
                </a:rPr>
                <a:t>상세</a:t>
              </a:r>
            </a:p>
            <a:p>
              <a:pPr algn="ctr"/>
              <a:endParaRPr lang="ko-KR" altLang="en-US" sz="1400">
                <a:latin typeface="Times New Roman" pitchFamily="18" charset="0"/>
              </a:endParaRPr>
            </a:p>
            <a:p>
              <a:pPr algn="ctr"/>
              <a:r>
                <a:rPr lang="ko-KR" altLang="en-US" sz="1400">
                  <a:latin typeface="Times New Roman" pitchFamily="18" charset="0"/>
                </a:rPr>
                <a:t>설계</a:t>
              </a:r>
            </a:p>
          </p:txBody>
        </p:sp>
        <p:sp>
          <p:nvSpPr>
            <p:cNvPr id="50223" name="Rectangle 47"/>
            <p:cNvSpPr>
              <a:spLocks noChangeArrowheads="1"/>
            </p:cNvSpPr>
            <p:nvPr/>
          </p:nvSpPr>
          <p:spPr bwMode="auto">
            <a:xfrm>
              <a:off x="2688" y="1344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50224" name="Rectangle 48"/>
            <p:cNvSpPr>
              <a:spLocks noChangeArrowheads="1"/>
            </p:cNvSpPr>
            <p:nvPr/>
          </p:nvSpPr>
          <p:spPr bwMode="auto">
            <a:xfrm>
              <a:off x="3408" y="1344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50225" name="Rectangle 49"/>
            <p:cNvSpPr>
              <a:spLocks noChangeArrowheads="1"/>
            </p:cNvSpPr>
            <p:nvPr/>
          </p:nvSpPr>
          <p:spPr bwMode="auto">
            <a:xfrm>
              <a:off x="4128" y="1344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50226" name="Rectangle 50"/>
            <p:cNvSpPr>
              <a:spLocks noChangeArrowheads="1"/>
            </p:cNvSpPr>
            <p:nvPr/>
          </p:nvSpPr>
          <p:spPr bwMode="auto">
            <a:xfrm>
              <a:off x="1248" y="1536"/>
              <a:ext cx="144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ko-KR" altLang="en-US" sz="1400">
                  <a:latin typeface="Times New Roman" pitchFamily="18" charset="0"/>
                </a:rPr>
                <a:t>프로세스 설계</a:t>
              </a:r>
            </a:p>
          </p:txBody>
        </p:sp>
        <p:sp>
          <p:nvSpPr>
            <p:cNvPr id="50227" name="Rectangle 51"/>
            <p:cNvSpPr>
              <a:spLocks noChangeArrowheads="1"/>
            </p:cNvSpPr>
            <p:nvPr/>
          </p:nvSpPr>
          <p:spPr bwMode="auto">
            <a:xfrm>
              <a:off x="2688" y="1536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50228" name="Rectangle 52"/>
            <p:cNvSpPr>
              <a:spLocks noChangeArrowheads="1"/>
            </p:cNvSpPr>
            <p:nvPr/>
          </p:nvSpPr>
          <p:spPr bwMode="auto">
            <a:xfrm>
              <a:off x="3408" y="1536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50229" name="Rectangle 53"/>
            <p:cNvSpPr>
              <a:spLocks noChangeArrowheads="1"/>
            </p:cNvSpPr>
            <p:nvPr/>
          </p:nvSpPr>
          <p:spPr bwMode="auto">
            <a:xfrm>
              <a:off x="4128" y="1536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50230" name="Rectangle 54"/>
            <p:cNvSpPr>
              <a:spLocks noChangeArrowheads="1"/>
            </p:cNvSpPr>
            <p:nvPr/>
          </p:nvSpPr>
          <p:spPr bwMode="auto">
            <a:xfrm>
              <a:off x="1248" y="1728"/>
              <a:ext cx="144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ko-KR" altLang="en-US" sz="1400">
                  <a:latin typeface="Times New Roman" pitchFamily="18" charset="0"/>
                </a:rPr>
                <a:t>엔티티 유형 정의</a:t>
              </a:r>
            </a:p>
          </p:txBody>
        </p:sp>
        <p:sp>
          <p:nvSpPr>
            <p:cNvPr id="50231" name="Rectangle 55"/>
            <p:cNvSpPr>
              <a:spLocks noChangeArrowheads="1"/>
            </p:cNvSpPr>
            <p:nvPr/>
          </p:nvSpPr>
          <p:spPr bwMode="auto">
            <a:xfrm>
              <a:off x="2688" y="1728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50232" name="Rectangle 56"/>
            <p:cNvSpPr>
              <a:spLocks noChangeArrowheads="1"/>
            </p:cNvSpPr>
            <p:nvPr/>
          </p:nvSpPr>
          <p:spPr bwMode="auto">
            <a:xfrm>
              <a:off x="3408" y="1728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50233" name="Rectangle 57"/>
            <p:cNvSpPr>
              <a:spLocks noChangeArrowheads="1"/>
            </p:cNvSpPr>
            <p:nvPr/>
          </p:nvSpPr>
          <p:spPr bwMode="auto">
            <a:xfrm>
              <a:off x="4128" y="1728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50234" name="Rectangle 58"/>
            <p:cNvSpPr>
              <a:spLocks noChangeArrowheads="1"/>
            </p:cNvSpPr>
            <p:nvPr/>
          </p:nvSpPr>
          <p:spPr bwMode="auto">
            <a:xfrm>
              <a:off x="1248" y="1920"/>
              <a:ext cx="144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ko-KR" altLang="en-US" sz="1400">
                  <a:latin typeface="Times New Roman" pitchFamily="18" charset="0"/>
                </a:rPr>
                <a:t>실행프로그램 정의</a:t>
              </a:r>
            </a:p>
          </p:txBody>
        </p:sp>
        <p:sp>
          <p:nvSpPr>
            <p:cNvPr id="50235" name="Rectangle 59"/>
            <p:cNvSpPr>
              <a:spLocks noChangeArrowheads="1"/>
            </p:cNvSpPr>
            <p:nvPr/>
          </p:nvSpPr>
          <p:spPr bwMode="auto">
            <a:xfrm>
              <a:off x="2688" y="1920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50236" name="Rectangle 60"/>
            <p:cNvSpPr>
              <a:spLocks noChangeArrowheads="1"/>
            </p:cNvSpPr>
            <p:nvPr/>
          </p:nvSpPr>
          <p:spPr bwMode="auto">
            <a:xfrm>
              <a:off x="3408" y="1920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50237" name="Rectangle 61"/>
            <p:cNvSpPr>
              <a:spLocks noChangeArrowheads="1"/>
            </p:cNvSpPr>
            <p:nvPr/>
          </p:nvSpPr>
          <p:spPr bwMode="auto">
            <a:xfrm>
              <a:off x="4128" y="1920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50238" name="Rectangle 62"/>
            <p:cNvSpPr>
              <a:spLocks noChangeArrowheads="1"/>
            </p:cNvSpPr>
            <p:nvPr/>
          </p:nvSpPr>
          <p:spPr bwMode="auto">
            <a:xfrm>
              <a:off x="1248" y="2304"/>
              <a:ext cx="144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ko-KR" altLang="en-US" sz="1400">
                  <a:latin typeface="Times New Roman" pitchFamily="18" charset="0"/>
                </a:rPr>
                <a:t>프로그램 코딩</a:t>
              </a:r>
            </a:p>
          </p:txBody>
        </p:sp>
        <p:sp>
          <p:nvSpPr>
            <p:cNvPr id="50239" name="Rectangle 63"/>
            <p:cNvSpPr>
              <a:spLocks noChangeArrowheads="1"/>
            </p:cNvSpPr>
            <p:nvPr/>
          </p:nvSpPr>
          <p:spPr bwMode="auto">
            <a:xfrm>
              <a:off x="768" y="2304"/>
              <a:ext cx="480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1400">
                  <a:latin typeface="Times New Roman" pitchFamily="18" charset="0"/>
                </a:rPr>
                <a:t>구현</a:t>
              </a:r>
            </a:p>
          </p:txBody>
        </p:sp>
        <p:sp>
          <p:nvSpPr>
            <p:cNvPr id="50240" name="Rectangle 64"/>
            <p:cNvSpPr>
              <a:spLocks noChangeArrowheads="1"/>
            </p:cNvSpPr>
            <p:nvPr/>
          </p:nvSpPr>
          <p:spPr bwMode="auto">
            <a:xfrm>
              <a:off x="2688" y="2304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50241" name="Rectangle 65"/>
            <p:cNvSpPr>
              <a:spLocks noChangeArrowheads="1"/>
            </p:cNvSpPr>
            <p:nvPr/>
          </p:nvSpPr>
          <p:spPr bwMode="auto">
            <a:xfrm>
              <a:off x="4128" y="2304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50242" name="Rectangle 66"/>
            <p:cNvSpPr>
              <a:spLocks noChangeArrowheads="1"/>
            </p:cNvSpPr>
            <p:nvPr/>
          </p:nvSpPr>
          <p:spPr bwMode="auto">
            <a:xfrm>
              <a:off x="1248" y="2496"/>
              <a:ext cx="144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ko-KR" altLang="en-US" sz="1400">
                  <a:latin typeface="Times New Roman" pitchFamily="18" charset="0"/>
                </a:rPr>
                <a:t>품질 시험 및 검증</a:t>
              </a:r>
            </a:p>
          </p:txBody>
        </p:sp>
        <p:sp>
          <p:nvSpPr>
            <p:cNvPr id="50243" name="Rectangle 67"/>
            <p:cNvSpPr>
              <a:spLocks noChangeArrowheads="1"/>
            </p:cNvSpPr>
            <p:nvPr/>
          </p:nvSpPr>
          <p:spPr bwMode="auto">
            <a:xfrm>
              <a:off x="2688" y="2496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50244" name="Rectangle 68"/>
            <p:cNvSpPr>
              <a:spLocks noChangeArrowheads="1"/>
            </p:cNvSpPr>
            <p:nvPr/>
          </p:nvSpPr>
          <p:spPr bwMode="auto">
            <a:xfrm>
              <a:off x="3408" y="2496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50245" name="Rectangle 69"/>
            <p:cNvSpPr>
              <a:spLocks noChangeArrowheads="1"/>
            </p:cNvSpPr>
            <p:nvPr/>
          </p:nvSpPr>
          <p:spPr bwMode="auto">
            <a:xfrm>
              <a:off x="4128" y="2496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50246" name="Rectangle 70"/>
            <p:cNvSpPr>
              <a:spLocks noChangeArrowheads="1"/>
            </p:cNvSpPr>
            <p:nvPr/>
          </p:nvSpPr>
          <p:spPr bwMode="auto">
            <a:xfrm>
              <a:off x="1248" y="2688"/>
              <a:ext cx="144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ko-KR" altLang="en-US" sz="1400">
                  <a:latin typeface="Times New Roman" pitchFamily="18" charset="0"/>
                </a:rPr>
                <a:t>수정</a:t>
              </a:r>
              <a:r>
                <a:rPr lang="en-US" altLang="ko-KR" sz="1400">
                  <a:latin typeface="Times New Roman" pitchFamily="18" charset="0"/>
                </a:rPr>
                <a:t>/</a:t>
              </a:r>
              <a:r>
                <a:rPr lang="ko-KR" altLang="en-US" sz="1400">
                  <a:latin typeface="Times New Roman" pitchFamily="18" charset="0"/>
                </a:rPr>
                <a:t>보완</a:t>
              </a:r>
            </a:p>
          </p:txBody>
        </p:sp>
        <p:sp>
          <p:nvSpPr>
            <p:cNvPr id="50247" name="Rectangle 71"/>
            <p:cNvSpPr>
              <a:spLocks noChangeArrowheads="1"/>
            </p:cNvSpPr>
            <p:nvPr/>
          </p:nvSpPr>
          <p:spPr bwMode="auto">
            <a:xfrm>
              <a:off x="2688" y="2688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50248" name="Rectangle 72"/>
            <p:cNvSpPr>
              <a:spLocks noChangeArrowheads="1"/>
            </p:cNvSpPr>
            <p:nvPr/>
          </p:nvSpPr>
          <p:spPr bwMode="auto">
            <a:xfrm>
              <a:off x="3408" y="2688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50249" name="Rectangle 73"/>
            <p:cNvSpPr>
              <a:spLocks noChangeArrowheads="1"/>
            </p:cNvSpPr>
            <p:nvPr/>
          </p:nvSpPr>
          <p:spPr bwMode="auto">
            <a:xfrm>
              <a:off x="4128" y="2688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50250" name="Rectangle 74"/>
            <p:cNvSpPr>
              <a:spLocks noChangeArrowheads="1"/>
            </p:cNvSpPr>
            <p:nvPr/>
          </p:nvSpPr>
          <p:spPr bwMode="auto">
            <a:xfrm>
              <a:off x="1248" y="2880"/>
              <a:ext cx="144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ko-KR" altLang="en-US" sz="1400">
                  <a:latin typeface="Times New Roman" pitchFamily="18" charset="0"/>
                </a:rPr>
                <a:t>단위 시험</a:t>
              </a:r>
            </a:p>
          </p:txBody>
        </p:sp>
        <p:sp>
          <p:nvSpPr>
            <p:cNvPr id="50251" name="Rectangle 75"/>
            <p:cNvSpPr>
              <a:spLocks noChangeArrowheads="1"/>
            </p:cNvSpPr>
            <p:nvPr/>
          </p:nvSpPr>
          <p:spPr bwMode="auto">
            <a:xfrm>
              <a:off x="768" y="2880"/>
              <a:ext cx="480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1400">
                  <a:latin typeface="Times New Roman" pitchFamily="18" charset="0"/>
                </a:rPr>
                <a:t>시험</a:t>
              </a:r>
            </a:p>
          </p:txBody>
        </p:sp>
        <p:sp>
          <p:nvSpPr>
            <p:cNvPr id="50252" name="Rectangle 76"/>
            <p:cNvSpPr>
              <a:spLocks noChangeArrowheads="1"/>
            </p:cNvSpPr>
            <p:nvPr/>
          </p:nvSpPr>
          <p:spPr bwMode="auto">
            <a:xfrm>
              <a:off x="2688" y="2880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50253" name="Rectangle 77"/>
            <p:cNvSpPr>
              <a:spLocks noChangeArrowheads="1"/>
            </p:cNvSpPr>
            <p:nvPr/>
          </p:nvSpPr>
          <p:spPr bwMode="auto">
            <a:xfrm>
              <a:off x="3408" y="2880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50254" name="Rectangle 78"/>
            <p:cNvSpPr>
              <a:spLocks noChangeArrowheads="1"/>
            </p:cNvSpPr>
            <p:nvPr/>
          </p:nvSpPr>
          <p:spPr bwMode="auto">
            <a:xfrm>
              <a:off x="4128" y="2880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50255" name="Rectangle 79"/>
            <p:cNvSpPr>
              <a:spLocks noChangeArrowheads="1"/>
            </p:cNvSpPr>
            <p:nvPr/>
          </p:nvSpPr>
          <p:spPr bwMode="auto">
            <a:xfrm>
              <a:off x="1248" y="3072"/>
              <a:ext cx="144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ko-KR" altLang="en-US" sz="1400">
                  <a:latin typeface="Times New Roman" pitchFamily="18" charset="0"/>
                </a:rPr>
                <a:t>통합운용시험</a:t>
              </a:r>
            </a:p>
          </p:txBody>
        </p:sp>
        <p:sp>
          <p:nvSpPr>
            <p:cNvPr id="50256" name="Rectangle 80"/>
            <p:cNvSpPr>
              <a:spLocks noChangeArrowheads="1"/>
            </p:cNvSpPr>
            <p:nvPr/>
          </p:nvSpPr>
          <p:spPr bwMode="auto">
            <a:xfrm>
              <a:off x="2688" y="3072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50257" name="Rectangle 81"/>
            <p:cNvSpPr>
              <a:spLocks noChangeArrowheads="1"/>
            </p:cNvSpPr>
            <p:nvPr/>
          </p:nvSpPr>
          <p:spPr bwMode="auto">
            <a:xfrm>
              <a:off x="3408" y="3072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50258" name="Rectangle 82"/>
            <p:cNvSpPr>
              <a:spLocks noChangeArrowheads="1"/>
            </p:cNvSpPr>
            <p:nvPr/>
          </p:nvSpPr>
          <p:spPr bwMode="auto">
            <a:xfrm>
              <a:off x="4128" y="3072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50259" name="Rectangle 83"/>
            <p:cNvSpPr>
              <a:spLocks noChangeArrowheads="1"/>
            </p:cNvSpPr>
            <p:nvPr/>
          </p:nvSpPr>
          <p:spPr bwMode="auto">
            <a:xfrm>
              <a:off x="1248" y="3264"/>
              <a:ext cx="144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ko-KR" altLang="en-US" sz="1400">
                  <a:latin typeface="Times New Roman" pitchFamily="18" charset="0"/>
                </a:rPr>
                <a:t>운영 환경 구축</a:t>
              </a:r>
            </a:p>
          </p:txBody>
        </p:sp>
        <p:sp>
          <p:nvSpPr>
            <p:cNvPr id="50260" name="Rectangle 84"/>
            <p:cNvSpPr>
              <a:spLocks noChangeArrowheads="1"/>
            </p:cNvSpPr>
            <p:nvPr/>
          </p:nvSpPr>
          <p:spPr bwMode="auto">
            <a:xfrm>
              <a:off x="768" y="3264"/>
              <a:ext cx="480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1400">
                  <a:latin typeface="Times New Roman" pitchFamily="18" charset="0"/>
                </a:rPr>
                <a:t>전개</a:t>
              </a:r>
            </a:p>
          </p:txBody>
        </p:sp>
        <p:sp>
          <p:nvSpPr>
            <p:cNvPr id="50261" name="Rectangle 85"/>
            <p:cNvSpPr>
              <a:spLocks noChangeArrowheads="1"/>
            </p:cNvSpPr>
            <p:nvPr/>
          </p:nvSpPr>
          <p:spPr bwMode="auto">
            <a:xfrm>
              <a:off x="2688" y="3264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50262" name="Rectangle 86"/>
            <p:cNvSpPr>
              <a:spLocks noChangeArrowheads="1"/>
            </p:cNvSpPr>
            <p:nvPr/>
          </p:nvSpPr>
          <p:spPr bwMode="auto">
            <a:xfrm>
              <a:off x="3408" y="3264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50263" name="Rectangle 87"/>
            <p:cNvSpPr>
              <a:spLocks noChangeArrowheads="1"/>
            </p:cNvSpPr>
            <p:nvPr/>
          </p:nvSpPr>
          <p:spPr bwMode="auto">
            <a:xfrm>
              <a:off x="4128" y="3264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50264" name="Rectangle 88"/>
            <p:cNvSpPr>
              <a:spLocks noChangeArrowheads="1"/>
            </p:cNvSpPr>
            <p:nvPr/>
          </p:nvSpPr>
          <p:spPr bwMode="auto">
            <a:xfrm>
              <a:off x="1248" y="3456"/>
              <a:ext cx="144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ko-KR" altLang="en-US" sz="1400">
                  <a:latin typeface="Times New Roman" pitchFamily="18" charset="0"/>
                </a:rPr>
                <a:t>교육</a:t>
              </a:r>
              <a:r>
                <a:rPr lang="en-US" altLang="ko-KR" sz="1400">
                  <a:latin typeface="Times New Roman" pitchFamily="18" charset="0"/>
                </a:rPr>
                <a:t>/</a:t>
              </a:r>
              <a:r>
                <a:rPr lang="ko-KR" altLang="en-US" sz="1400">
                  <a:latin typeface="Times New Roman" pitchFamily="18" charset="0"/>
                </a:rPr>
                <a:t>기술 이전</a:t>
              </a:r>
            </a:p>
          </p:txBody>
        </p:sp>
        <p:sp>
          <p:nvSpPr>
            <p:cNvPr id="50265" name="Rectangle 89"/>
            <p:cNvSpPr>
              <a:spLocks noChangeArrowheads="1"/>
            </p:cNvSpPr>
            <p:nvPr/>
          </p:nvSpPr>
          <p:spPr bwMode="auto">
            <a:xfrm>
              <a:off x="2688" y="3456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50266" name="Rectangle 90"/>
            <p:cNvSpPr>
              <a:spLocks noChangeArrowheads="1"/>
            </p:cNvSpPr>
            <p:nvPr/>
          </p:nvSpPr>
          <p:spPr bwMode="auto">
            <a:xfrm>
              <a:off x="3408" y="3456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50267" name="Rectangle 91"/>
            <p:cNvSpPr>
              <a:spLocks noChangeArrowheads="1"/>
            </p:cNvSpPr>
            <p:nvPr/>
          </p:nvSpPr>
          <p:spPr bwMode="auto">
            <a:xfrm>
              <a:off x="4128" y="3456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50268" name="Rectangle 92"/>
            <p:cNvSpPr>
              <a:spLocks noChangeArrowheads="1"/>
            </p:cNvSpPr>
            <p:nvPr/>
          </p:nvSpPr>
          <p:spPr bwMode="auto">
            <a:xfrm>
              <a:off x="1248" y="3648"/>
              <a:ext cx="144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ko-KR" altLang="en-US" sz="1400">
                  <a:latin typeface="Times New Roman" pitchFamily="18" charset="0"/>
                </a:rPr>
                <a:t>인터넷 마케팅</a:t>
              </a:r>
              <a:r>
                <a:rPr lang="en-US" altLang="ko-KR" sz="1400">
                  <a:latin typeface="Times New Roman" pitchFamily="18" charset="0"/>
                </a:rPr>
                <a:t>/ </a:t>
              </a:r>
              <a:r>
                <a:rPr lang="ko-KR" altLang="en-US" sz="1400">
                  <a:latin typeface="Times New Roman" pitchFamily="18" charset="0"/>
                </a:rPr>
                <a:t>웹프로모션</a:t>
              </a:r>
            </a:p>
          </p:txBody>
        </p:sp>
        <p:sp>
          <p:nvSpPr>
            <p:cNvPr id="50269" name="Rectangle 93"/>
            <p:cNvSpPr>
              <a:spLocks noChangeArrowheads="1"/>
            </p:cNvSpPr>
            <p:nvPr/>
          </p:nvSpPr>
          <p:spPr bwMode="auto">
            <a:xfrm>
              <a:off x="2688" y="3648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50270" name="Rectangle 94"/>
            <p:cNvSpPr>
              <a:spLocks noChangeArrowheads="1"/>
            </p:cNvSpPr>
            <p:nvPr/>
          </p:nvSpPr>
          <p:spPr bwMode="auto">
            <a:xfrm>
              <a:off x="3408" y="3648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50271" name="Rectangle 95"/>
            <p:cNvSpPr>
              <a:spLocks noChangeArrowheads="1"/>
            </p:cNvSpPr>
            <p:nvPr/>
          </p:nvSpPr>
          <p:spPr bwMode="auto">
            <a:xfrm>
              <a:off x="4128" y="3648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50272" name="Rectangle 96"/>
            <p:cNvSpPr>
              <a:spLocks noChangeArrowheads="1"/>
            </p:cNvSpPr>
            <p:nvPr/>
          </p:nvSpPr>
          <p:spPr bwMode="auto">
            <a:xfrm>
              <a:off x="1248" y="3840"/>
              <a:ext cx="144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ko-KR" altLang="en-US" sz="1400">
                  <a:latin typeface="Times New Roman" pitchFamily="18" charset="0"/>
                </a:rPr>
                <a:t>시스템 검수</a:t>
              </a:r>
            </a:p>
          </p:txBody>
        </p:sp>
        <p:sp>
          <p:nvSpPr>
            <p:cNvPr id="50273" name="Rectangle 97"/>
            <p:cNvSpPr>
              <a:spLocks noChangeArrowheads="1"/>
            </p:cNvSpPr>
            <p:nvPr/>
          </p:nvSpPr>
          <p:spPr bwMode="auto">
            <a:xfrm>
              <a:off x="768" y="3840"/>
              <a:ext cx="48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1400">
                  <a:latin typeface="Times New Roman" pitchFamily="18" charset="0"/>
                </a:rPr>
                <a:t>완료</a:t>
              </a:r>
            </a:p>
          </p:txBody>
        </p:sp>
        <p:sp>
          <p:nvSpPr>
            <p:cNvPr id="50274" name="Rectangle 98"/>
            <p:cNvSpPr>
              <a:spLocks noChangeArrowheads="1"/>
            </p:cNvSpPr>
            <p:nvPr/>
          </p:nvSpPr>
          <p:spPr bwMode="auto">
            <a:xfrm>
              <a:off x="2688" y="3840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50275" name="Rectangle 99"/>
            <p:cNvSpPr>
              <a:spLocks noChangeArrowheads="1"/>
            </p:cNvSpPr>
            <p:nvPr/>
          </p:nvSpPr>
          <p:spPr bwMode="auto">
            <a:xfrm>
              <a:off x="3408" y="3840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50276" name="Rectangle 100"/>
            <p:cNvSpPr>
              <a:spLocks noChangeArrowheads="1"/>
            </p:cNvSpPr>
            <p:nvPr/>
          </p:nvSpPr>
          <p:spPr bwMode="auto">
            <a:xfrm>
              <a:off x="4128" y="3840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50277" name="Rectangle 101"/>
            <p:cNvSpPr>
              <a:spLocks noChangeArrowheads="1"/>
            </p:cNvSpPr>
            <p:nvPr/>
          </p:nvSpPr>
          <p:spPr bwMode="auto">
            <a:xfrm>
              <a:off x="3312" y="2352"/>
              <a:ext cx="1872" cy="96"/>
            </a:xfrm>
            <a:prstGeom prst="rect">
              <a:avLst/>
            </a:prstGeom>
            <a:gradFill rotWithShape="0">
              <a:gsLst>
                <a:gs pos="0">
                  <a:srgbClr val="000099"/>
                </a:gs>
                <a:gs pos="50000">
                  <a:srgbClr val="000099">
                    <a:gamma/>
                    <a:tint val="0"/>
                    <a:invGamma/>
                  </a:srgbClr>
                </a:gs>
                <a:gs pos="100000">
                  <a:srgbClr val="000099"/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0278" name="Rectangle 102"/>
            <p:cNvSpPr>
              <a:spLocks noChangeArrowheads="1"/>
            </p:cNvSpPr>
            <p:nvPr/>
          </p:nvSpPr>
          <p:spPr bwMode="auto">
            <a:xfrm>
              <a:off x="2688" y="624"/>
              <a:ext cx="432" cy="96"/>
            </a:xfrm>
            <a:prstGeom prst="rect">
              <a:avLst/>
            </a:prstGeom>
            <a:gradFill rotWithShape="0">
              <a:gsLst>
                <a:gs pos="0">
                  <a:srgbClr val="000099"/>
                </a:gs>
                <a:gs pos="50000">
                  <a:srgbClr val="000099">
                    <a:gamma/>
                    <a:tint val="0"/>
                    <a:invGamma/>
                  </a:srgbClr>
                </a:gs>
                <a:gs pos="100000">
                  <a:srgbClr val="000099"/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0279" name="Rectangle 103"/>
            <p:cNvSpPr>
              <a:spLocks noChangeArrowheads="1"/>
            </p:cNvSpPr>
            <p:nvPr/>
          </p:nvSpPr>
          <p:spPr bwMode="auto">
            <a:xfrm>
              <a:off x="2688" y="816"/>
              <a:ext cx="624" cy="96"/>
            </a:xfrm>
            <a:prstGeom prst="rect">
              <a:avLst/>
            </a:prstGeom>
            <a:gradFill rotWithShape="0">
              <a:gsLst>
                <a:gs pos="0">
                  <a:srgbClr val="000099"/>
                </a:gs>
                <a:gs pos="50000">
                  <a:srgbClr val="000099">
                    <a:gamma/>
                    <a:tint val="0"/>
                    <a:invGamma/>
                  </a:srgbClr>
                </a:gs>
                <a:gs pos="100000">
                  <a:srgbClr val="000099"/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0280" name="Rectangle 104"/>
            <p:cNvSpPr>
              <a:spLocks noChangeArrowheads="1"/>
            </p:cNvSpPr>
            <p:nvPr/>
          </p:nvSpPr>
          <p:spPr bwMode="auto">
            <a:xfrm>
              <a:off x="2688" y="1008"/>
              <a:ext cx="576" cy="96"/>
            </a:xfrm>
            <a:prstGeom prst="rect">
              <a:avLst/>
            </a:prstGeom>
            <a:gradFill rotWithShape="0">
              <a:gsLst>
                <a:gs pos="0">
                  <a:srgbClr val="000099"/>
                </a:gs>
                <a:gs pos="50000">
                  <a:srgbClr val="000099">
                    <a:gamma/>
                    <a:tint val="0"/>
                    <a:invGamma/>
                  </a:srgbClr>
                </a:gs>
                <a:gs pos="100000">
                  <a:srgbClr val="000099"/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0281" name="Rectangle 105"/>
            <p:cNvSpPr>
              <a:spLocks noChangeArrowheads="1"/>
            </p:cNvSpPr>
            <p:nvPr/>
          </p:nvSpPr>
          <p:spPr bwMode="auto">
            <a:xfrm>
              <a:off x="2784" y="1200"/>
              <a:ext cx="336" cy="96"/>
            </a:xfrm>
            <a:prstGeom prst="rect">
              <a:avLst/>
            </a:prstGeom>
            <a:gradFill rotWithShape="0">
              <a:gsLst>
                <a:gs pos="0">
                  <a:srgbClr val="000099"/>
                </a:gs>
                <a:gs pos="50000">
                  <a:srgbClr val="000099">
                    <a:gamma/>
                    <a:tint val="0"/>
                    <a:invGamma/>
                  </a:srgbClr>
                </a:gs>
                <a:gs pos="100000">
                  <a:srgbClr val="000099"/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0282" name="Rectangle 106"/>
            <p:cNvSpPr>
              <a:spLocks noChangeArrowheads="1"/>
            </p:cNvSpPr>
            <p:nvPr/>
          </p:nvSpPr>
          <p:spPr bwMode="auto">
            <a:xfrm>
              <a:off x="3072" y="1392"/>
              <a:ext cx="672" cy="96"/>
            </a:xfrm>
            <a:prstGeom prst="rect">
              <a:avLst/>
            </a:prstGeom>
            <a:gradFill rotWithShape="0">
              <a:gsLst>
                <a:gs pos="0">
                  <a:srgbClr val="000099"/>
                </a:gs>
                <a:gs pos="50000">
                  <a:srgbClr val="000099">
                    <a:gamma/>
                    <a:tint val="0"/>
                    <a:invGamma/>
                  </a:srgbClr>
                </a:gs>
                <a:gs pos="100000">
                  <a:srgbClr val="000099"/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0283" name="Rectangle 107"/>
            <p:cNvSpPr>
              <a:spLocks noChangeArrowheads="1"/>
            </p:cNvSpPr>
            <p:nvPr/>
          </p:nvSpPr>
          <p:spPr bwMode="auto">
            <a:xfrm>
              <a:off x="3072" y="1584"/>
              <a:ext cx="511" cy="96"/>
            </a:xfrm>
            <a:prstGeom prst="rect">
              <a:avLst/>
            </a:prstGeom>
            <a:gradFill rotWithShape="0">
              <a:gsLst>
                <a:gs pos="0">
                  <a:srgbClr val="000099"/>
                </a:gs>
                <a:gs pos="50000">
                  <a:srgbClr val="000099">
                    <a:gamma/>
                    <a:tint val="0"/>
                    <a:invGamma/>
                  </a:srgbClr>
                </a:gs>
                <a:gs pos="100000">
                  <a:srgbClr val="000099"/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0284" name="Rectangle 108"/>
            <p:cNvSpPr>
              <a:spLocks noChangeArrowheads="1"/>
            </p:cNvSpPr>
            <p:nvPr/>
          </p:nvSpPr>
          <p:spPr bwMode="auto">
            <a:xfrm>
              <a:off x="3072" y="1776"/>
              <a:ext cx="511" cy="96"/>
            </a:xfrm>
            <a:prstGeom prst="rect">
              <a:avLst/>
            </a:prstGeom>
            <a:gradFill rotWithShape="0">
              <a:gsLst>
                <a:gs pos="0">
                  <a:srgbClr val="000099"/>
                </a:gs>
                <a:gs pos="50000">
                  <a:srgbClr val="000099">
                    <a:gamma/>
                    <a:tint val="0"/>
                    <a:invGamma/>
                  </a:srgbClr>
                </a:gs>
                <a:gs pos="100000">
                  <a:srgbClr val="000099"/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0285" name="Rectangle 109"/>
            <p:cNvSpPr>
              <a:spLocks noChangeArrowheads="1"/>
            </p:cNvSpPr>
            <p:nvPr/>
          </p:nvSpPr>
          <p:spPr bwMode="auto">
            <a:xfrm>
              <a:off x="3168" y="1968"/>
              <a:ext cx="624" cy="96"/>
            </a:xfrm>
            <a:prstGeom prst="rect">
              <a:avLst/>
            </a:prstGeom>
            <a:gradFill rotWithShape="0">
              <a:gsLst>
                <a:gs pos="0">
                  <a:srgbClr val="000099"/>
                </a:gs>
                <a:gs pos="50000">
                  <a:srgbClr val="000099">
                    <a:gamma/>
                    <a:tint val="0"/>
                    <a:invGamma/>
                  </a:srgbClr>
                </a:gs>
                <a:gs pos="100000">
                  <a:srgbClr val="000099"/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0286" name="Rectangle 110"/>
            <p:cNvSpPr>
              <a:spLocks noChangeArrowheads="1"/>
            </p:cNvSpPr>
            <p:nvPr/>
          </p:nvSpPr>
          <p:spPr bwMode="auto">
            <a:xfrm>
              <a:off x="4848" y="2544"/>
              <a:ext cx="624" cy="96"/>
            </a:xfrm>
            <a:prstGeom prst="rect">
              <a:avLst/>
            </a:prstGeom>
            <a:gradFill rotWithShape="0">
              <a:gsLst>
                <a:gs pos="0">
                  <a:srgbClr val="000099"/>
                </a:gs>
                <a:gs pos="50000">
                  <a:srgbClr val="000099">
                    <a:gamma/>
                    <a:tint val="0"/>
                    <a:invGamma/>
                  </a:srgbClr>
                </a:gs>
                <a:gs pos="100000">
                  <a:srgbClr val="000099"/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0287" name="Rectangle 111"/>
            <p:cNvSpPr>
              <a:spLocks noChangeArrowheads="1"/>
            </p:cNvSpPr>
            <p:nvPr/>
          </p:nvSpPr>
          <p:spPr bwMode="auto">
            <a:xfrm>
              <a:off x="4944" y="2736"/>
              <a:ext cx="672" cy="96"/>
            </a:xfrm>
            <a:prstGeom prst="rect">
              <a:avLst/>
            </a:prstGeom>
            <a:gradFill rotWithShape="0">
              <a:gsLst>
                <a:gs pos="0">
                  <a:srgbClr val="000099"/>
                </a:gs>
                <a:gs pos="50000">
                  <a:srgbClr val="000099">
                    <a:gamma/>
                    <a:tint val="0"/>
                    <a:invGamma/>
                  </a:srgbClr>
                </a:gs>
                <a:gs pos="100000">
                  <a:srgbClr val="000099"/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0288" name="Rectangle 112"/>
            <p:cNvSpPr>
              <a:spLocks noChangeArrowheads="1"/>
            </p:cNvSpPr>
            <p:nvPr/>
          </p:nvSpPr>
          <p:spPr bwMode="auto">
            <a:xfrm>
              <a:off x="4656" y="2928"/>
              <a:ext cx="672" cy="96"/>
            </a:xfrm>
            <a:prstGeom prst="rect">
              <a:avLst/>
            </a:prstGeom>
            <a:gradFill rotWithShape="0">
              <a:gsLst>
                <a:gs pos="0">
                  <a:srgbClr val="000099"/>
                </a:gs>
                <a:gs pos="50000">
                  <a:srgbClr val="000099">
                    <a:gamma/>
                    <a:tint val="0"/>
                    <a:invGamma/>
                  </a:srgbClr>
                </a:gs>
                <a:gs pos="100000">
                  <a:srgbClr val="000099"/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0289" name="Rectangle 113"/>
            <p:cNvSpPr>
              <a:spLocks noChangeArrowheads="1"/>
            </p:cNvSpPr>
            <p:nvPr/>
          </p:nvSpPr>
          <p:spPr bwMode="auto">
            <a:xfrm>
              <a:off x="4848" y="3312"/>
              <a:ext cx="480" cy="96"/>
            </a:xfrm>
            <a:prstGeom prst="rect">
              <a:avLst/>
            </a:prstGeom>
            <a:gradFill rotWithShape="0">
              <a:gsLst>
                <a:gs pos="0">
                  <a:srgbClr val="000099"/>
                </a:gs>
                <a:gs pos="50000">
                  <a:srgbClr val="000099">
                    <a:gamma/>
                    <a:tint val="0"/>
                    <a:invGamma/>
                  </a:srgbClr>
                </a:gs>
                <a:gs pos="100000">
                  <a:srgbClr val="000099"/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0290" name="Rectangle 114"/>
            <p:cNvSpPr>
              <a:spLocks noChangeArrowheads="1"/>
            </p:cNvSpPr>
            <p:nvPr/>
          </p:nvSpPr>
          <p:spPr bwMode="auto">
            <a:xfrm>
              <a:off x="4848" y="3120"/>
              <a:ext cx="576" cy="96"/>
            </a:xfrm>
            <a:prstGeom prst="rect">
              <a:avLst/>
            </a:prstGeom>
            <a:gradFill rotWithShape="0">
              <a:gsLst>
                <a:gs pos="0">
                  <a:srgbClr val="000099"/>
                </a:gs>
                <a:gs pos="50000">
                  <a:srgbClr val="000099">
                    <a:gamma/>
                    <a:tint val="0"/>
                    <a:invGamma/>
                  </a:srgbClr>
                </a:gs>
                <a:gs pos="100000">
                  <a:srgbClr val="000099"/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0291" name="Rectangle 115"/>
            <p:cNvSpPr>
              <a:spLocks noChangeArrowheads="1"/>
            </p:cNvSpPr>
            <p:nvPr/>
          </p:nvSpPr>
          <p:spPr bwMode="auto">
            <a:xfrm>
              <a:off x="5184" y="3504"/>
              <a:ext cx="384" cy="96"/>
            </a:xfrm>
            <a:prstGeom prst="rect">
              <a:avLst/>
            </a:prstGeom>
            <a:gradFill rotWithShape="0">
              <a:gsLst>
                <a:gs pos="0">
                  <a:srgbClr val="000099"/>
                </a:gs>
                <a:gs pos="50000">
                  <a:srgbClr val="000099">
                    <a:gamma/>
                    <a:tint val="0"/>
                    <a:invGamma/>
                  </a:srgbClr>
                </a:gs>
                <a:gs pos="100000">
                  <a:srgbClr val="000099"/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0292" name="Rectangle 116"/>
            <p:cNvSpPr>
              <a:spLocks noChangeArrowheads="1"/>
            </p:cNvSpPr>
            <p:nvPr/>
          </p:nvSpPr>
          <p:spPr bwMode="auto">
            <a:xfrm>
              <a:off x="5184" y="3696"/>
              <a:ext cx="480" cy="96"/>
            </a:xfrm>
            <a:prstGeom prst="rect">
              <a:avLst/>
            </a:prstGeom>
            <a:gradFill rotWithShape="0">
              <a:gsLst>
                <a:gs pos="0">
                  <a:srgbClr val="000099"/>
                </a:gs>
                <a:gs pos="50000">
                  <a:srgbClr val="000099">
                    <a:gamma/>
                    <a:tint val="0"/>
                    <a:invGamma/>
                  </a:srgbClr>
                </a:gs>
                <a:gs pos="100000">
                  <a:srgbClr val="000099"/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0293" name="Rectangle 117"/>
            <p:cNvSpPr>
              <a:spLocks noChangeArrowheads="1"/>
            </p:cNvSpPr>
            <p:nvPr/>
          </p:nvSpPr>
          <p:spPr bwMode="auto">
            <a:xfrm>
              <a:off x="4848" y="2112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50294" name="Rectangle 118"/>
            <p:cNvSpPr>
              <a:spLocks noChangeArrowheads="1"/>
            </p:cNvSpPr>
            <p:nvPr/>
          </p:nvSpPr>
          <p:spPr bwMode="auto">
            <a:xfrm>
              <a:off x="1248" y="2112"/>
              <a:ext cx="144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ko-KR" altLang="en-US" sz="1400">
                  <a:latin typeface="Times New Roman" pitchFamily="18" charset="0"/>
                </a:rPr>
                <a:t>상세 </a:t>
              </a:r>
              <a:r>
                <a:rPr lang="en-US" altLang="ko-KR" sz="1400">
                  <a:latin typeface="Times New Roman" pitchFamily="18" charset="0"/>
                </a:rPr>
                <a:t>DB </a:t>
              </a:r>
              <a:r>
                <a:rPr lang="ko-KR" altLang="en-US" sz="1400">
                  <a:latin typeface="Times New Roman" pitchFamily="18" charset="0"/>
                </a:rPr>
                <a:t>설계</a:t>
              </a:r>
            </a:p>
          </p:txBody>
        </p:sp>
        <p:sp>
          <p:nvSpPr>
            <p:cNvPr id="50295" name="Rectangle 119"/>
            <p:cNvSpPr>
              <a:spLocks noChangeArrowheads="1"/>
            </p:cNvSpPr>
            <p:nvPr/>
          </p:nvSpPr>
          <p:spPr bwMode="auto">
            <a:xfrm>
              <a:off x="2688" y="2112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50296" name="Rectangle 120"/>
            <p:cNvSpPr>
              <a:spLocks noChangeArrowheads="1"/>
            </p:cNvSpPr>
            <p:nvPr/>
          </p:nvSpPr>
          <p:spPr bwMode="auto">
            <a:xfrm>
              <a:off x="3408" y="2112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50297" name="Rectangle 121"/>
            <p:cNvSpPr>
              <a:spLocks noChangeArrowheads="1"/>
            </p:cNvSpPr>
            <p:nvPr/>
          </p:nvSpPr>
          <p:spPr bwMode="auto">
            <a:xfrm>
              <a:off x="4128" y="2112"/>
              <a:ext cx="7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50298" name="Rectangle 122"/>
            <p:cNvSpPr>
              <a:spLocks noChangeArrowheads="1"/>
            </p:cNvSpPr>
            <p:nvPr/>
          </p:nvSpPr>
          <p:spPr bwMode="auto">
            <a:xfrm>
              <a:off x="3120" y="2160"/>
              <a:ext cx="192" cy="96"/>
            </a:xfrm>
            <a:prstGeom prst="rect">
              <a:avLst/>
            </a:prstGeom>
            <a:gradFill rotWithShape="0">
              <a:gsLst>
                <a:gs pos="0">
                  <a:srgbClr val="000099"/>
                </a:gs>
                <a:gs pos="50000">
                  <a:srgbClr val="000099">
                    <a:gamma/>
                    <a:tint val="0"/>
                    <a:invGamma/>
                  </a:srgbClr>
                </a:gs>
                <a:gs pos="100000">
                  <a:srgbClr val="000099"/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50301" name="Rectangle 125"/>
          <p:cNvSpPr>
            <a:spLocks noChangeArrowheads="1"/>
          </p:cNvSpPr>
          <p:nvPr/>
        </p:nvSpPr>
        <p:spPr bwMode="auto">
          <a:xfrm>
            <a:off x="3352800" y="457200"/>
            <a:ext cx="2590800" cy="381000"/>
          </a:xfrm>
          <a:prstGeom prst="rect">
            <a:avLst/>
          </a:prstGeom>
          <a:solidFill>
            <a:srgbClr val="99CC00"/>
          </a:solidFill>
          <a:ln w="9525">
            <a:solidFill>
              <a:srgbClr val="99CC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marL="90488" indent="-90488" algn="ctr">
              <a:buClr>
                <a:srgbClr val="000000"/>
              </a:buClr>
              <a:buSzPct val="90000"/>
              <a:buFont typeface="Monotype Sorts" pitchFamily="2" charset="2"/>
              <a:buNone/>
            </a:pPr>
            <a:r>
              <a:rPr lang="ko-KR" altLang="en-US" b="1">
                <a:latin typeface="Times New Roman" pitchFamily="18" charset="0"/>
              </a:rPr>
              <a:t>프로젝트 일정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9638B-4BFC-4A45-97E0-2B97C5120301}" type="slidenum">
              <a:rPr lang="en-US" altLang="ko-KR"/>
              <a:pPr/>
              <a:t>52</a:t>
            </a:fld>
            <a:endParaRPr lang="en-US" altLang="ko-KR"/>
          </a:p>
        </p:txBody>
      </p:sp>
      <p:graphicFrame>
        <p:nvGraphicFramePr>
          <p:cNvPr id="142340" name="Object 4"/>
          <p:cNvGraphicFramePr>
            <a:graphicFrameLocks noChangeAspect="1"/>
          </p:cNvGraphicFramePr>
          <p:nvPr/>
        </p:nvGraphicFramePr>
        <p:xfrm>
          <a:off x="152400" y="877888"/>
          <a:ext cx="87630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워크시트" r:id="rId2" imgW="10662840" imgH="6617160" progId="Excel.Sheet.8">
                  <p:embed/>
                </p:oleObj>
              </mc:Choice>
              <mc:Fallback>
                <p:oleObj name="워크시트" r:id="rId2" imgW="10662840" imgH="6617160" progId="Excel.Shee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877888"/>
                        <a:ext cx="8763000" cy="544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3352800" y="381000"/>
            <a:ext cx="2590800" cy="381000"/>
          </a:xfrm>
          <a:prstGeom prst="rect">
            <a:avLst/>
          </a:prstGeom>
          <a:solidFill>
            <a:srgbClr val="99CC00"/>
          </a:solidFill>
          <a:ln w="9525">
            <a:solidFill>
              <a:srgbClr val="99CC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marL="90488" indent="-90488" algn="ctr">
              <a:buClr>
                <a:srgbClr val="000000"/>
              </a:buClr>
              <a:buSzPct val="90000"/>
              <a:buFont typeface="Monotype Sorts" pitchFamily="2" charset="2"/>
              <a:buNone/>
            </a:pPr>
            <a:r>
              <a:rPr lang="ko-KR" altLang="en-US" b="1">
                <a:latin typeface="Times New Roman" pitchFamily="18" charset="0"/>
              </a:rPr>
              <a:t>프로젝트 세부 일정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6C3B7-C570-4A76-B600-D8F89D7AA3D7}" type="slidenum">
              <a:rPr lang="en-US" altLang="ko-KR"/>
              <a:pPr/>
              <a:t>53</a:t>
            </a:fld>
            <a:endParaRPr lang="en-US" altLang="ko-KR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3886200" y="4343400"/>
            <a:ext cx="16764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b="1">
                <a:latin typeface="Times New Roman" pitchFamily="18" charset="0"/>
              </a:rPr>
              <a:t>개발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1524000" y="4343400"/>
            <a:ext cx="16764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b="1">
                <a:latin typeface="Times New Roman" pitchFamily="18" charset="0"/>
              </a:rPr>
              <a:t>기획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0" y="4800600"/>
            <a:ext cx="16764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1500">
                <a:latin typeface="Times New Roman" pitchFamily="18" charset="0"/>
              </a:rPr>
              <a:t> </a:t>
            </a: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3886200" y="4800600"/>
            <a:ext cx="16764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endParaRPr lang="ko-KR" altLang="ko-KR" sz="1500">
              <a:latin typeface="Times New Roman" pitchFamily="18" charset="0"/>
            </a:endParaRP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3657600" y="1222375"/>
            <a:ext cx="2133600" cy="3556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b="1">
                <a:latin typeface="Times New Roman" pitchFamily="18" charset="0"/>
              </a:rPr>
              <a:t>프로젝트 매니저 </a:t>
            </a:r>
            <a:r>
              <a:rPr lang="en-US" altLang="ko-KR" b="1">
                <a:latin typeface="Times New Roman" pitchFamily="18" charset="0"/>
              </a:rPr>
              <a:t>(PM)</a:t>
            </a:r>
          </a:p>
        </p:txBody>
      </p:sp>
      <p:cxnSp>
        <p:nvCxnSpPr>
          <p:cNvPr id="51207" name="AutoShape 7"/>
          <p:cNvCxnSpPr>
            <a:cxnSpLocks noChangeShapeType="1"/>
            <a:stCxn id="51210" idx="2"/>
            <a:endCxn id="51208" idx="0"/>
          </p:cNvCxnSpPr>
          <p:nvPr/>
        </p:nvCxnSpPr>
        <p:spPr bwMode="auto">
          <a:xfrm>
            <a:off x="4724400" y="190817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3657600" y="2136775"/>
            <a:ext cx="2133600" cy="3556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b="1">
                <a:latin typeface="Times New Roman" pitchFamily="18" charset="0"/>
              </a:rPr>
              <a:t>프로젝트 리더 </a:t>
            </a:r>
            <a:r>
              <a:rPr lang="en-US" altLang="ko-KR" b="1">
                <a:latin typeface="Times New Roman" pitchFamily="18" charset="0"/>
              </a:rPr>
              <a:t>(PL)</a:t>
            </a:r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3657600" y="2492375"/>
            <a:ext cx="2133600" cy="327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ko-KR" b="1">
              <a:latin typeface="Times New Roman" pitchFamily="18" charset="0"/>
            </a:endParaRPr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3657600" y="1552575"/>
            <a:ext cx="2133600" cy="355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ko-KR" b="1">
              <a:latin typeface="Times New Roman" pitchFamily="18" charset="0"/>
            </a:endParaRPr>
          </a:p>
        </p:txBody>
      </p: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6248400" y="4343400"/>
            <a:ext cx="16764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b="1">
                <a:latin typeface="Times New Roman" pitchFamily="18" charset="0"/>
              </a:rPr>
              <a:t>디자인</a:t>
            </a:r>
          </a:p>
        </p:txBody>
      </p:sp>
      <p:sp>
        <p:nvSpPr>
          <p:cNvPr id="51212" name="Rectangle 12"/>
          <p:cNvSpPr>
            <a:spLocks noChangeArrowheads="1"/>
          </p:cNvSpPr>
          <p:nvPr/>
        </p:nvSpPr>
        <p:spPr bwMode="auto">
          <a:xfrm>
            <a:off x="6248400" y="4800600"/>
            <a:ext cx="16764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spcBef>
                <a:spcPct val="50000"/>
              </a:spcBef>
            </a:pPr>
            <a:endParaRPr lang="ko-KR" altLang="ko-KR" sz="1500">
              <a:latin typeface="Times New Roman" pitchFamily="18" charset="0"/>
            </a:endParaRPr>
          </a:p>
        </p:txBody>
      </p:sp>
      <p:sp>
        <p:nvSpPr>
          <p:cNvPr id="51213" name="Rectangle 13"/>
          <p:cNvSpPr>
            <a:spLocks noChangeArrowheads="1"/>
          </p:cNvSpPr>
          <p:nvPr/>
        </p:nvSpPr>
        <p:spPr bwMode="auto">
          <a:xfrm>
            <a:off x="1828800" y="2906713"/>
            <a:ext cx="1600200" cy="3556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b="1">
                <a:latin typeface="Times New Roman" pitchFamily="18" charset="0"/>
              </a:rPr>
              <a:t>품질관리</a:t>
            </a:r>
          </a:p>
        </p:txBody>
      </p:sp>
      <p:sp>
        <p:nvSpPr>
          <p:cNvPr id="51214" name="Rectangle 14"/>
          <p:cNvSpPr>
            <a:spLocks noChangeArrowheads="1"/>
          </p:cNvSpPr>
          <p:nvPr/>
        </p:nvSpPr>
        <p:spPr bwMode="auto">
          <a:xfrm>
            <a:off x="1828800" y="3236913"/>
            <a:ext cx="1600200" cy="72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endParaRPr lang="ko-KR" altLang="ko-KR" sz="1500">
              <a:latin typeface="Times New Roman" pitchFamily="18" charset="0"/>
            </a:endParaRPr>
          </a:p>
        </p:txBody>
      </p:sp>
      <p:cxnSp>
        <p:nvCxnSpPr>
          <p:cNvPr id="51215" name="AutoShape 15"/>
          <p:cNvCxnSpPr>
            <a:cxnSpLocks noChangeShapeType="1"/>
            <a:stCxn id="51203" idx="0"/>
            <a:endCxn id="51211" idx="0"/>
          </p:cNvCxnSpPr>
          <p:nvPr/>
        </p:nvCxnSpPr>
        <p:spPr bwMode="auto">
          <a:xfrm rot="5400000" flipV="1">
            <a:off x="4723606" y="1981994"/>
            <a:ext cx="1588" cy="4724400"/>
          </a:xfrm>
          <a:prstGeom prst="bent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51216" name="AutoShape 16"/>
          <p:cNvCxnSpPr>
            <a:cxnSpLocks noChangeShapeType="1"/>
            <a:stCxn id="51209" idx="2"/>
            <a:endCxn id="51202" idx="0"/>
          </p:cNvCxnSpPr>
          <p:nvPr/>
        </p:nvCxnSpPr>
        <p:spPr bwMode="auto">
          <a:xfrm>
            <a:off x="4724400" y="2819400"/>
            <a:ext cx="0" cy="152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51217" name="Line 17"/>
          <p:cNvSpPr>
            <a:spLocks noChangeShapeType="1"/>
          </p:cNvSpPr>
          <p:nvPr/>
        </p:nvSpPr>
        <p:spPr bwMode="auto">
          <a:xfrm>
            <a:off x="3429000" y="3429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19" name="Rectangle 19"/>
          <p:cNvSpPr>
            <a:spLocks noChangeArrowheads="1"/>
          </p:cNvSpPr>
          <p:nvPr/>
        </p:nvSpPr>
        <p:spPr bwMode="auto">
          <a:xfrm>
            <a:off x="3352800" y="457200"/>
            <a:ext cx="2590800" cy="381000"/>
          </a:xfrm>
          <a:prstGeom prst="rect">
            <a:avLst/>
          </a:prstGeom>
          <a:solidFill>
            <a:srgbClr val="99CC00"/>
          </a:solidFill>
          <a:ln w="9525">
            <a:solidFill>
              <a:srgbClr val="99CC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marL="90488" indent="-90488" algn="ctr">
              <a:buClr>
                <a:srgbClr val="000000"/>
              </a:buClr>
              <a:buSzPct val="90000"/>
              <a:buFont typeface="Monotype Sorts" pitchFamily="2" charset="2"/>
              <a:buNone/>
            </a:pPr>
            <a:r>
              <a:rPr lang="ko-KR" altLang="en-US" b="1">
                <a:latin typeface="Times New Roman" pitchFamily="18" charset="0"/>
              </a:rPr>
              <a:t>프로젝트 팀 구성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378BB-EA20-48A9-9278-DC3CF8932D05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66562" name="AutoShape 2"/>
          <p:cNvSpPr>
            <a:spLocks noChangeArrowheads="1"/>
          </p:cNvSpPr>
          <p:nvPr/>
        </p:nvSpPr>
        <p:spPr bwMode="auto">
          <a:xfrm>
            <a:off x="990600" y="1828800"/>
            <a:ext cx="7239000" cy="7620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33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ko-KR" sz="1800" b="1"/>
          </a:p>
        </p:txBody>
      </p:sp>
      <p:sp>
        <p:nvSpPr>
          <p:cNvPr id="66563" name="AutoShape 3"/>
          <p:cNvSpPr>
            <a:spLocks noChangeArrowheads="1"/>
          </p:cNvSpPr>
          <p:nvPr/>
        </p:nvSpPr>
        <p:spPr bwMode="auto">
          <a:xfrm>
            <a:off x="990600" y="3505200"/>
            <a:ext cx="7239000" cy="7620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33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ko-KR" sz="1800" b="1"/>
          </a:p>
        </p:txBody>
      </p:sp>
      <p:sp>
        <p:nvSpPr>
          <p:cNvPr id="66564" name="AutoShape 4"/>
          <p:cNvSpPr>
            <a:spLocks noChangeArrowheads="1"/>
          </p:cNvSpPr>
          <p:nvPr/>
        </p:nvSpPr>
        <p:spPr bwMode="auto">
          <a:xfrm>
            <a:off x="990600" y="5257800"/>
            <a:ext cx="7162800" cy="7620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33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ko-KR" sz="1800" b="1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990600" y="1371600"/>
            <a:ext cx="457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800" b="1"/>
              <a:t>사이트 종류</a:t>
            </a:r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990600" y="3124200"/>
            <a:ext cx="457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800" b="1"/>
              <a:t>도메인</a:t>
            </a:r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990600" y="4860925"/>
            <a:ext cx="457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800" b="1"/>
              <a:t>타겟고객</a:t>
            </a:r>
          </a:p>
        </p:txBody>
      </p:sp>
      <p:sp>
        <p:nvSpPr>
          <p:cNvPr id="66569" name="AutoShape 9"/>
          <p:cNvSpPr>
            <a:spLocks noChangeArrowheads="1"/>
          </p:cNvSpPr>
          <p:nvPr/>
        </p:nvSpPr>
        <p:spPr bwMode="auto">
          <a:xfrm>
            <a:off x="609600" y="990600"/>
            <a:ext cx="7924800" cy="5257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33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3124200" y="762000"/>
            <a:ext cx="2667000" cy="5334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800" b="1"/>
              <a:t>사이트 정의 </a:t>
            </a:r>
            <a:r>
              <a:rPr lang="en-US" altLang="ko-KR" sz="1800" b="1"/>
              <a:t>1</a:t>
            </a:r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7924800" y="0"/>
            <a:ext cx="1295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/>
              <a:t>Work Sheet 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56D2A-8A53-4CFF-A01F-6D3CAE2F3912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72706" name="AutoShape 2"/>
          <p:cNvSpPr>
            <a:spLocks noChangeArrowheads="1"/>
          </p:cNvSpPr>
          <p:nvPr/>
        </p:nvSpPr>
        <p:spPr bwMode="auto">
          <a:xfrm>
            <a:off x="990600" y="1828800"/>
            <a:ext cx="7239000" cy="7620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33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ko-KR" sz="1800" b="1"/>
          </a:p>
        </p:txBody>
      </p:sp>
      <p:sp>
        <p:nvSpPr>
          <p:cNvPr id="72707" name="AutoShape 3"/>
          <p:cNvSpPr>
            <a:spLocks noChangeArrowheads="1"/>
          </p:cNvSpPr>
          <p:nvPr/>
        </p:nvSpPr>
        <p:spPr bwMode="auto">
          <a:xfrm>
            <a:off x="990600" y="3505200"/>
            <a:ext cx="7239000" cy="7620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33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ko-KR" sz="1800" b="1"/>
          </a:p>
        </p:txBody>
      </p:sp>
      <p:sp>
        <p:nvSpPr>
          <p:cNvPr id="72708" name="AutoShape 4"/>
          <p:cNvSpPr>
            <a:spLocks noChangeArrowheads="1"/>
          </p:cNvSpPr>
          <p:nvPr/>
        </p:nvSpPr>
        <p:spPr bwMode="auto">
          <a:xfrm>
            <a:off x="990600" y="5257800"/>
            <a:ext cx="7162800" cy="7620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33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ko-KR" sz="1800" b="1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990600" y="1371600"/>
            <a:ext cx="457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 b="1"/>
              <a:t>www.ooo.com</a:t>
            </a:r>
            <a:r>
              <a:rPr lang="ko-KR" altLang="en-US" sz="1800" b="1"/>
              <a:t>이 존재해야 하는 이유는</a:t>
            </a:r>
            <a:r>
              <a:rPr lang="en-US" altLang="ko-KR" sz="1800" b="1">
                <a:latin typeface="Times New Roman"/>
              </a:rPr>
              <a:t>…</a:t>
            </a:r>
            <a:r>
              <a:rPr lang="en-US" altLang="ko-KR" sz="1800" b="1"/>
              <a:t>.</a:t>
            </a: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990600" y="3124200"/>
            <a:ext cx="457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 b="1"/>
              <a:t>www.ooo.com</a:t>
            </a:r>
            <a:r>
              <a:rPr lang="ko-KR" altLang="en-US" sz="1800" b="1"/>
              <a:t>을 한 문장으로 정의하면</a:t>
            </a:r>
            <a:r>
              <a:rPr lang="en-US" altLang="ko-KR" sz="1800" b="1">
                <a:latin typeface="Times New Roman"/>
              </a:rPr>
              <a:t>…</a:t>
            </a:r>
            <a:r>
              <a:rPr lang="en-US" altLang="ko-KR" sz="1800" b="1"/>
              <a:t>.</a:t>
            </a:r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990600" y="4860925"/>
            <a:ext cx="457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 b="1"/>
              <a:t>www.ooo.com</a:t>
            </a:r>
            <a:r>
              <a:rPr lang="ko-KR" altLang="en-US" sz="1800" b="1"/>
              <a:t>의 경쟁력</a:t>
            </a:r>
            <a:r>
              <a:rPr lang="en-US" altLang="ko-KR" sz="1800" b="1">
                <a:latin typeface="Times New Roman"/>
              </a:rPr>
              <a:t>…</a:t>
            </a:r>
            <a:r>
              <a:rPr lang="en-US" altLang="ko-KR" sz="1800" b="1"/>
              <a:t>.</a:t>
            </a:r>
          </a:p>
        </p:txBody>
      </p:sp>
      <p:sp>
        <p:nvSpPr>
          <p:cNvPr id="72712" name="AutoShape 8"/>
          <p:cNvSpPr>
            <a:spLocks noChangeArrowheads="1"/>
          </p:cNvSpPr>
          <p:nvPr/>
        </p:nvSpPr>
        <p:spPr bwMode="auto">
          <a:xfrm>
            <a:off x="609600" y="990600"/>
            <a:ext cx="7924800" cy="5257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33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3124200" y="762000"/>
            <a:ext cx="2667000" cy="5334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800" b="1"/>
              <a:t>사이트 정의 </a:t>
            </a:r>
            <a:r>
              <a:rPr lang="en-US" altLang="ko-KR" sz="1800" b="1"/>
              <a:t>2</a:t>
            </a:r>
          </a:p>
        </p:txBody>
      </p:sp>
      <p:sp>
        <p:nvSpPr>
          <p:cNvPr id="72714" name="Text Box 10"/>
          <p:cNvSpPr txBox="1">
            <a:spLocks noChangeArrowheads="1"/>
          </p:cNvSpPr>
          <p:nvPr/>
        </p:nvSpPr>
        <p:spPr bwMode="auto">
          <a:xfrm>
            <a:off x="7848600" y="0"/>
            <a:ext cx="1295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/>
              <a:t>Work Sheet 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2EDCB-30DB-4134-8769-51951E7C6004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1143000" y="3124200"/>
            <a:ext cx="7010400" cy="29718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914400" lvl="1" indent="-457200">
              <a:spcBef>
                <a:spcPct val="50000"/>
              </a:spcBef>
            </a:pPr>
            <a:r>
              <a:rPr lang="en-US" altLang="ko-KR" sz="1800">
                <a:latin typeface="Times New Roman" pitchFamily="18" charset="0"/>
              </a:rPr>
              <a:t>1.</a:t>
            </a:r>
          </a:p>
          <a:p>
            <a:pPr marL="914400" lvl="1" indent="-457200">
              <a:spcBef>
                <a:spcPct val="50000"/>
              </a:spcBef>
            </a:pPr>
            <a:r>
              <a:rPr lang="en-US" altLang="ko-KR" sz="1800">
                <a:latin typeface="Times New Roman" pitchFamily="18" charset="0"/>
              </a:rPr>
              <a:t>2.</a:t>
            </a:r>
          </a:p>
          <a:p>
            <a:pPr marL="914400" lvl="1" indent="-457200">
              <a:spcBef>
                <a:spcPct val="50000"/>
              </a:spcBef>
            </a:pPr>
            <a:r>
              <a:rPr lang="en-US" altLang="ko-KR" sz="1800">
                <a:latin typeface="Times New Roman" pitchFamily="18" charset="0"/>
              </a:rPr>
              <a:t>3.</a:t>
            </a:r>
          </a:p>
          <a:p>
            <a:pPr marL="914400" lvl="1" indent="-457200">
              <a:spcBef>
                <a:spcPct val="50000"/>
              </a:spcBef>
            </a:pPr>
            <a:r>
              <a:rPr lang="en-US" altLang="ko-KR" sz="1800">
                <a:latin typeface="Times New Roman" pitchFamily="18" charset="0"/>
              </a:rPr>
              <a:t>4.</a:t>
            </a:r>
          </a:p>
          <a:p>
            <a:pPr marL="914400" lvl="1" indent="-457200">
              <a:spcBef>
                <a:spcPct val="50000"/>
              </a:spcBef>
            </a:pPr>
            <a:r>
              <a:rPr lang="en-US" altLang="ko-KR" sz="1800">
                <a:latin typeface="Times New Roman" pitchFamily="18" charset="0"/>
              </a:rPr>
              <a:t>5.</a:t>
            </a:r>
          </a:p>
        </p:txBody>
      </p:sp>
      <p:sp>
        <p:nvSpPr>
          <p:cNvPr id="65539" name="Oval 3"/>
          <p:cNvSpPr>
            <a:spLocks noChangeArrowheads="1"/>
          </p:cNvSpPr>
          <p:nvPr/>
        </p:nvSpPr>
        <p:spPr bwMode="auto">
          <a:xfrm>
            <a:off x="1066800" y="1219200"/>
            <a:ext cx="6781800" cy="990600"/>
          </a:xfrm>
          <a:prstGeom prst="ellipse">
            <a:avLst/>
          </a:prstGeom>
          <a:solidFill>
            <a:schemeClr val="bg1"/>
          </a:solidFill>
          <a:ln w="9525">
            <a:solidFill>
              <a:srgbClr val="339933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endParaRPr lang="ko-KR" altLang="ko-KR">
              <a:latin typeface="Times New Roman" pitchFamily="18" charset="0"/>
            </a:endParaRP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3733800" y="914400"/>
            <a:ext cx="1371600" cy="3810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 b="1"/>
              <a:t>Mission</a:t>
            </a: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3733800" y="2895600"/>
            <a:ext cx="1371600" cy="3810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800" b="1"/>
              <a:t>목 표</a:t>
            </a:r>
          </a:p>
        </p:txBody>
      </p:sp>
      <p:sp>
        <p:nvSpPr>
          <p:cNvPr id="65542" name="AutoShape 6"/>
          <p:cNvSpPr>
            <a:spLocks noChangeArrowheads="1"/>
          </p:cNvSpPr>
          <p:nvPr/>
        </p:nvSpPr>
        <p:spPr bwMode="auto">
          <a:xfrm>
            <a:off x="2819400" y="2209800"/>
            <a:ext cx="3124200" cy="609600"/>
          </a:xfrm>
          <a:prstGeom prst="upArrow">
            <a:avLst>
              <a:gd name="adj1" fmla="val 50000"/>
              <a:gd name="adj2" fmla="val 53384"/>
            </a:avLst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7848600" y="0"/>
            <a:ext cx="1295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/>
              <a:t>Work Sheet 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BC365-9323-49B7-995A-FAF64E9D9DC0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1143000" y="3124200"/>
            <a:ext cx="7010400" cy="2971800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ko-KR" altLang="en-US">
                <a:latin typeface="Times New Roman" pitchFamily="18" charset="0"/>
              </a:rPr>
              <a:t>핵심 컨텐츠 강화 </a:t>
            </a:r>
            <a:r>
              <a:rPr lang="en-US" altLang="ko-KR">
                <a:latin typeface="Times New Roman" pitchFamily="18" charset="0"/>
              </a:rPr>
              <a:t>– </a:t>
            </a:r>
            <a:r>
              <a:rPr lang="ko-KR" altLang="en-US">
                <a:latin typeface="Times New Roman" pitchFamily="18" charset="0"/>
              </a:rPr>
              <a:t>국내 최대 매물 정보 데이터베이스 구축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ko-KR" altLang="en-US">
                <a:latin typeface="Times New Roman" pitchFamily="18" charset="0"/>
              </a:rPr>
              <a:t>커뮤니티 강화 </a:t>
            </a:r>
            <a:r>
              <a:rPr lang="en-US" altLang="ko-KR">
                <a:latin typeface="Times New Roman" pitchFamily="18" charset="0"/>
              </a:rPr>
              <a:t>– </a:t>
            </a:r>
            <a:r>
              <a:rPr lang="ko-KR" altLang="en-US">
                <a:latin typeface="Times New Roman" pitchFamily="18" charset="0"/>
              </a:rPr>
              <a:t>부동산전문가 및 일반회원을 위한 커뮤니티 구축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ko-KR" altLang="en-US">
                <a:latin typeface="Times New Roman" pitchFamily="18" charset="0"/>
              </a:rPr>
              <a:t>부동산 </a:t>
            </a:r>
            <a:r>
              <a:rPr lang="en-US" altLang="ko-KR">
                <a:latin typeface="Times New Roman" pitchFamily="18" charset="0"/>
              </a:rPr>
              <a:t>One-stop Service </a:t>
            </a:r>
            <a:r>
              <a:rPr lang="ko-KR" altLang="en-US">
                <a:latin typeface="Times New Roman" pitchFamily="18" charset="0"/>
              </a:rPr>
              <a:t>구현 </a:t>
            </a:r>
            <a:r>
              <a:rPr lang="en-US" altLang="ko-KR">
                <a:latin typeface="Times New Roman" pitchFamily="18" charset="0"/>
              </a:rPr>
              <a:t>– </a:t>
            </a:r>
            <a:r>
              <a:rPr lang="ko-KR" altLang="en-US">
                <a:latin typeface="Times New Roman" pitchFamily="18" charset="0"/>
              </a:rPr>
              <a:t>부동산 종합 컨텐츠 및 서비스 구현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ko-KR" altLang="en-US">
                <a:latin typeface="Times New Roman" pitchFamily="18" charset="0"/>
              </a:rPr>
              <a:t>공동연합체 결성 </a:t>
            </a:r>
            <a:r>
              <a:rPr lang="en-US" altLang="ko-KR">
                <a:latin typeface="Times New Roman" pitchFamily="18" charset="0"/>
              </a:rPr>
              <a:t>– </a:t>
            </a:r>
            <a:r>
              <a:rPr lang="ko-KR" altLang="en-US">
                <a:latin typeface="Times New Roman" pitchFamily="18" charset="0"/>
              </a:rPr>
              <a:t>본격적인 제휴를 통한 사이버마케팅 강화 및 </a:t>
            </a:r>
            <a:br>
              <a:rPr lang="ko-KR" altLang="en-US">
                <a:latin typeface="Times New Roman" pitchFamily="18" charset="0"/>
              </a:rPr>
            </a:br>
            <a:r>
              <a:rPr lang="ko-KR" altLang="en-US">
                <a:latin typeface="Times New Roman" pitchFamily="18" charset="0"/>
              </a:rPr>
              <a:t>수익 기반 마련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ko-KR" altLang="en-US">
                <a:latin typeface="Times New Roman" pitchFamily="18" charset="0"/>
              </a:rPr>
              <a:t>효율적인 </a:t>
            </a:r>
            <a:r>
              <a:rPr lang="en-US" altLang="ko-KR">
                <a:latin typeface="Times New Roman" pitchFamily="18" charset="0"/>
              </a:rPr>
              <a:t>UI</a:t>
            </a:r>
            <a:r>
              <a:rPr lang="ko-KR" altLang="en-US">
                <a:latin typeface="Times New Roman" pitchFamily="18" charset="0"/>
              </a:rPr>
              <a:t>구현 </a:t>
            </a:r>
            <a:r>
              <a:rPr lang="en-US" altLang="ko-KR">
                <a:latin typeface="Times New Roman" pitchFamily="18" charset="0"/>
              </a:rPr>
              <a:t>– </a:t>
            </a:r>
            <a:r>
              <a:rPr lang="ko-KR" altLang="en-US">
                <a:latin typeface="Times New Roman" pitchFamily="18" charset="0"/>
              </a:rPr>
              <a:t>쉽고 편리한 </a:t>
            </a:r>
            <a:r>
              <a:rPr lang="en-US" altLang="ko-KR">
                <a:latin typeface="Times New Roman" pitchFamily="18" charset="0"/>
              </a:rPr>
              <a:t>Web User Interface </a:t>
            </a:r>
            <a:r>
              <a:rPr lang="ko-KR" altLang="en-US">
                <a:latin typeface="Times New Roman" pitchFamily="18" charset="0"/>
              </a:rPr>
              <a:t>구현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altLang="ko-KR">
                <a:latin typeface="Times New Roman" pitchFamily="18" charset="0"/>
              </a:rPr>
              <a:t>CRM</a:t>
            </a:r>
            <a:r>
              <a:rPr lang="ko-KR" altLang="en-US">
                <a:latin typeface="Times New Roman" pitchFamily="18" charset="0"/>
              </a:rPr>
              <a:t>강화 </a:t>
            </a:r>
            <a:r>
              <a:rPr lang="en-US" altLang="ko-KR">
                <a:latin typeface="Times New Roman" pitchFamily="18" charset="0"/>
              </a:rPr>
              <a:t>- Personalized Service </a:t>
            </a:r>
            <a:r>
              <a:rPr lang="ko-KR" altLang="en-US">
                <a:latin typeface="Times New Roman" pitchFamily="18" charset="0"/>
              </a:rPr>
              <a:t>구현</a:t>
            </a:r>
            <a:r>
              <a:rPr lang="en-US" altLang="ko-KR">
                <a:latin typeface="Times New Roman" pitchFamily="18" charset="0"/>
              </a:rPr>
              <a:t>, e-mail </a:t>
            </a:r>
            <a:r>
              <a:rPr lang="ko-KR" altLang="en-US">
                <a:latin typeface="Times New Roman" pitchFamily="18" charset="0"/>
              </a:rPr>
              <a:t>서비스</a:t>
            </a:r>
            <a:r>
              <a:rPr lang="en-US" altLang="ko-KR">
                <a:latin typeface="Times New Roman" pitchFamily="18" charset="0"/>
              </a:rPr>
              <a:t>, </a:t>
            </a:r>
            <a:r>
              <a:rPr lang="ko-KR" altLang="en-US">
                <a:latin typeface="Times New Roman" pitchFamily="18" charset="0"/>
              </a:rPr>
              <a:t>맞춤형 서비스 구현</a:t>
            </a:r>
          </a:p>
        </p:txBody>
      </p:sp>
      <p:sp>
        <p:nvSpPr>
          <p:cNvPr id="83971" name="Oval 3"/>
          <p:cNvSpPr>
            <a:spLocks noChangeArrowheads="1"/>
          </p:cNvSpPr>
          <p:nvPr/>
        </p:nvSpPr>
        <p:spPr bwMode="auto">
          <a:xfrm>
            <a:off x="1066800" y="1219200"/>
            <a:ext cx="6781800" cy="990600"/>
          </a:xfrm>
          <a:prstGeom prst="ellipse">
            <a:avLst/>
          </a:prstGeom>
          <a:solidFill>
            <a:schemeClr val="bg1"/>
          </a:solidFill>
          <a:ln w="9525">
            <a:solidFill>
              <a:srgbClr val="339933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endParaRPr lang="ko-KR" altLang="ko-KR">
              <a:latin typeface="Times New Roman" pitchFamily="18" charset="0"/>
            </a:endParaRP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3733800" y="914400"/>
            <a:ext cx="1371600" cy="3810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 b="1"/>
              <a:t>Mission</a:t>
            </a:r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3733800" y="2895600"/>
            <a:ext cx="1371600" cy="3810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800" b="1"/>
              <a:t>목 표</a:t>
            </a:r>
          </a:p>
        </p:txBody>
      </p:sp>
      <p:sp>
        <p:nvSpPr>
          <p:cNvPr id="83974" name="AutoShape 6"/>
          <p:cNvSpPr>
            <a:spLocks noChangeArrowheads="1"/>
          </p:cNvSpPr>
          <p:nvPr/>
        </p:nvSpPr>
        <p:spPr bwMode="auto">
          <a:xfrm>
            <a:off x="2819400" y="2209800"/>
            <a:ext cx="3124200" cy="609600"/>
          </a:xfrm>
          <a:prstGeom prst="upArrow">
            <a:avLst>
              <a:gd name="adj1" fmla="val 50000"/>
              <a:gd name="adj2" fmla="val 53384"/>
            </a:avLst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75" name="Rectangle 7"/>
          <p:cNvSpPr>
            <a:spLocks noChangeArrowheads="1"/>
          </p:cNvSpPr>
          <p:nvPr/>
        </p:nvSpPr>
        <p:spPr bwMode="auto">
          <a:xfrm>
            <a:off x="1981200" y="1377950"/>
            <a:ext cx="5334000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ko-KR" altLang="en-US">
                <a:latin typeface="Times New Roman" pitchFamily="18" charset="0"/>
              </a:rPr>
              <a:t>주택 매입자와 매도자</a:t>
            </a:r>
            <a:r>
              <a:rPr lang="en-US" altLang="ko-KR">
                <a:latin typeface="Times New Roman" pitchFamily="18" charset="0"/>
              </a:rPr>
              <a:t>, </a:t>
            </a:r>
            <a:r>
              <a:rPr lang="ko-KR" altLang="en-US">
                <a:latin typeface="Times New Roman" pitchFamily="18" charset="0"/>
              </a:rPr>
              <a:t>중개인 그리고 주택 관련 업체간에 수행되는 인터액션 활동의 </a:t>
            </a:r>
            <a:r>
              <a:rPr lang="en-US" altLang="ko-KR">
                <a:latin typeface="Times New Roman" pitchFamily="18" charset="0"/>
              </a:rPr>
              <a:t>Standard </a:t>
            </a:r>
            <a:r>
              <a:rPr lang="ko-KR" altLang="en-US">
                <a:latin typeface="Times New Roman" pitchFamily="18" charset="0"/>
              </a:rPr>
              <a:t>그리고 </a:t>
            </a:r>
            <a:r>
              <a:rPr lang="en-US" altLang="ko-KR">
                <a:latin typeface="Times New Roman" pitchFamily="18" charset="0"/>
              </a:rPr>
              <a:t>NO.1</a:t>
            </a:r>
          </a:p>
        </p:txBody>
      </p:sp>
      <p:sp>
        <p:nvSpPr>
          <p:cNvPr id="83977" name="AutoShape 9"/>
          <p:cNvSpPr>
            <a:spLocks noChangeArrowheads="1"/>
          </p:cNvSpPr>
          <p:nvPr/>
        </p:nvSpPr>
        <p:spPr bwMode="auto">
          <a:xfrm>
            <a:off x="8077200" y="304800"/>
            <a:ext cx="990600" cy="304800"/>
          </a:xfrm>
          <a:prstGeom prst="roundRect">
            <a:avLst>
              <a:gd name="adj" fmla="val 16667"/>
            </a:avLst>
          </a:prstGeom>
          <a:solidFill>
            <a:srgbClr val="339966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b="1"/>
              <a:t>사 례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1822</TotalTime>
  <Words>2683</Words>
  <Application>Microsoft Office PowerPoint</Application>
  <PresentationFormat>화면 슬라이드 쇼(4:3)</PresentationFormat>
  <Paragraphs>597</Paragraphs>
  <Slides>53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3" baseType="lpstr">
      <vt:lpstr>HY헤드라인M</vt:lpstr>
      <vt:lpstr>Monotype Sorts</vt:lpstr>
      <vt:lpstr>굴림</vt:lpstr>
      <vt:lpstr>굴림체</vt:lpstr>
      <vt:lpstr>Arial</vt:lpstr>
      <vt:lpstr>Tahoma</vt:lpstr>
      <vt:lpstr>Times New Roman</vt:lpstr>
      <vt:lpstr>Wingdings</vt:lpstr>
      <vt:lpstr>기본 디자인</vt:lpstr>
      <vt:lpstr>워크시트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ccmedia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현욱</dc:creator>
  <cp:lastModifiedBy>Kim Kevin</cp:lastModifiedBy>
  <cp:revision>98</cp:revision>
  <dcterms:created xsi:type="dcterms:W3CDTF">2000-06-10T04:57:04Z</dcterms:created>
  <dcterms:modified xsi:type="dcterms:W3CDTF">2023-01-16T06:22:38Z</dcterms:modified>
</cp:coreProperties>
</file>