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45"/>
  </p:notesMasterIdLst>
  <p:handoutMasterIdLst>
    <p:handoutMasterId r:id="rId46"/>
  </p:handoutMasterIdLst>
  <p:sldIdLst>
    <p:sldId id="327" r:id="rId2"/>
    <p:sldId id="328" r:id="rId3"/>
    <p:sldId id="329" r:id="rId4"/>
    <p:sldId id="356" r:id="rId5"/>
    <p:sldId id="357" r:id="rId6"/>
    <p:sldId id="358" r:id="rId7"/>
    <p:sldId id="381" r:id="rId8"/>
    <p:sldId id="344" r:id="rId9"/>
    <p:sldId id="345" r:id="rId10"/>
    <p:sldId id="346" r:id="rId11"/>
    <p:sldId id="360" r:id="rId12"/>
    <p:sldId id="377" r:id="rId13"/>
    <p:sldId id="353" r:id="rId14"/>
    <p:sldId id="359" r:id="rId15"/>
    <p:sldId id="382" r:id="rId16"/>
    <p:sldId id="383" r:id="rId17"/>
    <p:sldId id="361" r:id="rId18"/>
    <p:sldId id="347" r:id="rId19"/>
    <p:sldId id="348" r:id="rId20"/>
    <p:sldId id="362" r:id="rId21"/>
    <p:sldId id="363" r:id="rId22"/>
    <p:sldId id="364" r:id="rId23"/>
    <p:sldId id="384" r:id="rId24"/>
    <p:sldId id="385" r:id="rId25"/>
    <p:sldId id="365" r:id="rId26"/>
    <p:sldId id="366" r:id="rId27"/>
    <p:sldId id="367" r:id="rId28"/>
    <p:sldId id="369" r:id="rId29"/>
    <p:sldId id="368" r:id="rId30"/>
    <p:sldId id="386" r:id="rId31"/>
    <p:sldId id="370" r:id="rId32"/>
    <p:sldId id="371" r:id="rId33"/>
    <p:sldId id="372" r:id="rId34"/>
    <p:sldId id="387" r:id="rId35"/>
    <p:sldId id="388" r:id="rId36"/>
    <p:sldId id="389" r:id="rId37"/>
    <p:sldId id="374" r:id="rId38"/>
    <p:sldId id="349" r:id="rId39"/>
    <p:sldId id="376" r:id="rId40"/>
    <p:sldId id="375" r:id="rId41"/>
    <p:sldId id="350" r:id="rId42"/>
    <p:sldId id="390" r:id="rId43"/>
    <p:sldId id="392" r:id="rId44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0066"/>
    <a:srgbClr val="FBFFD1"/>
    <a:srgbClr val="FF3300"/>
    <a:srgbClr val="E1C48F"/>
    <a:srgbClr val="FF9999"/>
    <a:srgbClr val="33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200" d="100"/>
          <a:sy n="200" d="100"/>
        </p:scale>
        <p:origin x="342" y="156"/>
      </p:cViewPr>
      <p:guideLst>
        <p:guide orient="horz" pos="941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378"/>
    </p:cViewPr>
  </p:sorterViewPr>
  <p:notesViewPr>
    <p:cSldViewPr>
      <p:cViewPr varScale="1">
        <p:scale>
          <a:sx n="123" d="100"/>
          <a:sy n="123" d="100"/>
        </p:scale>
        <p:origin x="-702" y="-108"/>
      </p:cViewPr>
      <p:guideLst>
        <p:guide orient="horz" pos="3224"/>
        <p:guide pos="22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05976"/>
            <a:ext cx="3299450" cy="533400"/>
          </a:xfrm>
          <a:prstGeom prst="rect">
            <a:avLst/>
          </a:prstGeom>
        </p:spPr>
        <p:txBody>
          <a:bodyPr vert="horz" lIns="104506" tIns="52254" rIns="104506" bIns="52254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5265" y="9705976"/>
            <a:ext cx="3299450" cy="533400"/>
          </a:xfrm>
          <a:prstGeom prst="rect">
            <a:avLst/>
          </a:prstGeom>
        </p:spPr>
        <p:txBody>
          <a:bodyPr vert="horz" lIns="104506" tIns="52254" rIns="104506" bIns="52254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/>
              <a:t>3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8639" cy="512763"/>
          </a:xfrm>
          <a:prstGeom prst="rect">
            <a:avLst/>
          </a:prstGeom>
        </p:spPr>
        <p:txBody>
          <a:bodyPr vert="horz" lIns="96479" tIns="48240" rIns="96479" bIns="48240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8" y="1"/>
            <a:ext cx="3078639" cy="512763"/>
          </a:xfrm>
          <a:prstGeom prst="rect">
            <a:avLst/>
          </a:prstGeom>
        </p:spPr>
        <p:txBody>
          <a:bodyPr vert="horz" lIns="96479" tIns="48240" rIns="96479" bIns="48240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2022-07-27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9" tIns="48240" rIns="96479" bIns="4824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0" y="4860929"/>
            <a:ext cx="5683886" cy="4606925"/>
          </a:xfrm>
          <a:prstGeom prst="rect">
            <a:avLst/>
          </a:prstGeom>
        </p:spPr>
        <p:txBody>
          <a:bodyPr vert="horz" lIns="96479" tIns="48240" rIns="96479" bIns="4824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0263"/>
            <a:ext cx="3078639" cy="512762"/>
          </a:xfrm>
          <a:prstGeom prst="rect">
            <a:avLst/>
          </a:prstGeom>
        </p:spPr>
        <p:txBody>
          <a:bodyPr vert="horz" lIns="96479" tIns="48240" rIns="96479" bIns="48240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8" y="9720263"/>
            <a:ext cx="3078639" cy="512762"/>
          </a:xfrm>
          <a:prstGeom prst="rect">
            <a:avLst/>
          </a:prstGeom>
        </p:spPr>
        <p:txBody>
          <a:bodyPr vert="horz" lIns="96479" tIns="48240" rIns="96479" bIns="48240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70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36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96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Wednesday, July 27, 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8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Wednesday, July 27, 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8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871700" y="2708920"/>
            <a:ext cx="69675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7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4C2BD77-E22C-4D90-A449-601A296E97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0774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Wednesday, July 27, 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Wednesday, July 27, 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1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Wednesday, July 27, 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4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Wednesday, July 27, 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1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Wednesday, July 27, 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8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Wednesday, July 27, 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3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Wednesday, July 27, 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4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Wednesday, July 27, 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3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Wednesday, July 27, 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413455" y="6489340"/>
            <a:ext cx="55335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dirty="0">
                <a:latin typeface="+mn-ea"/>
                <a:ea typeface="+mn-ea"/>
              </a:rPr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370995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  <p:sldLayoutId id="2147484308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 err="1">
                <a:latin typeface="+mn-ea"/>
              </a:rPr>
              <a:t>스택</a:t>
            </a:r>
            <a:r>
              <a:rPr lang="en-US" altLang="ko-KR" sz="2400" dirty="0">
                <a:latin typeface="+mn-ea"/>
              </a:rPr>
              <a:t>(stack): </a:t>
            </a:r>
            <a:r>
              <a:rPr lang="ko-KR" altLang="en-US" sz="2400" dirty="0">
                <a:latin typeface="+mn-ea"/>
              </a:rPr>
              <a:t>쌓아놓은 더미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b="1" dirty="0" err="1">
                <a:latin typeface="+mn-ea"/>
              </a:rPr>
              <a:t>후입선출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en-US" altLang="ko-KR" sz="2400" b="1" dirty="0" err="1">
                <a:latin typeface="+mn-ea"/>
              </a:rPr>
              <a:t>LIFO:Last-In</a:t>
            </a:r>
            <a:r>
              <a:rPr lang="en-US" altLang="ko-KR" sz="2400" b="1" dirty="0">
                <a:latin typeface="+mn-ea"/>
              </a:rPr>
              <a:t> First-Out)</a:t>
            </a:r>
          </a:p>
          <a:p>
            <a:pPr lvl="1"/>
            <a:r>
              <a:rPr lang="ko-KR" altLang="en-US" sz="2000" dirty="0">
                <a:latin typeface="+mn-ea"/>
              </a:rPr>
              <a:t>가장 최근에 들어온 데이터가 가장 먼저 나감</a:t>
            </a:r>
            <a:endParaRPr lang="en-US" altLang="ko-KR" sz="2000" dirty="0">
              <a:latin typeface="+mn-ea"/>
            </a:endParaRPr>
          </a:p>
          <a:p>
            <a:pPr eaLnBrk="1" hangingPunct="1"/>
            <a:endParaRPr lang="ko-KR" altLang="en-US" sz="2400" dirty="0">
              <a:latin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1753272" descr="EMB000012fc6d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130" y="3113965"/>
            <a:ext cx="6373230" cy="229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스택이란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/>
          <a:lstStyle/>
          <a:p>
            <a:r>
              <a:rPr lang="ko-KR" altLang="en-US" sz="2400" dirty="0">
                <a:latin typeface="+mn-ea"/>
              </a:rPr>
              <a:t>클래스 다이어그램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첫 번째 박스는 클래스의 이름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두 번째 박스는 데이터 멤버</a:t>
            </a:r>
            <a:endParaRPr lang="en-US" altLang="ko-KR" sz="2000" dirty="0">
              <a:latin typeface="+mn-ea"/>
            </a:endParaRPr>
          </a:p>
          <a:p>
            <a:pPr lvl="2"/>
            <a:r>
              <a:rPr lang="ko-KR" altLang="en-US" sz="1800" dirty="0" err="1">
                <a:latin typeface="+mn-ea"/>
              </a:rPr>
              <a:t>스택의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top</a:t>
            </a:r>
            <a:r>
              <a:rPr lang="ko-KR" altLang="en-US" sz="1800" dirty="0">
                <a:latin typeface="+mn-ea"/>
              </a:rPr>
              <a:t>변수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sz="1800" dirty="0">
                <a:latin typeface="+mn-ea"/>
              </a:rPr>
              <a:t>항목을 저장할 배열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정수</a:t>
            </a:r>
            <a:r>
              <a:rPr lang="ko-KR" altLang="en-US" sz="1800" dirty="0">
                <a:latin typeface="+mn-ea"/>
              </a:rPr>
              <a:t>라 가정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lvl="2"/>
            <a:r>
              <a:rPr lang="ko-KR" altLang="en-US" sz="1800" dirty="0">
                <a:latin typeface="+mn-ea"/>
              </a:rPr>
              <a:t>‘</a:t>
            </a:r>
            <a:r>
              <a:rPr lang="en-US" altLang="ko-KR" sz="1800" dirty="0">
                <a:latin typeface="+mn-ea"/>
              </a:rPr>
              <a:t>-’: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private</a:t>
            </a:r>
            <a:r>
              <a:rPr lang="ko-KR" altLang="en-US" sz="1800" dirty="0">
                <a:latin typeface="+mn-ea"/>
              </a:rPr>
              <a:t>의 접근 권한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세 번째 박스는 멤버 함수</a:t>
            </a:r>
            <a:endParaRPr lang="en-US" altLang="ko-KR" sz="2000" dirty="0">
              <a:latin typeface="+mn-ea"/>
            </a:endParaRPr>
          </a:p>
          <a:p>
            <a:pPr lvl="2"/>
            <a:r>
              <a:rPr lang="ko-KR" altLang="en-US" sz="1800" dirty="0" err="1">
                <a:latin typeface="+mn-ea"/>
              </a:rPr>
              <a:t>생성자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sz="1800" dirty="0">
                <a:latin typeface="+mn-ea"/>
              </a:rPr>
              <a:t>연산들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sz="1800" dirty="0">
                <a:latin typeface="+mn-ea"/>
              </a:rPr>
              <a:t>매개 변수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반환형</a:t>
            </a:r>
            <a:endParaRPr lang="en-US" altLang="ko-KR" sz="18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b="1" dirty="0">
              <a:latin typeface="+mn-ea"/>
            </a:endParaRPr>
          </a:p>
          <a:p>
            <a:endParaRPr lang="ko-KR" altLang="en-US" sz="2400" dirty="0">
              <a:latin typeface="+mn-ea"/>
            </a:endParaRPr>
          </a:p>
        </p:txBody>
      </p:sp>
      <p:pic>
        <p:nvPicPr>
          <p:cNvPr id="55297" name="_x173570720" descr="EMB000021981c5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174" y="1512508"/>
            <a:ext cx="3293286" cy="310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스택</a:t>
            </a:r>
            <a:r>
              <a:rPr lang="ko-KR" altLang="en-US" dirty="0"/>
              <a:t> 클래스 설계</a:t>
            </a:r>
          </a:p>
        </p:txBody>
      </p:sp>
    </p:spTree>
    <p:extLst>
      <p:ext uri="{BB962C8B-B14F-4D97-AF65-F5344CB8AC3E}">
        <p14:creationId xmlns:p14="http://schemas.microsoft.com/office/powerpoint/2010/main" val="73566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1182" y="2450615"/>
            <a:ext cx="8145905" cy="3588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#include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ArrayStack.h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" 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ArrayStack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클래스 포함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main()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ArrayStack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stack;</a:t>
            </a:r>
          </a:p>
          <a:p>
            <a:pPr>
              <a:buNone/>
            </a:pPr>
            <a:r>
              <a:rPr lang="nn-NO" altLang="ko-KR" sz="1600" dirty="0">
                <a:solidFill>
                  <a:srgbClr val="3366FF"/>
                </a:solidFill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nn-NO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for</a:t>
            </a:r>
            <a:r>
              <a:rPr lang="nn-NO" altLang="ko-KR" sz="1600" dirty="0">
                <a:latin typeface="Consolas" pitchFamily="49" charset="0"/>
                <a:ea typeface="+mn-ea"/>
                <a:cs typeface="Consolas" pitchFamily="49" charset="0"/>
              </a:rPr>
              <a:t>( </a:t>
            </a:r>
            <a:r>
              <a:rPr lang="nn-NO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nn-NO" altLang="ko-KR" sz="1600" dirty="0">
                <a:latin typeface="Consolas" pitchFamily="49" charset="0"/>
                <a:ea typeface="+mn-ea"/>
                <a:cs typeface="Consolas" pitchFamily="49" charset="0"/>
              </a:rPr>
              <a:t> i=1 ; i&lt;10 ; i++ )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 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stack.push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i );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stack.display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stack.pop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stack.pop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stack.pop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stack.display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lang="en-US" altLang="ko-KR" sz="1600" i="1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_x173219384"/>
          <p:cNvSpPr>
            <a:spLocks noChangeArrowheads="1"/>
          </p:cNvSpPr>
          <p:nvPr/>
        </p:nvSpPr>
        <p:spPr bwMode="auto">
          <a:xfrm>
            <a:off x="3278793" y="4340825"/>
            <a:ext cx="5355595" cy="524585"/>
          </a:xfrm>
          <a:prstGeom prst="rect">
            <a:avLst/>
          </a:prstGeom>
          <a:gradFill rotWithShape="0">
            <a:gsLst>
              <a:gs pos="0">
                <a:srgbClr val="8FA1C5"/>
              </a:gs>
              <a:gs pos="100000">
                <a:srgbClr val="FFFFFF"/>
              </a:gs>
            </a:gsLst>
            <a:path path="shape">
              <a:fillToRect t="50000" r="100000" b="50000"/>
            </a:path>
          </a:gradFill>
          <a:ln w="4191">
            <a:solidFill>
              <a:srgbClr val="28282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[</a:t>
            </a:r>
            <a:r>
              <a:rPr kumimoji="1" lang="ko-KR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스택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 항목의 수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= 9] ==&gt; &lt; 1&gt;&lt; 2&gt;&lt; 3&gt;&lt; 4&gt;&lt; 5&gt;&lt; 6&gt;&lt; 7&gt;&lt; 8&gt;&lt; 9&gt;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[</a:t>
            </a:r>
            <a:r>
              <a:rPr kumimoji="1" lang="ko-KR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스택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 항목의 수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= 6] ==&gt; &lt; 1&gt;&lt; 2&gt;&lt; 3&gt;&lt; 4&gt;&lt; 5&gt;&lt; 6&gt;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사용방법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/>
          <a:lstStyle/>
          <a:p>
            <a:r>
              <a:rPr lang="ko-KR" altLang="en-US" sz="2400" dirty="0">
                <a:latin typeface="+mn-ea"/>
              </a:rPr>
              <a:t>어떻게 사용할지를 먼저 생각해 봄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) 9</a:t>
            </a:r>
            <a:r>
              <a:rPr lang="ko-KR" altLang="en-US" sz="2000" dirty="0">
                <a:latin typeface="+mn-ea"/>
              </a:rPr>
              <a:t>개의 정수를 삽입 </a:t>
            </a:r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latin typeface="+mn-ea"/>
                <a:sym typeface="Wingdings" panose="05000000000000000000" pitchFamily="2" charset="2"/>
              </a:rPr>
              <a:t>출력 </a:t>
            </a:r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 3</a:t>
            </a:r>
            <a:r>
              <a:rPr lang="ko-KR" altLang="en-US" sz="2000" dirty="0">
                <a:latin typeface="+mn-ea"/>
                <a:sym typeface="Wingdings" panose="05000000000000000000" pitchFamily="2" charset="2"/>
              </a:rPr>
              <a:t>개 삭제 </a:t>
            </a:r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latin typeface="+mn-ea"/>
                <a:sym typeface="Wingdings" panose="05000000000000000000" pitchFamily="2" charset="2"/>
              </a:rPr>
              <a:t>출력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436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73501" y="2078850"/>
            <a:ext cx="8235915" cy="44750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>
              <a:buNone/>
            </a:pP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const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MAX_STACK_SIZE = 20;         //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스택의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최대 크기 설정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class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ArrayStack</a:t>
            </a:r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top; 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요소의 개수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3366FF"/>
                </a:solidFill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en-US" altLang="ko-KR" sz="1600" b="1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b="1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data[MAX_STACK_SIZE];        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요소의 배열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public: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ArrayStack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 { top = -1; }       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스택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생성자</a:t>
            </a:r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~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ArrayStack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(){}                  //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스택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소멸자</a:t>
            </a:r>
            <a:endParaRPr lang="ko-KR" altLang="en-US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3366FF"/>
                </a:solidFill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bool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isEmpty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{ return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top == -1; }</a:t>
            </a:r>
          </a:p>
          <a:p>
            <a:pPr>
              <a:buNone/>
            </a:pPr>
            <a:r>
              <a:rPr lang="en-US" altLang="ko-KR" sz="1600" dirty="0">
                <a:solidFill>
                  <a:srgbClr val="3366FF"/>
                </a:solidFill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bool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isFull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 {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return</a:t>
            </a:r>
            <a:r>
              <a:rPr lang="en-US" altLang="ko-KR" sz="1600" dirty="0">
                <a:solidFill>
                  <a:srgbClr val="3366FF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top == MAX_STACK_SIZE-1; }</a:t>
            </a:r>
          </a:p>
          <a:p>
            <a:pPr>
              <a:buNone/>
            </a:pPr>
            <a:endParaRPr lang="en-US" altLang="ko-KR" sz="1600" dirty="0">
              <a:solidFill>
                <a:srgbClr val="3366FF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push ( </a:t>
            </a:r>
            <a:r>
              <a:rPr lang="en-US" altLang="ko-KR" sz="1600" b="1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b="1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e ) {                  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맨 위에 항목 삽입</a:t>
            </a:r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 	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isFull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() ) error ("</a:t>
            </a:r>
            <a:r>
              <a:rPr lang="ko-KR" altLang="en-US" sz="1600" dirty="0">
                <a:latin typeface="Consolas" pitchFamily="49" charset="0"/>
                <a:cs typeface="Consolas" pitchFamily="49" charset="0"/>
              </a:rPr>
              <a:t>스택 포화 에러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 	data[++top] = e;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}</a:t>
            </a:r>
            <a:endParaRPr lang="ko-KR" altLang="en-US" sz="160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스택</a:t>
            </a:r>
            <a:r>
              <a:rPr lang="ko-KR" altLang="en-US" dirty="0"/>
              <a:t> 구현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/>
          <a:lstStyle/>
          <a:p>
            <a:r>
              <a:rPr lang="en-US" altLang="ko-KR" sz="2400" dirty="0">
                <a:latin typeface="+mn-ea"/>
              </a:rPr>
              <a:t>UML </a:t>
            </a:r>
            <a:r>
              <a:rPr lang="ko-KR" altLang="en-US" sz="2400" dirty="0">
                <a:latin typeface="+mn-ea"/>
              </a:rPr>
              <a:t>다이어그램을 바탕으로 </a:t>
            </a:r>
            <a:r>
              <a:rPr lang="en-US" altLang="ko-KR" sz="2400" dirty="0">
                <a:latin typeface="+mn-ea"/>
              </a:rPr>
              <a:t>C++ </a:t>
            </a:r>
            <a:r>
              <a:rPr lang="ko-KR" altLang="en-US" sz="2400" dirty="0">
                <a:latin typeface="+mn-ea"/>
              </a:rPr>
              <a:t>클래스를 구현</a:t>
            </a:r>
            <a:endParaRPr lang="en-US" altLang="ko-KR" sz="2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599" y="5274205"/>
            <a:ext cx="2205245" cy="36418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6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76545" y="1358770"/>
            <a:ext cx="8235915" cy="44750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en-US" altLang="ko-KR" sz="1600" b="1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pop ( ) {                       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맨 위의 요소를 삭제하고 반환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	if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isEmpty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 ) error ("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스택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공백 에러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	return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data[top--];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en-US" altLang="ko-KR" sz="1600" b="1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peek ( ){                       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삭제하지 않고 요소 반환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	if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isEmpty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 ) error ("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스택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공백 에러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	return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data[top];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void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display ( ) {                  //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스택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내용을 화면에 출력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("[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스택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항목의 수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= %2d] ==&gt; ", top+1) 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	for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i=0 ; i&lt;=top ; i++ )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    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("&lt;%2d&gt;", data[i]);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("\n");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};</a:t>
            </a:r>
            <a:endParaRPr lang="en-US" altLang="ko-KR" sz="1600" i="1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스택</a:t>
            </a:r>
            <a:r>
              <a:rPr lang="ko-KR" altLang="en-US" dirty="0"/>
              <a:t> 구현 </a:t>
            </a:r>
            <a:r>
              <a:rPr lang="en-US" altLang="ko-KR" dirty="0"/>
              <a:t>(C++)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97025" y="5049180"/>
            <a:ext cx="4095455" cy="1341906"/>
          </a:xfrm>
          <a:prstGeom prst="rect">
            <a:avLst/>
          </a:prstGeom>
          <a:solidFill>
            <a:srgbClr val="FFFF00"/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>
              <a:buNone/>
            </a:pP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오류 처리 함수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inline void </a:t>
            </a:r>
            <a:r>
              <a:rPr lang="en-US" altLang="ko-KR" sz="1400" b="1" u="sng" dirty="0">
                <a:latin typeface="Consolas" pitchFamily="49" charset="0"/>
                <a:ea typeface="+mn-ea"/>
                <a:cs typeface="Consolas" pitchFamily="49" charset="0"/>
              </a:rPr>
              <a:t>error(</a:t>
            </a:r>
            <a:r>
              <a:rPr lang="en-US" altLang="ko-KR" sz="1400" b="1" u="sng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char *</a:t>
            </a:r>
            <a:r>
              <a:rPr lang="en-US" altLang="ko-KR" sz="1400" b="1" u="sng" dirty="0">
                <a:latin typeface="Consolas" pitchFamily="49" charset="0"/>
                <a:ea typeface="+mn-ea"/>
                <a:cs typeface="Consolas" pitchFamily="49" charset="0"/>
              </a:rPr>
              <a:t>message)</a:t>
            </a:r>
            <a:r>
              <a:rPr lang="en-US" altLang="ko-KR" sz="1400" b="1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("%s\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n",message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	exit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(1);</a:t>
            </a:r>
          </a:p>
          <a:p>
            <a:pPr>
              <a:buNone/>
            </a:pP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26595" y="1358770"/>
            <a:ext cx="1440160" cy="36418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6595" y="2533344"/>
            <a:ext cx="1440160" cy="36418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00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545" y="149383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학생정보를</a:t>
            </a:r>
            <a:r>
              <a:rPr lang="ko-KR" altLang="en-US" sz="2400" dirty="0"/>
              <a:t> 저장하는 스택의 예</a:t>
            </a:r>
            <a:endParaRPr lang="en-US" altLang="ko-KR" sz="2400" dirty="0"/>
          </a:p>
          <a:p>
            <a:pPr lvl="1"/>
            <a:r>
              <a:rPr lang="ko-KR" altLang="en-US" sz="2000" dirty="0"/>
              <a:t>스택에 저장할 항목을 위한 클래스</a:t>
            </a:r>
            <a:r>
              <a:rPr lang="en-US" altLang="ko-KR" sz="2000" dirty="0"/>
              <a:t>: Student</a:t>
            </a:r>
          </a:p>
          <a:p>
            <a:pPr lvl="1"/>
            <a:r>
              <a:rPr lang="en-US" altLang="ko-KR" sz="2000" dirty="0"/>
              <a:t>Student</a:t>
            </a:r>
            <a:r>
              <a:rPr lang="ko-KR" altLang="en-US" sz="2000" dirty="0"/>
              <a:t>를 저장하는 스택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StudentStack</a:t>
            </a:r>
            <a:endParaRPr lang="en-US" altLang="ko-KR" sz="2000" dirty="0"/>
          </a:p>
          <a:p>
            <a:pPr lvl="1"/>
            <a:r>
              <a:rPr lang="ko-KR" altLang="en-US" sz="2000" dirty="0"/>
              <a:t>클래스 다이어그램 설계</a:t>
            </a:r>
          </a:p>
        </p:txBody>
      </p:sp>
      <p:pic>
        <p:nvPicPr>
          <p:cNvPr id="58369" name="_x173907360" descr="EMB000021981c5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65" y="3158970"/>
            <a:ext cx="7500669" cy="28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복잡한 구조의 항목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1516956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256" y="1943835"/>
            <a:ext cx="8235915" cy="44750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class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Student 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id; 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학번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char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name[MAX_STRING]; 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이름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char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dept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[MAX_STRING]; 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소속 학과</a:t>
            </a:r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public: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Student(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i=0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, char*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n="",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char*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d="") { set( i, n, d ); }</a:t>
            </a:r>
          </a:p>
          <a:p>
            <a:pPr>
              <a:buNone/>
            </a:pPr>
            <a:r>
              <a:rPr lang="en-US" altLang="ko-KR" sz="1600" dirty="0">
                <a:solidFill>
                  <a:srgbClr val="3366FF"/>
                </a:solidFill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set(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i,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char*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n,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char*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d) {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    id = i;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strcpy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name, n ); 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문자열 복사 함수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strcpy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dept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, d ); 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문자열 복사 함수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altLang="ko-KR" sz="1600" dirty="0">
                <a:solidFill>
                  <a:srgbClr val="3366FF"/>
                </a:solidFill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void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display() {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 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("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학번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:%-15d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성명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:%-10s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학과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:%-20s\n", id, name,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dept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};</a:t>
            </a:r>
            <a:endParaRPr lang="en-US" altLang="ko-KR" sz="1600" i="1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복잡한 구조의 항목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76545" y="149383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C++</a:t>
            </a:r>
            <a:r>
              <a:rPr lang="ko-KR" altLang="en-US" sz="2400" dirty="0"/>
              <a:t>를 이용한 구현</a:t>
            </a:r>
            <a:r>
              <a:rPr lang="en-US" altLang="ko-KR" sz="2400" dirty="0"/>
              <a:t>: Student </a:t>
            </a:r>
            <a:r>
              <a:rPr lang="ko-KR" altLang="en-US" sz="2400" dirty="0"/>
              <a:t>클래스</a:t>
            </a:r>
            <a:endParaRPr lang="en-US" altLang="ko-KR" sz="2400" dirty="0"/>
          </a:p>
        </p:txBody>
      </p:sp>
      <p:sp>
        <p:nvSpPr>
          <p:cNvPr id="9" name="직사각형 8"/>
          <p:cNvSpPr/>
          <p:nvPr/>
        </p:nvSpPr>
        <p:spPr>
          <a:xfrm>
            <a:off x="494070" y="1943835"/>
            <a:ext cx="1647659" cy="36418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3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76545" y="149383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StudentStack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ArrayStack</a:t>
            </a:r>
            <a:r>
              <a:rPr lang="ko-KR" altLang="en-US" sz="2400" dirty="0"/>
              <a:t>과 대부분 비슷함</a:t>
            </a:r>
            <a:endParaRPr lang="en-US" altLang="ko-KR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256" y="1943835"/>
            <a:ext cx="8235915" cy="47705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ArrayStack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top; // </a:t>
            </a:r>
            <a:r>
              <a:rPr lang="ko-KR" altLang="en-US" sz="1600" dirty="0">
                <a:latin typeface="Consolas" pitchFamily="49" charset="0"/>
                <a:cs typeface="Consolas" pitchFamily="49" charset="0"/>
              </a:rPr>
              <a:t>요소의 개수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Student</a:t>
            </a:r>
            <a:r>
              <a:rPr lang="en-US" altLang="ko-KR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data[MAX_STACK_SIZE];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public:</a:t>
            </a:r>
          </a:p>
          <a:p>
            <a:pPr>
              <a:buNone/>
            </a:pPr>
            <a:r>
              <a:rPr lang="en-US" altLang="ko-KR" sz="1600" dirty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pPr>
              <a:buNone/>
            </a:pPr>
            <a:r>
              <a:rPr lang="en-US" altLang="ko-KR" sz="1600" dirty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push (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altLang="ko-KR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e ) {...}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Student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pop ( ) {...}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Student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peek ( ){...}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void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display ( ) {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("[</a:t>
            </a:r>
            <a:r>
              <a:rPr lang="ko-KR" altLang="en-US" sz="1600" dirty="0">
                <a:latin typeface="Consolas" pitchFamily="49" charset="0"/>
                <a:cs typeface="Consolas" pitchFamily="49" charset="0"/>
              </a:rPr>
              <a:t>스택 항목의 수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= %2d] ==&gt; ", top+1) 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for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=0 ;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&lt;=top ;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++ )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                                    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("\n");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복잡한 구조의 항목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4070" y="1943835"/>
            <a:ext cx="1962695" cy="36418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26595" y="2843935"/>
            <a:ext cx="945105" cy="36418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71700" y="5454225"/>
            <a:ext cx="3285365" cy="36418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61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7196" y="1493838"/>
            <a:ext cx="8235915" cy="29977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#include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StudentStack.h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main() {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StudentStack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stack;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stack.push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Student(2015130007, "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홍길동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", "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컴퓨터공학과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") );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stack.push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Student(2015130100, "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이순신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", "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기계공학과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") );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stack.push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Student(2015130135, "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황희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", "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법학과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") );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stack.display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stack.pop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);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stack.display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85" y="4239090"/>
            <a:ext cx="608712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학생정보 </a:t>
            </a:r>
            <a:r>
              <a:rPr lang="ko-KR" altLang="en-US" dirty="0" err="1"/>
              <a:t>스택</a:t>
            </a:r>
            <a:r>
              <a:rPr lang="ko-KR" altLang="en-US" dirty="0"/>
              <a:t> 처리결과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11760" y="2333908"/>
            <a:ext cx="4950550" cy="36418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607115" y="2078850"/>
            <a:ext cx="1125125" cy="307777"/>
          </a:xfrm>
          <a:prstGeom prst="rect">
            <a:avLst/>
          </a:prstGeom>
          <a:solidFill>
            <a:srgbClr val="FFFF00"/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>
              <a:buNone/>
            </a:pP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무명 객체</a:t>
            </a:r>
            <a:endParaRPr lang="en-US" altLang="ko-KR" sz="140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30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연결 리스트를 이용하는 방법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b="1" dirty="0"/>
          </a:p>
          <a:p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4" y="2618910"/>
            <a:ext cx="8708693" cy="234650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스택</a:t>
            </a:r>
            <a:r>
              <a:rPr lang="ko-KR" altLang="en-US" dirty="0"/>
              <a:t> 구현의 다른 방법</a:t>
            </a:r>
          </a:p>
        </p:txBody>
      </p:sp>
    </p:spTree>
    <p:extLst>
      <p:ext uri="{BB962C8B-B14F-4D97-AF65-F5344CB8AC3E}">
        <p14:creationId xmlns:p14="http://schemas.microsoft.com/office/powerpoint/2010/main" val="1922630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/>
          <a:lstStyle/>
          <a:p>
            <a:r>
              <a:rPr lang="ko-KR" altLang="en-US" sz="2400" dirty="0">
                <a:latin typeface="+mn-ea"/>
              </a:rPr>
              <a:t>괄호의 종류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 err="1">
                <a:latin typeface="+mn-ea"/>
              </a:rPr>
              <a:t>대중소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(‘[’, ‘]’), (‘{’, ‘}’), (‘(’, ‘)’)</a:t>
            </a:r>
          </a:p>
          <a:p>
            <a:r>
              <a:rPr lang="ko-KR" altLang="en-US" sz="2400" dirty="0">
                <a:latin typeface="+mn-ea"/>
              </a:rPr>
              <a:t>조건</a:t>
            </a:r>
          </a:p>
          <a:p>
            <a:pPr lvl="1"/>
            <a:r>
              <a:rPr lang="ko-KR" altLang="en-US" sz="2000" dirty="0">
                <a:latin typeface="+mn-ea"/>
              </a:rPr>
              <a:t>왼쪽 괄호의 개수와 오른쪽 괄호의 개수가 같아야 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1"/>
            <a:r>
              <a:rPr lang="ko-KR" altLang="en-US" sz="2000" dirty="0">
                <a:latin typeface="+mn-ea"/>
              </a:rPr>
              <a:t>왼쪽 괄호는 오른쪽 괄호보다 먼저 나와야 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1"/>
            <a:r>
              <a:rPr lang="ko-KR" altLang="en-US" sz="2000" dirty="0">
                <a:latin typeface="+mn-ea"/>
              </a:rPr>
              <a:t>괄호 사이에는 포함 관계만 존재한다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r>
              <a:rPr lang="ko-KR" altLang="en-US" sz="2400" dirty="0">
                <a:latin typeface="+mn-ea"/>
              </a:rPr>
              <a:t>잘못된 괄호 사용의 예</a:t>
            </a:r>
          </a:p>
          <a:p>
            <a:pPr lvl="2"/>
            <a:r>
              <a:rPr lang="en-US" altLang="ko-KR" sz="1800" dirty="0">
                <a:solidFill>
                  <a:srgbClr val="FF3300"/>
                </a:solidFill>
                <a:latin typeface="+mn-ea"/>
              </a:rPr>
              <a:t>(a(b)</a:t>
            </a:r>
          </a:p>
          <a:p>
            <a:pPr lvl="2"/>
            <a:r>
              <a:rPr lang="en-US" altLang="ko-KR" sz="1800" dirty="0">
                <a:solidFill>
                  <a:srgbClr val="FF3300"/>
                </a:solidFill>
                <a:latin typeface="+mn-ea"/>
              </a:rPr>
              <a:t>a(b)c)</a:t>
            </a:r>
          </a:p>
          <a:p>
            <a:pPr lvl="2"/>
            <a:r>
              <a:rPr lang="en-US" altLang="ko-KR" sz="1800" dirty="0">
                <a:solidFill>
                  <a:srgbClr val="FF3300"/>
                </a:solidFill>
                <a:latin typeface="+mn-ea"/>
              </a:rPr>
              <a:t>a{b(c[d]e}f)</a:t>
            </a:r>
          </a:p>
          <a:p>
            <a:endParaRPr lang="ko-KR" altLang="en-US" sz="2400" dirty="0">
              <a:latin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solidFill>
                  <a:srgbClr val="00B050"/>
                </a:solidFill>
              </a:rPr>
              <a:t>스택</a:t>
            </a:r>
            <a:r>
              <a:rPr lang="ko-KR" altLang="en-US" dirty="0">
                <a:solidFill>
                  <a:srgbClr val="00B050"/>
                </a:solidFill>
              </a:rPr>
              <a:t> 응용 </a:t>
            </a:r>
            <a:r>
              <a:rPr lang="en-US" altLang="ko-KR" dirty="0">
                <a:solidFill>
                  <a:srgbClr val="00B050"/>
                </a:solidFill>
              </a:rPr>
              <a:t>: </a:t>
            </a:r>
            <a:r>
              <a:rPr lang="ko-KR" altLang="en-US" dirty="0">
                <a:solidFill>
                  <a:srgbClr val="00B050"/>
                </a:solidFill>
              </a:rPr>
              <a:t>괄호 검사</a:t>
            </a:r>
          </a:p>
        </p:txBody>
      </p:sp>
    </p:spTree>
    <p:extLst>
      <p:ext uri="{BB962C8B-B14F-4D97-AF65-F5344CB8AC3E}">
        <p14:creationId xmlns:p14="http://schemas.microsoft.com/office/powerpoint/2010/main" val="218686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 err="1">
                <a:latin typeface="+mn-ea"/>
              </a:rPr>
              <a:t>스택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상단</a:t>
            </a:r>
            <a:r>
              <a:rPr lang="en-US" altLang="ko-KR" sz="2400" dirty="0">
                <a:latin typeface="+mn-ea"/>
              </a:rPr>
              <a:t>: </a:t>
            </a: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top</a:t>
            </a:r>
          </a:p>
          <a:p>
            <a:pPr eaLnBrk="1" hangingPunct="1"/>
            <a:r>
              <a:rPr lang="ko-KR" altLang="en-US" sz="2400" dirty="0" err="1">
                <a:latin typeface="+mn-ea"/>
              </a:rPr>
              <a:t>스택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하단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불필요</a:t>
            </a:r>
          </a:p>
          <a:p>
            <a:pPr eaLnBrk="1" hangingPunct="1"/>
            <a:r>
              <a:rPr lang="ko-KR" altLang="en-US" sz="2400" dirty="0">
                <a:latin typeface="+mn-ea"/>
              </a:rPr>
              <a:t>요소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항목</a:t>
            </a:r>
            <a:endParaRPr lang="en-US" altLang="ko-KR" sz="2400" dirty="0">
              <a:latin typeface="+mn-ea"/>
            </a:endParaRPr>
          </a:p>
          <a:p>
            <a:pPr eaLnBrk="1" hangingPunct="1"/>
            <a:r>
              <a:rPr lang="ko-KR" altLang="en-US" sz="2400" dirty="0">
                <a:solidFill>
                  <a:srgbClr val="FF0000"/>
                </a:solidFill>
                <a:latin typeface="+mn-ea"/>
              </a:rPr>
              <a:t>삽입</a:t>
            </a: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2400" dirty="0">
                <a:solidFill>
                  <a:srgbClr val="FF0000"/>
                </a:solidFill>
                <a:latin typeface="+mn-ea"/>
              </a:rPr>
              <a:t>삭제 연산</a:t>
            </a:r>
            <a:endParaRPr lang="en-US" altLang="ko-KR" sz="2400" dirty="0">
              <a:solidFill>
                <a:srgbClr val="FF0000"/>
              </a:solidFill>
              <a:latin typeface="+mn-ea"/>
            </a:endParaRPr>
          </a:p>
          <a:p>
            <a:pPr eaLnBrk="1" hangingPunct="1"/>
            <a:endParaRPr lang="en-US" altLang="ko-KR" sz="24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616" y="3169112"/>
            <a:ext cx="5483859" cy="323021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스택의</a:t>
            </a:r>
            <a:r>
              <a:rPr lang="ko-KR" altLang="en-US" dirty="0"/>
              <a:t> 구조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_x173907360" descr="EMB000021981c4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95" y="1358770"/>
            <a:ext cx="4658810" cy="243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3" name="_x173907280" descr="EMB000021981c4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69" y="3969060"/>
            <a:ext cx="4054471" cy="243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5" name="_x173905360" descr="EMB000021981c4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125" y="4014065"/>
            <a:ext cx="3060340" cy="237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괄호 검사 예</a:t>
            </a:r>
          </a:p>
        </p:txBody>
      </p:sp>
    </p:spTree>
    <p:extLst>
      <p:ext uri="{BB962C8B-B14F-4D97-AF65-F5344CB8AC3E}">
        <p14:creationId xmlns:p14="http://schemas.microsoft.com/office/powerpoint/2010/main" val="2444246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/>
          <a:lstStyle/>
          <a:p>
            <a:r>
              <a:rPr lang="ko-KR" altLang="en-US" sz="2400" dirty="0">
                <a:latin typeface="+mn-ea"/>
              </a:rPr>
              <a:t>알고리즘의 개요</a:t>
            </a:r>
          </a:p>
          <a:p>
            <a:pPr lvl="1"/>
            <a:r>
              <a:rPr lang="ko-KR" altLang="en-US" sz="2000" dirty="0">
                <a:latin typeface="+mn-ea"/>
              </a:rPr>
              <a:t>문자열에 있는 괄호를 차례대로 조사하면서 왼쪽 괄호를 만나면 </a:t>
            </a:r>
            <a:r>
              <a:rPr lang="ko-KR" altLang="en-US" sz="2000" dirty="0" err="1">
                <a:latin typeface="+mn-ea"/>
              </a:rPr>
              <a:t>스택에</a:t>
            </a:r>
            <a:r>
              <a:rPr lang="ko-KR" altLang="en-US" sz="2000" dirty="0">
                <a:latin typeface="+mn-ea"/>
              </a:rPr>
              <a:t> 삽입하고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오른쪽 괄호를 만나면 </a:t>
            </a:r>
            <a:r>
              <a:rPr lang="ko-KR" altLang="en-US" sz="2000" dirty="0" err="1">
                <a:latin typeface="+mn-ea"/>
              </a:rPr>
              <a:t>스택에서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top </a:t>
            </a:r>
            <a:r>
              <a:rPr lang="ko-KR" altLang="en-US" sz="2000" dirty="0">
                <a:latin typeface="+mn-ea"/>
              </a:rPr>
              <a:t>괄호를 </a:t>
            </a:r>
            <a:br>
              <a:rPr lang="en-US" altLang="ko-KR" sz="2000" dirty="0">
                <a:latin typeface="+mn-ea"/>
              </a:rPr>
            </a:br>
            <a:r>
              <a:rPr lang="ko-KR" altLang="en-US" sz="2000" dirty="0">
                <a:latin typeface="+mn-ea"/>
              </a:rPr>
              <a:t>삭제한 후 오른쪽 괄호와 짝이 맞는지를 검사한다</a:t>
            </a:r>
            <a:r>
              <a:rPr lang="en-US" altLang="ko-KR" sz="2000" dirty="0">
                <a:latin typeface="+mn-ea"/>
              </a:rPr>
              <a:t>. </a:t>
            </a:r>
          </a:p>
          <a:p>
            <a:pPr lvl="1"/>
            <a:r>
              <a:rPr lang="ko-KR" altLang="en-US" sz="2000" dirty="0">
                <a:latin typeface="+mn-ea"/>
              </a:rPr>
              <a:t>이 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 err="1">
                <a:latin typeface="+mn-ea"/>
              </a:rPr>
              <a:t>스택이</a:t>
            </a:r>
            <a:r>
              <a:rPr lang="ko-KR" altLang="en-US" sz="2000" dirty="0">
                <a:latin typeface="+mn-ea"/>
              </a:rPr>
              <a:t> 비어 있으면 조건 </a:t>
            </a:r>
            <a:r>
              <a:rPr lang="en-US" altLang="ko-KR" sz="2000" dirty="0">
                <a:latin typeface="+mn-ea"/>
              </a:rPr>
              <a:t>1 </a:t>
            </a:r>
            <a:r>
              <a:rPr lang="ko-KR" altLang="en-US" sz="2000" dirty="0">
                <a:latin typeface="+mn-ea"/>
              </a:rPr>
              <a:t>또는 조건 </a:t>
            </a:r>
            <a:r>
              <a:rPr lang="en-US" altLang="ko-KR" sz="2000" dirty="0">
                <a:latin typeface="+mn-ea"/>
              </a:rPr>
              <a:t>2 </a:t>
            </a:r>
            <a:r>
              <a:rPr lang="ko-KR" altLang="en-US" sz="2000" dirty="0">
                <a:latin typeface="+mn-ea"/>
              </a:rPr>
              <a:t>등을 위배하게 </a:t>
            </a:r>
            <a:br>
              <a:rPr lang="en-US" altLang="ko-KR" sz="2000" dirty="0">
                <a:latin typeface="+mn-ea"/>
              </a:rPr>
            </a:br>
            <a:r>
              <a:rPr lang="ko-KR" altLang="en-US" sz="2000" dirty="0">
                <a:latin typeface="+mn-ea"/>
              </a:rPr>
              <a:t>되고 괄호의 짝이 맞지 않으면 조건 </a:t>
            </a:r>
            <a:r>
              <a:rPr lang="en-US" altLang="ko-KR" sz="2000" dirty="0">
                <a:latin typeface="+mn-ea"/>
              </a:rPr>
              <a:t>3 </a:t>
            </a:r>
            <a:r>
              <a:rPr lang="ko-KR" altLang="en-US" sz="2000" dirty="0">
                <a:latin typeface="+mn-ea"/>
              </a:rPr>
              <a:t>등에 위배된다</a:t>
            </a:r>
            <a:r>
              <a:rPr lang="en-US" altLang="ko-KR" sz="2000" dirty="0">
                <a:latin typeface="+mn-ea"/>
              </a:rPr>
              <a:t>. </a:t>
            </a:r>
          </a:p>
          <a:p>
            <a:pPr lvl="1"/>
            <a:r>
              <a:rPr lang="ko-KR" altLang="en-US" sz="2000" dirty="0">
                <a:latin typeface="+mn-ea"/>
              </a:rPr>
              <a:t>마지막 괄호까지를 조사한 후에도 </a:t>
            </a:r>
            <a:r>
              <a:rPr lang="ko-KR" altLang="en-US" sz="2000" dirty="0" err="1">
                <a:latin typeface="+mn-ea"/>
              </a:rPr>
              <a:t>스택에</a:t>
            </a:r>
            <a:r>
              <a:rPr lang="ko-KR" altLang="en-US" sz="2000" dirty="0">
                <a:latin typeface="+mn-ea"/>
              </a:rPr>
              <a:t> 괄호가 남아 있으면 </a:t>
            </a:r>
            <a:br>
              <a:rPr lang="en-US" altLang="ko-KR" sz="2000" dirty="0">
                <a:latin typeface="+mn-ea"/>
              </a:rPr>
            </a:br>
            <a:r>
              <a:rPr lang="ko-KR" altLang="en-US" sz="2000" dirty="0">
                <a:latin typeface="+mn-ea"/>
              </a:rPr>
              <a:t>조건 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에 위배되므로 </a:t>
            </a:r>
            <a:r>
              <a:rPr lang="en-US" altLang="ko-KR" sz="2000" dirty="0">
                <a:latin typeface="+mn-ea"/>
              </a:rPr>
              <a:t>0(</a:t>
            </a:r>
            <a:r>
              <a:rPr lang="ko-KR" altLang="en-US" sz="2000" dirty="0">
                <a:latin typeface="+mn-ea"/>
              </a:rPr>
              <a:t>거짓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을 반환하고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그렇지 않으면 </a:t>
            </a:r>
            <a:r>
              <a:rPr lang="en-US" altLang="ko-KR" sz="2000" dirty="0">
                <a:latin typeface="+mn-ea"/>
              </a:rPr>
              <a:t>1(</a:t>
            </a:r>
            <a:r>
              <a:rPr lang="ko-KR" altLang="en-US" sz="2000" dirty="0">
                <a:latin typeface="+mn-ea"/>
              </a:rPr>
              <a:t>참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을 반환한다</a:t>
            </a:r>
            <a:r>
              <a:rPr lang="en-US" altLang="ko-KR" sz="2000" dirty="0">
                <a:latin typeface="+mn-ea"/>
              </a:rPr>
              <a:t>. </a:t>
            </a:r>
          </a:p>
          <a:p>
            <a:endParaRPr lang="ko-KR" altLang="en-US" sz="2400" dirty="0">
              <a:latin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괄호검사 알고리즘</a:t>
            </a:r>
          </a:p>
        </p:txBody>
      </p:sp>
    </p:spTree>
    <p:extLst>
      <p:ext uri="{BB962C8B-B14F-4D97-AF65-F5344CB8AC3E}">
        <p14:creationId xmlns:p14="http://schemas.microsoft.com/office/powerpoint/2010/main" val="95480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6545" y="1357543"/>
            <a:ext cx="8258872" cy="51768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1400" b="1" i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check_matching</a:t>
            </a:r>
            <a:r>
              <a:rPr lang="en-US" altLang="ko-KR" sz="1400" b="1" i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(expr)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b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endParaRPr lang="en-US" altLang="ko-KR" sz="14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while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(</a:t>
            </a:r>
            <a:r>
              <a:rPr lang="ko-KR" altLang="en-U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입력 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expr</a:t>
            </a:r>
            <a:r>
              <a:rPr lang="ko-KR" altLang="en-U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의 끝이 아니면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</a:t>
            </a:r>
            <a:r>
              <a:rPr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ch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← expr</a:t>
            </a:r>
            <a:r>
              <a:rPr lang="ko-KR" altLang="en-U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의 다음 글자 </a:t>
            </a:r>
            <a:endParaRPr lang="ko-KR" altLang="en-US" sz="14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ko-KR" altLang="en-US" sz="1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</a:t>
            </a:r>
            <a:r>
              <a:rPr lang="en-US" altLang="ko-KR" sz="1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switch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ch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 </a:t>
            </a:r>
            <a:r>
              <a:rPr lang="en-US" altLang="ko-KR" sz="1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case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'(': </a:t>
            </a:r>
            <a:r>
              <a:rPr lang="en-US" altLang="ko-KR" sz="1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case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'[': </a:t>
            </a:r>
            <a:r>
              <a:rPr lang="en-US" altLang="ko-KR" sz="1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case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'{':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</a:t>
            </a:r>
            <a:r>
              <a:rPr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ch</a:t>
            </a:r>
            <a:r>
              <a:rPr lang="ko-KR" altLang="en-U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를 </a:t>
            </a:r>
            <a:r>
              <a:rPr lang="ko-KR" altLang="en-U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스택에</a:t>
            </a:r>
            <a:r>
              <a:rPr lang="ko-KR" altLang="en-U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삽입 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 </a:t>
            </a:r>
            <a:r>
              <a:rPr lang="en-US" altLang="ko-KR" sz="1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break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 </a:t>
            </a:r>
            <a:r>
              <a:rPr lang="en-US" altLang="ko-KR" sz="1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case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')': </a:t>
            </a:r>
            <a:r>
              <a:rPr lang="en-US" altLang="ko-KR" sz="1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case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']': </a:t>
            </a:r>
            <a:r>
              <a:rPr lang="en-US" altLang="ko-KR" sz="1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case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']':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 </a:t>
            </a:r>
            <a:r>
              <a:rPr lang="en-US" altLang="ko-KR" sz="1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if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( </a:t>
            </a:r>
            <a:r>
              <a:rPr lang="ko-KR" altLang="en-U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스택이</a:t>
            </a:r>
            <a:r>
              <a:rPr lang="ko-KR" altLang="en-U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비어 있으면 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 </a:t>
            </a:r>
            <a:r>
              <a:rPr lang="en-US" altLang="ko-KR" sz="1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then </a:t>
            </a:r>
            <a:r>
              <a:rPr lang="ko-KR" altLang="en-U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오류 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 </a:t>
            </a:r>
            <a:r>
              <a:rPr lang="en-US" altLang="ko-KR" sz="1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else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스택에서</a:t>
            </a:r>
            <a:r>
              <a:rPr lang="ko-KR" altLang="en-U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open_ch</a:t>
            </a:r>
            <a:r>
              <a:rPr lang="ko-KR" altLang="en-U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를 꺼낸다 </a:t>
            </a:r>
            <a:endParaRPr lang="ko-KR" altLang="en-US" sz="14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ko-KR" altLang="en-US" sz="1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     </a:t>
            </a:r>
            <a:r>
              <a:rPr lang="en-US" altLang="ko-KR" sz="1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if 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ch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와 </a:t>
            </a:r>
            <a:r>
              <a:rPr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open_ch</a:t>
            </a:r>
            <a:r>
              <a:rPr lang="ko-KR" altLang="en-U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가 같은 짝이 아니면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         </a:t>
            </a:r>
            <a:r>
              <a:rPr lang="en-US" altLang="ko-KR" sz="1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then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오류 보고 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 </a:t>
            </a:r>
            <a:r>
              <a:rPr lang="en-US" altLang="ko-KR" sz="1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break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lang="en-US" altLang="ko-KR" sz="14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if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 </a:t>
            </a:r>
            <a:r>
              <a:rPr lang="ko-KR" altLang="en-U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스택이</a:t>
            </a:r>
            <a:r>
              <a:rPr lang="ko-KR" altLang="en-U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비어 있지 않으면 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  <a:r>
              <a:rPr lang="en-US" altLang="ko-KR" sz="1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then </a:t>
            </a:r>
            <a:r>
              <a:rPr lang="ko-KR" altLang="en-U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오류</a:t>
            </a:r>
            <a:endParaRPr lang="en-US" altLang="ko-KR" sz="1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z="1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z="1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6583235" y="1718810"/>
            <a:ext cx="1454150" cy="474663"/>
          </a:xfrm>
          <a:prstGeom prst="borderCallout2">
            <a:avLst>
              <a:gd name="adj1" fmla="val 24079"/>
              <a:gd name="adj2" fmla="val -5241"/>
              <a:gd name="adj3" fmla="val 24079"/>
              <a:gd name="adj4" fmla="val -105458"/>
              <a:gd name="adj5" fmla="val 232778"/>
              <a:gd name="adj6" fmla="val -209500"/>
            </a:avLst>
          </a:prstGeom>
          <a:solidFill>
            <a:schemeClr val="bg1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>
                <a:solidFill>
                  <a:srgbClr val="FF3300"/>
                </a:solidFill>
                <a:latin typeface="+mn-ea"/>
                <a:ea typeface="+mn-ea"/>
              </a:rPr>
              <a:t>왼쪽 괄호이면 </a:t>
            </a:r>
            <a:br>
              <a:rPr lang="en-US" altLang="ko-KR" sz="1200" dirty="0">
                <a:solidFill>
                  <a:srgbClr val="FF3300"/>
                </a:solidFill>
                <a:latin typeface="+mn-ea"/>
                <a:ea typeface="+mn-ea"/>
              </a:rPr>
            </a:br>
            <a:r>
              <a:rPr lang="ko-KR" altLang="en-US" sz="1200" dirty="0" err="1">
                <a:solidFill>
                  <a:srgbClr val="FF3300"/>
                </a:solidFill>
                <a:latin typeface="+mn-ea"/>
                <a:ea typeface="+mn-ea"/>
              </a:rPr>
              <a:t>스택에</a:t>
            </a:r>
            <a:r>
              <a:rPr lang="ko-KR" altLang="en-US" sz="1200" dirty="0">
                <a:solidFill>
                  <a:srgbClr val="FF3300"/>
                </a:solidFill>
                <a:latin typeface="+mn-ea"/>
                <a:ea typeface="+mn-ea"/>
              </a:rPr>
              <a:t> 삽입</a:t>
            </a:r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6237185" y="3674418"/>
            <a:ext cx="1800225" cy="474662"/>
          </a:xfrm>
          <a:prstGeom prst="borderCallout2">
            <a:avLst>
              <a:gd name="adj1" fmla="val 24079"/>
              <a:gd name="adj2" fmla="val -4231"/>
              <a:gd name="adj3" fmla="val 24079"/>
              <a:gd name="adj4" fmla="val -66667"/>
              <a:gd name="adj5" fmla="val 26755"/>
              <a:gd name="adj6" fmla="val -131569"/>
            </a:avLst>
          </a:prstGeom>
          <a:solidFill>
            <a:schemeClr val="bg1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>
                <a:solidFill>
                  <a:srgbClr val="FF3300"/>
                </a:solidFill>
                <a:latin typeface="+mn-ea"/>
                <a:ea typeface="+mn-ea"/>
              </a:rPr>
              <a:t>오른쪽 괄호이면 </a:t>
            </a:r>
            <a:br>
              <a:rPr lang="en-US" altLang="ko-KR" sz="1200" dirty="0">
                <a:solidFill>
                  <a:srgbClr val="FF3300"/>
                </a:solidFill>
                <a:latin typeface="+mn-ea"/>
                <a:ea typeface="+mn-ea"/>
              </a:rPr>
            </a:br>
            <a:r>
              <a:rPr lang="ko-KR" altLang="en-US" sz="1200" dirty="0" err="1">
                <a:solidFill>
                  <a:srgbClr val="FF3300"/>
                </a:solidFill>
                <a:latin typeface="+mn-ea"/>
                <a:ea typeface="+mn-ea"/>
              </a:rPr>
              <a:t>스택에서</a:t>
            </a:r>
            <a:r>
              <a:rPr lang="ko-KR" altLang="en-US" sz="1200" dirty="0">
                <a:solidFill>
                  <a:srgbClr val="FF3300"/>
                </a:solidFill>
                <a:latin typeface="+mn-ea"/>
                <a:ea typeface="+mn-ea"/>
              </a:rPr>
              <a:t> 삭제비교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괄호검사 알고리즘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3410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77366" y="1493838"/>
            <a:ext cx="8235915" cy="38841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CheckMatching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filename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 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FILE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*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fopen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filename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"r"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== </a:t>
            </a:r>
            <a:r>
              <a:rPr lang="en-US" altLang="ko-KR" sz="160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 error(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"Error: 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파일 존재하지 않습니다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>
              <a:buNone/>
            </a:pP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ArrayStack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stack;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char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buNone/>
            </a:pP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while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 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 != </a:t>
            </a:r>
            <a:r>
              <a:rPr lang="en-US" altLang="ko-KR" sz="160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EOF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 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'\n'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++;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++;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'['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||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'('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||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'{'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stack.push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알고리즘 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600" y="1801054"/>
            <a:ext cx="6480720" cy="63783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78062" y="4734145"/>
            <a:ext cx="4769113" cy="36418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52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77366" y="1493838"/>
            <a:ext cx="8235915" cy="44750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']'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||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')'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||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'}'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 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prev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stack.pop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(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']'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&amp;&amp;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prev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!=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'['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||  (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')'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&amp;&amp;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prev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!=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'('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||  (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'}'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&amp;&amp;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prev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!=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'{'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 )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}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fclose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"[%s] 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파일 검사결과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:\n"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filename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!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stack.isEmpty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)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"Error! (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라인수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=%d, 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문자수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=%d)\n\n"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nLine,nChar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  OK: (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라인수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=%d, 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문자수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=%d)\n\n"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nLine,nChar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stack.isEmpty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6705" y="1493838"/>
            <a:ext cx="4725525" cy="3599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99147" y="4133793"/>
            <a:ext cx="1912713" cy="36418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20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테스트 함수</a:t>
            </a:r>
            <a:endParaRPr lang="en-US" altLang="ko-KR" sz="2400" dirty="0"/>
          </a:p>
          <a:p>
            <a:pPr lvl="1"/>
            <a:r>
              <a:rPr lang="ko-KR" altLang="en-US" sz="2000" dirty="0"/>
              <a:t>소스코드를 테스트 함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>
                <a:solidFill>
                  <a:srgbClr val="FF3300"/>
                </a:solidFill>
              </a:rPr>
              <a:t>실행 결과 </a:t>
            </a:r>
            <a:r>
              <a:rPr lang="en-US" altLang="ko-KR" sz="2000" dirty="0">
                <a:solidFill>
                  <a:srgbClr val="FF3300"/>
                </a:solidFill>
              </a:rPr>
              <a:t>???</a:t>
            </a:r>
            <a:endParaRPr lang="ko-KR" altLang="en-US" sz="2000" dirty="0">
              <a:solidFill>
                <a:srgbClr val="FF3300"/>
              </a:solidFill>
            </a:endParaRP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9" y="4194085"/>
            <a:ext cx="7485063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66746" y="2348880"/>
            <a:ext cx="7410508" cy="13542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#include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“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BracketChecker.h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”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lang="en-US" altLang="ko-KR" sz="1600" dirty="0">
                <a:solidFill>
                  <a:srgbClr val="3366FF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main() {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checkMatching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“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ArrayStack.h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”);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checkMatching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altLang="ko-KR" sz="1600" dirty="0">
                <a:solidFill>
                  <a:srgbClr val="3366FF"/>
                </a:solidFill>
                <a:latin typeface="Consolas" pitchFamily="49" charset="0"/>
                <a:ea typeface="+mn-ea"/>
                <a:cs typeface="Consolas" pitchFamily="49" charset="0"/>
              </a:rPr>
              <a:t>“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03</a:t>
            </a:r>
            <a:r>
              <a:rPr lang="ko-KR" altLang="en-US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장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-checkMatching.cpp</a:t>
            </a:r>
            <a:r>
              <a:rPr lang="en-US" altLang="ko-KR" sz="1600" dirty="0">
                <a:solidFill>
                  <a:srgbClr val="3366FF"/>
                </a:solidFill>
                <a:latin typeface="Consolas" pitchFamily="49" charset="0"/>
                <a:ea typeface="+mn-ea"/>
                <a:cs typeface="Consolas" pitchFamily="49" charset="0"/>
              </a:rPr>
              <a:t>”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괄호검사</a:t>
            </a:r>
            <a:r>
              <a:rPr lang="ko-KR" altLang="en-US" dirty="0"/>
              <a:t> 테스트</a:t>
            </a:r>
          </a:p>
        </p:txBody>
      </p:sp>
    </p:spTree>
    <p:extLst>
      <p:ext uri="{BB962C8B-B14F-4D97-AF65-F5344CB8AC3E}">
        <p14:creationId xmlns:p14="http://schemas.microsoft.com/office/powerpoint/2010/main" val="3802776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/>
          <a:lstStyle/>
          <a:p>
            <a:r>
              <a:rPr lang="ko-KR" altLang="en-US" sz="2400" dirty="0">
                <a:latin typeface="+mn-ea"/>
                <a:cs typeface="Consolas" pitchFamily="49" charset="0"/>
              </a:rPr>
              <a:t>수식의 표기방법</a:t>
            </a:r>
            <a:r>
              <a:rPr lang="en-US" altLang="ko-KR" sz="2400" dirty="0">
                <a:latin typeface="+mn-ea"/>
                <a:cs typeface="Consolas" pitchFamily="49" charset="0"/>
              </a:rPr>
              <a:t>: </a:t>
            </a:r>
          </a:p>
          <a:p>
            <a:pPr lvl="1"/>
            <a:r>
              <a:rPr lang="ko-KR" altLang="en-US" sz="2000" dirty="0">
                <a:latin typeface="+mn-ea"/>
                <a:cs typeface="Consolas" pitchFamily="49" charset="0"/>
              </a:rPr>
              <a:t>전위</a:t>
            </a:r>
            <a:r>
              <a:rPr lang="en-US" altLang="ko-KR" sz="2000" dirty="0">
                <a:latin typeface="+mn-ea"/>
                <a:cs typeface="Consolas" pitchFamily="49" charset="0"/>
              </a:rPr>
              <a:t>(prefix), </a:t>
            </a:r>
            <a:r>
              <a:rPr lang="ko-KR" altLang="en-US" sz="2000" dirty="0">
                <a:latin typeface="+mn-ea"/>
                <a:cs typeface="Consolas" pitchFamily="49" charset="0"/>
              </a:rPr>
              <a:t>중위</a:t>
            </a:r>
            <a:r>
              <a:rPr lang="en-US" altLang="ko-KR" sz="2000" dirty="0">
                <a:latin typeface="+mn-ea"/>
                <a:cs typeface="Consolas" pitchFamily="49" charset="0"/>
              </a:rPr>
              <a:t>(infix), </a:t>
            </a:r>
            <a:r>
              <a:rPr lang="ko-KR" altLang="en-US" sz="2000" dirty="0">
                <a:latin typeface="+mn-ea"/>
                <a:cs typeface="Consolas" pitchFamily="49" charset="0"/>
              </a:rPr>
              <a:t>후위</a:t>
            </a:r>
            <a:r>
              <a:rPr lang="en-US" altLang="ko-KR" sz="2000" dirty="0">
                <a:latin typeface="+mn-ea"/>
                <a:cs typeface="Consolas" pitchFamily="49" charset="0"/>
              </a:rPr>
              <a:t>(postfix)</a:t>
            </a:r>
          </a:p>
          <a:p>
            <a:pPr lvl="1"/>
            <a:endParaRPr lang="en-US" altLang="ko-KR" sz="2000" dirty="0">
              <a:latin typeface="+mn-ea"/>
              <a:cs typeface="Consolas" pitchFamily="49" charset="0"/>
            </a:endParaRPr>
          </a:p>
          <a:p>
            <a:pPr lvl="1"/>
            <a:endParaRPr lang="en-US" altLang="ko-KR" sz="2000" dirty="0">
              <a:latin typeface="+mn-ea"/>
              <a:cs typeface="Consolas" pitchFamily="49" charset="0"/>
            </a:endParaRPr>
          </a:p>
          <a:p>
            <a:pPr lvl="1"/>
            <a:endParaRPr lang="en-US" altLang="ko-KR" sz="2000" dirty="0">
              <a:latin typeface="+mn-ea"/>
              <a:cs typeface="Consolas" pitchFamily="49" charset="0"/>
            </a:endParaRPr>
          </a:p>
          <a:p>
            <a:pPr lvl="1"/>
            <a:endParaRPr lang="en-US" altLang="ko-KR" sz="2000" dirty="0">
              <a:latin typeface="+mn-ea"/>
              <a:cs typeface="Consolas" pitchFamily="49" charset="0"/>
            </a:endParaRPr>
          </a:p>
          <a:p>
            <a:r>
              <a:rPr lang="ko-KR" altLang="en-US" sz="2400" dirty="0">
                <a:latin typeface="+mn-ea"/>
                <a:cs typeface="Consolas" pitchFamily="49" charset="0"/>
              </a:rPr>
              <a:t>컴퓨터에서의 수식 계산순서</a:t>
            </a:r>
          </a:p>
          <a:p>
            <a:pPr lvl="1"/>
            <a:r>
              <a:rPr lang="ko-KR" altLang="en-US" sz="2000" dirty="0" err="1">
                <a:latin typeface="+mn-ea"/>
                <a:cs typeface="Consolas" pitchFamily="49" charset="0"/>
              </a:rPr>
              <a:t>중위표기식</a:t>
            </a:r>
            <a:r>
              <a:rPr lang="en-US" altLang="ko-KR" sz="2000" dirty="0">
                <a:latin typeface="+mn-ea"/>
                <a:cs typeface="Consolas" pitchFamily="49" charset="0"/>
              </a:rPr>
              <a:t>-&gt; </a:t>
            </a:r>
            <a:r>
              <a:rPr lang="ko-KR" altLang="en-US" sz="2000" dirty="0" err="1">
                <a:latin typeface="+mn-ea"/>
                <a:cs typeface="Consolas" pitchFamily="49" charset="0"/>
              </a:rPr>
              <a:t>후위표기식</a:t>
            </a:r>
            <a:r>
              <a:rPr lang="en-US" altLang="ko-KR" sz="2000" dirty="0">
                <a:latin typeface="+mn-ea"/>
                <a:cs typeface="Consolas" pitchFamily="49" charset="0"/>
              </a:rPr>
              <a:t>-&gt;</a:t>
            </a:r>
            <a:r>
              <a:rPr lang="ko-KR" altLang="en-US" sz="2000" dirty="0">
                <a:latin typeface="+mn-ea"/>
                <a:cs typeface="Consolas" pitchFamily="49" charset="0"/>
              </a:rPr>
              <a:t>계산</a:t>
            </a:r>
          </a:p>
          <a:p>
            <a:pPr lvl="1"/>
            <a:r>
              <a:rPr lang="en-US" altLang="ko-KR" sz="2000" dirty="0">
                <a:latin typeface="+mn-ea"/>
                <a:cs typeface="Consolas" pitchFamily="49" charset="0"/>
              </a:rPr>
              <a:t>2+3*4 -&gt; 234*+ -&gt; 14</a:t>
            </a:r>
          </a:p>
          <a:p>
            <a:pPr lvl="1"/>
            <a:r>
              <a:rPr lang="ko-KR" altLang="en-US" sz="2000" dirty="0">
                <a:latin typeface="+mn-ea"/>
                <a:cs typeface="Consolas" pitchFamily="49" charset="0"/>
              </a:rPr>
              <a:t>모두 </a:t>
            </a:r>
            <a:r>
              <a:rPr lang="ko-KR" altLang="en-US" sz="2000" dirty="0" err="1">
                <a:latin typeface="+mn-ea"/>
                <a:cs typeface="Consolas" pitchFamily="49" charset="0"/>
              </a:rPr>
              <a:t>스택을</a:t>
            </a:r>
            <a:r>
              <a:rPr lang="ko-KR" altLang="en-US" sz="2000" dirty="0">
                <a:latin typeface="+mn-ea"/>
                <a:cs typeface="Consolas" pitchFamily="49" charset="0"/>
              </a:rPr>
              <a:t> 사용</a:t>
            </a:r>
          </a:p>
        </p:txBody>
      </p:sp>
      <p:graphicFrame>
        <p:nvGraphicFramePr>
          <p:cNvPr id="4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703175"/>
              </p:ext>
            </p:extLst>
          </p:nvPr>
        </p:nvGraphicFramePr>
        <p:xfrm>
          <a:off x="2164233" y="2357910"/>
          <a:ext cx="4815535" cy="1341120"/>
        </p:xfrm>
        <a:graphic>
          <a:graphicData uri="http://schemas.openxmlformats.org/drawingml/2006/table">
            <a:tbl>
              <a:tblPr/>
              <a:tblGrid>
                <a:gridCol w="1604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2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중위 표기법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전위 표기법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후위 표기법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2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2+3*4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+2*34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234*+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2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a*b+5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+5*ab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ab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*5+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2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(1+2)+7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+7+12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12+7+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00B050"/>
                </a:solidFill>
              </a:rPr>
              <a:t>응용</a:t>
            </a:r>
            <a:r>
              <a:rPr lang="en-US" altLang="ko-KR" dirty="0">
                <a:solidFill>
                  <a:srgbClr val="00B050"/>
                </a:solidFill>
              </a:rPr>
              <a:t>: </a:t>
            </a:r>
            <a:r>
              <a:rPr lang="ko-KR" altLang="en-US" dirty="0">
                <a:solidFill>
                  <a:srgbClr val="00B050"/>
                </a:solidFill>
              </a:rPr>
              <a:t>수식의 계산</a:t>
            </a:r>
          </a:p>
        </p:txBody>
      </p:sp>
    </p:spTree>
    <p:extLst>
      <p:ext uri="{BB962C8B-B14F-4D97-AF65-F5344CB8AC3E}">
        <p14:creationId xmlns:p14="http://schemas.microsoft.com/office/powerpoint/2010/main" val="3244015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알고리즘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9068" y="2180585"/>
            <a:ext cx="7785865" cy="3588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altLang="ko-KR" sz="1600" b="1" i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calcPostfixExpr</a:t>
            </a:r>
            <a:r>
              <a:rPr lang="en-US" altLang="ko-KR" sz="1600" b="1" i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en-US" altLang="ko-KR" sz="1600" b="1" i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expr</a:t>
            </a:r>
            <a:r>
              <a:rPr lang="en-US" altLang="ko-KR" sz="1600" b="1" i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 eaLnBrk="1" hangingPunct="1">
              <a:buNone/>
            </a:pPr>
            <a:endParaRPr lang="en-US" altLang="ko-KR" sz="16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eaLnBrk="1" hangingPunct="1">
              <a:buNone/>
            </a:pPr>
            <a:r>
              <a:rPr lang="ko-KR" altLang="en-US" sz="16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스택</a:t>
            </a:r>
            <a:r>
              <a:rPr lang="ko-KR" altLang="en-US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객체 </a:t>
            </a:r>
            <a:r>
              <a:rPr lang="en-US" altLang="ko-KR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</a:t>
            </a:r>
            <a:r>
              <a:rPr lang="ko-KR" altLang="en-US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를 생성하고 초기화한다</a:t>
            </a:r>
            <a:r>
              <a:rPr lang="en-US" altLang="ko-KR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for </a:t>
            </a:r>
            <a:r>
              <a:rPr lang="ko-KR" altLang="en-US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항목 </a:t>
            </a:r>
            <a:r>
              <a:rPr lang="en-US" altLang="ko-KR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 </a:t>
            </a:r>
            <a:r>
              <a:rPr lang="en-US" altLang="ko-KR" sz="16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expr</a:t>
            </a:r>
            <a:endParaRPr lang="en-US" altLang="ko-KR" sz="16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eaLnBrk="1" hangingPunct="1">
              <a:buNone/>
            </a:pPr>
            <a:r>
              <a:rPr lang="en-US" altLang="ko-KR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do if (</a:t>
            </a:r>
            <a:r>
              <a:rPr lang="ko-KR" altLang="en-US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항목이 </a:t>
            </a:r>
            <a:r>
              <a:rPr lang="ko-KR" altLang="en-US" sz="16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피연산자이면</a:t>
            </a:r>
            <a:r>
              <a:rPr lang="en-US" altLang="ko-KR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s.push</a:t>
            </a:r>
            <a:r>
              <a:rPr lang="en-US" altLang="ko-KR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(item);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if (</a:t>
            </a:r>
            <a:r>
              <a:rPr lang="ko-KR" altLang="en-US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항목이 연산자 </a:t>
            </a:r>
            <a:r>
              <a:rPr lang="en-US" altLang="ko-KR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op</a:t>
            </a:r>
            <a:r>
              <a:rPr lang="ko-KR" altLang="en-US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이면</a:t>
            </a:r>
            <a:r>
              <a:rPr lang="en-US" altLang="ko-KR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then second ← </a:t>
            </a:r>
            <a:r>
              <a:rPr lang="en-US" altLang="ko-KR" sz="16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s.pop</a:t>
            </a:r>
            <a:r>
              <a:rPr lang="en-US" altLang="ko-KR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 first ← </a:t>
            </a:r>
            <a:r>
              <a:rPr lang="en-US" altLang="ko-KR" sz="16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s.pop</a:t>
            </a:r>
            <a:r>
              <a:rPr lang="en-US" altLang="ko-KR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 temp ← first op second; // op </a:t>
            </a:r>
            <a:r>
              <a:rPr lang="ko-KR" altLang="en-US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는 </a:t>
            </a:r>
            <a:r>
              <a:rPr lang="en-US" altLang="ko-KR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+-*/</a:t>
            </a:r>
            <a:r>
              <a:rPr lang="ko-KR" altLang="en-US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중의 하나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s.push</a:t>
            </a:r>
            <a:r>
              <a:rPr lang="en-US" altLang="ko-KR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(temp);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result ← </a:t>
            </a:r>
            <a:r>
              <a:rPr lang="en-US" altLang="ko-KR" sz="16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s.pop</a:t>
            </a:r>
            <a:r>
              <a:rPr lang="en-US" altLang="ko-KR" sz="16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00B050"/>
                </a:solidFill>
              </a:rPr>
              <a:t>후위 표기 수식 계산</a:t>
            </a:r>
          </a:p>
        </p:txBody>
      </p:sp>
    </p:spTree>
    <p:extLst>
      <p:ext uri="{BB962C8B-B14F-4D97-AF65-F5344CB8AC3E}">
        <p14:creationId xmlns:p14="http://schemas.microsoft.com/office/powerpoint/2010/main" val="1820272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_x173903840" descr="EMB000021981c4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493837"/>
            <a:ext cx="3988592" cy="215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1" name="_x173904000" descr="EMB000021981c4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989" y="1486869"/>
            <a:ext cx="4470079" cy="216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3649411"/>
            <a:ext cx="7458795" cy="243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수식 계산 예</a:t>
            </a:r>
          </a:p>
        </p:txBody>
      </p:sp>
    </p:spTree>
    <p:extLst>
      <p:ext uri="{BB962C8B-B14F-4D97-AF65-F5344CB8AC3E}">
        <p14:creationId xmlns:p14="http://schemas.microsoft.com/office/powerpoint/2010/main" val="3936849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/>
          <a:lstStyle/>
          <a:p>
            <a:r>
              <a:rPr lang="ko-KR" altLang="en-US" sz="2400" dirty="0" err="1">
                <a:latin typeface="+mn-ea"/>
              </a:rPr>
              <a:t>스택에</a:t>
            </a:r>
            <a:r>
              <a:rPr lang="ko-KR" altLang="en-US" sz="2400" dirty="0">
                <a:latin typeface="+mn-ea"/>
              </a:rPr>
              <a:t> 저장할 내용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 err="1">
                <a:latin typeface="+mn-ea"/>
              </a:rPr>
              <a:t>연산항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sz="2400" dirty="0">
                <a:latin typeface="+mn-ea"/>
                <a:sym typeface="Wingdings" panose="05000000000000000000" pitchFamily="2" charset="2"/>
              </a:rPr>
              <a:t>실수</a:t>
            </a:r>
            <a:endParaRPr lang="en-US" altLang="ko-KR" sz="2400" dirty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ko-KR" altLang="en-US" sz="2000" dirty="0" err="1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연산항</a:t>
            </a:r>
            <a:r>
              <a:rPr lang="ko-KR" altLang="en-US" sz="20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스택</a:t>
            </a:r>
            <a:r>
              <a:rPr lang="ko-KR" altLang="en-US" sz="2000" dirty="0">
                <a:latin typeface="+mn-ea"/>
                <a:sym typeface="Wingdings" panose="05000000000000000000" pitchFamily="2" charset="2"/>
              </a:rPr>
              <a:t>을 만들 것 </a:t>
            </a:r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latin typeface="+mn-ea"/>
                <a:sym typeface="Wingdings" panose="05000000000000000000" pitchFamily="2" charset="2"/>
              </a:rPr>
              <a:t>연산자 스택이 아님</a:t>
            </a:r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sz="20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입력에 대한 처리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문자 단위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:</a:t>
            </a:r>
            <a:r>
              <a:rPr lang="en-US" altLang="ko-KR" sz="2000" dirty="0" err="1">
                <a:latin typeface="+mn-ea"/>
              </a:rPr>
              <a:t>getchar</a:t>
            </a:r>
            <a:r>
              <a:rPr lang="en-US" altLang="ko-KR" sz="2000" dirty="0">
                <a:latin typeface="+mn-ea"/>
              </a:rPr>
              <a:t>())</a:t>
            </a:r>
            <a:r>
              <a:rPr lang="ko-KR" altLang="en-US" sz="2000" dirty="0">
                <a:latin typeface="+mn-ea"/>
              </a:rPr>
              <a:t>로 입력 받는 경우 연산자는 문제없지만</a:t>
            </a:r>
            <a:r>
              <a:rPr lang="en-US" altLang="ko-KR" sz="2000" dirty="0">
                <a:latin typeface="+mn-ea"/>
              </a:rPr>
              <a:t>,</a:t>
            </a:r>
          </a:p>
          <a:p>
            <a:pPr lvl="1"/>
            <a:r>
              <a:rPr lang="ko-KR" altLang="en-US" sz="2000" dirty="0">
                <a:latin typeface="+mn-ea"/>
              </a:rPr>
              <a:t>연산항의 경우 여러 문자가 하나의 숫자가 되므로 처리 필요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1"/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입력 </a:t>
            </a:r>
            <a:r>
              <a:rPr lang="en-US" altLang="ko-KR" sz="2000" dirty="0">
                <a:latin typeface="+mn-ea"/>
              </a:rPr>
              <a:t>=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2.0 3.0 8.0 3.0 / 2.0 * 4.0 - * + 5.0 3.0 / -</a:t>
            </a:r>
            <a:endParaRPr lang="ko-KR" altLang="en-US" sz="2000" dirty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ko-KR" sz="2200" dirty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ko-KR" altLang="en-US" sz="2200" dirty="0">
                <a:latin typeface="+mn-ea"/>
                <a:sym typeface="Wingdings" panose="05000000000000000000" pitchFamily="2" charset="2"/>
              </a:rPr>
              <a:t>그렇다면 처리 방법은</a:t>
            </a:r>
            <a:r>
              <a:rPr lang="en-US" altLang="ko-KR" sz="2200" dirty="0">
                <a:latin typeface="+mn-ea"/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en-US" altLang="ko-KR" sz="1800" dirty="0" err="1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ungetc</a:t>
            </a:r>
            <a:r>
              <a:rPr lang="en-US" altLang="ko-KR" sz="18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()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+mn-ea"/>
                <a:sym typeface="Wingdings" panose="05000000000000000000" pitchFamily="2" charset="2"/>
              </a:rPr>
              <a:t>함수 사용</a:t>
            </a:r>
            <a:endParaRPr lang="ko-KR" altLang="en-US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52636" y="4621157"/>
            <a:ext cx="4464205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else if 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(c&gt;=‘0’ &amp;&amp; c&lt;=‘9’() {</a:t>
            </a:r>
          </a:p>
          <a:p>
            <a:pPr>
              <a:buNone/>
            </a:pPr>
            <a:r>
              <a:rPr lang="en-US" altLang="ko-KR" b="1" dirty="0">
                <a:solidFill>
                  <a:srgbClr val="FF0066"/>
                </a:solidFill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b="1" u="sng" dirty="0" err="1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ungetc</a:t>
            </a:r>
            <a:r>
              <a:rPr lang="en-US" altLang="ko-KR" b="1" u="sng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( c, </a:t>
            </a:r>
            <a:r>
              <a:rPr lang="en-US" altLang="ko-KR" b="1" u="sng" dirty="0" err="1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fp</a:t>
            </a:r>
            <a:r>
              <a:rPr lang="en-US" altLang="ko-KR" b="1" u="sng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solidFill>
                  <a:srgbClr val="3366FF"/>
                </a:solidFill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double </a:t>
            </a:r>
            <a:r>
              <a:rPr lang="en-US" altLang="ko-KR" dirty="0" err="1">
                <a:latin typeface="Consolas" pitchFamily="49" charset="0"/>
                <a:ea typeface="+mn-ea"/>
                <a:cs typeface="Consolas" pitchFamily="49" charset="0"/>
              </a:rPr>
              <a:t>val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solidFill>
                  <a:srgbClr val="3366FF"/>
                </a:solidFill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dirty="0" err="1">
                <a:latin typeface="Consolas" pitchFamily="49" charset="0"/>
                <a:ea typeface="+mn-ea"/>
                <a:cs typeface="Consolas" pitchFamily="49" charset="0"/>
              </a:rPr>
              <a:t>fscanf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( </a:t>
            </a:r>
            <a:r>
              <a:rPr lang="en-US" altLang="ko-KR" dirty="0" err="1">
                <a:latin typeface="Consolas" pitchFamily="49" charset="0"/>
                <a:ea typeface="+mn-ea"/>
                <a:cs typeface="Consolas" pitchFamily="49" charset="0"/>
              </a:rPr>
              <a:t>fp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, “%lf”, &amp;</a:t>
            </a:r>
            <a:r>
              <a:rPr lang="en-US" altLang="ko-KR" dirty="0" err="1">
                <a:latin typeface="Consolas" pitchFamily="49" charset="0"/>
                <a:ea typeface="+mn-ea"/>
                <a:cs typeface="Consolas" pitchFamily="49" charset="0"/>
              </a:rPr>
              <a:t>val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 );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dirty="0" err="1">
                <a:latin typeface="Consolas" pitchFamily="49" charset="0"/>
                <a:ea typeface="+mn-ea"/>
                <a:cs typeface="Consolas" pitchFamily="49" charset="0"/>
              </a:rPr>
              <a:t>st.push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( </a:t>
            </a:r>
            <a:r>
              <a:rPr lang="en-US" altLang="ko-KR" dirty="0" err="1">
                <a:latin typeface="Consolas" pitchFamily="49" charset="0"/>
                <a:ea typeface="+mn-ea"/>
                <a:cs typeface="Consolas" pitchFamily="49" charset="0"/>
              </a:rPr>
              <a:t>val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 );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}     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구현시에</a:t>
            </a:r>
            <a:r>
              <a:rPr lang="ko-KR" altLang="en-US" dirty="0"/>
              <a:t> 고려해야 할 사항</a:t>
            </a:r>
          </a:p>
        </p:txBody>
      </p:sp>
    </p:spTree>
    <p:extLst>
      <p:ext uri="{BB962C8B-B14F-4D97-AF65-F5344CB8AC3E}">
        <p14:creationId xmlns:p14="http://schemas.microsoft.com/office/powerpoint/2010/main" val="366620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/>
          <a:lstStyle/>
          <a:p>
            <a:r>
              <a:rPr lang="ko-KR" altLang="en-US" sz="2400" dirty="0"/>
              <a:t>객체</a:t>
            </a:r>
            <a:r>
              <a:rPr lang="en-US" altLang="ko-KR" sz="2400" dirty="0"/>
              <a:t>: </a:t>
            </a:r>
            <a:r>
              <a:rPr lang="ko-KR" altLang="en-US" sz="2400" dirty="0"/>
              <a:t>무엇이든 가능 </a:t>
            </a:r>
            <a:r>
              <a:rPr lang="en-US" altLang="ko-KR" sz="2400" dirty="0"/>
              <a:t>(</a:t>
            </a:r>
            <a:r>
              <a:rPr lang="ko-KR" altLang="en-US" sz="2400" dirty="0"/>
              <a:t>닦은 접시들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r>
              <a:rPr lang="ko-KR" altLang="en-US" sz="2400" dirty="0"/>
              <a:t>연산 </a:t>
            </a:r>
            <a:r>
              <a:rPr lang="en-US" altLang="ko-KR" sz="2400" dirty="0"/>
              <a:t>(</a:t>
            </a:r>
            <a:r>
              <a:rPr lang="ko-KR" altLang="en-US" sz="2400" dirty="0"/>
              <a:t>접시함의 경우</a:t>
            </a:r>
            <a:r>
              <a:rPr lang="en-US" altLang="ko-KR" sz="2400" dirty="0"/>
              <a:t>)</a:t>
            </a:r>
          </a:p>
          <a:p>
            <a:pPr lvl="2"/>
            <a:r>
              <a:rPr lang="ko-KR" altLang="en-US" sz="1800" dirty="0"/>
              <a:t>닦은 접시를 보관함에 넣음</a:t>
            </a:r>
            <a:r>
              <a:rPr lang="en-US" altLang="ko-KR" sz="1800" dirty="0"/>
              <a:t> -&gt; </a:t>
            </a:r>
            <a:r>
              <a:rPr lang="ko-KR" altLang="en-US" sz="1800" dirty="0"/>
              <a:t>새로운 항목을 </a:t>
            </a:r>
            <a:r>
              <a:rPr lang="ko-KR" altLang="en-US" sz="1800" dirty="0" err="1"/>
              <a:t>스택에</a:t>
            </a:r>
            <a:r>
              <a:rPr lang="ko-KR" altLang="en-US" sz="1800" dirty="0"/>
              <a:t> 삽입</a:t>
            </a:r>
          </a:p>
          <a:p>
            <a:pPr lvl="2"/>
            <a:r>
              <a:rPr lang="ko-KR" altLang="en-US" sz="1800" dirty="0"/>
              <a:t>보관함에서 접시 하나를 꺼냄</a:t>
            </a:r>
            <a:r>
              <a:rPr lang="en-US" altLang="ko-KR" sz="1800" dirty="0"/>
              <a:t> -&gt; </a:t>
            </a:r>
            <a:r>
              <a:rPr lang="ko-KR" altLang="en-US" sz="1800" dirty="0"/>
              <a:t>하나의 항목을 꺼냄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vl="2"/>
            <a:r>
              <a:rPr lang="ko-KR" altLang="en-US" sz="1800" dirty="0"/>
              <a:t>보관함에 접시가 있는지 살핌</a:t>
            </a:r>
            <a:r>
              <a:rPr lang="en-US" altLang="ko-KR" sz="1800" dirty="0"/>
              <a:t> -&gt; </a:t>
            </a:r>
            <a:r>
              <a:rPr lang="ko-KR" altLang="en-US" sz="1800" dirty="0" err="1"/>
              <a:t>스택이</a:t>
            </a:r>
            <a:r>
              <a:rPr lang="ko-KR" altLang="en-US" sz="1800" dirty="0"/>
              <a:t> 비어있는지 살핌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1"/>
            <a:r>
              <a:rPr lang="ko-KR" altLang="en-US" sz="2000" dirty="0"/>
              <a:t>고급 </a:t>
            </a:r>
            <a:r>
              <a:rPr lang="ko-KR" altLang="en-US" sz="2000" dirty="0" err="1"/>
              <a:t>접시함</a:t>
            </a:r>
            <a:r>
              <a:rPr lang="ko-KR" altLang="en-US" sz="2000" dirty="0"/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 </a:t>
            </a:r>
            <a:r>
              <a:rPr lang="ko-KR" altLang="en-US" sz="2000" dirty="0"/>
              <a:t>고급 기능 추가</a:t>
            </a:r>
          </a:p>
          <a:p>
            <a:pPr lvl="2"/>
            <a:r>
              <a:rPr lang="ko-KR" altLang="en-US" sz="1800" dirty="0"/>
              <a:t>접시를 꺼내지 않고 맨 위의 접시가 무엇인지 알아본다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vl="2"/>
            <a:r>
              <a:rPr lang="ko-KR" altLang="en-US" sz="1800" dirty="0"/>
              <a:t>보관함이 가득 차 있는지를 살핀다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vl="2"/>
            <a:r>
              <a:rPr lang="ko-KR" altLang="en-US" sz="1800" dirty="0"/>
              <a:t>보관함 내의 접시 개수를 알려준다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vl="2"/>
            <a:r>
              <a:rPr lang="ko-KR" altLang="en-US" sz="1800" dirty="0"/>
              <a:t>보관함 내에 어떤 접시가 있는지 모니터에 출력해준다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스택</a:t>
            </a:r>
            <a:r>
              <a:rPr lang="ko-KR" altLang="en-US" dirty="0"/>
              <a:t> 추상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76250" y="1500914"/>
            <a:ext cx="8235915" cy="50299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>
              <a:lnSpc>
                <a:spcPts val="1280"/>
              </a:lnSpc>
              <a:buNone/>
            </a:pPr>
            <a:r>
              <a:rPr lang="fr-F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calcPostfixExpr( </a:t>
            </a:r>
            <a:r>
              <a:rPr lang="fr-FR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FILE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*</a:t>
            </a:r>
            <a:r>
              <a:rPr lang="fr-FR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fp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fr-FR" altLang="ko-KR" sz="160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stdin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ts val="128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128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1280"/>
              </a:lnSpc>
              <a:buNone/>
            </a:pP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OperandStack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128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while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 (c=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 !=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'\n'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 {</a:t>
            </a:r>
          </a:p>
          <a:p>
            <a:pPr>
              <a:lnSpc>
                <a:spcPts val="128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c==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'+'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|| c==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'-'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|| c==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'*'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|| c==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'/'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){</a:t>
            </a:r>
          </a:p>
          <a:p>
            <a:pPr>
              <a:lnSpc>
                <a:spcPts val="128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val2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st.pop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ts val="128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val1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st.pop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ts val="128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switch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c ) {</a:t>
            </a:r>
          </a:p>
          <a:p>
            <a:pPr>
              <a:lnSpc>
                <a:spcPts val="1280"/>
              </a:lnSpc>
              <a:buNone/>
            </a:pPr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case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nn-NO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'+'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st.push( val1 + val2); </a:t>
            </a:r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1280"/>
              </a:lnSpc>
              <a:buNone/>
            </a:pPr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case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nn-NO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'-'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st.push( val1 - val2); </a:t>
            </a:r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1280"/>
              </a:lnSpc>
              <a:buNone/>
            </a:pPr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case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nn-NO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'*'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st.push( val1 * val2); </a:t>
            </a:r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1280"/>
              </a:lnSpc>
              <a:buNone/>
            </a:pPr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case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nn-NO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'/'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st.push( val1 / val2); </a:t>
            </a:r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128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}</a:t>
            </a:r>
          </a:p>
          <a:p>
            <a:pPr>
              <a:lnSpc>
                <a:spcPts val="128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>
              <a:lnSpc>
                <a:spcPts val="128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(c&gt;=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&amp;&amp; c&lt;=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'9'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{</a:t>
            </a:r>
          </a:p>
          <a:p>
            <a:pPr>
              <a:lnSpc>
                <a:spcPts val="128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ungetc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c,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);</a:t>
            </a:r>
          </a:p>
          <a:p>
            <a:pPr>
              <a:lnSpc>
                <a:spcPts val="128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fscanf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"%lf"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&amp;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);</a:t>
            </a:r>
          </a:p>
          <a:p>
            <a:pPr>
              <a:lnSpc>
                <a:spcPts val="128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st.push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);</a:t>
            </a:r>
          </a:p>
          <a:p>
            <a:pPr>
              <a:lnSpc>
                <a:spcPts val="128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>
              <a:lnSpc>
                <a:spcPts val="128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}</a:t>
            </a:r>
          </a:p>
          <a:p>
            <a:pPr>
              <a:lnSpc>
                <a:spcPts val="128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st.pop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());</a:t>
            </a:r>
          </a:p>
          <a:p>
            <a:pPr>
              <a:lnSpc>
                <a:spcPts val="128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알고리즘 구현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21650" y="2573905"/>
            <a:ext cx="4680520" cy="22497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21650" y="4689140"/>
            <a:ext cx="3015335" cy="22497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91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</a:rPr>
              <a:t>중위표기와 후위표기</a:t>
            </a:r>
          </a:p>
          <a:p>
            <a:pPr lvl="1" eaLnBrk="1" hangingPunct="1"/>
            <a:r>
              <a:rPr lang="ko-KR" altLang="en-US" sz="2000" dirty="0">
                <a:latin typeface="+mn-ea"/>
              </a:rPr>
              <a:t>중위와 후위 표기법의 공통점</a:t>
            </a:r>
            <a:r>
              <a:rPr lang="en-US" altLang="ko-KR" sz="2000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피연산자의</a:t>
            </a:r>
            <a:r>
              <a:rPr lang="ko-KR" altLang="en-US" sz="2000" dirty="0">
                <a:latin typeface="+mn-ea"/>
              </a:rPr>
              <a:t> 순서가 동일</a:t>
            </a:r>
          </a:p>
          <a:p>
            <a:pPr lvl="1" eaLnBrk="1" hangingPunct="1"/>
            <a:r>
              <a:rPr lang="ko-KR" altLang="en-US" sz="2000" dirty="0">
                <a:latin typeface="+mn-ea"/>
              </a:rPr>
              <a:t>연산자들의 순서만 다름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우선순위순서</a:t>
            </a:r>
            <a:r>
              <a:rPr lang="en-US" altLang="ko-KR" sz="2000" dirty="0">
                <a:latin typeface="+mn-ea"/>
              </a:rPr>
              <a:t>)</a:t>
            </a:r>
            <a:endParaRPr lang="en-US" altLang="ko-KR" sz="2000" b="1" dirty="0">
              <a:latin typeface="+mn-ea"/>
            </a:endParaRPr>
          </a:p>
          <a:p>
            <a:pPr lvl="2"/>
            <a:r>
              <a:rPr lang="ko-KR" altLang="en-US" sz="1800" dirty="0">
                <a:latin typeface="+mn-ea"/>
              </a:rPr>
              <a:t>연산자만 </a:t>
            </a:r>
            <a:r>
              <a:rPr lang="ko-KR" altLang="en-US" sz="1800" dirty="0" err="1">
                <a:latin typeface="+mn-ea"/>
              </a:rPr>
              <a:t>스택에</a:t>
            </a:r>
            <a:r>
              <a:rPr lang="ko-KR" altLang="en-US" sz="1800" dirty="0">
                <a:latin typeface="+mn-ea"/>
              </a:rPr>
              <a:t> 저장했다가 출력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en-US" altLang="ko-KR" sz="1800" dirty="0">
                <a:latin typeface="+mn-ea"/>
              </a:rPr>
              <a:t>2+3*4  -&gt;  234*+</a:t>
            </a:r>
          </a:p>
          <a:p>
            <a:pPr eaLnBrk="1" hangingPunct="1"/>
            <a:r>
              <a:rPr lang="ko-KR" altLang="en-US" sz="2400" dirty="0">
                <a:latin typeface="+mn-ea"/>
              </a:rPr>
              <a:t>알고리즘</a:t>
            </a:r>
          </a:p>
          <a:p>
            <a:pPr lvl="1" eaLnBrk="1" hangingPunct="1"/>
            <a:r>
              <a:rPr lang="ko-KR" altLang="en-US" sz="2000" dirty="0" err="1">
                <a:latin typeface="+mn-ea"/>
              </a:rPr>
              <a:t>피연산자를</a:t>
            </a:r>
            <a:r>
              <a:rPr lang="ko-KR" altLang="en-US" sz="2000" dirty="0">
                <a:latin typeface="+mn-ea"/>
              </a:rPr>
              <a:t> 만나면 그대로 출력</a:t>
            </a:r>
          </a:p>
          <a:p>
            <a:pPr lvl="1" eaLnBrk="1" hangingPunct="1"/>
            <a:r>
              <a:rPr lang="ko-KR" altLang="en-US" sz="2000" dirty="0">
                <a:latin typeface="+mn-ea"/>
              </a:rPr>
              <a:t>연산자를 만나면 </a:t>
            </a:r>
            <a:r>
              <a:rPr lang="ko-KR" altLang="en-US" sz="2000" dirty="0" err="1">
                <a:latin typeface="+mn-ea"/>
              </a:rPr>
              <a:t>스택에</a:t>
            </a:r>
            <a:r>
              <a:rPr lang="ko-KR" altLang="en-US" sz="2000" dirty="0">
                <a:latin typeface="+mn-ea"/>
              </a:rPr>
              <a:t> 저장했다가 </a:t>
            </a:r>
            <a:r>
              <a:rPr lang="ko-KR" altLang="en-US" sz="2000" dirty="0" err="1">
                <a:latin typeface="+mn-ea"/>
              </a:rPr>
              <a:t>스택보다</a:t>
            </a:r>
            <a:r>
              <a:rPr lang="ko-KR" altLang="en-US" sz="2000" dirty="0">
                <a:latin typeface="+mn-ea"/>
              </a:rPr>
              <a:t> 우선 순위가 낮은 연산자가 나오면 그때 출력 </a:t>
            </a:r>
          </a:p>
          <a:p>
            <a:pPr lvl="1" eaLnBrk="1" hangingPunct="1"/>
            <a:r>
              <a:rPr lang="ko-KR" altLang="en-US" sz="2000" dirty="0">
                <a:latin typeface="+mn-ea"/>
              </a:rPr>
              <a:t>왼쪽 괄호는 우선순위가 가장 낮은 연산자로 취급</a:t>
            </a:r>
          </a:p>
          <a:p>
            <a:pPr lvl="1" eaLnBrk="1" hangingPunct="1"/>
            <a:r>
              <a:rPr lang="ko-KR" altLang="en-US" sz="2000" dirty="0">
                <a:latin typeface="+mn-ea"/>
              </a:rPr>
              <a:t>오른쪽 괄호가 나오면 </a:t>
            </a:r>
            <a:r>
              <a:rPr lang="ko-KR" altLang="en-US" sz="2000" dirty="0" err="1">
                <a:latin typeface="+mn-ea"/>
              </a:rPr>
              <a:t>스택에서</a:t>
            </a:r>
            <a:r>
              <a:rPr lang="ko-KR" altLang="en-US" sz="2000" dirty="0">
                <a:latin typeface="+mn-ea"/>
              </a:rPr>
              <a:t> 왼쪽 </a:t>
            </a:r>
            <a:r>
              <a:rPr lang="ko-KR" altLang="en-US" sz="2000" dirty="0" err="1">
                <a:latin typeface="+mn-ea"/>
              </a:rPr>
              <a:t>괄호위에</a:t>
            </a:r>
            <a:r>
              <a:rPr lang="ko-KR" altLang="en-US" sz="2000" dirty="0">
                <a:latin typeface="+mn-ea"/>
              </a:rPr>
              <a:t> 쌓여있는 모든 </a:t>
            </a:r>
            <a:br>
              <a:rPr lang="en-US" altLang="ko-KR" sz="2000" dirty="0">
                <a:latin typeface="+mn-ea"/>
              </a:rPr>
            </a:br>
            <a:r>
              <a:rPr lang="ko-KR" altLang="en-US" sz="2000" dirty="0">
                <a:latin typeface="+mn-ea"/>
              </a:rPr>
              <a:t>연산자를 출력</a:t>
            </a:r>
          </a:p>
          <a:p>
            <a:endParaRPr lang="ko-KR" altLang="en-US" sz="2400" dirty="0">
              <a:latin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00B050"/>
                </a:solidFill>
              </a:rPr>
              <a:t>중위 표기 수식의 후위 표기 변환</a:t>
            </a:r>
          </a:p>
        </p:txBody>
      </p:sp>
    </p:spTree>
    <p:extLst>
      <p:ext uri="{BB962C8B-B14F-4D97-AF65-F5344CB8AC3E}">
        <p14:creationId xmlns:p14="http://schemas.microsoft.com/office/powerpoint/2010/main" val="3827077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_x173905680" descr="EMB000021981c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483766"/>
            <a:ext cx="3716121" cy="499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1" name="_x173906400" descr="EMB000021981c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030" y="1448780"/>
            <a:ext cx="3780420" cy="506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후위 표기 변환 예</a:t>
            </a:r>
          </a:p>
        </p:txBody>
      </p:sp>
    </p:spTree>
    <p:extLst>
      <p:ext uri="{BB962C8B-B14F-4D97-AF65-F5344CB8AC3E}">
        <p14:creationId xmlns:p14="http://schemas.microsoft.com/office/powerpoint/2010/main" val="1667388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_x173906960" descr="EMB000021981c5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35" y="1403775"/>
            <a:ext cx="4770530" cy="517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후위 표기 변환 예</a:t>
            </a:r>
          </a:p>
        </p:txBody>
      </p:sp>
    </p:spTree>
    <p:extLst>
      <p:ext uri="{BB962C8B-B14F-4D97-AF65-F5344CB8AC3E}">
        <p14:creationId xmlns:p14="http://schemas.microsoft.com/office/powerpoint/2010/main" val="329741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6250" y="1493838"/>
            <a:ext cx="3847927" cy="44442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>
              <a:buNone/>
            </a:pPr>
            <a:r>
              <a:rPr lang="en-US" altLang="ko-KR" sz="1400" b="1" i="1" dirty="0" err="1">
                <a:latin typeface="Consolas" pitchFamily="49" charset="0"/>
                <a:ea typeface="+mn-ea"/>
                <a:cs typeface="Consolas" pitchFamily="49" charset="0"/>
              </a:rPr>
              <a:t>Infix_to_postfix</a:t>
            </a:r>
            <a:r>
              <a:rPr lang="en-US" altLang="ko-KR" sz="1400" b="1" i="1" dirty="0">
                <a:latin typeface="Consolas" pitchFamily="49" charset="0"/>
                <a:ea typeface="+mn-ea"/>
                <a:cs typeface="Consolas" pitchFamily="49" charset="0"/>
              </a:rPr>
              <a:t>(expr)</a:t>
            </a:r>
          </a:p>
          <a:p>
            <a:pPr>
              <a:buNone/>
            </a:pPr>
            <a:endParaRPr lang="en-US" altLang="ko-KR" sz="1400" b="1" i="1" dirty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buNone/>
            </a:pPr>
            <a:r>
              <a:rPr lang="en-US" altLang="ko-KR" sz="1400" b="1" dirty="0">
                <a:latin typeface="Consolas" pitchFamily="49" charset="0"/>
                <a:ea typeface="+mn-ea"/>
                <a:cs typeface="Consolas" pitchFamily="49" charset="0"/>
              </a:rPr>
              <a:t>while 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(expr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에 처리할 항이 남아 있으면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    term ←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다음에 처리할 항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altLang="ko-KR" sz="1400" b="1" dirty="0">
                <a:latin typeface="Consolas" pitchFamily="49" charset="0"/>
                <a:ea typeface="+mn-ea"/>
                <a:cs typeface="Consolas" pitchFamily="49" charset="0"/>
              </a:rPr>
              <a:t>     switch 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(term)</a:t>
            </a:r>
          </a:p>
          <a:p>
            <a:pPr>
              <a:buNone/>
            </a:pPr>
            <a:r>
              <a:rPr lang="en-US" altLang="ko-KR" sz="1400" b="1" dirty="0">
                <a:latin typeface="Consolas" pitchFamily="49" charset="0"/>
                <a:ea typeface="+mn-ea"/>
                <a:cs typeface="Consolas" pitchFamily="49" charset="0"/>
              </a:rPr>
              <a:t>       case </a:t>
            </a:r>
            <a:r>
              <a:rPr lang="ko-KR" altLang="en-US" sz="1400" dirty="0" err="1">
                <a:latin typeface="Consolas" pitchFamily="49" charset="0"/>
                <a:ea typeface="+mn-ea"/>
                <a:cs typeface="Consolas" pitchFamily="49" charset="0"/>
              </a:rPr>
              <a:t>피연산자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        term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을 출력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altLang="ko-KR" sz="1400" b="1" dirty="0">
                <a:latin typeface="Consolas" pitchFamily="49" charset="0"/>
                <a:ea typeface="+mn-ea"/>
                <a:cs typeface="Consolas" pitchFamily="49" charset="0"/>
              </a:rPr>
              <a:t>         break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altLang="ko-KR" sz="1400" b="1" dirty="0">
                <a:latin typeface="Consolas" pitchFamily="49" charset="0"/>
                <a:ea typeface="+mn-ea"/>
                <a:cs typeface="Consolas" pitchFamily="49" charset="0"/>
              </a:rPr>
              <a:t>       case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왼쪽 괄호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        push(term);</a:t>
            </a:r>
          </a:p>
          <a:p>
            <a:pPr>
              <a:buNone/>
            </a:pPr>
            <a:r>
              <a:rPr lang="en-US" altLang="ko-KR" sz="1400" b="1" dirty="0">
                <a:latin typeface="Consolas" pitchFamily="49" charset="0"/>
                <a:ea typeface="+mn-ea"/>
                <a:cs typeface="Consolas" pitchFamily="49" charset="0"/>
              </a:rPr>
              <a:t>         break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altLang="ko-KR" sz="1400" b="1" dirty="0">
                <a:latin typeface="Consolas" pitchFamily="49" charset="0"/>
                <a:ea typeface="+mn-ea"/>
                <a:cs typeface="Consolas" pitchFamily="49" charset="0"/>
              </a:rPr>
              <a:t>       case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오른쪽 괄호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        e ← pop();</a:t>
            </a:r>
          </a:p>
          <a:p>
            <a:pPr>
              <a:buNone/>
            </a:pPr>
            <a:r>
              <a:rPr lang="en-US" altLang="ko-KR" sz="1400" b="1" dirty="0">
                <a:latin typeface="Consolas" pitchFamily="49" charset="0"/>
                <a:ea typeface="+mn-ea"/>
                <a:cs typeface="Consolas" pitchFamily="49" charset="0"/>
              </a:rPr>
              <a:t>         while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(e ≠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왼쪽 괄호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altLang="ko-KR" sz="1400" b="1" dirty="0">
                <a:latin typeface="Consolas" pitchFamily="49" charset="0"/>
                <a:ea typeface="+mn-ea"/>
                <a:cs typeface="Consolas" pitchFamily="49" charset="0"/>
              </a:rPr>
              <a:t>           do 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e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를 출력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          e ← pop();</a:t>
            </a:r>
          </a:p>
          <a:p>
            <a:pPr>
              <a:buNone/>
            </a:pPr>
            <a:r>
              <a:rPr lang="en-US" altLang="ko-KR" sz="1400" b="1" dirty="0">
                <a:latin typeface="Consolas" pitchFamily="49" charset="0"/>
                <a:cs typeface="Consolas" pitchFamily="49" charset="0"/>
              </a:rPr>
              <a:t>         break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40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후위 표기 변환 알고리즘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91880" y="3466182"/>
            <a:ext cx="5468107" cy="23760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>
              <a:buNone/>
            </a:pPr>
            <a:r>
              <a:rPr lang="en-US" altLang="ko-KR" sz="1400" b="1" dirty="0">
                <a:latin typeface="Consolas" pitchFamily="49" charset="0"/>
                <a:cs typeface="Consolas" pitchFamily="49" charset="0"/>
              </a:rPr>
              <a:t>       case </a:t>
            </a:r>
            <a:r>
              <a:rPr lang="ko-KR" altLang="en-US" sz="1400" dirty="0">
                <a:latin typeface="Consolas" pitchFamily="49" charset="0"/>
                <a:cs typeface="Consolas" pitchFamily="49" charset="0"/>
              </a:rPr>
              <a:t>연산자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altLang="ko-KR" sz="1400" b="1" dirty="0">
                <a:latin typeface="Consolas" pitchFamily="49" charset="0"/>
                <a:cs typeface="Consolas" pitchFamily="49" charset="0"/>
              </a:rPr>
              <a:t>        while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 peek()</a:t>
            </a:r>
            <a:r>
              <a:rPr lang="ko-KR" altLang="en-US" sz="1400" dirty="0">
                <a:latin typeface="Consolas" pitchFamily="49" charset="0"/>
                <a:cs typeface="Consolas" pitchFamily="49" charset="0"/>
              </a:rPr>
              <a:t>의 우선순위 ≥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term</a:t>
            </a:r>
            <a:r>
              <a:rPr lang="ko-KR" altLang="en-US" sz="1400" dirty="0">
                <a:latin typeface="Consolas" pitchFamily="49" charset="0"/>
                <a:cs typeface="Consolas" pitchFamily="49" charset="0"/>
              </a:rPr>
              <a:t>의 우선순위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altLang="ko-KR" sz="1400" b="1" dirty="0">
                <a:latin typeface="Consolas" pitchFamily="49" charset="0"/>
                <a:cs typeface="Consolas" pitchFamily="49" charset="0"/>
              </a:rPr>
              <a:t>          do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e ← pop();</a:t>
            </a:r>
          </a:p>
          <a:p>
            <a:pPr>
              <a:buNone/>
            </a:pP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         e</a:t>
            </a:r>
            <a:r>
              <a:rPr lang="ko-KR" altLang="en-US" sz="1400" dirty="0">
                <a:latin typeface="Consolas" pitchFamily="49" charset="0"/>
                <a:cs typeface="Consolas" pitchFamily="49" charset="0"/>
              </a:rPr>
              <a:t>를 출력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    push(term);</a:t>
            </a:r>
          </a:p>
          <a:p>
            <a:pPr>
              <a:buNone/>
            </a:pPr>
            <a:r>
              <a:rPr lang="en-US" altLang="ko-KR" sz="1400" b="1" dirty="0">
                <a:latin typeface="Consolas" pitchFamily="49" charset="0"/>
                <a:cs typeface="Consolas" pitchFamily="49" charset="0"/>
              </a:rPr>
              <a:t>        break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altLang="ko-KR" sz="1400" b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 not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is_empty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() )</a:t>
            </a:r>
          </a:p>
          <a:p>
            <a:pPr>
              <a:buNone/>
            </a:pPr>
            <a:r>
              <a:rPr lang="en-US" altLang="ko-KR" sz="1400" b="1" dirty="0">
                <a:latin typeface="Consolas" pitchFamily="49" charset="0"/>
                <a:cs typeface="Consolas" pitchFamily="49" charset="0"/>
              </a:rPr>
              <a:t>     do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e ← pop();</a:t>
            </a:r>
          </a:p>
          <a:p>
            <a:pPr>
              <a:buNone/>
            </a:pP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    e</a:t>
            </a:r>
            <a:r>
              <a:rPr lang="ko-KR" altLang="en-US" sz="1400" dirty="0">
                <a:latin typeface="Consolas" pitchFamily="49" charset="0"/>
                <a:cs typeface="Consolas" pitchFamily="49" charset="0"/>
              </a:rPr>
              <a:t>를 출력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;</a:t>
            </a:r>
            <a:endParaRPr lang="ko-KR" altLang="en-US" sz="140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292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76250" y="1500914"/>
            <a:ext cx="8235915" cy="46353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infix2Postfix(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*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op;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ArrayStack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1400"/>
              </a:lnSpc>
              <a:buNone/>
            </a:pPr>
            <a:endParaRPr lang="en-US" altLang="ko-KR" sz="1600" dirty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while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 (c=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 !=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'\n'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 {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	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((c&gt;=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&amp;&amp; c&lt;=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'9'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 {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ungetc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c,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fscanf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"%lf"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&amp;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"%4.1f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	}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c==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'('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st.push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c );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c==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')'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 {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while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(!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st.isEmpty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()) {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op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st.pop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op==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'('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"%c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op );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}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}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알고리즘 구현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5160" y="3068960"/>
            <a:ext cx="2745305" cy="25493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66655" y="4207900"/>
            <a:ext cx="1980221" cy="48123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85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76250" y="1500914"/>
            <a:ext cx="8235915" cy="34914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c==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'+'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|| c==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'-'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|| c==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'*'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|| c==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'/'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){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while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 !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st.isEmpty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) {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op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st.peek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 precedence(c) &lt;= precedence(op) ) {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"%c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op );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st.pop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}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	    }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	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st.push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c );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}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while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(!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st.isEmpty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())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"%c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st.pop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);</a:t>
            </a:r>
          </a:p>
          <a:p>
            <a:pPr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66655" y="1526552"/>
            <a:ext cx="5220580" cy="25493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71600" y="4221998"/>
            <a:ext cx="2475275" cy="25493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81790" y="4781950"/>
            <a:ext cx="5775235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precedence( </a:t>
            </a:r>
            <a:r>
              <a:rPr lang="en-US" altLang="ko-KR" sz="1400" kern="0" dirty="0">
                <a:solidFill>
                  <a:srgbClr val="0000FF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char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op ) {</a:t>
            </a:r>
            <a:endParaRPr lang="en-US" altLang="ko-KR" sz="14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switch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(op) {</a:t>
            </a:r>
            <a:endParaRPr lang="en-US" altLang="ko-KR" sz="14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case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'('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: </a:t>
            </a:r>
            <a:r>
              <a:rPr lang="en-US" altLang="ko-KR" sz="1400" kern="0" dirty="0">
                <a:solidFill>
                  <a:srgbClr val="0000FF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case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')'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: </a:t>
            </a:r>
            <a:r>
              <a:rPr lang="en-US" altLang="ko-KR" sz="1400" kern="0" dirty="0">
                <a:solidFill>
                  <a:srgbClr val="0000FF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0; </a:t>
            </a:r>
            <a:endParaRPr lang="en-US" altLang="ko-KR" sz="14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case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'+'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: </a:t>
            </a:r>
            <a:r>
              <a:rPr lang="en-US" altLang="ko-KR" sz="1400" kern="0" dirty="0">
                <a:solidFill>
                  <a:srgbClr val="0000FF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case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'-'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: </a:t>
            </a:r>
            <a:r>
              <a:rPr lang="en-US" altLang="ko-KR" sz="1400" kern="0" dirty="0">
                <a:solidFill>
                  <a:srgbClr val="0000FF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1;</a:t>
            </a:r>
            <a:endParaRPr lang="en-US" altLang="ko-KR" sz="14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case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'*'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: </a:t>
            </a:r>
            <a:r>
              <a:rPr lang="en-US" altLang="ko-KR" sz="1400" kern="0" dirty="0">
                <a:solidFill>
                  <a:srgbClr val="0000FF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case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'/'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: </a:t>
            </a:r>
            <a:r>
              <a:rPr lang="en-US" altLang="ko-KR" sz="1400" kern="0" dirty="0">
                <a:solidFill>
                  <a:srgbClr val="0000FF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2;</a:t>
            </a:r>
            <a:endParaRPr lang="en-US" altLang="ko-KR" sz="14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-1;</a:t>
            </a:r>
            <a:endParaRPr lang="en-US" altLang="ko-KR" sz="14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07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/>
          <a:lstStyle/>
          <a:p>
            <a:r>
              <a:rPr lang="ko-KR" altLang="en-US" sz="2400" dirty="0"/>
              <a:t>테스트 프로그램</a:t>
            </a:r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실행 결과</a:t>
            </a:r>
            <a:endParaRPr lang="en-US" altLang="ko-KR" sz="2000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4" y="3873075"/>
            <a:ext cx="7542213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66746" y="2081752"/>
            <a:ext cx="7410508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main() {</a:t>
            </a:r>
          </a:p>
          <a:p>
            <a:pPr lvl="1"/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(“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수식 입력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(Infix) = “);</a:t>
            </a:r>
          </a:p>
          <a:p>
            <a:pPr lvl="1"/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infix2Postfix(); </a:t>
            </a:r>
            <a:r>
              <a:rPr lang="en-US" altLang="ko-KR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//</a:t>
            </a:r>
            <a:r>
              <a:rPr lang="en-US" altLang="ko-KR" sz="1600" dirty="0" err="1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InFix</a:t>
            </a:r>
            <a:r>
              <a:rPr lang="en-US" altLang="ko-KR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ko-KR" altLang="en-US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수식을 </a:t>
            </a:r>
            <a:r>
              <a:rPr lang="en-US" altLang="ko-KR" sz="1600" dirty="0" err="1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PostFix</a:t>
            </a:r>
            <a:r>
              <a:rPr lang="ko-KR" altLang="en-US" sz="16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로 변환</a:t>
            </a:r>
            <a:endParaRPr lang="en-US" altLang="ko-KR" sz="1600" dirty="0">
              <a:solidFill>
                <a:srgbClr val="00B050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후위 표기 변환 테스트</a:t>
            </a:r>
          </a:p>
        </p:txBody>
      </p:sp>
    </p:spTree>
    <p:extLst>
      <p:ext uri="{BB962C8B-B14F-4D97-AF65-F5344CB8AC3E}">
        <p14:creationId xmlns:p14="http://schemas.microsoft.com/office/powerpoint/2010/main" val="1257006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/>
          <a:lstStyle/>
          <a:p>
            <a:r>
              <a:rPr lang="ko-KR" altLang="en-US" sz="2400" dirty="0" err="1"/>
              <a:t>스택을</a:t>
            </a:r>
            <a:r>
              <a:rPr lang="ko-KR" altLang="en-US" sz="2400" dirty="0"/>
              <a:t> 이용한 탐색</a:t>
            </a:r>
            <a:endParaRPr lang="en-US" altLang="ko-KR" sz="2400" dirty="0"/>
          </a:p>
          <a:p>
            <a:pPr lvl="1"/>
            <a:r>
              <a:rPr lang="ko-KR" altLang="en-US" sz="2000" dirty="0"/>
              <a:t>깊이 우선 탐색</a:t>
            </a:r>
          </a:p>
        </p:txBody>
      </p:sp>
      <p:pic>
        <p:nvPicPr>
          <p:cNvPr id="71683" name="_x173906720" descr="EMB000021981c5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915" y="2078850"/>
            <a:ext cx="5016263" cy="369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3068960"/>
            <a:ext cx="2842324" cy="2049232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미로 탐색 문제</a:t>
            </a:r>
          </a:p>
        </p:txBody>
      </p:sp>
    </p:spTree>
    <p:extLst>
      <p:ext uri="{BB962C8B-B14F-4D97-AF65-F5344CB8AC3E}">
        <p14:creationId xmlns:p14="http://schemas.microsoft.com/office/powerpoint/2010/main" val="2218870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5564" y="1493838"/>
            <a:ext cx="8280611" cy="32932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>
              <a:buNone/>
            </a:pPr>
            <a:r>
              <a:rPr lang="en-US" altLang="ko-KR" sz="1600" b="1" i="1" dirty="0" err="1">
                <a:latin typeface="Consolas" pitchFamily="49" charset="0"/>
                <a:ea typeface="+mn-ea"/>
                <a:cs typeface="Consolas" pitchFamily="49" charset="0"/>
              </a:rPr>
              <a:t>searchExit</a:t>
            </a:r>
            <a:r>
              <a:rPr lang="en-US" altLang="ko-KR" sz="1600" b="1" i="1" dirty="0">
                <a:latin typeface="Consolas" pitchFamily="49" charset="0"/>
                <a:ea typeface="+mn-ea"/>
                <a:cs typeface="Consolas" pitchFamily="49" charset="0"/>
              </a:rPr>
              <a:t>()</a:t>
            </a:r>
          </a:p>
          <a:p>
            <a:pPr>
              <a:buNone/>
            </a:pPr>
            <a:endParaRPr lang="en-US" altLang="ko-KR" sz="1600" b="1" i="1" dirty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buNone/>
            </a:pP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스택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s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와 출구의 위치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를 초기화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s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에 입구의 위치를 삽입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while(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s.isEmpty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 = false )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do    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현재위치 ←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s.pop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if(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현재위치가의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출구 위치이면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 then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성공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if(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현재위치의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위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아래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왼쪽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오른쪽 위치를 방문하지 않았고 갈수 있으면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 then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그 위치들을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스택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s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에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push();</a:t>
            </a:r>
          </a:p>
          <a:p>
            <a:pPr>
              <a:buNone/>
            </a:pP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실패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미로 탐색 알고리즘</a:t>
            </a:r>
          </a:p>
        </p:txBody>
      </p:sp>
    </p:spTree>
    <p:extLst>
      <p:ext uri="{BB962C8B-B14F-4D97-AF65-F5344CB8AC3E}">
        <p14:creationId xmlns:p14="http://schemas.microsoft.com/office/powerpoint/2010/main" val="242291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Stack ADT</a:t>
            </a:r>
            <a:endParaRPr lang="ko-KR" altLang="en-US" sz="2400" dirty="0"/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409038" y="2411476"/>
            <a:ext cx="8325924" cy="29977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pPr>
              <a:buNone/>
            </a:pPr>
            <a:r>
              <a:rPr lang="ko-KR" altLang="en-US" sz="1600" b="1" dirty="0">
                <a:latin typeface="Consolas" pitchFamily="49" charset="0"/>
                <a:ea typeface="+mn-ea"/>
                <a:cs typeface="Consolas" pitchFamily="49" charset="0"/>
              </a:rPr>
              <a:t>객체</a:t>
            </a:r>
            <a:r>
              <a:rPr lang="en-US" altLang="ko-KR" sz="1600" b="1" dirty="0">
                <a:latin typeface="Consolas" pitchFamily="49" charset="0"/>
                <a:ea typeface="+mn-ea"/>
                <a:cs typeface="Consolas" pitchFamily="49" charset="0"/>
              </a:rPr>
              <a:t>: </a:t>
            </a:r>
            <a:r>
              <a:rPr lang="ko-KR" altLang="en-US" sz="1600" b="1" dirty="0" err="1">
                <a:latin typeface="Consolas" pitchFamily="49" charset="0"/>
                <a:ea typeface="+mn-ea"/>
                <a:cs typeface="Consolas" pitchFamily="49" charset="0"/>
              </a:rPr>
              <a:t>후입선출</a:t>
            </a:r>
            <a:r>
              <a:rPr lang="en-US" altLang="ko-KR" sz="1600" b="1" dirty="0">
                <a:latin typeface="Consolas" pitchFamily="49" charset="0"/>
                <a:ea typeface="+mn-ea"/>
                <a:cs typeface="Consolas" pitchFamily="49" charset="0"/>
              </a:rPr>
              <a:t>(LIFO)</a:t>
            </a:r>
            <a:r>
              <a:rPr lang="ko-KR" altLang="en-US" sz="1600" b="1" dirty="0">
                <a:latin typeface="Consolas" pitchFamily="49" charset="0"/>
                <a:ea typeface="+mn-ea"/>
                <a:cs typeface="Consolas" pitchFamily="49" charset="0"/>
              </a:rPr>
              <a:t>의 접근 방법을 유지하는 요소들의 모음</a:t>
            </a:r>
          </a:p>
          <a:p>
            <a:pPr>
              <a:buNone/>
            </a:pPr>
            <a:endParaRPr lang="ko-KR" altLang="en-US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buNone/>
            </a:pPr>
            <a:r>
              <a:rPr lang="ko-KR" altLang="en-US" sz="1600" b="1" dirty="0">
                <a:latin typeface="Consolas" pitchFamily="49" charset="0"/>
                <a:ea typeface="+mn-ea"/>
                <a:cs typeface="Consolas" pitchFamily="49" charset="0"/>
              </a:rPr>
              <a:t>연산</a:t>
            </a:r>
            <a:r>
              <a:rPr lang="en-US" altLang="ko-KR" sz="1600" b="1" dirty="0">
                <a:latin typeface="Consolas" pitchFamily="49" charset="0"/>
                <a:ea typeface="+mn-ea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▪ push(x):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주어진 요소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를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스택의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맨 위에 추가한다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▪ pop():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스택이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비어있지 않으면 맨 위에 있는 요소를 삭제하고 반환한다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▪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isEmpty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():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스택이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비어있으면 참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(true)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을 아니면 거짓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(false)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을 반환한다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▪ peek():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스택이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비어있지 않으면 맨 위에 있는 요소를 삭제하지 않고 반환한다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▪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isFull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():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스택이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가득 차 있으면 참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(true)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을 아니면 거짓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(false)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을 반환한다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▪ size():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스택내의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모든 요소들의 개수를 반환한다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▪ display():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스택내의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모든 요소들의 출력한다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  <a:endParaRPr lang="ko-KR" altLang="en-US" sz="160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스택</a:t>
            </a:r>
            <a:r>
              <a:rPr lang="ko-KR" altLang="en-US" dirty="0"/>
              <a:t> 추상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6115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스택에 </a:t>
            </a:r>
            <a:r>
              <a:rPr lang="en-US" altLang="ko-KR" sz="2400" dirty="0"/>
              <a:t>2</a:t>
            </a:r>
            <a:r>
              <a:rPr lang="ko-KR" altLang="en-US" sz="2400" dirty="0"/>
              <a:t>차원 좌표가 들어가야 함</a:t>
            </a:r>
            <a:endParaRPr lang="en-US" altLang="ko-KR" sz="2400" dirty="0"/>
          </a:p>
          <a:p>
            <a:pPr lvl="1"/>
            <a:r>
              <a:rPr lang="en-US" altLang="ko-KR" sz="2000" dirty="0"/>
              <a:t>2</a:t>
            </a:r>
            <a:r>
              <a:rPr lang="ko-KR" altLang="en-US" sz="2000" dirty="0"/>
              <a:t>차원 좌표 클래스</a:t>
            </a:r>
            <a:r>
              <a:rPr lang="en-US" altLang="ko-KR" sz="2000" dirty="0"/>
              <a:t>: Location2D</a:t>
            </a:r>
            <a:endParaRPr lang="ko-KR" altLang="en-US" sz="2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6545" y="2303875"/>
            <a:ext cx="8235915" cy="41796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>
              <a:buNone/>
            </a:pP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struct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Location2D 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3366FF"/>
                </a:solidFill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row; 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현재 위치의 행 번호</a:t>
            </a:r>
          </a:p>
          <a:p>
            <a:pPr>
              <a:buNone/>
            </a:pPr>
            <a:r>
              <a:rPr lang="en-US" altLang="ko-KR" sz="1600" dirty="0">
                <a:solidFill>
                  <a:srgbClr val="3366FF"/>
                </a:solidFill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col; 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현재 위치의 열 번호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Location2D ( 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r=0,</a:t>
            </a:r>
            <a:r>
              <a:rPr lang="en-US" altLang="ko-KR" sz="1600" dirty="0">
                <a:solidFill>
                  <a:srgbClr val="3366FF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c=0 ) { row = r; col = c; }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위치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p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가 자신의 이웃인지 검사하는 함수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bool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isNeighbor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Location2D &amp;p ) 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	return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(row==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p.row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&amp;&amp; (col==p.col-1 || col==p.col+1))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|| (col==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p.col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&amp;&amp; (row==p.row-1 || row==p.row+1)) );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// p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가 자신과 같은 위치인지를 검사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연산자 오버로딩 사용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bool operator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==( Location2D &amp;p ) {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return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row==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p.row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&amp;&amp; col==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p.col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};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</a:t>
            </a:r>
            <a:r>
              <a:rPr lang="ko-KR" altLang="en-US" dirty="0"/>
              <a:t>차원 좌표 클래스</a:t>
            </a:r>
          </a:p>
        </p:txBody>
      </p:sp>
    </p:spTree>
    <p:extLst>
      <p:ext uri="{BB962C8B-B14F-4D97-AF65-F5344CB8AC3E}">
        <p14:creationId xmlns:p14="http://schemas.microsoft.com/office/powerpoint/2010/main" val="1375835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995555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사용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방법 예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주의할 점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en-US" altLang="ko-KR" sz="2000" dirty="0">
                <a:latin typeface="+mn-ea"/>
              </a:rPr>
              <a:t>pop()</a:t>
            </a:r>
            <a:r>
              <a:rPr lang="ko-KR" altLang="en-US" sz="2000" dirty="0">
                <a:latin typeface="+mn-ea"/>
              </a:rPr>
              <a:t>을 위해 </a:t>
            </a:r>
            <a:r>
              <a:rPr lang="en-US" altLang="ko-KR" sz="2000" dirty="0">
                <a:latin typeface="+mn-ea"/>
              </a:rPr>
              <a:t>top()</a:t>
            </a:r>
            <a:r>
              <a:rPr lang="ko-KR" altLang="en-US" sz="2000" dirty="0">
                <a:latin typeface="+mn-ea"/>
              </a:rPr>
              <a:t>과 </a:t>
            </a:r>
            <a:r>
              <a:rPr lang="en-US" altLang="ko-KR" sz="2000" dirty="0">
                <a:latin typeface="+mn-ea"/>
              </a:rPr>
              <a:t>pop()</a:t>
            </a:r>
            <a:r>
              <a:rPr lang="ko-KR" altLang="en-US" sz="2000" dirty="0">
                <a:latin typeface="+mn-ea"/>
              </a:rPr>
              <a:t>을 사용해야 함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9906" y="1898830"/>
            <a:ext cx="8222554" cy="32932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#include </a:t>
            </a:r>
            <a:r>
              <a:rPr lang="en-US" altLang="ko-KR" sz="1600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&lt;stack&gt;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using namespace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std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...</a:t>
            </a:r>
          </a:p>
          <a:p>
            <a:endParaRPr lang="en-US" altLang="ko-KR" sz="1600" dirty="0">
              <a:solidFill>
                <a:srgbClr val="0070C0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stack&lt;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&gt;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intStack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         //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스택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객체 생성</a:t>
            </a:r>
          </a:p>
          <a:p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intStack.push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( 3 );          //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스택에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3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을 삽입</a:t>
            </a:r>
          </a:p>
          <a:p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rgbClr val="3366FF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x =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intStack.top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();      //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스택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상단 요소를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에 복사</a:t>
            </a:r>
          </a:p>
          <a:p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intStack.pop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);             //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스택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상단 요소를 제거</a:t>
            </a:r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endParaRPr lang="en-US" altLang="ko-KR" sz="1600" dirty="0">
              <a:solidFill>
                <a:srgbClr val="3366FF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stack&lt;Location2D&gt;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locSt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;     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위치 </a:t>
            </a:r>
            <a:r>
              <a:rPr lang="ko-KR" altLang="en-US" sz="1600" dirty="0" err="1">
                <a:latin typeface="Consolas" pitchFamily="49" charset="0"/>
                <a:ea typeface="+mn-ea"/>
                <a:cs typeface="Consolas" pitchFamily="49" charset="0"/>
              </a:rPr>
              <a:t>스택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 객체 생성</a:t>
            </a:r>
          </a:p>
          <a:p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locSt.push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Location2D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(1,0)); 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위치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(1,0)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을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push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Locarion2D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p =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locSt.top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); 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최근 위치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p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에 복사</a:t>
            </a:r>
          </a:p>
          <a:p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locSt.pop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);                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최근 위치를 삭제</a:t>
            </a:r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STL</a:t>
            </a:r>
            <a:r>
              <a:rPr lang="ko-KR" altLang="en-US" dirty="0"/>
              <a:t>의 </a:t>
            </a:r>
            <a:r>
              <a:rPr lang="ko-KR" altLang="en-US" dirty="0" err="1"/>
              <a:t>스택</a:t>
            </a:r>
            <a:r>
              <a:rPr lang="ko-KR" altLang="en-US" dirty="0"/>
              <a:t> 클래스 사용</a:t>
            </a:r>
          </a:p>
        </p:txBody>
      </p:sp>
    </p:spTree>
    <p:extLst>
      <p:ext uri="{BB962C8B-B14F-4D97-AF65-F5344CB8AC3E}">
        <p14:creationId xmlns:p14="http://schemas.microsoft.com/office/powerpoint/2010/main" val="65447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76250" y="1500914"/>
            <a:ext cx="8235915" cy="39026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"Location2D.h"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&lt;stack&gt;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12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1200"/>
              </a:lnSpc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MAZE_SIZE = 6;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map[MAZE_SIZE][MAZE_SIZE] = {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},</a:t>
            </a:r>
          </a:p>
          <a:p>
            <a:pPr>
              <a:lnSpc>
                <a:spcPts val="1200"/>
              </a:lnSpc>
              <a:buNone/>
            </a:pPr>
            <a:r>
              <a:rPr lang="nl-NL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r>
              <a:rPr lang="nl-NL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'e'</a:t>
            </a:r>
            <a:r>
              <a:rPr lang="nl-NL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nl-NL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nl-NL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nl-NL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nl-NL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nl-NL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nl-NL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nl-NL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nl-NL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nl-NL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nl-NL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},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},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},</a:t>
            </a:r>
          </a:p>
          <a:p>
            <a:pPr>
              <a:lnSpc>
                <a:spcPts val="1200"/>
              </a:lnSpc>
              <a:buNone/>
            </a:pP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r>
              <a:rPr lang="pt-BR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pt-BR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pt-BR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pt-BR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pt-BR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pt-BR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'x'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},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},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</a:p>
          <a:p>
            <a:pPr>
              <a:lnSpc>
                <a:spcPts val="12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isValidLoc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&lt; 0 ||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&lt; 0 ||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&gt;=MAZE_SIZE ||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&gt;=MAZE_SIZE )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false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1200"/>
              </a:lnSpc>
              <a:buNone/>
            </a:pPr>
            <a:r>
              <a:rPr lang="pt-B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else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pt-B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map[</a:t>
            </a:r>
            <a:r>
              <a:rPr lang="pt-BR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][</a:t>
            </a:r>
            <a:r>
              <a:rPr lang="pt-BR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== </a:t>
            </a:r>
            <a:r>
              <a:rPr lang="pt-BR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|| map[</a:t>
            </a:r>
            <a:r>
              <a:rPr lang="pt-BR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][</a:t>
            </a:r>
            <a:r>
              <a:rPr lang="pt-BR" altLang="ko-KR" sz="16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== </a:t>
            </a:r>
            <a:r>
              <a:rPr lang="pt-BR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'x'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;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알고리즘 구현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1610" y="4291223"/>
            <a:ext cx="2970330" cy="25493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56665" y="2663915"/>
            <a:ext cx="3150350" cy="126014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251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76251" y="1209810"/>
            <a:ext cx="8289924" cy="53245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main() {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stack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Location2D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locStack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Location2D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entry(1,0);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locStack.push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entry );</a:t>
            </a:r>
          </a:p>
          <a:p>
            <a:pPr>
              <a:lnSpc>
                <a:spcPts val="12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while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locStack.empty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==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false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 {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Location2D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here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locStack.top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locStack.pop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ts val="12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here.row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c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here.col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1200"/>
              </a:lnSpc>
              <a:buNone/>
            </a:pP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printf( </a:t>
            </a:r>
            <a:r>
              <a:rPr lang="pt-BR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"(%d,%d) "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r, c );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map[r][c] ==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'x'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 {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 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미로 탐색 성공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{ 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map[r][c]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'.'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isValidLoc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(r-1, c) )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locStack.push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Location2D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(r-1,c));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isValidLoc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(r+1, c) )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locStack.push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Location2D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(r+1,c));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isValidLoc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(r, c-1) )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locStack.push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Location2D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(r,c-1));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   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isValidLoc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(r, c+1) )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locStack.push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Location2D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(r,c+1));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}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미로 탐색 실패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ts val="12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66655" y="2443995"/>
            <a:ext cx="3870430" cy="3974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21360" y="4585185"/>
            <a:ext cx="3821070" cy="94510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35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/>
          <a:lstStyle/>
          <a:p>
            <a:pPr lvl="1"/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삽입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(push), 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삭제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(pop)</a:t>
            </a:r>
          </a:p>
          <a:p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is_empty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(s): </a:t>
            </a:r>
            <a:r>
              <a:rPr lang="ko-KR" altLang="en-US" sz="2000" dirty="0" err="1">
                <a:latin typeface="Consolas" pitchFamily="49" charset="0"/>
                <a:cs typeface="Consolas" pitchFamily="49" charset="0"/>
              </a:rPr>
              <a:t>스택이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 공백상태인지 검사</a:t>
            </a:r>
          </a:p>
          <a:p>
            <a:pPr lvl="1"/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is_full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(s): </a:t>
            </a:r>
            <a:r>
              <a:rPr lang="ko-KR" altLang="en-US" sz="2000" dirty="0" err="1">
                <a:latin typeface="Consolas" pitchFamily="49" charset="0"/>
                <a:cs typeface="Consolas" pitchFamily="49" charset="0"/>
              </a:rPr>
              <a:t>스택이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 포화상태인지 검사</a:t>
            </a:r>
          </a:p>
          <a:p>
            <a:pPr lvl="1"/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create(): </a:t>
            </a:r>
            <a:r>
              <a:rPr lang="ko-KR" altLang="en-US" sz="2000" dirty="0" err="1">
                <a:latin typeface="Consolas" pitchFamily="49" charset="0"/>
                <a:cs typeface="Consolas" pitchFamily="49" charset="0"/>
              </a:rPr>
              <a:t>스택을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 생성 </a:t>
            </a:r>
          </a:p>
          <a:p>
            <a:pPr lvl="1"/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peek(s): 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요소를 </a:t>
            </a:r>
            <a:r>
              <a:rPr lang="ko-KR" altLang="en-US" sz="2000" dirty="0" err="1">
                <a:latin typeface="Consolas" pitchFamily="49" charset="0"/>
                <a:cs typeface="Consolas" pitchFamily="49" charset="0"/>
              </a:rPr>
              <a:t>스택에서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 삭제하지 않고 보기만 하는 연산</a:t>
            </a:r>
          </a:p>
          <a:p>
            <a:pPr lvl="2"/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sz="1800" dirty="0">
                <a:latin typeface="Consolas" pitchFamily="49" charset="0"/>
                <a:cs typeface="Consolas" pitchFamily="49" charset="0"/>
              </a:rPr>
              <a:t>참고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) pop </a:t>
            </a:r>
            <a:r>
              <a:rPr lang="ko-KR" altLang="en-US" sz="1800" dirty="0">
                <a:latin typeface="Consolas" pitchFamily="49" charset="0"/>
                <a:cs typeface="Consolas" pitchFamily="49" charset="0"/>
              </a:rPr>
              <a:t>연산은 요소를 </a:t>
            </a:r>
            <a:r>
              <a:rPr lang="ko-KR" altLang="en-US" sz="1800" dirty="0" err="1">
                <a:latin typeface="Consolas" pitchFamily="49" charset="0"/>
                <a:cs typeface="Consolas" pitchFamily="49" charset="0"/>
              </a:rPr>
              <a:t>스택에서</a:t>
            </a:r>
            <a:r>
              <a:rPr lang="ko-KR" altLang="en-US" sz="1800" dirty="0">
                <a:latin typeface="Consolas" pitchFamily="49" charset="0"/>
                <a:cs typeface="Consolas" pitchFamily="49" charset="0"/>
              </a:rPr>
              <a:t> 완전히 삭제하면서 가져옴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ko-KR" altLang="en-US" sz="2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0177" name="_x173908576" descr="EMB000021981c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08" y="1448780"/>
            <a:ext cx="6762985" cy="229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스택</a:t>
            </a:r>
            <a:r>
              <a:rPr lang="ko-KR" altLang="en-US" dirty="0"/>
              <a:t> 연산</a:t>
            </a:r>
          </a:p>
        </p:txBody>
      </p:sp>
    </p:spTree>
    <p:extLst>
      <p:ext uri="{BB962C8B-B14F-4D97-AF65-F5344CB8AC3E}">
        <p14:creationId xmlns:p14="http://schemas.microsoft.com/office/powerpoint/2010/main" val="238337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510" y="1493785"/>
            <a:ext cx="8229600" cy="4525963"/>
          </a:xfrm>
        </p:spPr>
        <p:txBody>
          <a:bodyPr/>
          <a:lstStyle/>
          <a:p>
            <a:pPr lvl="1"/>
            <a:r>
              <a:rPr lang="ko-KR" altLang="en-US" sz="2000" dirty="0">
                <a:latin typeface="+mn-ea"/>
              </a:rPr>
              <a:t>함수호출</a:t>
            </a:r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2000" dirty="0">
                <a:latin typeface="+mn-ea"/>
              </a:rPr>
              <a:t>Undo</a:t>
            </a:r>
            <a:r>
              <a:rPr lang="ko-KR" altLang="en-US" sz="2000" dirty="0">
                <a:latin typeface="+mn-ea"/>
              </a:rPr>
              <a:t>기능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 err="1">
                <a:latin typeface="+mn-ea"/>
              </a:rPr>
              <a:t>괄호검사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계산기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 err="1">
                <a:latin typeface="+mn-ea"/>
              </a:rPr>
              <a:t>미로탐색</a:t>
            </a:r>
            <a:r>
              <a:rPr lang="ko-KR" altLang="en-US" sz="2000" dirty="0">
                <a:latin typeface="+mn-ea"/>
              </a:rPr>
              <a:t> 등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스택의</a:t>
            </a:r>
            <a:r>
              <a:rPr lang="ko-KR" altLang="en-US" dirty="0"/>
              <a:t> 용도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59" y="1358770"/>
            <a:ext cx="5880897" cy="418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3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/>
          <a:lstStyle/>
          <a:p>
            <a:r>
              <a:rPr lang="en-US" altLang="ko-KR" sz="2400" dirty="0">
                <a:latin typeface="+mn-ea"/>
              </a:rPr>
              <a:t>1</a:t>
            </a:r>
            <a:r>
              <a:rPr lang="ko-KR" altLang="en-US" sz="2400" dirty="0">
                <a:latin typeface="+mn-ea"/>
              </a:rPr>
              <a:t>차원 배열 </a:t>
            </a:r>
            <a:r>
              <a:rPr lang="en-US" altLang="ko-KR" sz="2400" dirty="0">
                <a:latin typeface="+mn-ea"/>
              </a:rPr>
              <a:t>stack[ ]</a:t>
            </a:r>
          </a:p>
          <a:p>
            <a:pPr lvl="1"/>
            <a:r>
              <a:rPr lang="en-US" altLang="ko-KR" sz="2000" dirty="0">
                <a:latin typeface="+mn-ea"/>
              </a:rPr>
              <a:t>top: </a:t>
            </a:r>
            <a:r>
              <a:rPr lang="ko-KR" altLang="en-US" sz="2000" dirty="0">
                <a:latin typeface="+mn-ea"/>
              </a:rPr>
              <a:t>가장 최근에 입력되었던 자료를 가리키는 변수</a:t>
            </a:r>
          </a:p>
          <a:p>
            <a:pPr lvl="1"/>
            <a:r>
              <a:rPr lang="en-US" altLang="ko-KR" sz="2000" dirty="0">
                <a:latin typeface="+mn-ea"/>
              </a:rPr>
              <a:t>stack[0]… stack[top]: </a:t>
            </a:r>
            <a:r>
              <a:rPr lang="ko-KR" altLang="en-US" sz="2000" dirty="0">
                <a:latin typeface="+mn-ea"/>
              </a:rPr>
              <a:t>먼저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들어온 순으로 저장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공백상태이면 </a:t>
            </a:r>
            <a:r>
              <a:rPr lang="en-US" altLang="ko-KR" sz="2000" dirty="0">
                <a:latin typeface="+mn-ea"/>
              </a:rPr>
              <a:t>top</a:t>
            </a:r>
            <a:r>
              <a:rPr lang="ko-KR" altLang="en-US" sz="2000" dirty="0">
                <a:latin typeface="+mn-ea"/>
              </a:rPr>
              <a:t>은 </a:t>
            </a:r>
            <a:r>
              <a:rPr lang="en-US" altLang="ko-KR" sz="2000" dirty="0">
                <a:latin typeface="+mn-ea"/>
              </a:rPr>
              <a:t>-1</a:t>
            </a:r>
          </a:p>
          <a:p>
            <a:endParaRPr lang="en-US" altLang="ko-KR" sz="2400" dirty="0">
              <a:latin typeface="+mn-ea"/>
            </a:endParaRPr>
          </a:p>
        </p:txBody>
      </p:sp>
      <p:sp>
        <p:nvSpPr>
          <p:cNvPr id="11" name="Text Box 198"/>
          <p:cNvSpPr txBox="1">
            <a:spLocks noChangeArrowheads="1"/>
          </p:cNvSpPr>
          <p:nvPr/>
        </p:nvSpPr>
        <p:spPr bwMode="auto">
          <a:xfrm>
            <a:off x="4821535" y="5544235"/>
            <a:ext cx="793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/>
              <a:t>공백상태</a:t>
            </a:r>
          </a:p>
        </p:txBody>
      </p:sp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272300" y="5544235"/>
            <a:ext cx="793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/>
              <a:t>포화상태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배열을 이용한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</a:p>
        </p:txBody>
      </p:sp>
      <p:pic>
        <p:nvPicPr>
          <p:cNvPr id="1025" name="_x147191152" descr="EMB00000bf4548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3158970"/>
            <a:ext cx="4050450" cy="290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147191872" descr="EMB00000bf4548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009" y="3743364"/>
            <a:ext cx="4431991" cy="193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4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24073" y="4428864"/>
            <a:ext cx="7695855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push(x)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isfull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error "overflow"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←</a:t>
            </a:r>
            <a:r>
              <a:rPr lang="en-US" altLang="ko-KR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+1 </a:t>
            </a:r>
            <a:endParaRPr lang="en-US" altLang="ko-KR" sz="16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stack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ko-KR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←x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3249" name="_x173570640" descr="EMB000021981c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0" y="1718810"/>
            <a:ext cx="5040560" cy="236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Push 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219735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_x173570720" descr="EMB000021981c4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50" y="1576152"/>
            <a:ext cx="4725525" cy="216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46575" y="4062958"/>
            <a:ext cx="7650850" cy="21113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1pPr>
            <a:lvl2pPr marL="742950" indent="-285750" eaLnBrk="0" fontAlgn="t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2pPr>
            <a:lvl3pPr marL="1143000" indent="-228600" eaLnBrk="0" fontAlgn="t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3pPr>
            <a:lvl4pPr marL="16002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4pPr>
            <a:lvl5pPr marL="2057400" indent="-228600" eaLnBrk="0" fontAlgn="t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HY엽서M" pitchFamily="18" charset="-127"/>
                <a:ea typeface="HY엽서M" pitchFamily="18" charset="-127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altLang="ko-KR" sz="1600" b="1" i="1" dirty="0">
                <a:latin typeface="Consolas" pitchFamily="49" charset="0"/>
                <a:cs typeface="Consolas" panose="020B0609020204030204" pitchFamily="49" charset="0"/>
              </a:rPr>
              <a:t>pop()</a:t>
            </a:r>
          </a:p>
          <a:p>
            <a:pPr eaLnBrk="1" hangingPunct="1">
              <a:buNone/>
            </a:pPr>
            <a:endParaRPr lang="en-US" altLang="ko-KR" sz="16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None/>
            </a:pPr>
            <a:r>
              <a:rPr lang="en-US" altLang="ko-KR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ko-KR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eaLnBrk="1" hangingPunct="1">
              <a:buNone/>
            </a:pPr>
            <a:r>
              <a:rPr lang="en-US" altLang="ko-KR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    then</a:t>
            </a:r>
            <a:r>
              <a:rPr lang="en-US" altLang="ko-KR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 error "underflow"</a:t>
            </a:r>
          </a:p>
          <a:p>
            <a:pPr eaLnBrk="1" hangingPunct="1">
              <a:buNone/>
            </a:pPr>
            <a:r>
              <a:rPr lang="en-US" altLang="ko-KR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  <a:r>
              <a:rPr lang="en-US" altLang="ko-KR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 e ← data[top]</a:t>
            </a:r>
          </a:p>
          <a:p>
            <a:pPr eaLnBrk="1" hangingPunct="1">
              <a:buNone/>
            </a:pPr>
            <a:r>
              <a:rPr lang="en-US" altLang="ko-KR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         top ← top-1</a:t>
            </a:r>
          </a:p>
          <a:p>
            <a:pPr eaLnBrk="1" hangingPunct="1">
              <a:buNone/>
            </a:pPr>
            <a:r>
              <a:rPr lang="en-US" altLang="ko-KR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         return</a:t>
            </a:r>
            <a:r>
              <a:rPr lang="en-US" altLang="ko-KR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 e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Pop 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139677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가을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15315</TotalTime>
  <Words>3592</Words>
  <Application>Microsoft Office PowerPoint</Application>
  <PresentationFormat>화면 슬라이드 쇼(4:3)</PresentationFormat>
  <Paragraphs>555</Paragraphs>
  <Slides>43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HY엽서M</vt:lpstr>
      <vt:lpstr>굴림</vt:lpstr>
      <vt:lpstr>맑은 고딕</vt:lpstr>
      <vt:lpstr>한양해서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03장.스택</dc:title>
  <dc:creator>최영규</dc:creator>
  <cp:lastModifiedBy>조규철</cp:lastModifiedBy>
  <cp:revision>236</cp:revision>
  <cp:lastPrinted>2018-03-13T07:34:53Z</cp:lastPrinted>
  <dcterms:created xsi:type="dcterms:W3CDTF">2004-02-19T02:52:38Z</dcterms:created>
  <dcterms:modified xsi:type="dcterms:W3CDTF">2022-07-26T21:29:34Z</dcterms:modified>
</cp:coreProperties>
</file>