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09" r:id="rId1"/>
  </p:sldMasterIdLst>
  <p:notesMasterIdLst>
    <p:notesMasterId r:id="rId37"/>
  </p:notesMasterIdLst>
  <p:handoutMasterIdLst>
    <p:handoutMasterId r:id="rId38"/>
  </p:handoutMasterIdLst>
  <p:sldIdLst>
    <p:sldId id="378" r:id="rId2"/>
    <p:sldId id="379" r:id="rId3"/>
    <p:sldId id="432" r:id="rId4"/>
    <p:sldId id="380" r:id="rId5"/>
    <p:sldId id="425" r:id="rId6"/>
    <p:sldId id="381" r:id="rId7"/>
    <p:sldId id="382" r:id="rId8"/>
    <p:sldId id="383" r:id="rId9"/>
    <p:sldId id="426" r:id="rId10"/>
    <p:sldId id="411" r:id="rId11"/>
    <p:sldId id="346" r:id="rId12"/>
    <p:sldId id="387" r:id="rId13"/>
    <p:sldId id="388" r:id="rId14"/>
    <p:sldId id="360" r:id="rId15"/>
    <p:sldId id="394" r:id="rId16"/>
    <p:sldId id="395" r:id="rId17"/>
    <p:sldId id="433" r:id="rId18"/>
    <p:sldId id="397" r:id="rId19"/>
    <p:sldId id="427" r:id="rId20"/>
    <p:sldId id="428" r:id="rId21"/>
    <p:sldId id="412" r:id="rId22"/>
    <p:sldId id="422" r:id="rId23"/>
    <p:sldId id="414" r:id="rId24"/>
    <p:sldId id="413" r:id="rId25"/>
    <p:sldId id="407" r:id="rId26"/>
    <p:sldId id="415" r:id="rId27"/>
    <p:sldId id="416" r:id="rId28"/>
    <p:sldId id="429" r:id="rId29"/>
    <p:sldId id="417" r:id="rId30"/>
    <p:sldId id="434" r:id="rId31"/>
    <p:sldId id="350" r:id="rId32"/>
    <p:sldId id="430" r:id="rId33"/>
    <p:sldId id="418" r:id="rId34"/>
    <p:sldId id="419" r:id="rId35"/>
    <p:sldId id="435" r:id="rId36"/>
  </p:sldIdLst>
  <p:sldSz cx="9144000" cy="6858000" type="screen4x3"/>
  <p:notesSz cx="7104063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41">
          <p15:clr>
            <a:srgbClr val="A4A3A4"/>
          </p15:clr>
        </p15:guide>
        <p15:guide id="2" pos="3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FBFFD1"/>
    <a:srgbClr val="FF0066"/>
    <a:srgbClr val="FF3300"/>
    <a:srgbClr val="E1C48F"/>
    <a:srgbClr val="FF9999"/>
    <a:srgbClr val="3399FF"/>
    <a:srgbClr val="FFCC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3" autoAdjust="0"/>
    <p:restoredTop sz="94660"/>
  </p:normalViewPr>
  <p:slideViewPr>
    <p:cSldViewPr>
      <p:cViewPr varScale="1">
        <p:scale>
          <a:sx n="200" d="100"/>
          <a:sy n="200" d="100"/>
        </p:scale>
        <p:origin x="342" y="156"/>
      </p:cViewPr>
      <p:guideLst>
        <p:guide orient="horz" pos="941"/>
        <p:guide pos="30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342"/>
    </p:cViewPr>
  </p:sorterViewPr>
  <p:notesViewPr>
    <p:cSldViewPr>
      <p:cViewPr varScale="1">
        <p:scale>
          <a:sx n="143" d="100"/>
          <a:sy n="143" d="100"/>
        </p:scale>
        <p:origin x="-180" y="-108"/>
      </p:cViewPr>
      <p:guideLst>
        <p:guide orient="horz" pos="3224"/>
        <p:guide pos="2238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05975"/>
            <a:ext cx="3299450" cy="533400"/>
          </a:xfrm>
          <a:prstGeom prst="rect">
            <a:avLst/>
          </a:prstGeom>
        </p:spPr>
        <p:txBody>
          <a:bodyPr vert="horz" lIns="104515" tIns="52258" rIns="104515" bIns="52258" rtlCol="0" anchor="b"/>
          <a:lstStyle>
            <a:lvl1pPr algn="l">
              <a:defRPr sz="1100">
                <a:latin typeface="+mj-lt"/>
                <a:ea typeface="+mn-ea"/>
              </a:defRPr>
            </a:lvl1pPr>
          </a:lstStyle>
          <a:p>
            <a:pPr>
              <a:defRPr/>
            </a:pPr>
            <a:r>
              <a:rPr lang="ko-KR" altLang="en-US"/>
              <a:t>자료구조및실습</a:t>
            </a:r>
            <a:endParaRPr lang="ko-KR" altLang="en-US">
              <a:ea typeface="+mj-ea"/>
            </a:endParaRPr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25264" y="9705975"/>
            <a:ext cx="3299450" cy="533400"/>
          </a:xfrm>
          <a:prstGeom prst="rect">
            <a:avLst/>
          </a:prstGeom>
        </p:spPr>
        <p:txBody>
          <a:bodyPr vert="horz" lIns="104515" tIns="52258" rIns="104515" bIns="52258" rtlCol="0" anchor="b"/>
          <a:lstStyle>
            <a:lvl1pPr algn="r">
              <a:defRPr sz="1100"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ko-KR" dirty="0"/>
              <a:t>4</a:t>
            </a:r>
            <a:r>
              <a:rPr lang="ko-KR" altLang="en-US" dirty="0"/>
              <a:t>장</a:t>
            </a:r>
            <a:r>
              <a:rPr lang="en-US" altLang="ko-KR" dirty="0"/>
              <a:t>. </a:t>
            </a:r>
            <a:r>
              <a:rPr lang="ko-KR" altLang="en-US" dirty="0"/>
              <a:t>큐</a:t>
            </a:r>
          </a:p>
        </p:txBody>
      </p:sp>
    </p:spTree>
    <p:extLst>
      <p:ext uri="{BB962C8B-B14F-4D97-AF65-F5344CB8AC3E}">
        <p14:creationId xmlns:p14="http://schemas.microsoft.com/office/powerpoint/2010/main" val="737726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78639" cy="512763"/>
          </a:xfrm>
          <a:prstGeom prst="rect">
            <a:avLst/>
          </a:prstGeom>
        </p:spPr>
        <p:txBody>
          <a:bodyPr vert="horz" lIns="96487" tIns="48244" rIns="96487" bIns="48244" rtlCol="0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838" y="2"/>
            <a:ext cx="3078639" cy="512763"/>
          </a:xfrm>
          <a:prstGeom prst="rect">
            <a:avLst/>
          </a:prstGeom>
        </p:spPr>
        <p:txBody>
          <a:bodyPr vert="horz" lIns="96487" tIns="48244" rIns="96487" bIns="48244" rtlCol="0"/>
          <a:lstStyle>
            <a:lvl1pPr algn="r">
              <a:defRPr sz="1300"/>
            </a:lvl1pPr>
          </a:lstStyle>
          <a:p>
            <a:pPr>
              <a:defRPr/>
            </a:pPr>
            <a:fld id="{1B437959-849E-4857-A646-93142CC261FB}" type="datetimeFigureOut">
              <a:rPr lang="ko-KR" altLang="en-US"/>
              <a:pPr>
                <a:defRPr/>
              </a:pPr>
              <a:t>2022-07-27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6513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87" tIns="48244" rIns="96487" bIns="48244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091" y="4860930"/>
            <a:ext cx="5683886" cy="4606925"/>
          </a:xfrm>
          <a:prstGeom prst="rect">
            <a:avLst/>
          </a:prstGeom>
        </p:spPr>
        <p:txBody>
          <a:bodyPr vert="horz" lIns="96487" tIns="48244" rIns="96487" bIns="48244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720263"/>
            <a:ext cx="3078639" cy="512762"/>
          </a:xfrm>
          <a:prstGeom prst="rect">
            <a:avLst/>
          </a:prstGeom>
        </p:spPr>
        <p:txBody>
          <a:bodyPr vert="horz" lIns="96487" tIns="48244" rIns="96487" bIns="48244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838" y="9720263"/>
            <a:ext cx="3078639" cy="512762"/>
          </a:xfrm>
          <a:prstGeom prst="rect">
            <a:avLst/>
          </a:prstGeom>
        </p:spPr>
        <p:txBody>
          <a:bodyPr vert="horz" lIns="96487" tIns="48244" rIns="96487" bIns="48244" rtlCol="0" anchor="b"/>
          <a:lstStyle>
            <a:lvl1pPr algn="r">
              <a:defRPr sz="1300"/>
            </a:lvl1pPr>
          </a:lstStyle>
          <a:p>
            <a:pPr>
              <a:defRPr/>
            </a:pPr>
            <a:fld id="{93489C9B-1FA7-452D-914A-AC4C0538E5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1006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620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2BD77-E22C-4D90-A449-601A296E976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143635"/>
            <a:ext cx="2255525" cy="1146050"/>
          </a:xfrm>
          <a:prstGeom prst="rect">
            <a:avLst/>
          </a:prstGeom>
        </p:spPr>
      </p:pic>
      <p:sp>
        <p:nvSpPr>
          <p:cNvPr id="71" name="정오각형 70"/>
          <p:cNvSpPr/>
          <p:nvPr userDrawn="1"/>
        </p:nvSpPr>
        <p:spPr>
          <a:xfrm rot="510795">
            <a:off x="5360433" y="3485935"/>
            <a:ext cx="4164715" cy="4241017"/>
          </a:xfrm>
          <a:prstGeom prst="pentagon">
            <a:avLst/>
          </a:prstGeom>
          <a:noFill/>
          <a:ln w="9525"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순서도: 연결자 71"/>
          <p:cNvSpPr/>
          <p:nvPr userDrawn="1"/>
        </p:nvSpPr>
        <p:spPr>
          <a:xfrm>
            <a:off x="5652120" y="7247275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순서도: 연결자 72"/>
          <p:cNvSpPr/>
          <p:nvPr userDrawn="1"/>
        </p:nvSpPr>
        <p:spPr>
          <a:xfrm>
            <a:off x="5247075" y="45991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순서도: 연결자 73"/>
          <p:cNvSpPr/>
          <p:nvPr userDrawn="1"/>
        </p:nvSpPr>
        <p:spPr>
          <a:xfrm>
            <a:off x="7497325" y="33389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순서도: 연결자 74"/>
          <p:cNvSpPr/>
          <p:nvPr userDrawn="1"/>
        </p:nvSpPr>
        <p:spPr>
          <a:xfrm>
            <a:off x="9290102" y="515356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순서도: 연결자 75"/>
          <p:cNvSpPr/>
          <p:nvPr userDrawn="1"/>
        </p:nvSpPr>
        <p:spPr>
          <a:xfrm>
            <a:off x="8127395" y="7680093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순서도: 연결자 76"/>
          <p:cNvSpPr/>
          <p:nvPr userDrawn="1"/>
        </p:nvSpPr>
        <p:spPr>
          <a:xfrm>
            <a:off x="7279771" y="52087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연결자 77"/>
          <p:cNvSpPr/>
          <p:nvPr userDrawn="1"/>
        </p:nvSpPr>
        <p:spPr>
          <a:xfrm>
            <a:off x="8149347" y="60392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/>
          <p:nvPr userDrawn="1"/>
        </p:nvCxnSpPr>
        <p:spPr>
          <a:xfrm>
            <a:off x="5475675" y="4827730"/>
            <a:ext cx="2880320" cy="30809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 userDrawn="1"/>
        </p:nvCxnSpPr>
        <p:spPr>
          <a:xfrm flipH="1">
            <a:off x="7508371" y="3567590"/>
            <a:ext cx="228600" cy="186974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 userDrawn="1"/>
        </p:nvCxnSpPr>
        <p:spPr>
          <a:xfrm>
            <a:off x="5475675" y="4827730"/>
            <a:ext cx="2032696" cy="60960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 userDrawn="1"/>
        </p:nvCxnSpPr>
        <p:spPr>
          <a:xfrm flipH="1" flipV="1">
            <a:off x="7497325" y="5437330"/>
            <a:ext cx="880622" cy="24713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 userDrawn="1"/>
        </p:nvCxnSpPr>
        <p:spPr>
          <a:xfrm flipV="1">
            <a:off x="8377947" y="6267890"/>
            <a:ext cx="0" cy="164080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 userDrawn="1"/>
        </p:nvCxnSpPr>
        <p:spPr>
          <a:xfrm flipH="1" flipV="1">
            <a:off x="7508371" y="5437330"/>
            <a:ext cx="847624" cy="83056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 userDrawn="1"/>
        </p:nvCxnSpPr>
        <p:spPr>
          <a:xfrm flipV="1">
            <a:off x="7508371" y="5382160"/>
            <a:ext cx="2010331" cy="5517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48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E08730-5DC9-45B3-82D1-2138AB9BAE39}" type="datetime2">
              <a:rPr lang="en-US" smtClean="0"/>
              <a:pPr>
                <a:defRPr/>
              </a:pPr>
              <a:t>Wednesday, July 27, 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A49985-3ED7-422C-8162-A5969A69DF1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620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546054-2B06-4887-B25F-17A98297D495}" type="datetime2">
              <a:rPr lang="en-US" smtClean="0"/>
              <a:pPr>
                <a:defRPr/>
              </a:pPr>
              <a:t>Wednesday, July 27, 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CB721-F45A-43E8-9453-853BE3CFCC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95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2860" y="1493785"/>
            <a:ext cx="8229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68B7C-EB9D-4CDB-9B30-553760380EBA}" type="datetime2">
              <a:rPr lang="en-US" smtClean="0"/>
              <a:pPr>
                <a:defRPr/>
              </a:pPr>
              <a:t>Wednesday, July 27, 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15FB1-22F1-45AE-8747-48C9856AFF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57200" y="368660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82860" y="1133745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35" y="368660"/>
            <a:ext cx="1320145" cy="76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9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4CB087-FF94-4B08-8087-03814C452ABB}" type="datetime2">
              <a:rPr lang="en-US" smtClean="0"/>
              <a:pPr>
                <a:defRPr/>
              </a:pPr>
              <a:t>Wednesday, July 27, 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266A7-D702-4712-A4A5-5418AC58D6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66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BB3D57-B5E2-4CDA-B355-85245BC418B6}" type="datetime2">
              <a:rPr lang="en-US" smtClean="0"/>
              <a:pPr>
                <a:defRPr/>
              </a:pPr>
              <a:t>Wednesday, July 27, 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E9732B-D289-4009-B116-26501EC14C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16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FA06EE-B873-45A8-9219-B822F49FEE1F}" type="datetime2">
              <a:rPr lang="en-US" smtClean="0"/>
              <a:pPr>
                <a:defRPr/>
              </a:pPr>
              <a:t>Wednesday, July 27, 2022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6AE66-9278-4576-8AC8-E884F4B6BA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8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5C1F3F-3364-4598-8845-E5A5F8455ABB}" type="datetime2">
              <a:rPr lang="en-US" smtClean="0"/>
              <a:pPr>
                <a:defRPr/>
              </a:pPr>
              <a:t>Wednesday, July 27, 2022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0396FA-42B6-41FE-AE41-A13EA8DD62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493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666115-3766-423F-992A-5DEA3FA45460}" type="datetime2">
              <a:rPr lang="en-US" smtClean="0"/>
              <a:pPr>
                <a:defRPr/>
              </a:pPr>
              <a:t>Wednesday, July 27, 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42CBB3-E47E-4DA2-BBF1-497D88F99F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70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1EF6E7-9D21-45BD-8A04-E823FCF0D203}" type="datetime2">
              <a:rPr lang="en-US" smtClean="0"/>
              <a:pPr>
                <a:defRPr/>
              </a:pPr>
              <a:t>Wednesday, July 27, 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04AEF-EE4E-4833-99A5-B18072DB22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992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FA256D-ACBD-4356-BD42-112E08209277}" type="datetime2">
              <a:rPr lang="en-US" smtClean="0"/>
              <a:pPr>
                <a:defRPr/>
              </a:pPr>
              <a:t>Wednesday, July 27, 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C3D00A-ADE3-4DE3-8972-0A5D869163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16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CCCFB80-786E-4077-B931-9F71A7BFD311}" type="datetime2">
              <a:rPr lang="en-US" smtClean="0"/>
              <a:pPr>
                <a:defRPr/>
              </a:pPr>
              <a:t>Wednesday, July 27, 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9DBB0CE-3924-410A-AFDC-17E3BA2498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156955" y="165230"/>
            <a:ext cx="8830090" cy="65941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 Box 24"/>
          <p:cNvSpPr txBox="1">
            <a:spLocks noChangeArrowheads="1"/>
          </p:cNvSpPr>
          <p:nvPr userDrawn="1"/>
        </p:nvSpPr>
        <p:spPr bwMode="auto">
          <a:xfrm>
            <a:off x="8397425" y="6489340"/>
            <a:ext cx="56938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r" eaLnBrk="1" hangingPunct="1">
              <a:defRPr/>
            </a:pPr>
            <a:fld id="{F60B237E-1E27-414E-981E-8B20D038C067}" type="slidenum">
              <a:rPr lang="en-US" altLang="ko-KR" sz="1050" smtClean="0">
                <a:latin typeface="+mn-ea"/>
                <a:ea typeface="+mn-ea"/>
              </a:rPr>
              <a:pPr algn="r" eaLnBrk="1" hangingPunct="1">
                <a:defRPr/>
              </a:pPr>
              <a:t>‹#›</a:t>
            </a:fld>
            <a:r>
              <a:rPr lang="en-US" altLang="ko-KR" sz="1050" dirty="0">
                <a:latin typeface="+mn-ea"/>
                <a:ea typeface="+mn-ea"/>
              </a:rPr>
              <a:t>/36</a:t>
            </a:r>
          </a:p>
        </p:txBody>
      </p:sp>
    </p:spTree>
    <p:extLst>
      <p:ext uri="{BB962C8B-B14F-4D97-AF65-F5344CB8AC3E}">
        <p14:creationId xmlns:p14="http://schemas.microsoft.com/office/powerpoint/2010/main" val="3747856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0" r:id="rId1"/>
    <p:sldLayoutId id="2147484311" r:id="rId2"/>
    <p:sldLayoutId id="2147484312" r:id="rId3"/>
    <p:sldLayoutId id="2147484313" r:id="rId4"/>
    <p:sldLayoutId id="2147484314" r:id="rId5"/>
    <p:sldLayoutId id="2147484315" r:id="rId6"/>
    <p:sldLayoutId id="2147484316" r:id="rId7"/>
    <p:sldLayoutId id="2147484317" r:id="rId8"/>
    <p:sldLayoutId id="2147484318" r:id="rId9"/>
    <p:sldLayoutId id="2147484319" r:id="rId10"/>
    <p:sldLayoutId id="2147484320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9"/>
          <p:cNvSpPr>
            <a:spLocks noGrp="1" noChangeArrowheads="1"/>
          </p:cNvSpPr>
          <p:nvPr>
            <p:ph idx="1"/>
          </p:nvPr>
        </p:nvSpPr>
        <p:spPr>
          <a:xfrm>
            <a:off x="482860" y="1493785"/>
            <a:ext cx="8229600" cy="4525963"/>
          </a:xfrm>
        </p:spPr>
        <p:txBody>
          <a:bodyPr>
            <a:normAutofit/>
          </a:bodyPr>
          <a:lstStyle/>
          <a:p>
            <a:pPr eaLnBrk="1" hangingPunct="1"/>
            <a:r>
              <a:rPr kumimoji="0" lang="ko-KR" altLang="en-US" sz="2400" dirty="0"/>
              <a:t>큐</a:t>
            </a:r>
            <a:r>
              <a:rPr kumimoji="0" lang="en-US" altLang="ko-KR" sz="2400" dirty="0"/>
              <a:t>: </a:t>
            </a:r>
            <a:r>
              <a:rPr kumimoji="0" lang="ko-KR" altLang="en-US" sz="2400" dirty="0"/>
              <a:t>먼저 들어온 데이터가 먼저 나가는 자료구조</a:t>
            </a:r>
          </a:p>
          <a:p>
            <a:pPr eaLnBrk="1" hangingPunct="1"/>
            <a:r>
              <a:rPr kumimoji="0" lang="ko-KR" altLang="en-US" sz="2400" b="1" dirty="0"/>
              <a:t>선입선출</a:t>
            </a:r>
            <a:r>
              <a:rPr kumimoji="0" lang="en-US" altLang="ko-KR" sz="2400" b="1" dirty="0"/>
              <a:t>(FIFO: First-In First-Out)</a:t>
            </a:r>
          </a:p>
          <a:p>
            <a:pPr eaLnBrk="1" hangingPunct="1"/>
            <a:r>
              <a:rPr kumimoji="0" lang="en-US" altLang="ko-KR" sz="2400" b="1" dirty="0"/>
              <a:t>(</a:t>
            </a:r>
            <a:r>
              <a:rPr kumimoji="0" lang="ko-KR" altLang="en-US" sz="2400" b="1" dirty="0"/>
              <a:t>예</a:t>
            </a:r>
            <a:r>
              <a:rPr kumimoji="0" lang="en-US" altLang="ko-KR" sz="2400" b="1" dirty="0"/>
              <a:t>)</a:t>
            </a:r>
            <a:r>
              <a:rPr kumimoji="0" lang="ko-KR" altLang="en-US" sz="2400" dirty="0"/>
              <a:t>매표소의 </a:t>
            </a:r>
            <a:r>
              <a:rPr kumimoji="0" lang="ko-KR" altLang="en-US" sz="2400" dirty="0" err="1"/>
              <a:t>대기열</a:t>
            </a:r>
            <a:endParaRPr kumimoji="0" lang="ko-KR" altLang="en-US" sz="2400" dirty="0"/>
          </a:p>
        </p:txBody>
      </p:sp>
      <p:pic>
        <p:nvPicPr>
          <p:cNvPr id="33793" name="_x361039440" descr="EMB00001cdc36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077" y="4435361"/>
            <a:ext cx="1935215" cy="1558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17" name="_x361042880" descr="EMB00001cdc36d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630" y="3156197"/>
            <a:ext cx="2696108" cy="101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19" name="_x360652488" descr="EMB00001cdc36d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902" y="3970224"/>
            <a:ext cx="4063033" cy="109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큐</a:t>
            </a:r>
            <a:r>
              <a:rPr lang="en-US" altLang="ko-KR" dirty="0"/>
              <a:t>(QUEUE)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0982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나머지</a:t>
            </a:r>
            <a:r>
              <a:rPr lang="en-US" altLang="ko-KR" dirty="0"/>
              <a:t>(modulo) </a:t>
            </a:r>
            <a:r>
              <a:rPr lang="ko-KR" altLang="en-US" dirty="0"/>
              <a:t>연산을 사용하여 인덱스를 원형으로 </a:t>
            </a:r>
            <a:br>
              <a:rPr lang="en-US" altLang="ko-KR" dirty="0"/>
            </a:br>
            <a:r>
              <a:rPr lang="ko-KR" altLang="en-US" dirty="0"/>
              <a:t>회전시킨다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삽입</a:t>
            </a:r>
            <a:r>
              <a:rPr lang="en-US" altLang="ko-KR" dirty="0"/>
              <a:t> </a:t>
            </a:r>
            <a:r>
              <a:rPr lang="ko-KR" altLang="en-US" dirty="0"/>
              <a:t>연산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삭제 연산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6584" y="2830287"/>
            <a:ext cx="7515835" cy="11387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1pPr>
            <a:lvl2pPr marL="742950" indent="-285750" eaLnBrk="0" fontAlgn="t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2pPr>
            <a:lvl3pPr marL="1143000" indent="-228600" eaLnBrk="0" fontAlgn="t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1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3pPr>
            <a:lvl4pPr marL="1600200" indent="-228600" eaLnBrk="0" fontAlgn="t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2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4pPr>
            <a:lvl5pPr marL="2057400" indent="-228600" eaLnBrk="0" fontAlgn="t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ko-KR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enqueue</a:t>
            </a:r>
            <a:r>
              <a:rPr lang="en-US" altLang="ko-KR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2000" b="1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ko-KR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eaLnBrk="1" hangingPunct="1">
              <a:buNone/>
            </a:pP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rear ← (rear+1) mod MAX_QUEUE_SIZE;</a:t>
            </a:r>
          </a:p>
          <a:p>
            <a:pPr eaLnBrk="1" hangingPunct="1">
              <a:buNone/>
            </a:pP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data[rear] ← x;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6585" y="4675492"/>
            <a:ext cx="7515834" cy="11387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1pPr>
            <a:lvl2pPr marL="742950" indent="-285750" eaLnBrk="0" fontAlgn="t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2pPr>
            <a:lvl3pPr marL="1143000" indent="-228600" eaLnBrk="0" fontAlgn="t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1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3pPr>
            <a:lvl4pPr marL="1600200" indent="-228600" eaLnBrk="0" fontAlgn="t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2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4pPr>
            <a:lvl5pPr marL="2057400" indent="-228600" eaLnBrk="0" fontAlgn="t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ko-KR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dequeue</a:t>
            </a:r>
            <a:r>
              <a:rPr lang="en-US" altLang="ko-KR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pPr eaLnBrk="1" hangingPunct="1">
              <a:buNone/>
            </a:pP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front ← (front+1) mod MAX_QUEUE_SIZE;</a:t>
            </a:r>
          </a:p>
          <a:p>
            <a:pPr eaLnBrk="1" hangingPunct="1">
              <a:buNone/>
            </a:pP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return data[front];</a:t>
            </a: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큐의 연산</a:t>
            </a:r>
          </a:p>
        </p:txBody>
      </p:sp>
    </p:spTree>
    <p:extLst>
      <p:ext uri="{BB962C8B-B14F-4D97-AF65-F5344CB8AC3E}">
        <p14:creationId xmlns:p14="http://schemas.microsoft.com/office/powerpoint/2010/main" val="1292331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 다이어그램</a:t>
            </a:r>
            <a:endParaRPr lang="en-US" altLang="ko-KR" dirty="0"/>
          </a:p>
          <a:p>
            <a:pPr lvl="1"/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en-US" altLang="ko-KR" dirty="0" err="1"/>
              <a:t>CircularQueue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데이터 멤버</a:t>
            </a:r>
            <a:endParaRPr lang="en-US" altLang="ko-KR" dirty="0"/>
          </a:p>
          <a:p>
            <a:pPr lvl="2"/>
            <a:r>
              <a:rPr lang="en-US" altLang="ko-KR" dirty="0"/>
              <a:t>front, rear</a:t>
            </a:r>
            <a:r>
              <a:rPr lang="ko-KR" altLang="en-US" dirty="0"/>
              <a:t>변수</a:t>
            </a:r>
            <a:endParaRPr lang="en-US" altLang="ko-KR" dirty="0"/>
          </a:p>
          <a:p>
            <a:pPr lvl="2"/>
            <a:r>
              <a:rPr lang="ko-KR" altLang="en-US" dirty="0"/>
              <a:t>큐에</a:t>
            </a:r>
            <a:r>
              <a:rPr lang="en-US" altLang="ko-KR" dirty="0"/>
              <a:t> </a:t>
            </a:r>
            <a:r>
              <a:rPr lang="ko-KR" altLang="en-US" dirty="0"/>
              <a:t>저장할 데이터 배열</a:t>
            </a:r>
            <a:endParaRPr lang="en-US" altLang="ko-KR" dirty="0"/>
          </a:p>
          <a:p>
            <a:pPr lvl="2"/>
            <a:r>
              <a:rPr lang="ko-KR" altLang="en-US" dirty="0"/>
              <a:t>‘</a:t>
            </a:r>
            <a:r>
              <a:rPr lang="en-US" altLang="ko-KR" dirty="0"/>
              <a:t>#’:</a:t>
            </a:r>
            <a:r>
              <a:rPr lang="ko-KR" altLang="en-US" dirty="0"/>
              <a:t> </a:t>
            </a:r>
            <a:r>
              <a:rPr lang="en-US" altLang="ko-KR" dirty="0"/>
              <a:t>protected</a:t>
            </a:r>
            <a:r>
              <a:rPr lang="ko-KR" altLang="en-US" dirty="0"/>
              <a:t>의 접근 권한</a:t>
            </a:r>
            <a:endParaRPr lang="en-US" altLang="ko-KR" dirty="0"/>
          </a:p>
          <a:p>
            <a:pPr lvl="3"/>
            <a:r>
              <a:rPr lang="ko-KR" altLang="en-US" dirty="0"/>
              <a:t>상속을 위해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멤버 함수</a:t>
            </a:r>
            <a:endParaRPr lang="en-US" altLang="ko-KR" dirty="0"/>
          </a:p>
          <a:p>
            <a:pPr lvl="2"/>
            <a:r>
              <a:rPr lang="ko-KR" altLang="en-US" dirty="0" err="1"/>
              <a:t>생성자</a:t>
            </a:r>
            <a:endParaRPr lang="en-US" altLang="ko-KR" dirty="0"/>
          </a:p>
          <a:p>
            <a:pPr lvl="2"/>
            <a:r>
              <a:rPr lang="ko-KR" altLang="en-US" dirty="0"/>
              <a:t>연산들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/>
          </a:p>
          <a:p>
            <a:endParaRPr lang="ko-KR" altLang="en-US" dirty="0"/>
          </a:p>
        </p:txBody>
      </p:sp>
      <p:pic>
        <p:nvPicPr>
          <p:cNvPr id="35841" name="_x362201664" descr="EMB00001cdc36e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085" y="1673805"/>
            <a:ext cx="3214170" cy="329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큐 클래스 설계</a:t>
            </a:r>
          </a:p>
        </p:txBody>
      </p:sp>
    </p:spTree>
    <p:extLst>
      <p:ext uri="{BB962C8B-B14F-4D97-AF65-F5344CB8AC3E}">
        <p14:creationId xmlns:p14="http://schemas.microsoft.com/office/powerpoint/2010/main" val="735664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76250" y="1487300"/>
            <a:ext cx="8289630" cy="41778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1pPr>
            <a:lvl2pPr marL="742950" indent="-285750" eaLnBrk="0" fontAlgn="t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2pPr>
            <a:lvl3pPr marL="1143000" indent="-228600" eaLnBrk="0" fontAlgn="t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1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3pPr>
            <a:lvl4pPr marL="1600200" indent="-228600" eaLnBrk="0" fontAlgn="t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2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4pPr>
            <a:lvl5pPr marL="2057400" indent="-228600" eaLnBrk="0" fontAlgn="t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9pPr>
          </a:lstStyle>
          <a:p>
            <a:pPr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#define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MAX_QUEUE_SIZE 100</a:t>
            </a:r>
          </a:p>
          <a:p>
            <a:pPr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class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CircularQueue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{</a:t>
            </a:r>
          </a:p>
          <a:p>
            <a:pPr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protected:</a:t>
            </a:r>
          </a:p>
          <a:p>
            <a:pPr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	</a:t>
            </a:r>
            <a:r>
              <a:rPr lang="en-US" altLang="ko-KR" sz="1600" dirty="0" err="1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altLang="ko-KR" sz="1600" b="1" dirty="0">
                <a:latin typeface="Consolas" pitchFamily="49" charset="0"/>
                <a:ea typeface="+mn-ea"/>
                <a:cs typeface="Consolas" pitchFamily="49" charset="0"/>
              </a:rPr>
              <a:t>front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;</a:t>
            </a: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	</a:t>
            </a:r>
            <a:r>
              <a:rPr lang="en-US" altLang="ko-KR" sz="1600" dirty="0">
                <a:solidFill>
                  <a:srgbClr val="00B050"/>
                </a:solidFill>
                <a:latin typeface="Consolas" pitchFamily="49" charset="0"/>
                <a:ea typeface="+mn-ea"/>
                <a:cs typeface="Consolas" pitchFamily="49" charset="0"/>
              </a:rPr>
              <a:t>// </a:t>
            </a:r>
            <a:r>
              <a:rPr lang="ko-KR" altLang="en-US" sz="1600" dirty="0">
                <a:solidFill>
                  <a:srgbClr val="00B050"/>
                </a:solidFill>
                <a:latin typeface="Consolas" pitchFamily="49" charset="0"/>
                <a:ea typeface="+mn-ea"/>
                <a:cs typeface="Consolas" pitchFamily="49" charset="0"/>
              </a:rPr>
              <a:t>첫 번째 요소 앞의 위치</a:t>
            </a:r>
          </a:p>
          <a:p>
            <a:pPr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	</a:t>
            </a:r>
            <a:r>
              <a:rPr lang="en-US" altLang="ko-KR" sz="1600" dirty="0" err="1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altLang="ko-KR" sz="1600" b="1" dirty="0">
                <a:latin typeface="Consolas" pitchFamily="49" charset="0"/>
                <a:ea typeface="+mn-ea"/>
                <a:cs typeface="Consolas" pitchFamily="49" charset="0"/>
              </a:rPr>
              <a:t>rear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; 	</a:t>
            </a:r>
            <a:r>
              <a:rPr lang="en-US" altLang="ko-KR" sz="1600" dirty="0">
                <a:solidFill>
                  <a:srgbClr val="00B050"/>
                </a:solidFill>
                <a:latin typeface="Consolas" pitchFamily="49" charset="0"/>
                <a:ea typeface="+mn-ea"/>
                <a:cs typeface="Consolas" pitchFamily="49" charset="0"/>
              </a:rPr>
              <a:t>// </a:t>
            </a:r>
            <a:r>
              <a:rPr lang="ko-KR" altLang="en-US" sz="1600" dirty="0">
                <a:solidFill>
                  <a:srgbClr val="00B050"/>
                </a:solidFill>
                <a:latin typeface="Consolas" pitchFamily="49" charset="0"/>
                <a:ea typeface="+mn-ea"/>
                <a:cs typeface="Consolas" pitchFamily="49" charset="0"/>
              </a:rPr>
              <a:t>마지막 요소 위치</a:t>
            </a:r>
          </a:p>
          <a:p>
            <a:pPr>
              <a:lnSpc>
                <a:spcPts val="1400"/>
              </a:lnSpc>
              <a:buNone/>
            </a:pPr>
            <a:r>
              <a:rPr lang="en-US" altLang="ko-KR" sz="1600" b="1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	</a:t>
            </a:r>
            <a:r>
              <a:rPr lang="en-US" altLang="ko-KR" sz="1600" b="1" dirty="0" err="1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lang="en-US" altLang="ko-KR" sz="1600" b="1" dirty="0">
                <a:latin typeface="Consolas" pitchFamily="49" charset="0"/>
                <a:ea typeface="+mn-ea"/>
                <a:cs typeface="Consolas" pitchFamily="49" charset="0"/>
              </a:rPr>
              <a:t> data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[MAX_QUEUE_SIZE]; </a:t>
            </a:r>
            <a:r>
              <a:rPr lang="en-US" altLang="ko-KR" sz="1600" dirty="0">
                <a:solidFill>
                  <a:srgbClr val="00B050"/>
                </a:solidFill>
                <a:latin typeface="Consolas" pitchFamily="49" charset="0"/>
                <a:ea typeface="+mn-ea"/>
                <a:cs typeface="Consolas" pitchFamily="49" charset="0"/>
              </a:rPr>
              <a:t>// </a:t>
            </a:r>
            <a:r>
              <a:rPr lang="ko-KR" altLang="en-US" sz="1600" dirty="0">
                <a:solidFill>
                  <a:srgbClr val="00B050"/>
                </a:solidFill>
                <a:latin typeface="Consolas" pitchFamily="49" charset="0"/>
                <a:ea typeface="+mn-ea"/>
                <a:cs typeface="Consolas" pitchFamily="49" charset="0"/>
              </a:rPr>
              <a:t>요소의 배열</a:t>
            </a:r>
          </a:p>
          <a:p>
            <a:pPr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public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:</a:t>
            </a:r>
          </a:p>
          <a:p>
            <a:pPr>
              <a:lnSpc>
                <a:spcPts val="1400"/>
              </a:lnSpc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	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CircularQueue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(){ front = rear = 0; }</a:t>
            </a:r>
          </a:p>
          <a:p>
            <a:pPr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	bool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isEmpty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() {</a:t>
            </a: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return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front == rear; }</a:t>
            </a:r>
          </a:p>
          <a:p>
            <a:pPr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	bool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isFull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() { </a:t>
            </a: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return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(rear+1)%MAX_QUEUE_SIZE == front; }</a:t>
            </a:r>
          </a:p>
          <a:p>
            <a:pPr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	void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enqueue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 </a:t>
            </a:r>
            <a:r>
              <a:rPr lang="en-US" altLang="ko-KR" sz="1600" b="1" dirty="0" err="1"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lang="en-US" altLang="ko-KR" sz="1600" b="1" dirty="0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val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) { // 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큐에 삽입</a:t>
            </a:r>
          </a:p>
          <a:p>
            <a:pPr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	    if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isFull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() )</a:t>
            </a:r>
          </a:p>
          <a:p>
            <a:pPr>
              <a:lnSpc>
                <a:spcPts val="1400"/>
              </a:lnSpc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		error(" error: 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큐가 포화상태입니다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\n");</a:t>
            </a:r>
          </a:p>
          <a:p>
            <a:pPr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	    else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{</a:t>
            </a:r>
          </a:p>
          <a:p>
            <a:pPr>
              <a:lnSpc>
                <a:spcPts val="1400"/>
              </a:lnSpc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		rear = (rear+1) % MAX_QUEUE_SIZE;</a:t>
            </a:r>
          </a:p>
          <a:p>
            <a:pPr>
              <a:lnSpc>
                <a:spcPts val="1400"/>
              </a:lnSpc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		data[rear] =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val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;</a:t>
            </a:r>
          </a:p>
          <a:p>
            <a:pPr>
              <a:lnSpc>
                <a:spcPts val="1400"/>
              </a:lnSpc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	    }</a:t>
            </a:r>
          </a:p>
          <a:p>
            <a:pPr>
              <a:lnSpc>
                <a:spcPts val="1400"/>
              </a:lnSpc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	}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C++ </a:t>
            </a:r>
            <a:r>
              <a:rPr lang="ko-KR" altLang="en-US" dirty="0"/>
              <a:t>구현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81531" y="1943835"/>
            <a:ext cx="1300159" cy="22502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21650" y="2625395"/>
            <a:ext cx="2835315" cy="22502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421651" y="3757868"/>
            <a:ext cx="2700300" cy="22502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887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76545" y="1493838"/>
            <a:ext cx="8289630" cy="46353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1pPr>
            <a:lvl2pPr marL="742950" indent="-285750" eaLnBrk="0" fontAlgn="t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2pPr>
            <a:lvl3pPr marL="1143000" indent="-228600" eaLnBrk="0" fontAlgn="t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1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3pPr>
            <a:lvl4pPr marL="1600200" indent="-228600" eaLnBrk="0" fontAlgn="t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2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4pPr>
            <a:lvl5pPr marL="2057400" indent="-228600" eaLnBrk="0" fontAlgn="t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9pPr>
          </a:lstStyle>
          <a:p>
            <a:pPr>
              <a:lnSpc>
                <a:spcPts val="1400"/>
              </a:lnSpc>
              <a:buNone/>
            </a:pPr>
            <a:r>
              <a:rPr lang="en-US" altLang="ko-KR" sz="1600" b="1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   </a:t>
            </a:r>
            <a:r>
              <a:rPr lang="en-US" altLang="ko-KR" sz="1600" b="1" dirty="0" err="1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lang="en-US" altLang="ko-KR" sz="1600" b="1" dirty="0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dequeue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 ) { 	</a:t>
            </a:r>
            <a:r>
              <a:rPr lang="en-US" altLang="ko-KR" sz="1600" dirty="0">
                <a:solidFill>
                  <a:srgbClr val="00B050"/>
                </a:solidFill>
                <a:latin typeface="Consolas" pitchFamily="49" charset="0"/>
                <a:ea typeface="+mn-ea"/>
                <a:cs typeface="Consolas" pitchFamily="49" charset="0"/>
              </a:rPr>
              <a:t>// </a:t>
            </a:r>
            <a:r>
              <a:rPr lang="ko-KR" altLang="en-US" sz="1600" dirty="0">
                <a:solidFill>
                  <a:srgbClr val="00B050"/>
                </a:solidFill>
                <a:latin typeface="Consolas" pitchFamily="49" charset="0"/>
                <a:ea typeface="+mn-ea"/>
                <a:cs typeface="Consolas" pitchFamily="49" charset="0"/>
              </a:rPr>
              <a:t>첫 항목을 큐에서 빼서 반환</a:t>
            </a:r>
          </a:p>
          <a:p>
            <a:pPr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       if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isEmpty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() ) error(" Error: 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큐가 공백상태입니다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\n");</a:t>
            </a:r>
            <a:endParaRPr lang="en-US" altLang="ko-KR" sz="1600" i="1" dirty="0">
              <a:latin typeface="Consolas" pitchFamily="49" charset="0"/>
              <a:ea typeface="+mn-ea"/>
              <a:cs typeface="Consolas" pitchFamily="49" charset="0"/>
            </a:endParaRPr>
          </a:p>
          <a:p>
            <a:pPr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       else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{</a:t>
            </a:r>
          </a:p>
          <a:p>
            <a:pPr>
              <a:lnSpc>
                <a:spcPts val="1400"/>
              </a:lnSpc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            front = (front+1) % MAX_QUEUE_SIZE;</a:t>
            </a:r>
          </a:p>
          <a:p>
            <a:pPr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            return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data[front];</a:t>
            </a:r>
          </a:p>
          <a:p>
            <a:pPr>
              <a:lnSpc>
                <a:spcPts val="1400"/>
              </a:lnSpc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       }</a:t>
            </a:r>
          </a:p>
          <a:p>
            <a:pPr>
              <a:lnSpc>
                <a:spcPts val="1400"/>
              </a:lnSpc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   }</a:t>
            </a:r>
          </a:p>
          <a:p>
            <a:pPr>
              <a:lnSpc>
                <a:spcPts val="1400"/>
              </a:lnSpc>
              <a:buNone/>
            </a:pPr>
            <a:r>
              <a:rPr lang="en-US" altLang="ko-KR" sz="1600" b="1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   </a:t>
            </a:r>
            <a:r>
              <a:rPr lang="en-US" altLang="ko-KR" sz="1600" b="1" dirty="0" err="1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lang="en-US" altLang="ko-KR" sz="1600" b="1" dirty="0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peek( ) { 		</a:t>
            </a:r>
            <a:r>
              <a:rPr lang="en-US" altLang="ko-KR" sz="1600" dirty="0">
                <a:solidFill>
                  <a:srgbClr val="00B050"/>
                </a:solidFill>
                <a:latin typeface="Consolas" pitchFamily="49" charset="0"/>
                <a:ea typeface="+mn-ea"/>
                <a:cs typeface="Consolas" pitchFamily="49" charset="0"/>
              </a:rPr>
              <a:t>// </a:t>
            </a:r>
            <a:r>
              <a:rPr lang="ko-KR" altLang="en-US" sz="1600" dirty="0">
                <a:solidFill>
                  <a:srgbClr val="00B050"/>
                </a:solidFill>
                <a:latin typeface="Consolas" pitchFamily="49" charset="0"/>
                <a:ea typeface="+mn-ea"/>
                <a:cs typeface="Consolas" pitchFamily="49" charset="0"/>
              </a:rPr>
              <a:t>첫 항목을 큐에서 빼지 않고 반환</a:t>
            </a:r>
          </a:p>
          <a:p>
            <a:pPr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        if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isEmpty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() ) error(" Error: 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큐가 공백상태입니다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\n");</a:t>
            </a:r>
          </a:p>
          <a:p>
            <a:pPr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        else </a:t>
            </a:r>
          </a:p>
          <a:p>
            <a:pPr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              return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data[(front+1) % MAX_QUEUE_SIZE];</a:t>
            </a:r>
          </a:p>
          <a:p>
            <a:pPr>
              <a:lnSpc>
                <a:spcPts val="1400"/>
              </a:lnSpc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   }</a:t>
            </a:r>
          </a:p>
          <a:p>
            <a:pPr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   void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display( ) { 	</a:t>
            </a:r>
            <a:r>
              <a:rPr lang="en-US" altLang="ko-KR" sz="1600" dirty="0">
                <a:solidFill>
                  <a:srgbClr val="00B050"/>
                </a:solidFill>
                <a:latin typeface="Consolas" pitchFamily="49" charset="0"/>
                <a:ea typeface="+mn-ea"/>
                <a:cs typeface="Consolas" pitchFamily="49" charset="0"/>
              </a:rPr>
              <a:t>// </a:t>
            </a:r>
            <a:r>
              <a:rPr lang="ko-KR" altLang="en-US" sz="1600" dirty="0">
                <a:solidFill>
                  <a:srgbClr val="00B050"/>
                </a:solidFill>
                <a:latin typeface="Consolas" pitchFamily="49" charset="0"/>
                <a:ea typeface="+mn-ea"/>
                <a:cs typeface="Consolas" pitchFamily="49" charset="0"/>
              </a:rPr>
              <a:t>큐의 모든 내용을 순서대로 출력</a:t>
            </a:r>
          </a:p>
          <a:p>
            <a:pPr>
              <a:lnSpc>
                <a:spcPts val="1400"/>
              </a:lnSpc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         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printf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 "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큐 내용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: ");</a:t>
            </a:r>
          </a:p>
          <a:p>
            <a:pPr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          </a:t>
            </a:r>
            <a:r>
              <a:rPr lang="en-US" altLang="ko-KR" sz="1600" dirty="0" err="1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maxi = (front &lt; rear) ? rear :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rear+MAX_QUEUE_SIZE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;</a:t>
            </a:r>
          </a:p>
          <a:p>
            <a:pPr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          for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altLang="ko-KR" sz="1600" dirty="0" err="1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i = front+1 ; i&lt;=maxi ; i++ )</a:t>
            </a:r>
          </a:p>
          <a:p>
            <a:pPr>
              <a:lnSpc>
                <a:spcPts val="1400"/>
              </a:lnSpc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              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printf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 "[%2d] ", data[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i%MAX_QUEUE_SIZE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]);</a:t>
            </a:r>
          </a:p>
          <a:p>
            <a:pPr>
              <a:lnSpc>
                <a:spcPts val="1400"/>
              </a:lnSpc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         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printf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 "\n");</a:t>
            </a:r>
          </a:p>
          <a:p>
            <a:pPr>
              <a:lnSpc>
                <a:spcPts val="1400"/>
              </a:lnSpc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   }</a:t>
            </a:r>
          </a:p>
          <a:p>
            <a:pPr>
              <a:lnSpc>
                <a:spcPts val="1400"/>
              </a:lnSpc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};</a:t>
            </a:r>
            <a:endParaRPr lang="en-US" altLang="ko-KR" sz="1600" i="1" dirty="0"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C++ </a:t>
            </a:r>
            <a:r>
              <a:rPr lang="ko-KR" altLang="en-US" dirty="0"/>
              <a:t>구현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26595" y="1507913"/>
            <a:ext cx="1710190" cy="22502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591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74877" y="1493838"/>
            <a:ext cx="8289630" cy="32932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1pPr>
            <a:lvl2pPr marL="742950" indent="-285750" eaLnBrk="0" fontAlgn="t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2pPr>
            <a:lvl3pPr marL="1143000" indent="-228600" eaLnBrk="0" fontAlgn="t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1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3pPr>
            <a:lvl4pPr marL="1600200" indent="-228600" eaLnBrk="0" fontAlgn="t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2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4pPr>
            <a:lvl5pPr marL="2057400" indent="-228600" eaLnBrk="0" fontAlgn="t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9pPr>
          </a:lstStyle>
          <a:p>
            <a:pPr eaLnBrk="1" hangingPunct="1">
              <a:buNone/>
            </a:pP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#include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“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CircularQueue.h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”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void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main() {</a:t>
            </a:r>
          </a:p>
          <a:p>
            <a:pPr eaLnBrk="1" hangingPunct="1"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	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CircularQueue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que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;</a:t>
            </a:r>
          </a:p>
          <a:p>
            <a:pPr eaLnBrk="1" hangingPunct="1"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	</a:t>
            </a: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for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 </a:t>
            </a:r>
            <a:r>
              <a:rPr lang="en-US" altLang="ko-KR" sz="1600" dirty="0" err="1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i=1 ; i&lt;10 ; i++ )</a:t>
            </a:r>
          </a:p>
          <a:p>
            <a:pPr eaLnBrk="1" hangingPunct="1"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	   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que.enqueue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 i );</a:t>
            </a:r>
          </a:p>
          <a:p>
            <a:pPr eaLnBrk="1" hangingPunct="1"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	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que.display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();</a:t>
            </a:r>
          </a:p>
          <a:p>
            <a:pPr eaLnBrk="1" hangingPunct="1"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	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que.dequeue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();</a:t>
            </a:r>
          </a:p>
          <a:p>
            <a:pPr eaLnBrk="1" hangingPunct="1"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	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que.dequeue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();</a:t>
            </a:r>
          </a:p>
          <a:p>
            <a:pPr eaLnBrk="1" hangingPunct="1"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	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que.dequeue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();</a:t>
            </a:r>
          </a:p>
          <a:p>
            <a:pPr eaLnBrk="1" hangingPunct="1"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	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que.</a:t>
            </a:r>
            <a:r>
              <a:rPr lang="en-US" altLang="ko-KR" sz="1600" dirty="0" err="1">
                <a:solidFill>
                  <a:srgbClr val="FF0000"/>
                </a:solidFill>
                <a:latin typeface="Consolas" pitchFamily="49" charset="0"/>
                <a:ea typeface="+mn-ea"/>
                <a:cs typeface="Consolas" pitchFamily="49" charset="0"/>
              </a:rPr>
              <a:t>display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();</a:t>
            </a:r>
          </a:p>
          <a:p>
            <a:pPr eaLnBrk="1" hangingPunct="1"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}</a:t>
            </a:r>
            <a:endParaRPr lang="en-US" altLang="ko-KR" sz="1600" i="1" dirty="0"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7" name="_x361993352"/>
          <p:cNvSpPr>
            <a:spLocks noChangeArrowheads="1"/>
          </p:cNvSpPr>
          <p:nvPr/>
        </p:nvSpPr>
        <p:spPr bwMode="auto">
          <a:xfrm>
            <a:off x="1871700" y="4599130"/>
            <a:ext cx="6075675" cy="900100"/>
          </a:xfrm>
          <a:prstGeom prst="rect">
            <a:avLst/>
          </a:prstGeom>
          <a:gradFill rotWithShape="0">
            <a:gsLst>
              <a:gs pos="0">
                <a:srgbClr val="8FA1C5"/>
              </a:gs>
              <a:gs pos="100000">
                <a:srgbClr val="FFFFFF"/>
              </a:gs>
            </a:gsLst>
            <a:path path="shape">
              <a:fillToRect t="50000" r="100000" b="50000"/>
            </a:path>
          </a:gradFill>
          <a:ln w="4191">
            <a:solidFill>
              <a:srgbClr val="28282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한양신명조"/>
                <a:ea typeface="휴먼명조"/>
                <a:cs typeface="굴림" pitchFamily="50" charset="-127"/>
              </a:rPr>
              <a:t>큐 내용 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휴먼명조"/>
                <a:cs typeface="굴림" pitchFamily="50" charset="-127"/>
              </a:rPr>
              <a:t>: [ 1] [ 2] [ 3] [ 4] [ 5] [ 6] [ 7] [ 8] [ 9]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한양신명조"/>
                <a:ea typeface="휴먼명조"/>
                <a:cs typeface="굴림" pitchFamily="50" charset="-127"/>
              </a:rPr>
              <a:t>큐 내용 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휴먼명조"/>
                <a:cs typeface="굴림" pitchFamily="50" charset="-127"/>
              </a:rPr>
              <a:t>: [ 4] [ 5] [ 6] [ 7] [ 8] [ 9]</a:t>
            </a:r>
            <a:endParaRPr kumimoji="1" lang="en-US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사용방법</a:t>
            </a:r>
          </a:p>
        </p:txBody>
      </p:sp>
    </p:spTree>
    <p:extLst>
      <p:ext uri="{BB962C8B-B14F-4D97-AF65-F5344CB8AC3E}">
        <p14:creationId xmlns:p14="http://schemas.microsoft.com/office/powerpoint/2010/main" val="2014362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덱</a:t>
            </a:r>
            <a:r>
              <a:rPr lang="en-US" altLang="ko-KR" dirty="0"/>
              <a:t>(</a:t>
            </a:r>
            <a:r>
              <a:rPr lang="en-US" altLang="ko-KR" dirty="0" err="1"/>
              <a:t>deque</a:t>
            </a:r>
            <a:r>
              <a:rPr lang="en-US" altLang="ko-KR" dirty="0"/>
              <a:t>)</a:t>
            </a:r>
            <a:r>
              <a:rPr lang="ko-KR" altLang="en-US" dirty="0"/>
              <a:t>은 </a:t>
            </a:r>
            <a:r>
              <a:rPr lang="en-US" altLang="ko-KR" dirty="0"/>
              <a:t>double-ended queue</a:t>
            </a:r>
            <a:r>
              <a:rPr lang="ko-KR" altLang="en-US" dirty="0"/>
              <a:t>의 </a:t>
            </a:r>
            <a:r>
              <a:rPr lang="ko-KR" altLang="en-US" dirty="0" err="1"/>
              <a:t>줄임말</a:t>
            </a:r>
            <a:endParaRPr lang="en-US" altLang="ko-KR" dirty="0"/>
          </a:p>
          <a:p>
            <a:pPr lvl="1"/>
            <a:r>
              <a:rPr lang="ko-KR" altLang="en-US" dirty="0"/>
              <a:t>전단</a:t>
            </a:r>
            <a:r>
              <a:rPr lang="en-US" altLang="ko-KR" dirty="0"/>
              <a:t>(front)</a:t>
            </a:r>
            <a:r>
              <a:rPr lang="ko-KR" altLang="en-US" dirty="0"/>
              <a:t>와 후단</a:t>
            </a:r>
            <a:r>
              <a:rPr lang="en-US" altLang="ko-KR" dirty="0"/>
              <a:t>(rear)</a:t>
            </a:r>
            <a:r>
              <a:rPr lang="ko-KR" altLang="en-US" dirty="0"/>
              <a:t>에서 모두 삽입과 삭제가 가능한 큐 </a:t>
            </a:r>
          </a:p>
        </p:txBody>
      </p:sp>
      <p:pic>
        <p:nvPicPr>
          <p:cNvPr id="16385" name="_x361635976" descr="EMB00001cdc36e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15" y="2573905"/>
            <a:ext cx="7020780" cy="190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덱</a:t>
            </a:r>
            <a:r>
              <a:rPr lang="en-US" altLang="ko-KR" dirty="0"/>
              <a:t>(</a:t>
            </a:r>
            <a:r>
              <a:rPr lang="en-US" altLang="ko-KR" dirty="0" err="1"/>
              <a:t>deque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3402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82860" y="1493785"/>
            <a:ext cx="8229600" cy="4525963"/>
          </a:xfrm>
        </p:spPr>
        <p:txBody>
          <a:bodyPr/>
          <a:lstStyle/>
          <a:p>
            <a:r>
              <a:rPr lang="ko-KR" altLang="en-US" dirty="0"/>
              <a:t>큐와 데이터는 동일</a:t>
            </a:r>
            <a:endParaRPr lang="en-US" altLang="ko-KR" dirty="0"/>
          </a:p>
          <a:p>
            <a:pPr lvl="1"/>
            <a:r>
              <a:rPr lang="ko-KR" altLang="en-US" dirty="0"/>
              <a:t>연산은 추가됨</a:t>
            </a:r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476545" y="2405610"/>
            <a:ext cx="8235915" cy="35886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t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600" b="1" dirty="0">
                <a:latin typeface="Consolas" pitchFamily="49" charset="0"/>
                <a:ea typeface="+mn-ea"/>
                <a:cs typeface="Consolas" pitchFamily="49" charset="0"/>
              </a:rPr>
              <a:t>객체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: </a:t>
            </a:r>
            <a:r>
              <a:rPr lang="ko-KR" altLang="en-US" sz="1600" b="1" dirty="0">
                <a:latin typeface="Consolas" pitchFamily="49" charset="0"/>
                <a:ea typeface="+mn-ea"/>
                <a:cs typeface="Consolas" pitchFamily="49" charset="0"/>
              </a:rPr>
              <a:t>전단과 후단을 통한 접근을 허용하는 요소들의 모음</a:t>
            </a:r>
          </a:p>
          <a:p>
            <a:pPr fontAlgn="t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ko-KR" altLang="en-US" sz="1600" dirty="0">
              <a:latin typeface="Consolas" pitchFamily="49" charset="0"/>
              <a:ea typeface="+mn-ea"/>
              <a:cs typeface="Consolas" pitchFamily="49" charset="0"/>
            </a:endParaRPr>
          </a:p>
          <a:p>
            <a:pPr fontAlgn="t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600" b="1" dirty="0">
                <a:latin typeface="Consolas" pitchFamily="49" charset="0"/>
                <a:ea typeface="+mn-ea"/>
                <a:cs typeface="Consolas" pitchFamily="49" charset="0"/>
              </a:rPr>
              <a:t>연산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:</a:t>
            </a:r>
          </a:p>
          <a:p>
            <a:pPr fontAlgn="t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▪ </a:t>
            </a:r>
            <a:r>
              <a:rPr lang="en-US" altLang="ko-KR" sz="1600" dirty="0" err="1">
                <a:solidFill>
                  <a:srgbClr val="FF0000"/>
                </a:solidFill>
                <a:latin typeface="Consolas" pitchFamily="49" charset="0"/>
                <a:ea typeface="+mn-ea"/>
                <a:cs typeface="Consolas" pitchFamily="49" charset="0"/>
              </a:rPr>
              <a:t>addFront</a:t>
            </a:r>
            <a:r>
              <a:rPr lang="en-US" altLang="ko-KR" sz="1600" dirty="0">
                <a:solidFill>
                  <a:srgbClr val="FF0000"/>
                </a:solidFill>
                <a:latin typeface="Consolas" pitchFamily="49" charset="0"/>
                <a:ea typeface="+mn-ea"/>
                <a:cs typeface="Consolas" pitchFamily="49" charset="0"/>
              </a:rPr>
              <a:t>(e): 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주어진 요소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e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를 </a:t>
            </a:r>
            <a:r>
              <a:rPr lang="ko-KR" altLang="en-US" sz="1600" dirty="0" err="1">
                <a:latin typeface="Consolas" pitchFamily="49" charset="0"/>
                <a:ea typeface="+mn-ea"/>
                <a:cs typeface="Consolas" pitchFamily="49" charset="0"/>
              </a:rPr>
              <a:t>덱의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 맨 앞에 추가한다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.</a:t>
            </a:r>
          </a:p>
          <a:p>
            <a:pPr fontAlgn="t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▪ </a:t>
            </a:r>
            <a:r>
              <a:rPr lang="en-US" altLang="ko-KR" sz="1600" dirty="0" err="1">
                <a:solidFill>
                  <a:srgbClr val="FF0000"/>
                </a:solidFill>
                <a:latin typeface="Consolas" pitchFamily="49" charset="0"/>
                <a:ea typeface="+mn-ea"/>
                <a:cs typeface="Consolas" pitchFamily="49" charset="0"/>
              </a:rPr>
              <a:t>deleteFront</a:t>
            </a:r>
            <a:r>
              <a:rPr lang="en-US" altLang="ko-KR" sz="1600" dirty="0">
                <a:solidFill>
                  <a:srgbClr val="FF0000"/>
                </a:solidFill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): </a:t>
            </a:r>
            <a:r>
              <a:rPr lang="ko-KR" altLang="en-US" sz="1600" dirty="0" err="1">
                <a:latin typeface="Consolas" pitchFamily="49" charset="0"/>
                <a:ea typeface="+mn-ea"/>
                <a:cs typeface="Consolas" pitchFamily="49" charset="0"/>
              </a:rPr>
              <a:t>덱이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 비어있지 않으면 맨 앞 요소를 삭제하고 반환한다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.</a:t>
            </a:r>
          </a:p>
          <a:p>
            <a:pPr fontAlgn="t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▪ </a:t>
            </a:r>
            <a:r>
              <a:rPr lang="en-US" altLang="ko-KR" sz="1600" dirty="0" err="1">
                <a:solidFill>
                  <a:srgbClr val="FF0000"/>
                </a:solidFill>
                <a:latin typeface="Consolas" pitchFamily="49" charset="0"/>
                <a:ea typeface="+mn-ea"/>
                <a:cs typeface="Consolas" pitchFamily="49" charset="0"/>
              </a:rPr>
              <a:t>addRear</a:t>
            </a:r>
            <a:r>
              <a:rPr lang="en-US" altLang="ko-KR" sz="1600" dirty="0">
                <a:solidFill>
                  <a:srgbClr val="FF0000"/>
                </a:solidFill>
                <a:latin typeface="Consolas" pitchFamily="49" charset="0"/>
                <a:ea typeface="+mn-ea"/>
                <a:cs typeface="Consolas" pitchFamily="49" charset="0"/>
              </a:rPr>
              <a:t>(e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): 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주어진 요소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e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를 </a:t>
            </a:r>
            <a:r>
              <a:rPr lang="ko-KR" altLang="en-US" sz="1600" dirty="0" err="1">
                <a:latin typeface="Consolas" pitchFamily="49" charset="0"/>
                <a:ea typeface="+mn-ea"/>
                <a:cs typeface="Consolas" pitchFamily="49" charset="0"/>
              </a:rPr>
              <a:t>덱의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 맨 뒤에 추가한다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.</a:t>
            </a:r>
          </a:p>
          <a:p>
            <a:pPr fontAlgn="t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▪ </a:t>
            </a:r>
            <a:r>
              <a:rPr lang="en-US" altLang="ko-KR" sz="1600" dirty="0" err="1">
                <a:solidFill>
                  <a:srgbClr val="FF0000"/>
                </a:solidFill>
                <a:latin typeface="Consolas" pitchFamily="49" charset="0"/>
                <a:ea typeface="+mn-ea"/>
                <a:cs typeface="Consolas" pitchFamily="49" charset="0"/>
              </a:rPr>
              <a:t>deleteRear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(): </a:t>
            </a:r>
            <a:r>
              <a:rPr lang="ko-KR" altLang="en-US" sz="1600" dirty="0" err="1">
                <a:latin typeface="Consolas" pitchFamily="49" charset="0"/>
                <a:ea typeface="+mn-ea"/>
                <a:cs typeface="Consolas" pitchFamily="49" charset="0"/>
              </a:rPr>
              <a:t>덱이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 비어있지 않으면 맨 뒤 요소를 삭제하고 반환한다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.</a:t>
            </a:r>
          </a:p>
          <a:p>
            <a:pPr fontAlgn="t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▪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isEmpty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(): 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큐가 비어있으면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true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를 아니면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false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를 반환한다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.</a:t>
            </a:r>
          </a:p>
          <a:p>
            <a:pPr fontAlgn="t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▪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getFront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(): 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비어있지 않으면 맨 앞 요소를 삭제하지 않고 반환한다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.</a:t>
            </a:r>
          </a:p>
          <a:p>
            <a:pPr fontAlgn="t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▪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getRear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(): 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비어있지 않으면 맨 뒤 요소를 삭제하지 않고 반환한다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.</a:t>
            </a:r>
          </a:p>
          <a:p>
            <a:pPr fontAlgn="t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▪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isFull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(): </a:t>
            </a:r>
            <a:r>
              <a:rPr lang="ko-KR" altLang="en-US" sz="1600" dirty="0" err="1">
                <a:latin typeface="Consolas" pitchFamily="49" charset="0"/>
                <a:ea typeface="+mn-ea"/>
                <a:cs typeface="Consolas" pitchFamily="49" charset="0"/>
              </a:rPr>
              <a:t>덱이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 가득 차 있으면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true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을 아니면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false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을 반환한다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.</a:t>
            </a:r>
          </a:p>
          <a:p>
            <a:pPr fontAlgn="t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▪ display(): </a:t>
            </a:r>
            <a:r>
              <a:rPr lang="ko-KR" altLang="en-US" sz="1600" dirty="0" err="1">
                <a:latin typeface="Consolas" pitchFamily="49" charset="0"/>
                <a:ea typeface="+mn-ea"/>
                <a:cs typeface="Consolas" pitchFamily="49" charset="0"/>
              </a:rPr>
              <a:t>덱의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 모든 요소들의 출력한다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.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덱</a:t>
            </a:r>
            <a:r>
              <a:rPr lang="ko-KR" altLang="en-US" dirty="0"/>
              <a:t> </a:t>
            </a:r>
            <a:r>
              <a:rPr lang="en-US" altLang="ko-KR" dirty="0"/>
              <a:t>ADT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3247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덱의</a:t>
            </a:r>
            <a:r>
              <a:rPr lang="ko-KR" altLang="en-US" dirty="0"/>
              <a:t> 연산</a:t>
            </a:r>
          </a:p>
        </p:txBody>
      </p:sp>
      <p:pic>
        <p:nvPicPr>
          <p:cNvPr id="4097" name="_x149142960" descr="EMB00000bf455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635" y="1313765"/>
            <a:ext cx="6885765" cy="423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295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배열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r>
              <a:rPr lang="ko-KR" altLang="en-US" dirty="0" err="1"/>
              <a:t>원형큐</a:t>
            </a:r>
            <a:r>
              <a:rPr lang="ko-KR" altLang="en-US" dirty="0"/>
              <a:t> 클래스를 확장하여 구현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원형 </a:t>
            </a:r>
            <a:r>
              <a:rPr lang="ko-KR" altLang="en-US" b="1" dirty="0" err="1">
                <a:solidFill>
                  <a:srgbClr val="FF0000"/>
                </a:solidFill>
                <a:sym typeface="Wingdings" panose="05000000000000000000" pitchFamily="2" charset="2"/>
              </a:rPr>
              <a:t>덱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“</a:t>
            </a:r>
            <a:r>
              <a:rPr lang="ko-KR" altLang="en-US" dirty="0">
                <a:solidFill>
                  <a:srgbClr val="FF0000"/>
                </a:solidFill>
              </a:rPr>
              <a:t>상속</a:t>
            </a:r>
            <a:r>
              <a:rPr lang="en-US" altLang="ko-KR" dirty="0">
                <a:solidFill>
                  <a:srgbClr val="FF0000"/>
                </a:solidFill>
              </a:rPr>
              <a:t>”</a:t>
            </a:r>
            <a:r>
              <a:rPr lang="ko-KR" altLang="en-US" dirty="0"/>
              <a:t>기능 사용</a:t>
            </a:r>
          </a:p>
          <a:p>
            <a:pPr lvl="1"/>
            <a:endParaRPr lang="en-US" altLang="ko-KR" dirty="0"/>
          </a:p>
          <a:p>
            <a:pPr eaLnBrk="1" hangingPunct="1"/>
            <a:r>
              <a:rPr lang="ko-KR" altLang="en-US" dirty="0"/>
              <a:t>연결리스트 사용</a:t>
            </a:r>
            <a:endParaRPr lang="en-US" altLang="ko-KR" dirty="0"/>
          </a:p>
          <a:p>
            <a:pPr lvl="1"/>
            <a:r>
              <a:rPr lang="ko-KR" altLang="en-US" dirty="0"/>
              <a:t>양쪽에서 삽입</a:t>
            </a:r>
            <a:r>
              <a:rPr lang="en-US" altLang="ko-KR" dirty="0"/>
              <a:t>, </a:t>
            </a:r>
            <a:r>
              <a:rPr lang="ko-KR" altLang="en-US" dirty="0"/>
              <a:t>삭제가 가능해야 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이중연결 리스트 사용</a:t>
            </a:r>
            <a:endParaRPr lang="en-US" altLang="ko-KR" dirty="0"/>
          </a:p>
          <a:p>
            <a:pPr lvl="1"/>
            <a:r>
              <a:rPr lang="ko-KR" altLang="en-US" dirty="0"/>
              <a:t>포인터 이후에 공부할 예정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덱의</a:t>
            </a:r>
            <a:r>
              <a:rPr lang="ko-KR" altLang="en-US" dirty="0"/>
              <a:t> 구현</a:t>
            </a:r>
          </a:p>
        </p:txBody>
      </p:sp>
    </p:spTree>
    <p:extLst>
      <p:ext uri="{BB962C8B-B14F-4D97-AF65-F5344CB8AC3E}">
        <p14:creationId xmlns:p14="http://schemas.microsoft.com/office/powerpoint/2010/main" val="1731278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큐와 데이터는 동일</a:t>
            </a:r>
            <a:endParaRPr lang="en-US" altLang="ko-KR" dirty="0"/>
          </a:p>
          <a:p>
            <a:pPr eaLnBrk="1" hangingPunct="1"/>
            <a:r>
              <a:rPr lang="ko-KR" altLang="en-US" dirty="0"/>
              <a:t>큐와 동일한 연산</a:t>
            </a:r>
            <a:endParaRPr lang="en-US" altLang="ko-KR" dirty="0"/>
          </a:p>
          <a:p>
            <a:pPr lvl="1"/>
            <a:r>
              <a:rPr lang="en-US" altLang="ko-KR" dirty="0" err="1"/>
              <a:t>isEmpty</a:t>
            </a:r>
            <a:r>
              <a:rPr lang="en-US" altLang="ko-KR" dirty="0"/>
              <a:t>(), </a:t>
            </a:r>
            <a:r>
              <a:rPr lang="en-US" altLang="ko-KR" dirty="0" err="1"/>
              <a:t>isFull</a:t>
            </a:r>
            <a:r>
              <a:rPr lang="en-US" altLang="ko-KR" dirty="0"/>
              <a:t>(), display(), size()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addRear</a:t>
            </a:r>
            <a:r>
              <a:rPr lang="en-US" altLang="ko-KR" dirty="0"/>
              <a:t>(): </a:t>
            </a:r>
            <a:r>
              <a:rPr lang="ko-KR" altLang="en-US" dirty="0" err="1"/>
              <a:t>원형큐의</a:t>
            </a:r>
            <a:r>
              <a:rPr lang="ko-KR" altLang="en-US" dirty="0"/>
              <a:t> </a:t>
            </a:r>
            <a:r>
              <a:rPr lang="en-US" altLang="ko-KR" dirty="0" err="1"/>
              <a:t>enqueue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 err="1"/>
              <a:t>deleteFront</a:t>
            </a:r>
            <a:r>
              <a:rPr lang="en-US" altLang="ko-KR" dirty="0"/>
              <a:t>(): </a:t>
            </a:r>
            <a:r>
              <a:rPr lang="ko-KR" altLang="en-US" dirty="0" err="1"/>
              <a:t>원형큐의</a:t>
            </a:r>
            <a:r>
              <a:rPr lang="ko-KR" altLang="en-US" dirty="0"/>
              <a:t> </a:t>
            </a:r>
            <a:r>
              <a:rPr lang="en-US" altLang="ko-KR" dirty="0" err="1"/>
              <a:t>dequeue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 err="1"/>
              <a:t>getFront</a:t>
            </a:r>
            <a:r>
              <a:rPr lang="en-US" altLang="ko-KR" dirty="0"/>
              <a:t>(): </a:t>
            </a:r>
            <a:r>
              <a:rPr lang="ko-KR" altLang="en-US" dirty="0" err="1"/>
              <a:t>원형큐의</a:t>
            </a:r>
            <a:r>
              <a:rPr lang="ko-KR" altLang="en-US" dirty="0"/>
              <a:t> </a:t>
            </a:r>
            <a:r>
              <a:rPr lang="en-US" altLang="ko-KR" dirty="0"/>
              <a:t>peek()</a:t>
            </a:r>
          </a:p>
          <a:p>
            <a:pPr lvl="1"/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원형</a:t>
            </a:r>
            <a:r>
              <a:rPr lang="en-US" altLang="ko-KR" dirty="0"/>
              <a:t> </a:t>
            </a:r>
            <a:r>
              <a:rPr lang="ko-KR" altLang="en-US" dirty="0" err="1"/>
              <a:t>덱의</a:t>
            </a:r>
            <a:r>
              <a:rPr lang="ko-KR" altLang="en-US" dirty="0"/>
              <a:t> 연산</a:t>
            </a:r>
          </a:p>
        </p:txBody>
      </p:sp>
    </p:spTree>
    <p:extLst>
      <p:ext uri="{BB962C8B-B14F-4D97-AF65-F5344CB8AC3E}">
        <p14:creationId xmlns:p14="http://schemas.microsoft.com/office/powerpoint/2010/main" val="1350680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82860" y="1493785"/>
            <a:ext cx="82296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sz="2400" dirty="0"/>
              <a:t>삽입과 삭제는 </a:t>
            </a:r>
            <a:r>
              <a:rPr lang="en-US" altLang="ko-KR" sz="2400" dirty="0"/>
              <a:t>FIFO</a:t>
            </a:r>
            <a:r>
              <a:rPr lang="ko-KR" altLang="en-US" sz="2400" dirty="0"/>
              <a:t>순서를 따른다</a:t>
            </a:r>
            <a:r>
              <a:rPr lang="en-US" altLang="ko-KR" sz="2400" dirty="0"/>
              <a:t>.</a:t>
            </a:r>
          </a:p>
          <a:p>
            <a:pPr eaLnBrk="1" hangingPunct="1"/>
            <a:r>
              <a:rPr lang="ko-KR" altLang="en-US" sz="2400" dirty="0"/>
              <a:t>삽입은 큐의 후단에서</a:t>
            </a:r>
            <a:r>
              <a:rPr lang="en-US" altLang="ko-KR" sz="2400" dirty="0"/>
              <a:t>, </a:t>
            </a:r>
            <a:r>
              <a:rPr lang="ko-KR" altLang="en-US" sz="2400" dirty="0"/>
              <a:t>삭제는 전단에서 이루어진다</a:t>
            </a:r>
            <a:r>
              <a:rPr lang="en-US" altLang="ko-KR" sz="2400" dirty="0"/>
              <a:t>.</a:t>
            </a:r>
          </a:p>
          <a:p>
            <a:pPr eaLnBrk="1" hangingPunct="1"/>
            <a:endParaRPr lang="en-US" altLang="ko-KR" sz="2400" dirty="0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499269" y="3068638"/>
            <a:ext cx="8145463" cy="29977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t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600" b="1" dirty="0">
                <a:latin typeface="Consolas" pitchFamily="49" charset="0"/>
                <a:ea typeface="+mn-ea"/>
                <a:cs typeface="Consolas" pitchFamily="49" charset="0"/>
              </a:rPr>
              <a:t>객체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: 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선입선출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(FIFO)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의 접근 방법을 유지하는 요소들의 모음</a:t>
            </a:r>
          </a:p>
          <a:p>
            <a:pPr fontAlgn="t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ko-KR" altLang="en-US" sz="1600" dirty="0">
              <a:latin typeface="Consolas" pitchFamily="49" charset="0"/>
              <a:ea typeface="+mn-ea"/>
              <a:cs typeface="Consolas" pitchFamily="49" charset="0"/>
            </a:endParaRPr>
          </a:p>
          <a:p>
            <a:pPr fontAlgn="t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600" b="1" dirty="0">
                <a:latin typeface="Consolas" pitchFamily="49" charset="0"/>
                <a:ea typeface="+mn-ea"/>
                <a:cs typeface="Consolas" pitchFamily="49" charset="0"/>
              </a:rPr>
              <a:t>연산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:</a:t>
            </a:r>
          </a:p>
          <a:p>
            <a:pPr fontAlgn="t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▪ </a:t>
            </a:r>
            <a:r>
              <a:rPr lang="en-US" altLang="ko-KR" sz="1600" dirty="0" err="1">
                <a:solidFill>
                  <a:srgbClr val="FF0000"/>
                </a:solidFill>
                <a:latin typeface="Consolas" pitchFamily="49" charset="0"/>
                <a:ea typeface="+mn-ea"/>
                <a:cs typeface="Consolas" pitchFamily="49" charset="0"/>
              </a:rPr>
              <a:t>enqueue</a:t>
            </a:r>
            <a:r>
              <a:rPr lang="en-US" altLang="ko-KR" sz="1600" dirty="0">
                <a:solidFill>
                  <a:srgbClr val="FF0000"/>
                </a:solidFill>
                <a:latin typeface="Consolas" pitchFamily="49" charset="0"/>
                <a:ea typeface="+mn-ea"/>
                <a:cs typeface="Consolas" pitchFamily="49" charset="0"/>
              </a:rPr>
              <a:t>(e)</a:t>
            </a:r>
            <a:r>
              <a:rPr lang="en-US" altLang="ko-KR" sz="1600" dirty="0">
                <a:solidFill>
                  <a:srgbClr val="3366FF"/>
                </a:solidFill>
                <a:latin typeface="Consolas" pitchFamily="49" charset="0"/>
                <a:ea typeface="+mn-ea"/>
                <a:cs typeface="Consolas" pitchFamily="49" charset="0"/>
              </a:rPr>
              <a:t>: 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주어진 요소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e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를 큐의 맨 뒤에 추가한다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.</a:t>
            </a:r>
          </a:p>
          <a:p>
            <a:pPr fontAlgn="t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▪ </a:t>
            </a:r>
            <a:r>
              <a:rPr lang="en-US" altLang="ko-KR" sz="1600" dirty="0" err="1">
                <a:solidFill>
                  <a:srgbClr val="FF0000"/>
                </a:solidFill>
                <a:latin typeface="Consolas" pitchFamily="49" charset="0"/>
                <a:ea typeface="+mn-ea"/>
                <a:cs typeface="Consolas" pitchFamily="49" charset="0"/>
              </a:rPr>
              <a:t>dequeue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(): 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큐가 비어있지 않으면 맨 앞 요소를 삭제하고 반환한다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.</a:t>
            </a:r>
          </a:p>
          <a:p>
            <a:pPr fontAlgn="t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▪ </a:t>
            </a:r>
            <a:r>
              <a:rPr lang="en-US" altLang="ko-KR" sz="1600" dirty="0" err="1">
                <a:solidFill>
                  <a:srgbClr val="FF0000"/>
                </a:solidFill>
                <a:latin typeface="Consolas" pitchFamily="49" charset="0"/>
                <a:ea typeface="+mn-ea"/>
                <a:cs typeface="Consolas" pitchFamily="49" charset="0"/>
              </a:rPr>
              <a:t>isEmpty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(): 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큐가 비어있으면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true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를 아니면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false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를 반환한다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.</a:t>
            </a:r>
          </a:p>
          <a:p>
            <a:pPr fontAlgn="t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▪ peek(): 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큐가 비어있지 않으면 맨 앞 요소를 삭제하지 않고 반환한다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.</a:t>
            </a:r>
          </a:p>
          <a:p>
            <a:pPr fontAlgn="t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▪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isFull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(): 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큐가 가득 차 있으면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true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을 아니면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false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을 반환한다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.</a:t>
            </a:r>
          </a:p>
          <a:p>
            <a:pPr fontAlgn="t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▪ size(): 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큐의 모든 요소들의 개수를 반환한다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.</a:t>
            </a:r>
          </a:p>
          <a:p>
            <a:pPr fontAlgn="t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▪ display(): 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큐의 모든 요소들의 출력한다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.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큐 </a:t>
            </a:r>
            <a:r>
              <a:rPr lang="en-US" altLang="ko-KR" dirty="0"/>
              <a:t>ADT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60002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덱에서</a:t>
            </a:r>
            <a:r>
              <a:rPr lang="ko-KR" altLang="en-US" dirty="0"/>
              <a:t> 추가된 연산</a:t>
            </a:r>
            <a:endParaRPr lang="en-US" altLang="ko-KR" dirty="0"/>
          </a:p>
          <a:p>
            <a:pPr lvl="1"/>
            <a:r>
              <a:rPr lang="en-US" altLang="ko-KR" dirty="0" err="1"/>
              <a:t>delete_rear</a:t>
            </a:r>
            <a:r>
              <a:rPr lang="en-US" altLang="ko-KR" dirty="0"/>
              <a:t>(), </a:t>
            </a:r>
            <a:r>
              <a:rPr lang="en-US" altLang="ko-KR" dirty="0" err="1"/>
              <a:t>add_front</a:t>
            </a:r>
            <a:r>
              <a:rPr lang="en-US" altLang="ko-KR" dirty="0"/>
              <a:t>(), </a:t>
            </a:r>
            <a:r>
              <a:rPr lang="en-US" altLang="ko-KR" dirty="0" err="1"/>
              <a:t>get_real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반대방향의 회전</a:t>
            </a:r>
            <a:r>
              <a:rPr lang="ko-KR" altLang="en-US" dirty="0"/>
              <a:t>이 필요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</a:t>
            </a:r>
            <a:endParaRPr lang="ko-KR" altLang="en-US" dirty="0"/>
          </a:p>
          <a:p>
            <a:pPr lvl="1"/>
            <a:endParaRPr lang="ko-KR" altLang="en-US" dirty="0"/>
          </a:p>
          <a:p>
            <a:endParaRPr lang="en-US" altLang="ko-KR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원형 </a:t>
            </a:r>
            <a:r>
              <a:rPr lang="ko-KR" altLang="en-US" dirty="0" err="1"/>
              <a:t>덱의</a:t>
            </a:r>
            <a:r>
              <a:rPr lang="ko-KR" altLang="en-US" dirty="0"/>
              <a:t> 연산</a:t>
            </a:r>
          </a:p>
        </p:txBody>
      </p:sp>
      <p:pic>
        <p:nvPicPr>
          <p:cNvPr id="5121" name="_x149141200" descr="EMB00000bf4554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88" y="3789040"/>
            <a:ext cx="7425144" cy="256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416955" y="2708920"/>
            <a:ext cx="6804464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Consolas" panose="020B0609020204030204" pitchFamily="49" charset="0"/>
                <a:ea typeface="휴먼명조"/>
              </a:rPr>
              <a:t>front ← </a:t>
            </a:r>
            <a:r>
              <a:rPr lang="en-US" altLang="ko-KR" kern="0" dirty="0">
                <a:solidFill>
                  <a:srgbClr val="FF0000"/>
                </a:solidFill>
                <a:latin typeface="Consolas" panose="020B0609020204030204" pitchFamily="49" charset="0"/>
                <a:ea typeface="휴먼명조"/>
              </a:rPr>
              <a:t>(front-1+MAX_QUEUE_SIZE) % MAX_QUEUE_SIZE</a:t>
            </a:r>
            <a:r>
              <a:rPr lang="en-US" altLang="ko-KR" kern="0" dirty="0">
                <a:solidFill>
                  <a:srgbClr val="000000"/>
                </a:solidFill>
                <a:latin typeface="Consolas" panose="020B0609020204030204" pitchFamily="49" charset="0"/>
                <a:ea typeface="휴먼명조"/>
              </a:rPr>
              <a:t>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Consolas" panose="020B0609020204030204" pitchFamily="49" charset="0"/>
                <a:ea typeface="휴먼명조"/>
              </a:rPr>
              <a:t>rear ← </a:t>
            </a:r>
            <a:r>
              <a:rPr lang="en-US" altLang="ko-KR" kern="0" dirty="0">
                <a:solidFill>
                  <a:srgbClr val="FF0000"/>
                </a:solidFill>
                <a:latin typeface="Consolas" panose="020B0609020204030204" pitchFamily="49" charset="0"/>
                <a:ea typeface="휴먼명조"/>
              </a:rPr>
              <a:t>(rear -1+MAX_QUEUE_SIZE) % MAX_QUEUE_SIZE</a:t>
            </a:r>
            <a:r>
              <a:rPr lang="en-US" altLang="ko-KR" kern="0" dirty="0">
                <a:solidFill>
                  <a:srgbClr val="000000"/>
                </a:solidFill>
                <a:latin typeface="Consolas" panose="020B0609020204030204" pitchFamily="49" charset="0"/>
                <a:ea typeface="휴먼명조"/>
              </a:rPr>
              <a:t>;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837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 다이어그램</a:t>
            </a:r>
            <a:endParaRPr lang="en-US" altLang="ko-KR" dirty="0"/>
          </a:p>
          <a:p>
            <a:pPr lvl="1"/>
            <a:r>
              <a:rPr lang="ko-KR" altLang="en-US" dirty="0"/>
              <a:t>상속 사용</a:t>
            </a:r>
            <a:endParaRPr lang="en-US" altLang="ko-KR" dirty="0"/>
          </a:p>
        </p:txBody>
      </p:sp>
      <p:pic>
        <p:nvPicPr>
          <p:cNvPr id="40961" name="_x361635976" descr="EMB00001cdc36e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31" y="2348880"/>
            <a:ext cx="6955058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클래스 설계</a:t>
            </a:r>
          </a:p>
        </p:txBody>
      </p:sp>
    </p:spTree>
    <p:extLst>
      <p:ext uri="{BB962C8B-B14F-4D97-AF65-F5344CB8AC3E}">
        <p14:creationId xmlns:p14="http://schemas.microsoft.com/office/powerpoint/2010/main" val="1296341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76250" y="1493838"/>
            <a:ext cx="8289924" cy="51419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1pPr>
            <a:lvl2pPr marL="742950" indent="-285750" eaLnBrk="0" fontAlgn="t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2pPr>
            <a:lvl3pPr marL="1143000" indent="-228600" eaLnBrk="0" fontAlgn="t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1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3pPr>
            <a:lvl4pPr marL="1600200" indent="-228600" eaLnBrk="0" fontAlgn="t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2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4pPr>
            <a:lvl5pPr marL="2057400" indent="-228600" eaLnBrk="0" fontAlgn="t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9pPr>
          </a:lstStyle>
          <a:p>
            <a:pPr>
              <a:lnSpc>
                <a:spcPts val="1600"/>
              </a:lnSpc>
              <a:buNone/>
            </a:pPr>
            <a:r>
              <a:rPr lang="en-US" altLang="ko-KR" sz="1600" b="1" u="sng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class</a:t>
            </a:r>
            <a:r>
              <a:rPr lang="en-US" altLang="ko-KR" sz="1600" b="1" u="sng" dirty="0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altLang="ko-KR" sz="1600" b="1" u="sng" dirty="0" err="1">
                <a:latin typeface="Consolas" pitchFamily="49" charset="0"/>
                <a:ea typeface="+mn-ea"/>
                <a:cs typeface="Consolas" pitchFamily="49" charset="0"/>
              </a:rPr>
              <a:t>CircularDeque</a:t>
            </a:r>
            <a:r>
              <a:rPr lang="en-US" altLang="ko-KR" sz="1600" b="1" u="sng" dirty="0">
                <a:latin typeface="Consolas" pitchFamily="49" charset="0"/>
                <a:ea typeface="+mn-ea"/>
                <a:cs typeface="Consolas" pitchFamily="49" charset="0"/>
              </a:rPr>
              <a:t> : </a:t>
            </a:r>
            <a:r>
              <a:rPr lang="en-US" altLang="ko-KR" sz="1600" b="1" u="sng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public</a:t>
            </a:r>
            <a:r>
              <a:rPr lang="en-US" altLang="ko-KR" sz="1600" b="1" u="sng" dirty="0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altLang="ko-KR" sz="1600" b="1" u="sng" dirty="0" err="1">
                <a:latin typeface="Consolas" pitchFamily="49" charset="0"/>
                <a:ea typeface="+mn-ea"/>
                <a:cs typeface="Consolas" pitchFamily="49" charset="0"/>
              </a:rPr>
              <a:t>CircularQueue</a:t>
            </a:r>
            <a:r>
              <a:rPr lang="en-US" altLang="ko-KR" sz="1600" b="1" u="sng" dirty="0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altLang="ko-KR" sz="1600" u="sng" dirty="0">
                <a:latin typeface="Consolas" pitchFamily="49" charset="0"/>
                <a:ea typeface="+mn-ea"/>
                <a:cs typeface="Consolas" pitchFamily="49" charset="0"/>
              </a:rPr>
              <a:t>{</a:t>
            </a:r>
          </a:p>
          <a:p>
            <a:pPr>
              <a:lnSpc>
                <a:spcPts val="1600"/>
              </a:lnSpc>
              <a:buNone/>
            </a:pP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public:</a:t>
            </a:r>
          </a:p>
          <a:p>
            <a:pPr>
              <a:lnSpc>
                <a:spcPts val="1600"/>
              </a:lnSpc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  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CircularDeque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() { }</a:t>
            </a:r>
          </a:p>
          <a:p>
            <a:pPr>
              <a:lnSpc>
                <a:spcPts val="1600"/>
              </a:lnSpc>
              <a:buNone/>
            </a:pP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   void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addRear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 </a:t>
            </a:r>
            <a:r>
              <a:rPr lang="en-US" altLang="ko-KR" sz="1600" b="1" u="sng" dirty="0" err="1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lang="en-US" altLang="ko-KR" sz="1600" b="1" dirty="0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val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) {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enqueue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val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);} 	</a:t>
            </a:r>
            <a:r>
              <a:rPr lang="en-US" altLang="ko-KR" sz="1600" dirty="0">
                <a:solidFill>
                  <a:srgbClr val="00B050"/>
                </a:solidFill>
                <a:latin typeface="Consolas" pitchFamily="49" charset="0"/>
                <a:ea typeface="+mn-ea"/>
                <a:cs typeface="Consolas" pitchFamily="49" charset="0"/>
              </a:rPr>
              <a:t>// </a:t>
            </a:r>
            <a:r>
              <a:rPr lang="en-US" altLang="ko-KR" sz="1600" dirty="0" err="1">
                <a:solidFill>
                  <a:srgbClr val="00B050"/>
                </a:solidFill>
                <a:latin typeface="Consolas" pitchFamily="49" charset="0"/>
                <a:ea typeface="+mn-ea"/>
                <a:cs typeface="Consolas" pitchFamily="49" charset="0"/>
              </a:rPr>
              <a:t>enqueue</a:t>
            </a:r>
            <a:r>
              <a:rPr lang="en-US" altLang="ko-KR" sz="1600" dirty="0">
                <a:solidFill>
                  <a:srgbClr val="00B050"/>
                </a:solidFill>
                <a:latin typeface="Consolas" pitchFamily="49" charset="0"/>
                <a:ea typeface="+mn-ea"/>
                <a:cs typeface="Consolas" pitchFamily="49" charset="0"/>
              </a:rPr>
              <a:t>() </a:t>
            </a:r>
            <a:r>
              <a:rPr lang="ko-KR" altLang="en-US" sz="1600" dirty="0">
                <a:solidFill>
                  <a:srgbClr val="00B050"/>
                </a:solidFill>
                <a:latin typeface="Consolas" pitchFamily="49" charset="0"/>
                <a:ea typeface="+mn-ea"/>
                <a:cs typeface="Consolas" pitchFamily="49" charset="0"/>
              </a:rPr>
              <a:t>호출</a:t>
            </a:r>
          </a:p>
          <a:p>
            <a:pPr>
              <a:lnSpc>
                <a:spcPts val="1600"/>
              </a:lnSpc>
              <a:buNone/>
            </a:pPr>
            <a:r>
              <a:rPr lang="en-US" altLang="ko-KR" sz="1600" b="1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   </a:t>
            </a:r>
            <a:r>
              <a:rPr lang="en-US" altLang="ko-KR" sz="1600" b="1" u="sng" dirty="0" err="1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lang="en-US" altLang="ko-KR" sz="1600" b="1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deleteFront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 ) { </a:t>
            </a: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return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dequeue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(); } 	</a:t>
            </a:r>
            <a:r>
              <a:rPr lang="en-US" altLang="ko-KR" sz="1600" dirty="0">
                <a:solidFill>
                  <a:srgbClr val="00B050"/>
                </a:solidFill>
                <a:latin typeface="Consolas" pitchFamily="49" charset="0"/>
                <a:ea typeface="+mn-ea"/>
                <a:cs typeface="Consolas" pitchFamily="49" charset="0"/>
              </a:rPr>
              <a:t>// </a:t>
            </a:r>
            <a:r>
              <a:rPr lang="en-US" altLang="ko-KR" sz="1600" dirty="0" err="1">
                <a:solidFill>
                  <a:srgbClr val="00B050"/>
                </a:solidFill>
                <a:latin typeface="Consolas" pitchFamily="49" charset="0"/>
                <a:ea typeface="+mn-ea"/>
                <a:cs typeface="Consolas" pitchFamily="49" charset="0"/>
              </a:rPr>
              <a:t>dequeue</a:t>
            </a:r>
            <a:r>
              <a:rPr lang="en-US" altLang="ko-KR" sz="1600" dirty="0">
                <a:solidFill>
                  <a:srgbClr val="00B050"/>
                </a:solidFill>
                <a:latin typeface="Consolas" pitchFamily="49" charset="0"/>
                <a:ea typeface="+mn-ea"/>
                <a:cs typeface="Consolas" pitchFamily="49" charset="0"/>
              </a:rPr>
              <a:t>() </a:t>
            </a:r>
            <a:r>
              <a:rPr lang="ko-KR" altLang="en-US" sz="1600" dirty="0">
                <a:solidFill>
                  <a:srgbClr val="00B050"/>
                </a:solidFill>
                <a:latin typeface="Consolas" pitchFamily="49" charset="0"/>
                <a:ea typeface="+mn-ea"/>
                <a:cs typeface="Consolas" pitchFamily="49" charset="0"/>
              </a:rPr>
              <a:t>호출</a:t>
            </a:r>
          </a:p>
          <a:p>
            <a:pPr>
              <a:lnSpc>
                <a:spcPts val="1600"/>
              </a:lnSpc>
              <a:buNone/>
            </a:pPr>
            <a:r>
              <a:rPr lang="en-US" altLang="ko-KR" sz="1600" b="1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   </a:t>
            </a:r>
            <a:r>
              <a:rPr lang="en-US" altLang="ko-KR" sz="1600" b="1" u="sng" dirty="0" err="1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lang="en-US" altLang="ko-KR" sz="1600" b="1" dirty="0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getFront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 ) {</a:t>
            </a: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return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peek(); } 		</a:t>
            </a:r>
            <a:r>
              <a:rPr lang="en-US" altLang="ko-KR" sz="1600" dirty="0">
                <a:solidFill>
                  <a:srgbClr val="00B050"/>
                </a:solidFill>
                <a:latin typeface="Consolas" pitchFamily="49" charset="0"/>
                <a:ea typeface="+mn-ea"/>
                <a:cs typeface="Consolas" pitchFamily="49" charset="0"/>
              </a:rPr>
              <a:t>// peek() </a:t>
            </a:r>
            <a:r>
              <a:rPr lang="ko-KR" altLang="en-US" sz="1600" dirty="0">
                <a:solidFill>
                  <a:srgbClr val="00B050"/>
                </a:solidFill>
                <a:latin typeface="Consolas" pitchFamily="49" charset="0"/>
                <a:ea typeface="+mn-ea"/>
                <a:cs typeface="Consolas" pitchFamily="49" charset="0"/>
              </a:rPr>
              <a:t>호출</a:t>
            </a:r>
            <a:endParaRPr lang="en-US" altLang="ko-KR" sz="1600" dirty="0">
              <a:solidFill>
                <a:srgbClr val="00B050"/>
              </a:solidFill>
              <a:latin typeface="Consolas" pitchFamily="49" charset="0"/>
              <a:ea typeface="+mn-ea"/>
              <a:cs typeface="Consolas" pitchFamily="49" charset="0"/>
            </a:endParaRPr>
          </a:p>
          <a:p>
            <a:pPr>
              <a:lnSpc>
                <a:spcPts val="1600"/>
              </a:lnSpc>
              <a:buNone/>
            </a:pPr>
            <a:endParaRPr lang="en-US" altLang="ko-KR" sz="16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void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display( ) { 		</a:t>
            </a:r>
            <a:r>
              <a:rPr lang="en-US" altLang="ko-KR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altLang="ko-KR" sz="16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CircularQueue</a:t>
            </a:r>
            <a:r>
              <a:rPr lang="en-US" altLang="ko-KR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::display()</a:t>
            </a:r>
            <a:r>
              <a:rPr lang="ko-KR" altLang="en-US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를 재정의</a:t>
            </a:r>
          </a:p>
          <a:p>
            <a:pPr>
              <a:lnSpc>
                <a:spcPts val="1600"/>
              </a:lnSpc>
              <a:buNone/>
            </a:pPr>
            <a:r>
              <a:rPr lang="en-US" altLang="ko-KR" sz="16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600" b="1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( "</a:t>
            </a:r>
            <a:r>
              <a:rPr lang="ko-KR" altLang="en-US" sz="1600" dirty="0" err="1">
                <a:latin typeface="Consolas" pitchFamily="49" charset="0"/>
                <a:cs typeface="Consolas" pitchFamily="49" charset="0"/>
              </a:rPr>
              <a:t>덱의</a:t>
            </a:r>
            <a:r>
              <a:rPr lang="ko-KR" altLang="en-US" sz="1600" dirty="0">
                <a:latin typeface="Consolas" pitchFamily="49" charset="0"/>
                <a:cs typeface="Consolas" pitchFamily="49" charset="0"/>
              </a:rPr>
              <a:t> 내용 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: "); 	</a:t>
            </a:r>
            <a:r>
              <a:rPr lang="en-US" altLang="ko-KR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ko-KR" altLang="en-US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이 출력 코드만 다름</a:t>
            </a:r>
          </a:p>
          <a:p>
            <a:pPr>
              <a:lnSpc>
                <a:spcPts val="1600"/>
              </a:lnSpc>
              <a:buNone/>
            </a:pP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6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maxi = (front &lt; rear) ? rear :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rear+MAX_QUEUE_SIZE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ts val="1600"/>
              </a:lnSpc>
              <a:buNone/>
            </a:pP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for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= front+1 ;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&lt;=maxi ;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++ )</a:t>
            </a:r>
          </a:p>
          <a:p>
            <a:pPr>
              <a:lnSpc>
                <a:spcPts val="1600"/>
              </a:lnSpc>
              <a:buNone/>
            </a:pP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( "[%2d] ", data[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i%MAX_QUEUE_SIZE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]);</a:t>
            </a:r>
          </a:p>
          <a:p>
            <a:pPr>
              <a:lnSpc>
                <a:spcPts val="1600"/>
              </a:lnSpc>
              <a:buNone/>
            </a:pP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( "\n");</a:t>
            </a:r>
          </a:p>
          <a:p>
            <a:pPr>
              <a:lnSpc>
                <a:spcPts val="1600"/>
              </a:lnSpc>
              <a:buNone/>
            </a:pP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ts val="1600"/>
              </a:lnSpc>
              <a:buNone/>
            </a:pPr>
            <a:endParaRPr lang="ko-KR" altLang="en-US" sz="1600" dirty="0">
              <a:latin typeface="Consolas" pitchFamily="49" charset="0"/>
              <a:ea typeface="+mn-ea"/>
              <a:cs typeface="Consolas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altLang="ko-KR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600" b="1" u="sng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b="1" dirty="0" err="1">
                <a:latin typeface="Consolas" pitchFamily="49" charset="0"/>
                <a:cs typeface="Consolas" pitchFamily="49" charset="0"/>
              </a:rPr>
              <a:t>getRear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( ){ 		</a:t>
            </a:r>
            <a:r>
              <a:rPr lang="en-US" altLang="ko-KR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ko-KR" altLang="en-US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후단에서 </a:t>
            </a:r>
            <a:r>
              <a:rPr lang="en-US" altLang="ko-KR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peek</a:t>
            </a:r>
          </a:p>
          <a:p>
            <a:pPr>
              <a:lnSpc>
                <a:spcPts val="1600"/>
              </a:lnSpc>
              <a:buNone/>
            </a:pP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if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isEmpty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() )</a:t>
            </a:r>
          </a:p>
          <a:p>
            <a:pPr>
              <a:lnSpc>
                <a:spcPts val="1600"/>
              </a:lnSpc>
              <a:buNone/>
            </a:pP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		error(" Error: </a:t>
            </a:r>
            <a:r>
              <a:rPr lang="ko-KR" altLang="en-US" sz="1600" dirty="0" err="1">
                <a:latin typeface="Consolas" pitchFamily="49" charset="0"/>
                <a:cs typeface="Consolas" pitchFamily="49" charset="0"/>
              </a:rPr>
              <a:t>덱이</a:t>
            </a:r>
            <a:r>
              <a:rPr lang="ko-KR" alt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ko-KR" altLang="en-US" sz="1600" dirty="0" err="1">
                <a:latin typeface="Consolas" pitchFamily="49" charset="0"/>
                <a:cs typeface="Consolas" pitchFamily="49" charset="0"/>
              </a:rPr>
              <a:t>공백상태입니다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\n");</a:t>
            </a:r>
          </a:p>
          <a:p>
            <a:pPr>
              <a:lnSpc>
                <a:spcPts val="1600"/>
              </a:lnSpc>
              <a:buNone/>
            </a:pP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else return 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data[rear];</a:t>
            </a:r>
          </a:p>
          <a:p>
            <a:pPr>
              <a:lnSpc>
                <a:spcPts val="1600"/>
              </a:lnSpc>
              <a:buNone/>
            </a:pP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   }</a:t>
            </a:r>
            <a:endParaRPr lang="en-US" altLang="ko-KR" sz="1600" dirty="0"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원형덱의</a:t>
            </a:r>
            <a:r>
              <a:rPr lang="ko-KR" altLang="en-US" dirty="0"/>
              <a:t> </a:t>
            </a:r>
            <a:r>
              <a:rPr lang="en-US" altLang="ko-KR" dirty="0"/>
              <a:t>C++ </a:t>
            </a:r>
            <a:r>
              <a:rPr lang="ko-KR" altLang="en-US" dirty="0"/>
              <a:t>구현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76249" y="1498937"/>
            <a:ext cx="4860835" cy="22502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16606" y="5319210"/>
            <a:ext cx="1530170" cy="22502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236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76545" y="1493838"/>
            <a:ext cx="8289924" cy="43786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1pPr>
            <a:lvl2pPr marL="742950" indent="-285750" eaLnBrk="0" fontAlgn="t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2pPr>
            <a:lvl3pPr marL="1143000" indent="-228600" eaLnBrk="0" fontAlgn="t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1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3pPr>
            <a:lvl4pPr marL="1600200" indent="-228600" eaLnBrk="0" fontAlgn="t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2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4pPr>
            <a:lvl5pPr marL="2057400" indent="-228600" eaLnBrk="0" fontAlgn="t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9pPr>
          </a:lstStyle>
          <a:p>
            <a:pPr>
              <a:lnSpc>
                <a:spcPts val="1600"/>
              </a:lnSpc>
              <a:buNone/>
            </a:pPr>
            <a:endParaRPr lang="ko-KR" altLang="en-US" sz="1600" dirty="0">
              <a:latin typeface="Consolas" pitchFamily="49" charset="0"/>
              <a:ea typeface="+mn-ea"/>
              <a:cs typeface="Consolas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   void </a:t>
            </a:r>
            <a:r>
              <a:rPr lang="en-US" altLang="ko-KR" sz="1600" b="1" dirty="0" err="1">
                <a:latin typeface="Consolas" pitchFamily="49" charset="0"/>
                <a:ea typeface="+mn-ea"/>
                <a:cs typeface="Consolas" pitchFamily="49" charset="0"/>
              </a:rPr>
              <a:t>addFront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altLang="ko-KR" sz="1600" b="1" u="sng" dirty="0" err="1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lang="en-US" altLang="ko-KR" sz="1600" b="1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val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) { 	</a:t>
            </a:r>
            <a:r>
              <a:rPr lang="en-US" altLang="ko-KR" sz="1600" dirty="0">
                <a:solidFill>
                  <a:srgbClr val="00B050"/>
                </a:solidFill>
                <a:latin typeface="Consolas" pitchFamily="49" charset="0"/>
                <a:ea typeface="+mn-ea"/>
                <a:cs typeface="Consolas" pitchFamily="49" charset="0"/>
              </a:rPr>
              <a:t>// </a:t>
            </a:r>
            <a:r>
              <a:rPr lang="ko-KR" altLang="en-US" sz="1600" dirty="0">
                <a:solidFill>
                  <a:srgbClr val="00B050"/>
                </a:solidFill>
                <a:latin typeface="Consolas" pitchFamily="49" charset="0"/>
                <a:ea typeface="+mn-ea"/>
                <a:cs typeface="Consolas" pitchFamily="49" charset="0"/>
              </a:rPr>
              <a:t>전단에 삽입</a:t>
            </a:r>
          </a:p>
          <a:p>
            <a:pPr>
              <a:lnSpc>
                <a:spcPts val="1600"/>
              </a:lnSpc>
              <a:buNone/>
            </a:pP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	if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isFull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() ) error(" error: </a:t>
            </a:r>
            <a:r>
              <a:rPr lang="ko-KR" altLang="en-US" sz="1600" dirty="0" err="1">
                <a:latin typeface="Consolas" pitchFamily="49" charset="0"/>
                <a:ea typeface="+mn-ea"/>
                <a:cs typeface="Consolas" pitchFamily="49" charset="0"/>
              </a:rPr>
              <a:t>덱이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 포화상태입니다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\n");</a:t>
            </a:r>
          </a:p>
          <a:p>
            <a:pPr>
              <a:lnSpc>
                <a:spcPts val="1600"/>
              </a:lnSpc>
              <a:buNone/>
            </a:pP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	else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{</a:t>
            </a:r>
          </a:p>
          <a:p>
            <a:pPr>
              <a:lnSpc>
                <a:spcPts val="1600"/>
              </a:lnSpc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		data[front] =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val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;</a:t>
            </a:r>
          </a:p>
          <a:p>
            <a:pPr>
              <a:lnSpc>
                <a:spcPts val="1600"/>
              </a:lnSpc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		front = </a:t>
            </a:r>
            <a:r>
              <a:rPr lang="en-US" altLang="ko-KR" sz="1600" dirty="0">
                <a:solidFill>
                  <a:srgbClr val="3366FF"/>
                </a:solidFill>
                <a:latin typeface="Consolas" pitchFamily="49" charset="0"/>
                <a:ea typeface="+mn-ea"/>
                <a:cs typeface="Consolas" pitchFamily="49" charset="0"/>
              </a:rPr>
              <a:t>(front-1+MAX_QUEUE_SIZE) % MAX_QUEUE_SIZE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;</a:t>
            </a:r>
          </a:p>
          <a:p>
            <a:pPr>
              <a:lnSpc>
                <a:spcPts val="1600"/>
              </a:lnSpc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         }</a:t>
            </a:r>
          </a:p>
          <a:p>
            <a:pPr>
              <a:lnSpc>
                <a:spcPts val="1600"/>
              </a:lnSpc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   }</a:t>
            </a:r>
          </a:p>
          <a:p>
            <a:pPr>
              <a:lnSpc>
                <a:spcPts val="1600"/>
              </a:lnSpc>
              <a:buNone/>
            </a:pPr>
            <a:r>
              <a:rPr lang="en-US" altLang="ko-KR" sz="1600" b="1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   </a:t>
            </a:r>
            <a:r>
              <a:rPr lang="en-US" altLang="ko-KR" sz="1600" b="1" u="sng" dirty="0" err="1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lang="en-US" altLang="ko-KR" sz="1600" b="1" dirty="0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altLang="ko-KR" sz="1600" b="1" dirty="0" err="1">
                <a:latin typeface="Consolas" pitchFamily="49" charset="0"/>
                <a:ea typeface="+mn-ea"/>
                <a:cs typeface="Consolas" pitchFamily="49" charset="0"/>
              </a:rPr>
              <a:t>deleteRear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 ) { 		</a:t>
            </a:r>
            <a:r>
              <a:rPr lang="en-US" altLang="ko-KR" sz="1600" dirty="0">
                <a:solidFill>
                  <a:srgbClr val="00B050"/>
                </a:solidFill>
                <a:latin typeface="Consolas" pitchFamily="49" charset="0"/>
                <a:ea typeface="+mn-ea"/>
                <a:cs typeface="Consolas" pitchFamily="49" charset="0"/>
              </a:rPr>
              <a:t>// </a:t>
            </a:r>
            <a:r>
              <a:rPr lang="ko-KR" altLang="en-US" sz="1600" dirty="0">
                <a:solidFill>
                  <a:srgbClr val="00B050"/>
                </a:solidFill>
                <a:latin typeface="Consolas" pitchFamily="49" charset="0"/>
                <a:ea typeface="+mn-ea"/>
                <a:cs typeface="Consolas" pitchFamily="49" charset="0"/>
              </a:rPr>
              <a:t>후단에서 삭제</a:t>
            </a:r>
          </a:p>
          <a:p>
            <a:pPr>
              <a:lnSpc>
                <a:spcPts val="1600"/>
              </a:lnSpc>
              <a:buNone/>
            </a:pP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	if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isEmpty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() ) error(" Error: </a:t>
            </a:r>
            <a:r>
              <a:rPr lang="ko-KR" altLang="en-US" sz="1600" dirty="0" err="1">
                <a:latin typeface="Consolas" pitchFamily="49" charset="0"/>
                <a:ea typeface="+mn-ea"/>
                <a:cs typeface="Consolas" pitchFamily="49" charset="0"/>
              </a:rPr>
              <a:t>덱이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 공백상태입니다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\n");</a:t>
            </a:r>
          </a:p>
          <a:p>
            <a:pPr>
              <a:lnSpc>
                <a:spcPts val="1600"/>
              </a:lnSpc>
              <a:buNone/>
            </a:pP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else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lnSpc>
                <a:spcPts val="1600"/>
              </a:lnSpc>
              <a:buNone/>
            </a:pP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ko-KR" sz="16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ret = data[rear];</a:t>
            </a:r>
          </a:p>
          <a:p>
            <a:pPr>
              <a:lnSpc>
                <a:spcPts val="1600"/>
              </a:lnSpc>
              <a:buNone/>
            </a:pP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		rear = (rear-1+MAX_QUEUE_SIZE) % MAX_QUEUE_SIZE;</a:t>
            </a:r>
          </a:p>
          <a:p>
            <a:pPr>
              <a:lnSpc>
                <a:spcPts val="1600"/>
              </a:lnSpc>
              <a:buNone/>
            </a:pP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	return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ret;</a:t>
            </a:r>
          </a:p>
          <a:p>
            <a:pPr>
              <a:lnSpc>
                <a:spcPts val="1600"/>
              </a:lnSpc>
              <a:buNone/>
            </a:pP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lnSpc>
                <a:spcPts val="1600"/>
              </a:lnSpc>
              <a:buNone/>
            </a:pP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ts val="1600"/>
              </a:lnSpc>
              <a:buNone/>
            </a:pP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600" dirty="0"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81590" y="1763815"/>
            <a:ext cx="2880320" cy="22502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81590" y="3536458"/>
            <a:ext cx="2115235" cy="22502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200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76546" y="1499644"/>
            <a:ext cx="8168408" cy="38841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1pPr>
            <a:lvl2pPr marL="742950" indent="-285750" eaLnBrk="0" fontAlgn="t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2pPr>
            <a:lvl3pPr marL="1143000" indent="-228600" eaLnBrk="0" fontAlgn="t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1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3pPr>
            <a:lvl4pPr marL="1600200" indent="-228600" eaLnBrk="0" fontAlgn="t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2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4pPr>
            <a:lvl5pPr marL="2057400" indent="-228600" eaLnBrk="0" fontAlgn="t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9pPr>
          </a:lstStyle>
          <a:p>
            <a:pPr eaLnBrk="1" hangingPunct="1"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#include “</a:t>
            </a:r>
            <a:r>
              <a:rPr lang="en-US" altLang="ko-KR" sz="1600" dirty="0" err="1">
                <a:solidFill>
                  <a:srgbClr val="FF0000"/>
                </a:solidFill>
                <a:latin typeface="Consolas" pitchFamily="49" charset="0"/>
                <a:ea typeface="+mn-ea"/>
                <a:cs typeface="Consolas" pitchFamily="49" charset="0"/>
              </a:rPr>
              <a:t>CircularDeque.h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”</a:t>
            </a:r>
          </a:p>
          <a:p>
            <a:pPr eaLnBrk="1" hangingPunct="1"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void main() {</a:t>
            </a:r>
          </a:p>
          <a:p>
            <a:pPr eaLnBrk="1" hangingPunct="1"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	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CircularQueue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deq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;</a:t>
            </a:r>
          </a:p>
          <a:p>
            <a:pPr eaLnBrk="1" hangingPunct="1"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	for(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i=1 ; i&lt;10 ; i++ ) {</a:t>
            </a:r>
          </a:p>
          <a:p>
            <a:pPr eaLnBrk="1" hangingPunct="1"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	    if( i % 2 )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deq.addFront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 i );</a:t>
            </a:r>
          </a:p>
          <a:p>
            <a:pPr eaLnBrk="1" hangingPunct="1"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	    else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deq.addrRear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 i );</a:t>
            </a:r>
          </a:p>
          <a:p>
            <a:pPr eaLnBrk="1" hangingPunct="1"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	}</a:t>
            </a:r>
          </a:p>
          <a:p>
            <a:pPr eaLnBrk="1" hangingPunct="1"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	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deq.display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();</a:t>
            </a:r>
          </a:p>
          <a:p>
            <a:pPr eaLnBrk="1" hangingPunct="1"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	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deq.deleteFront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();</a:t>
            </a:r>
          </a:p>
          <a:p>
            <a:pPr eaLnBrk="1" hangingPunct="1"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	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deq.deleteRear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();</a:t>
            </a:r>
          </a:p>
          <a:p>
            <a:pPr eaLnBrk="1" hangingPunct="1"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	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deq.deleteFront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();</a:t>
            </a:r>
          </a:p>
          <a:p>
            <a:pPr eaLnBrk="1" hangingPunct="1"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	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deq.display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();</a:t>
            </a:r>
          </a:p>
          <a:p>
            <a:pPr eaLnBrk="1" hangingPunct="1"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}</a:t>
            </a:r>
            <a:endParaRPr lang="en-US" altLang="ko-KR" sz="1600" i="1" dirty="0"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7" name="_x361993352"/>
          <p:cNvSpPr>
            <a:spLocks noChangeArrowheads="1"/>
          </p:cNvSpPr>
          <p:nvPr/>
        </p:nvSpPr>
        <p:spPr bwMode="auto">
          <a:xfrm>
            <a:off x="3851920" y="1583795"/>
            <a:ext cx="4702745" cy="730196"/>
          </a:xfrm>
          <a:prstGeom prst="rect">
            <a:avLst/>
          </a:prstGeom>
          <a:gradFill rotWithShape="0">
            <a:gsLst>
              <a:gs pos="0">
                <a:srgbClr val="8FA1C5"/>
              </a:gs>
              <a:gs pos="100000">
                <a:srgbClr val="FFFFFF"/>
              </a:gs>
            </a:gsLst>
            <a:path path="shape">
              <a:fillToRect t="50000" r="100000" b="50000"/>
            </a:path>
          </a:gradFill>
          <a:ln w="4191">
            <a:solidFill>
              <a:srgbClr val="28282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just"/>
            <a:r>
              <a:rPr lang="ko-KR" altLang="en-US" sz="1600" dirty="0" err="1">
                <a:solidFill>
                  <a:srgbClr val="000000"/>
                </a:solidFill>
                <a:latin typeface="+mn-ea"/>
                <a:ea typeface="+mn-ea"/>
                <a:cs typeface="굴림" pitchFamily="50" charset="-127"/>
              </a:rPr>
              <a:t>덱의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  <a:cs typeface="굴림" pitchFamily="50" charset="-127"/>
              </a:rPr>
              <a:t> 내용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  <a:cs typeface="굴림" pitchFamily="50" charset="-127"/>
              </a:rPr>
              <a:t>: [ 9] [ 7] [ 5] [ 3] [ 1] [ 2] [ 4] [ 6] [ 8]</a:t>
            </a:r>
          </a:p>
          <a:p>
            <a:pPr lvl="0" algn="just"/>
            <a:r>
              <a:rPr lang="ko-KR" altLang="en-US" sz="1600" dirty="0" err="1">
                <a:solidFill>
                  <a:srgbClr val="000000"/>
                </a:solidFill>
                <a:latin typeface="+mn-ea"/>
                <a:ea typeface="+mn-ea"/>
                <a:cs typeface="굴림" pitchFamily="50" charset="-127"/>
              </a:rPr>
              <a:t>덱의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  <a:cs typeface="굴림" pitchFamily="50" charset="-127"/>
              </a:rPr>
              <a:t> 내용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  <a:cs typeface="굴림" pitchFamily="50" charset="-127"/>
              </a:rPr>
              <a:t>: [ 5] [ 3] [ 1] [ 2] [ 4] [ 6]</a:t>
            </a:r>
            <a:endParaRPr kumimoji="1" lang="en-US" altLang="ko-KR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굴림" pitchFamily="50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사용 방법</a:t>
            </a:r>
          </a:p>
        </p:txBody>
      </p:sp>
    </p:spTree>
    <p:extLst>
      <p:ext uri="{BB962C8B-B14F-4D97-AF65-F5344CB8AC3E}">
        <p14:creationId xmlns:p14="http://schemas.microsoft.com/office/powerpoint/2010/main" val="999587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은행</a:t>
            </a:r>
            <a:r>
              <a:rPr lang="en-US" altLang="ko-KR" dirty="0"/>
              <a:t> </a:t>
            </a:r>
            <a:r>
              <a:rPr lang="ko-KR" altLang="en-US" dirty="0"/>
              <a:t>시뮬레이션</a:t>
            </a:r>
            <a:endParaRPr lang="en-US" altLang="ko-KR" dirty="0"/>
          </a:p>
          <a:p>
            <a:pPr lvl="1"/>
            <a:r>
              <a:rPr lang="ko-KR" altLang="en-US" dirty="0" err="1"/>
              <a:t>큐잉이론에</a:t>
            </a:r>
            <a:r>
              <a:rPr lang="ko-KR" altLang="en-US" dirty="0"/>
              <a:t> 따라 시스템의 특성을 </a:t>
            </a:r>
            <a:r>
              <a:rPr lang="ko-KR" altLang="en-US" dirty="0" err="1"/>
              <a:t>시뮬레이션하여</a:t>
            </a:r>
            <a:r>
              <a:rPr lang="ko-KR" altLang="en-US" dirty="0"/>
              <a:t> 분석하는 데 이용</a:t>
            </a:r>
          </a:p>
          <a:p>
            <a:pPr lvl="1"/>
            <a:r>
              <a:rPr lang="ko-KR" altLang="en-US" dirty="0" err="1"/>
              <a:t>큐잉모델은</a:t>
            </a:r>
            <a:r>
              <a:rPr lang="ko-KR" altLang="en-US" dirty="0"/>
              <a:t> 고객에 대한 서비스를 수행하는 서버와 서비스를 받는 고객들로 이루어진다</a:t>
            </a:r>
          </a:p>
          <a:p>
            <a:pPr lvl="1"/>
            <a:r>
              <a:rPr lang="ko-KR" altLang="en-US" dirty="0"/>
              <a:t>고객이 들어와서 서비스를 받고 나가는 과정을 시뮬레이션</a:t>
            </a:r>
          </a:p>
          <a:p>
            <a:pPr lvl="2"/>
            <a:r>
              <a:rPr lang="ko-KR" altLang="en-US" dirty="0"/>
              <a:t>고객들이 기다리는 평균시간을 계산</a:t>
            </a:r>
          </a:p>
        </p:txBody>
      </p:sp>
      <p:pic>
        <p:nvPicPr>
          <p:cNvPr id="3073" name="_x362201744" descr="EMB00001cdc36e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248" y="4374105"/>
            <a:ext cx="4545505" cy="189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큐의 응용 </a:t>
            </a:r>
            <a:r>
              <a:rPr lang="en-US" altLang="ko-KR" dirty="0"/>
              <a:t>: </a:t>
            </a:r>
            <a:r>
              <a:rPr lang="ko-KR" altLang="en-US" dirty="0"/>
              <a:t>은행 시뮬레이션</a:t>
            </a:r>
          </a:p>
        </p:txBody>
      </p:sp>
    </p:spTree>
    <p:extLst>
      <p:ext uri="{BB962C8B-B14F-4D97-AF65-F5344CB8AC3E}">
        <p14:creationId xmlns:p14="http://schemas.microsoft.com/office/powerpoint/2010/main" val="1346105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입력</a:t>
            </a:r>
            <a:r>
              <a:rPr lang="en-US" altLang="ko-KR" dirty="0"/>
              <a:t>:</a:t>
            </a:r>
            <a:endParaRPr lang="ko-KR" altLang="en-US" dirty="0"/>
          </a:p>
          <a:p>
            <a:pPr lvl="1"/>
            <a:r>
              <a:rPr lang="ko-KR" altLang="en-US" dirty="0"/>
              <a:t>시뮬레이션 할 최대 시간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10 [</a:t>
            </a:r>
            <a:r>
              <a:rPr lang="ko-KR" altLang="en-US" dirty="0"/>
              <a:t>단위시간</a:t>
            </a:r>
            <a:r>
              <a:rPr lang="en-US" altLang="ko-KR" dirty="0"/>
              <a:t>])</a:t>
            </a:r>
            <a:endParaRPr lang="ko-KR" altLang="en-US" dirty="0"/>
          </a:p>
          <a:p>
            <a:pPr lvl="1"/>
            <a:r>
              <a:rPr lang="ko-KR" altLang="en-US" dirty="0"/>
              <a:t>단위시간에 도착하는 고객 수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0.5 [</a:t>
            </a:r>
            <a:r>
              <a:rPr lang="ko-KR" altLang="en-US" dirty="0" err="1"/>
              <a:t>고객수</a:t>
            </a:r>
            <a:r>
              <a:rPr lang="en-US" altLang="ko-KR" dirty="0"/>
              <a:t>/</a:t>
            </a:r>
            <a:r>
              <a:rPr lang="ko-KR" altLang="en-US" dirty="0"/>
              <a:t>단위시간</a:t>
            </a:r>
            <a:r>
              <a:rPr lang="en-US" altLang="ko-KR" dirty="0"/>
              <a:t>])</a:t>
            </a:r>
            <a:endParaRPr lang="ko-KR" altLang="en-US" dirty="0"/>
          </a:p>
          <a:p>
            <a:pPr lvl="1"/>
            <a:r>
              <a:rPr lang="ko-KR" altLang="en-US" dirty="0"/>
              <a:t>한 고객에 대한 최대 서비스 시간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5 [</a:t>
            </a:r>
            <a:r>
              <a:rPr lang="ko-KR" altLang="en-US" dirty="0"/>
              <a:t>단위시간</a:t>
            </a:r>
            <a:r>
              <a:rPr lang="en-US" altLang="ko-KR" dirty="0"/>
              <a:t>/</a:t>
            </a:r>
            <a:r>
              <a:rPr lang="ko-KR" altLang="en-US" dirty="0"/>
              <a:t>고객</a:t>
            </a:r>
            <a:r>
              <a:rPr lang="en-US" altLang="ko-KR" dirty="0"/>
              <a:t>])</a:t>
            </a:r>
            <a:endParaRPr lang="ko-KR" altLang="en-US" dirty="0"/>
          </a:p>
          <a:p>
            <a:r>
              <a:rPr lang="ko-KR" altLang="en-US" dirty="0"/>
              <a:t>출력</a:t>
            </a:r>
            <a:r>
              <a:rPr lang="en-US" altLang="ko-KR" dirty="0"/>
              <a:t>:</a:t>
            </a:r>
            <a:endParaRPr lang="ko-KR" altLang="en-US" dirty="0"/>
          </a:p>
          <a:p>
            <a:pPr lvl="1"/>
            <a:r>
              <a:rPr lang="ko-KR" altLang="en-US" dirty="0"/>
              <a:t>고객들의 평균 대기시간</a:t>
            </a:r>
          </a:p>
          <a:p>
            <a:r>
              <a:rPr lang="ko-KR" altLang="en-US" dirty="0"/>
              <a:t>서비스 인원</a:t>
            </a:r>
            <a:r>
              <a:rPr lang="en-US" altLang="ko-KR" dirty="0"/>
              <a:t>(</a:t>
            </a:r>
            <a:r>
              <a:rPr lang="ko-KR" altLang="en-US" dirty="0"/>
              <a:t>은행원</a:t>
            </a:r>
            <a:r>
              <a:rPr lang="en-US" altLang="ko-KR" dirty="0"/>
              <a:t>): 1</a:t>
            </a:r>
            <a:r>
              <a:rPr lang="ko-KR" altLang="en-US" dirty="0"/>
              <a:t>명</a:t>
            </a:r>
          </a:p>
          <a:p>
            <a:r>
              <a:rPr lang="ko-KR" altLang="en-US" dirty="0"/>
              <a:t>고객 정보</a:t>
            </a:r>
            <a:r>
              <a:rPr lang="en-US" altLang="ko-KR" dirty="0"/>
              <a:t>:</a:t>
            </a:r>
            <a:endParaRPr lang="ko-KR" altLang="en-US" dirty="0"/>
          </a:p>
          <a:p>
            <a:pPr lvl="1"/>
            <a:r>
              <a:rPr lang="ko-KR" altLang="en-US" dirty="0"/>
              <a:t>단위시간에 도착하는 고객 수를 바탕으로 무작위로 발생</a:t>
            </a:r>
          </a:p>
          <a:p>
            <a:pPr lvl="1"/>
            <a:r>
              <a:rPr lang="ko-KR" altLang="en-US" dirty="0"/>
              <a:t>서비스 시간</a:t>
            </a:r>
            <a:r>
              <a:rPr lang="en-US" altLang="ko-KR" dirty="0"/>
              <a:t>: </a:t>
            </a:r>
            <a:r>
              <a:rPr lang="ko-KR" altLang="en-US" dirty="0"/>
              <a:t>일정한 범위 내에서 무작위로 결정</a:t>
            </a:r>
          </a:p>
          <a:p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큐의 응용 </a:t>
            </a:r>
            <a:r>
              <a:rPr lang="en-US" altLang="ko-KR" dirty="0"/>
              <a:t>: </a:t>
            </a:r>
            <a:r>
              <a:rPr lang="ko-KR" altLang="en-US" dirty="0"/>
              <a:t>은행 시뮬레이션</a:t>
            </a:r>
          </a:p>
        </p:txBody>
      </p:sp>
    </p:spTree>
    <p:extLst>
      <p:ext uri="{BB962C8B-B14F-4D97-AF65-F5344CB8AC3E}">
        <p14:creationId xmlns:p14="http://schemas.microsoft.com/office/powerpoint/2010/main" val="3364004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74447" y="1509588"/>
            <a:ext cx="8247394" cy="29977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1pPr>
            <a:lvl2pPr marL="742950" indent="-285750" eaLnBrk="0" fontAlgn="t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2pPr>
            <a:lvl3pPr marL="1143000" indent="-228600" eaLnBrk="0" fontAlgn="t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1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3pPr>
            <a:lvl4pPr marL="1600200" indent="-228600" eaLnBrk="0" fontAlgn="t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2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4pPr>
            <a:lvl5pPr marL="2057400" indent="-228600" eaLnBrk="0" fontAlgn="t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9pPr>
          </a:lstStyle>
          <a:p>
            <a:pPr eaLnBrk="1" hangingPunct="1">
              <a:buNone/>
            </a:pP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#include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&lt;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ctime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&gt;</a:t>
            </a:r>
            <a:endParaRPr lang="ko-KR" altLang="en-US" sz="1600" dirty="0">
              <a:latin typeface="Consolas" pitchFamily="49" charset="0"/>
              <a:ea typeface="+mn-ea"/>
              <a:cs typeface="Consolas" pitchFamily="49" charset="0"/>
            </a:endParaRPr>
          </a:p>
          <a:p>
            <a:pPr eaLnBrk="1" hangingPunct="1">
              <a:buNone/>
            </a:pP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#include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"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BankSimulator.h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"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void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main()</a:t>
            </a:r>
          </a:p>
          <a:p>
            <a:pPr eaLnBrk="1" hangingPunct="1"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{</a:t>
            </a:r>
          </a:p>
          <a:p>
            <a:pPr eaLnBrk="1" hangingPunct="1"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	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srand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 (</a:t>
            </a: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unsigned </a:t>
            </a:r>
            <a:r>
              <a:rPr lang="en-US" altLang="ko-KR" sz="1600" dirty="0" err="1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)time(</a:t>
            </a: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NULL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) );</a:t>
            </a:r>
          </a:p>
          <a:p>
            <a:pPr eaLnBrk="1" hangingPunct="1"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	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BankSimulator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	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sim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;		// 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시뮬레이터 객체 생성</a:t>
            </a:r>
          </a:p>
          <a:p>
            <a:pPr eaLnBrk="1" hangingPunct="1"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	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sim.readSimulationParameters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 );	// 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시뮬레이션 </a:t>
            </a:r>
            <a:r>
              <a:rPr lang="ko-KR" altLang="en-US" sz="1600" dirty="0" err="1">
                <a:latin typeface="Consolas" pitchFamily="49" charset="0"/>
                <a:ea typeface="+mn-ea"/>
                <a:cs typeface="Consolas" pitchFamily="49" charset="0"/>
              </a:rPr>
              <a:t>파라미터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 설정</a:t>
            </a:r>
          </a:p>
          <a:p>
            <a:pPr eaLnBrk="1" hangingPunct="1"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	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sim.run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();			// 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시뮬레이션 시작</a:t>
            </a:r>
          </a:p>
          <a:p>
            <a:pPr eaLnBrk="1" hangingPunct="1"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	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sim.printStat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();			// 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시뮬레이션 결과 출력</a:t>
            </a:r>
          </a:p>
          <a:p>
            <a:pPr eaLnBrk="1" hangingPunct="1"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}</a:t>
            </a:r>
            <a:endParaRPr lang="en-US" altLang="ko-KR" sz="1600" i="1" dirty="0"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은행 시뮬레이션 테스트 프로그램</a:t>
            </a:r>
          </a:p>
        </p:txBody>
      </p:sp>
    </p:spTree>
    <p:extLst>
      <p:ext uri="{BB962C8B-B14F-4D97-AF65-F5344CB8AC3E}">
        <p14:creationId xmlns:p14="http://schemas.microsoft.com/office/powerpoint/2010/main" val="35379408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실행결과 예</a:t>
            </a:r>
          </a:p>
        </p:txBody>
      </p:sp>
      <p:pic>
        <p:nvPicPr>
          <p:cNvPr id="8193" name="_x46679408" descr="EMB00000bf455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462" y="1223755"/>
            <a:ext cx="7155795" cy="539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2534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76250" y="1516330"/>
            <a:ext cx="8168408" cy="46187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1pPr>
            <a:lvl2pPr marL="742950" indent="-285750" eaLnBrk="0" fontAlgn="t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2pPr>
            <a:lvl3pPr marL="1143000" indent="-228600" eaLnBrk="0" fontAlgn="t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1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3pPr>
            <a:lvl4pPr marL="1600200" indent="-228600" eaLnBrk="0" fontAlgn="t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2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4pPr>
            <a:lvl5pPr marL="2057400" indent="-228600" eaLnBrk="0" fontAlgn="t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9pPr>
          </a:lstStyle>
          <a:p>
            <a:pPr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class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BankSimulator</a:t>
            </a:r>
            <a:endParaRPr lang="en-US" altLang="ko-KR" sz="1600" dirty="0">
              <a:latin typeface="Consolas" pitchFamily="49" charset="0"/>
              <a:ea typeface="+mn-ea"/>
              <a:cs typeface="Consolas" pitchFamily="49" charset="0"/>
            </a:endParaRPr>
          </a:p>
          <a:p>
            <a:pPr>
              <a:lnSpc>
                <a:spcPts val="1400"/>
              </a:lnSpc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{</a:t>
            </a:r>
          </a:p>
          <a:p>
            <a:pPr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    </a:t>
            </a:r>
            <a:r>
              <a:rPr lang="en-US" altLang="ko-KR" sz="1600" dirty="0" err="1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nSimulation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; 		// 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입력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: 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전체 시뮬레이션 횟수</a:t>
            </a:r>
          </a:p>
          <a:p>
            <a:pPr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    double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probArrival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;		// 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입력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: 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단위시간에 도착하는 평균 고객 수</a:t>
            </a:r>
          </a:p>
          <a:p>
            <a:pPr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    </a:t>
            </a:r>
            <a:r>
              <a:rPr lang="en-US" altLang="ko-KR" sz="1600" dirty="0" err="1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tMaxService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;		// 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입력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: 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한 고객에 대한 최대 서비스 시간</a:t>
            </a:r>
          </a:p>
          <a:p>
            <a:pPr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    </a:t>
            </a:r>
            <a:r>
              <a:rPr lang="en-US" altLang="ko-KR" sz="1600" dirty="0" err="1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totalWaitTime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;		// 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결과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: 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고객들이 기다린 전체시간</a:t>
            </a:r>
          </a:p>
          <a:p>
            <a:pPr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    </a:t>
            </a:r>
            <a:r>
              <a:rPr lang="en-US" altLang="ko-KR" sz="1600" dirty="0" err="1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nCustomers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;		// 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결과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: 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전체 고객 수</a:t>
            </a:r>
          </a:p>
          <a:p>
            <a:pPr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    </a:t>
            </a:r>
            <a:r>
              <a:rPr lang="en-US" altLang="ko-KR" sz="1600" dirty="0" err="1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nServedCustomers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;	// 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결과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: 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서비스 받은 고객 수</a:t>
            </a:r>
          </a:p>
          <a:p>
            <a:pPr>
              <a:lnSpc>
                <a:spcPts val="1400"/>
              </a:lnSpc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   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CustomerQueue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que;		// 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고객 대기 큐</a:t>
            </a:r>
          </a:p>
          <a:p>
            <a:pPr>
              <a:lnSpc>
                <a:spcPts val="1400"/>
              </a:lnSpc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    </a:t>
            </a:r>
          </a:p>
          <a:p>
            <a:pPr>
              <a:lnSpc>
                <a:spcPts val="1400"/>
              </a:lnSpc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    </a:t>
            </a:r>
            <a:r>
              <a:rPr lang="en-US" altLang="ko-KR" sz="1600" dirty="0">
                <a:solidFill>
                  <a:srgbClr val="00B050"/>
                </a:solidFill>
                <a:latin typeface="Consolas" pitchFamily="49" charset="0"/>
                <a:ea typeface="+mn-ea"/>
                <a:cs typeface="Consolas" pitchFamily="49" charset="0"/>
              </a:rPr>
              <a:t>// </a:t>
            </a:r>
            <a:r>
              <a:rPr lang="ko-KR" altLang="en-US" sz="1600" dirty="0">
                <a:solidFill>
                  <a:srgbClr val="00B050"/>
                </a:solidFill>
                <a:latin typeface="Consolas" pitchFamily="49" charset="0"/>
                <a:ea typeface="+mn-ea"/>
                <a:cs typeface="Consolas" pitchFamily="49" charset="0"/>
              </a:rPr>
              <a:t>랜덤 숫자를 생성하여 고객 도착 여부와 서비스 시간 자동 생성 코드</a:t>
            </a:r>
          </a:p>
          <a:p>
            <a:pPr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    double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Random()          { </a:t>
            </a: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return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rand()/(</a:t>
            </a: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double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)</a:t>
            </a: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RAND_MAX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; }</a:t>
            </a:r>
          </a:p>
          <a:p>
            <a:pPr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    </a:t>
            </a:r>
            <a:r>
              <a:rPr lang="en-US" altLang="ko-KR" sz="1600" dirty="0" err="1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bool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IsNewCustomer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()     { </a:t>
            </a: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return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Random() &gt;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probArrival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; }</a:t>
            </a:r>
          </a:p>
          <a:p>
            <a:pPr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    </a:t>
            </a:r>
            <a:r>
              <a:rPr lang="en-US" altLang="ko-KR" sz="1600" dirty="0" err="1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RandServiceTime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()    {</a:t>
            </a: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return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lang="en-US" altLang="ko-KR" sz="1600" dirty="0" err="1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)(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tMaxService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*Random())+1; }</a:t>
            </a:r>
          </a:p>
          <a:p>
            <a:pPr>
              <a:lnSpc>
                <a:spcPts val="1400"/>
              </a:lnSpc>
              <a:buNone/>
            </a:pPr>
            <a:endParaRPr lang="en-US" altLang="ko-KR" sz="1600" dirty="0">
              <a:latin typeface="Consolas" pitchFamily="49" charset="0"/>
              <a:ea typeface="+mn-ea"/>
              <a:cs typeface="Consolas" pitchFamily="49" charset="0"/>
            </a:endParaRPr>
          </a:p>
          <a:p>
            <a:pPr>
              <a:lnSpc>
                <a:spcPts val="1400"/>
              </a:lnSpc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    </a:t>
            </a:r>
            <a:r>
              <a:rPr lang="en-US" altLang="ko-KR" sz="1600" dirty="0">
                <a:solidFill>
                  <a:srgbClr val="00B050"/>
                </a:solidFill>
                <a:latin typeface="Consolas" pitchFamily="49" charset="0"/>
                <a:ea typeface="+mn-ea"/>
                <a:cs typeface="Consolas" pitchFamily="49" charset="0"/>
              </a:rPr>
              <a:t>// </a:t>
            </a:r>
            <a:r>
              <a:rPr lang="ko-KR" altLang="en-US" sz="1600" dirty="0">
                <a:solidFill>
                  <a:srgbClr val="00B050"/>
                </a:solidFill>
                <a:latin typeface="Consolas" pitchFamily="49" charset="0"/>
                <a:ea typeface="+mn-ea"/>
                <a:cs typeface="Consolas" pitchFamily="49" charset="0"/>
              </a:rPr>
              <a:t>새로 도착한 고객을 큐에 삽입</a:t>
            </a:r>
          </a:p>
          <a:p>
            <a:pPr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    void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InsertCustomer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 </a:t>
            </a:r>
            <a:r>
              <a:rPr lang="en-US" altLang="ko-KR" sz="1600" dirty="0" err="1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arrivalTime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) {</a:t>
            </a:r>
          </a:p>
          <a:p>
            <a:pPr>
              <a:lnSpc>
                <a:spcPts val="1400"/>
              </a:lnSpc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        Customer a(++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nCustomers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,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arrivalTime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,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RandServiceTime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());</a:t>
            </a:r>
          </a:p>
          <a:p>
            <a:pPr>
              <a:lnSpc>
                <a:spcPts val="1400"/>
              </a:lnSpc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       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printf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(" 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고객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%d 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방문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서비스 시간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:%d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분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)\n", a.id,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a.tService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);</a:t>
            </a:r>
          </a:p>
          <a:p>
            <a:pPr>
              <a:lnSpc>
                <a:spcPts val="1400"/>
              </a:lnSpc>
              <a:buNone/>
            </a:pPr>
            <a:r>
              <a:rPr lang="en-US" altLang="ko-KR" sz="1600" i="1" dirty="0">
                <a:latin typeface="Consolas" pitchFamily="49" charset="0"/>
                <a:ea typeface="+mn-ea"/>
                <a:cs typeface="Consolas" pitchFamily="49" charset="0"/>
              </a:rPr>
              <a:t>	...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BankSimulator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ko-KR" altLang="en-US" dirty="0">
                <a:latin typeface="Consolas" pitchFamily="49" charset="0"/>
                <a:cs typeface="Consolas" pitchFamily="49" charset="0"/>
              </a:rPr>
              <a:t>클래스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8882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큐의 연산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5" name="_x294679832" descr="EMB00008e980c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685" y="1853825"/>
            <a:ext cx="4950550" cy="328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8709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76250" y="1516330"/>
            <a:ext cx="8168408" cy="46353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1pPr>
            <a:lvl2pPr marL="742950" indent="-285750" eaLnBrk="0" fontAlgn="t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2pPr>
            <a:lvl3pPr marL="1143000" indent="-228600" eaLnBrk="0" fontAlgn="t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1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3pPr>
            <a:lvl4pPr marL="1600200" indent="-228600" eaLnBrk="0" fontAlgn="t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2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4pPr>
            <a:lvl5pPr marL="2057400" indent="-228600" eaLnBrk="0" fontAlgn="t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9pPr>
          </a:lstStyle>
          <a:p>
            <a:pPr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run() {</a:t>
            </a:r>
          </a:p>
          <a:p>
            <a:pPr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clock = 0;</a:t>
            </a:r>
          </a:p>
          <a:p>
            <a:pPr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serviceTime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-1;</a:t>
            </a:r>
          </a:p>
          <a:p>
            <a:pPr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while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(clock &lt;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nSimulation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){</a:t>
            </a:r>
          </a:p>
          <a:p>
            <a:pPr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    clock++;</a:t>
            </a:r>
          </a:p>
          <a:p>
            <a:pPr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현재시각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=%d\n"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clock);</a:t>
            </a:r>
          </a:p>
          <a:p>
            <a:pPr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    if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IsNewCustomer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())</a:t>
            </a:r>
          </a:p>
          <a:p>
            <a:pPr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InsertCustomer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(clock);</a:t>
            </a:r>
          </a:p>
          <a:p>
            <a:pPr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    if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serviceTime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&gt;0 )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serviceTime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--;</a:t>
            </a:r>
          </a:p>
          <a:p>
            <a:pPr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    else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{</a:t>
            </a:r>
          </a:p>
          <a:p>
            <a:pPr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if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que.isEmpty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 )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continue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pPr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Customer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que.dequeue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pPr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nServedCustomers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++; </a:t>
            </a:r>
          </a:p>
          <a:p>
            <a:pPr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totalWaitTime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+= clock-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a.tArrival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pPr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  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고객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%d 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서비스 시작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대기시간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:%d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분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)\n"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</a:t>
            </a:r>
          </a:p>
          <a:p>
            <a:pPr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	a.id, clock-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a.tArrival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pPr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serviceTime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a.tService-1;</a:t>
            </a:r>
          </a:p>
          <a:p>
            <a:pPr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    }</a:t>
            </a:r>
          </a:p>
          <a:p>
            <a:pPr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} </a:t>
            </a:r>
          </a:p>
          <a:p>
            <a:pPr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}</a:t>
            </a:r>
            <a:endParaRPr lang="en-US" altLang="ko-KR" sz="1600" i="1" dirty="0"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BankSimulator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ko-KR" altLang="en-US" dirty="0">
                <a:latin typeface="Consolas" pitchFamily="49" charset="0"/>
                <a:cs typeface="Consolas" pitchFamily="49" charset="0"/>
              </a:rPr>
              <a:t>클래스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81590" y="1516330"/>
            <a:ext cx="1305145" cy="22502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8402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깊이 우선 탐색</a:t>
            </a:r>
            <a:r>
              <a:rPr lang="en-US" altLang="ko-KR" dirty="0"/>
              <a:t>(DFS, Depth First Search)</a:t>
            </a:r>
          </a:p>
        </p:txBody>
      </p:sp>
      <p:pic>
        <p:nvPicPr>
          <p:cNvPr id="43009" name="_x360652008" descr="EMB00001cdc36e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650" y="2251492"/>
            <a:ext cx="6300700" cy="365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덱의</a:t>
            </a:r>
            <a:r>
              <a:rPr lang="ko-KR" altLang="en-US" dirty="0"/>
              <a:t> 응용 </a:t>
            </a:r>
            <a:r>
              <a:rPr lang="en-US" altLang="ko-KR" dirty="0"/>
              <a:t>: </a:t>
            </a:r>
            <a:r>
              <a:rPr lang="ko-KR" altLang="en-US" dirty="0"/>
              <a:t>미로 탐색 </a:t>
            </a:r>
            <a:r>
              <a:rPr lang="en-US" altLang="ko-KR" dirty="0"/>
              <a:t>DFS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601852" y="1352844"/>
            <a:ext cx="2240996" cy="9541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struct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Location2D {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ko-KR" sz="140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x;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ko-KR" sz="140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y;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};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470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_x46679488" descr="EMB00000bf4557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10" y="1223755"/>
            <a:ext cx="6972618" cy="5129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미로 탐색 </a:t>
            </a:r>
            <a:r>
              <a:rPr lang="en-US" altLang="ko-KR" dirty="0"/>
              <a:t>DFS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65734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99048" y="1268760"/>
            <a:ext cx="8145905" cy="52198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1pPr>
            <a:lvl2pPr marL="742950" indent="-285750" eaLnBrk="0" fontAlgn="t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2pPr>
            <a:lvl3pPr marL="1143000" indent="-228600" eaLnBrk="0" fontAlgn="t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1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3pPr>
            <a:lvl4pPr marL="1600200" indent="-228600" eaLnBrk="0" fontAlgn="t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2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4pPr>
            <a:lvl5pPr marL="2057400" indent="-228600" eaLnBrk="0" fontAlgn="t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9pPr>
          </a:lstStyle>
          <a:p>
            <a:pPr>
              <a:buNone/>
            </a:pPr>
            <a:r>
              <a:rPr lang="en-US" altLang="ko-KR" sz="14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#include </a:t>
            </a: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&lt;</a:t>
            </a:r>
            <a:r>
              <a:rPr lang="en-US" altLang="ko-KR" sz="1400" dirty="0" err="1">
                <a:latin typeface="Consolas" pitchFamily="49" charset="0"/>
                <a:ea typeface="+mn-ea"/>
                <a:cs typeface="Consolas" pitchFamily="49" charset="0"/>
              </a:rPr>
              <a:t>deque</a:t>
            </a: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&gt;                  // STL</a:t>
            </a:r>
            <a:r>
              <a:rPr lang="ko-KR" altLang="en-US" sz="1400" dirty="0">
                <a:latin typeface="Consolas" pitchFamily="49" charset="0"/>
                <a:ea typeface="+mn-ea"/>
                <a:cs typeface="Consolas" pitchFamily="49" charset="0"/>
              </a:rPr>
              <a:t>의 </a:t>
            </a:r>
            <a:r>
              <a:rPr lang="en-US" altLang="ko-KR" sz="1400" dirty="0" err="1">
                <a:latin typeface="Consolas" pitchFamily="49" charset="0"/>
                <a:ea typeface="+mn-ea"/>
                <a:cs typeface="Consolas" pitchFamily="49" charset="0"/>
              </a:rPr>
              <a:t>deque</a:t>
            </a: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ko-KR" altLang="en-US" sz="1400" dirty="0">
                <a:latin typeface="Consolas" pitchFamily="49" charset="0"/>
                <a:ea typeface="+mn-ea"/>
                <a:cs typeface="Consolas" pitchFamily="49" charset="0"/>
              </a:rPr>
              <a:t>템플릿 파일 포함</a:t>
            </a:r>
          </a:p>
          <a:p>
            <a:pPr>
              <a:buNone/>
            </a:pPr>
            <a:r>
              <a:rPr lang="en-US" altLang="ko-KR" sz="14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void</a:t>
            </a: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 main() {</a:t>
            </a:r>
          </a:p>
          <a:p>
            <a:pPr>
              <a:buNone/>
            </a:pPr>
            <a:r>
              <a:rPr lang="en-US" altLang="ko-KR" sz="1400" b="1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    </a:t>
            </a:r>
            <a:r>
              <a:rPr lang="en-US" altLang="ko-KR" sz="1400" b="1" u="sng" dirty="0" err="1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deque</a:t>
            </a:r>
            <a:r>
              <a:rPr lang="en-US" altLang="ko-KR" sz="1400" b="1" u="sng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&lt;Location2D&gt; </a:t>
            </a:r>
            <a:r>
              <a:rPr lang="en-US" altLang="ko-KR" sz="1400" b="1" u="sng" dirty="0" err="1">
                <a:latin typeface="Consolas" pitchFamily="49" charset="0"/>
                <a:ea typeface="+mn-ea"/>
                <a:cs typeface="Consolas" pitchFamily="49" charset="0"/>
              </a:rPr>
              <a:t>locDeque</a:t>
            </a:r>
            <a:r>
              <a:rPr lang="en-US" altLang="ko-KR" sz="1400" u="sng" dirty="0">
                <a:latin typeface="Consolas" pitchFamily="49" charset="0"/>
                <a:ea typeface="+mn-ea"/>
                <a:cs typeface="Consolas" pitchFamily="49" charset="0"/>
              </a:rPr>
              <a:t>;</a:t>
            </a: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 		// </a:t>
            </a:r>
            <a:r>
              <a:rPr lang="ko-KR" altLang="en-US" sz="1400" dirty="0">
                <a:latin typeface="Consolas" pitchFamily="49" charset="0"/>
                <a:ea typeface="+mn-ea"/>
                <a:cs typeface="Consolas" pitchFamily="49" charset="0"/>
              </a:rPr>
              <a:t>위치 </a:t>
            </a:r>
            <a:r>
              <a:rPr lang="ko-KR" altLang="en-US" sz="1400" dirty="0" err="1">
                <a:latin typeface="Consolas" pitchFamily="49" charset="0"/>
                <a:ea typeface="+mn-ea"/>
                <a:cs typeface="Consolas" pitchFamily="49" charset="0"/>
              </a:rPr>
              <a:t>덱</a:t>
            </a:r>
            <a:r>
              <a:rPr lang="ko-KR" altLang="en-US" sz="1400" dirty="0">
                <a:latin typeface="Consolas" pitchFamily="49" charset="0"/>
                <a:ea typeface="+mn-ea"/>
                <a:cs typeface="Consolas" pitchFamily="49" charset="0"/>
              </a:rPr>
              <a:t> 객체 생성</a:t>
            </a:r>
          </a:p>
          <a:p>
            <a:pPr>
              <a:buNone/>
            </a:pPr>
            <a:r>
              <a:rPr lang="en-US" altLang="ko-KR" sz="14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    Location2D</a:t>
            </a: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 entry(1,0); 		// </a:t>
            </a:r>
            <a:r>
              <a:rPr lang="ko-KR" altLang="en-US" sz="1400" dirty="0">
                <a:latin typeface="Consolas" pitchFamily="49" charset="0"/>
                <a:ea typeface="+mn-ea"/>
                <a:cs typeface="Consolas" pitchFamily="49" charset="0"/>
              </a:rPr>
              <a:t>입구 객체</a:t>
            </a:r>
          </a:p>
          <a:p>
            <a:pPr>
              <a:buNone/>
            </a:pP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     </a:t>
            </a:r>
            <a:r>
              <a:rPr lang="en-US" altLang="ko-KR" sz="1400" dirty="0" err="1">
                <a:latin typeface="Consolas" pitchFamily="49" charset="0"/>
                <a:ea typeface="+mn-ea"/>
                <a:cs typeface="Consolas" pitchFamily="49" charset="0"/>
              </a:rPr>
              <a:t>locDeque.push_front</a:t>
            </a: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( entry );		// </a:t>
            </a:r>
            <a:r>
              <a:rPr lang="ko-KR" altLang="en-US" sz="1400" dirty="0" err="1">
                <a:latin typeface="Consolas" pitchFamily="49" charset="0"/>
                <a:ea typeface="+mn-ea"/>
                <a:cs typeface="Consolas" pitchFamily="49" charset="0"/>
              </a:rPr>
              <a:t>덱에</a:t>
            </a:r>
            <a:r>
              <a:rPr lang="ko-KR" altLang="en-US" sz="1400" dirty="0">
                <a:latin typeface="Consolas" pitchFamily="49" charset="0"/>
                <a:ea typeface="+mn-ea"/>
                <a:cs typeface="Consolas" pitchFamily="49" charset="0"/>
              </a:rPr>
              <a:t> 입구 위치 삽입</a:t>
            </a:r>
          </a:p>
          <a:p>
            <a:pPr>
              <a:buNone/>
            </a:pPr>
            <a:r>
              <a:rPr lang="en-US" altLang="ko-KR" sz="14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    </a:t>
            </a:r>
          </a:p>
          <a:p>
            <a:pPr>
              <a:buNone/>
            </a:pPr>
            <a:r>
              <a:rPr lang="en-US" altLang="ko-KR" sz="14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    while</a:t>
            </a: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 ( </a:t>
            </a:r>
            <a:r>
              <a:rPr lang="en-US" altLang="ko-KR" sz="1400" b="1" u="sng" dirty="0" err="1">
                <a:latin typeface="Consolas" pitchFamily="49" charset="0"/>
                <a:ea typeface="+mn-ea"/>
                <a:cs typeface="Consolas" pitchFamily="49" charset="0"/>
              </a:rPr>
              <a:t>locDeque.empty</a:t>
            </a:r>
            <a:r>
              <a:rPr lang="en-US" altLang="ko-KR" sz="1400" b="1" u="sng" dirty="0">
                <a:latin typeface="Consolas" pitchFamily="49" charset="0"/>
                <a:ea typeface="+mn-ea"/>
                <a:cs typeface="Consolas" pitchFamily="49" charset="0"/>
              </a:rPr>
              <a:t>() </a:t>
            </a: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== </a:t>
            </a:r>
            <a:r>
              <a:rPr lang="en-US" altLang="ko-KR" sz="14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false </a:t>
            </a: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) {	// </a:t>
            </a:r>
            <a:r>
              <a:rPr lang="ko-KR" altLang="en-US" sz="1400" dirty="0" err="1">
                <a:latin typeface="Consolas" pitchFamily="49" charset="0"/>
                <a:ea typeface="+mn-ea"/>
                <a:cs typeface="Consolas" pitchFamily="49" charset="0"/>
              </a:rPr>
              <a:t>덱이</a:t>
            </a:r>
            <a:r>
              <a:rPr lang="ko-KR" altLang="en-US" sz="1400" dirty="0">
                <a:latin typeface="Consolas" pitchFamily="49" charset="0"/>
                <a:ea typeface="+mn-ea"/>
                <a:cs typeface="Consolas" pitchFamily="49" charset="0"/>
              </a:rPr>
              <a:t> 비어있지 않는 동안</a:t>
            </a:r>
          </a:p>
          <a:p>
            <a:pPr>
              <a:buNone/>
            </a:pPr>
            <a:r>
              <a:rPr lang="en-US" altLang="ko-KR" sz="14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        Location2D</a:t>
            </a: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 here = </a:t>
            </a:r>
            <a:r>
              <a:rPr lang="en-US" altLang="ko-KR" sz="1400" b="1" u="sng" dirty="0" err="1">
                <a:latin typeface="Consolas" pitchFamily="49" charset="0"/>
                <a:ea typeface="+mn-ea"/>
                <a:cs typeface="Consolas" pitchFamily="49" charset="0"/>
              </a:rPr>
              <a:t>locDeque.front</a:t>
            </a:r>
            <a:r>
              <a:rPr lang="en-US" altLang="ko-KR" sz="1400" b="1" u="sng" dirty="0">
                <a:latin typeface="Consolas" pitchFamily="49" charset="0"/>
                <a:ea typeface="+mn-ea"/>
                <a:cs typeface="Consolas" pitchFamily="49" charset="0"/>
              </a:rPr>
              <a:t>();</a:t>
            </a:r>
            <a:r>
              <a:rPr lang="en-US" altLang="ko-KR" sz="1400" b="1" dirty="0">
                <a:latin typeface="Consolas" pitchFamily="49" charset="0"/>
                <a:ea typeface="+mn-ea"/>
                <a:cs typeface="Consolas" pitchFamily="49" charset="0"/>
              </a:rPr>
              <a:t> 	</a:t>
            </a: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// </a:t>
            </a:r>
            <a:r>
              <a:rPr lang="ko-KR" altLang="en-US" sz="1400" dirty="0" err="1">
                <a:latin typeface="Consolas" pitchFamily="49" charset="0"/>
                <a:ea typeface="+mn-ea"/>
                <a:cs typeface="Consolas" pitchFamily="49" charset="0"/>
              </a:rPr>
              <a:t>덱의</a:t>
            </a:r>
            <a:r>
              <a:rPr lang="ko-KR" altLang="en-US" sz="1400" dirty="0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front </a:t>
            </a:r>
            <a:r>
              <a:rPr lang="ko-KR" altLang="en-US" sz="1400" dirty="0">
                <a:latin typeface="Consolas" pitchFamily="49" charset="0"/>
                <a:ea typeface="+mn-ea"/>
                <a:cs typeface="Consolas" pitchFamily="49" charset="0"/>
              </a:rPr>
              <a:t>상단 객체 복사</a:t>
            </a:r>
          </a:p>
          <a:p>
            <a:pPr>
              <a:buNone/>
            </a:pPr>
            <a:r>
              <a:rPr lang="en-US" altLang="ko-KR" sz="1400" b="1" dirty="0">
                <a:latin typeface="Consolas" pitchFamily="49" charset="0"/>
                <a:ea typeface="+mn-ea"/>
                <a:cs typeface="Consolas" pitchFamily="49" charset="0"/>
              </a:rPr>
              <a:t>         </a:t>
            </a:r>
            <a:r>
              <a:rPr lang="en-US" altLang="ko-KR" sz="1400" b="1" u="sng" dirty="0" err="1">
                <a:latin typeface="Consolas" pitchFamily="49" charset="0"/>
                <a:ea typeface="+mn-ea"/>
                <a:cs typeface="Consolas" pitchFamily="49" charset="0"/>
              </a:rPr>
              <a:t>locDeque.pop_front</a:t>
            </a:r>
            <a:r>
              <a:rPr lang="en-US" altLang="ko-KR" sz="1400" b="1" u="sng" dirty="0">
                <a:latin typeface="Consolas" pitchFamily="49" charset="0"/>
                <a:ea typeface="+mn-ea"/>
                <a:cs typeface="Consolas" pitchFamily="49" charset="0"/>
              </a:rPr>
              <a:t>()</a:t>
            </a:r>
            <a:r>
              <a:rPr lang="en-US" altLang="ko-KR" sz="1400" u="sng" dirty="0">
                <a:latin typeface="Consolas" pitchFamily="49" charset="0"/>
                <a:ea typeface="+mn-ea"/>
                <a:cs typeface="Consolas" pitchFamily="49" charset="0"/>
              </a:rPr>
              <a:t>;</a:t>
            </a: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 		// </a:t>
            </a:r>
            <a:r>
              <a:rPr lang="ko-KR" altLang="en-US" sz="1400" dirty="0" err="1">
                <a:latin typeface="Consolas" pitchFamily="49" charset="0"/>
                <a:ea typeface="+mn-ea"/>
                <a:cs typeface="Consolas" pitchFamily="49" charset="0"/>
              </a:rPr>
              <a:t>덱</a:t>
            </a:r>
            <a:r>
              <a:rPr lang="ko-KR" altLang="en-US" sz="1400" dirty="0">
                <a:latin typeface="Consolas" pitchFamily="49" charset="0"/>
                <a:ea typeface="+mn-ea"/>
                <a:cs typeface="Consolas" pitchFamily="49" charset="0"/>
              </a:rPr>
              <a:t> 상단 객체 삭제</a:t>
            </a:r>
          </a:p>
          <a:p>
            <a:pPr>
              <a:buNone/>
            </a:pP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         ...</a:t>
            </a:r>
            <a:endParaRPr lang="ko-KR" altLang="en-US" sz="1400" dirty="0">
              <a:latin typeface="Consolas" pitchFamily="49" charset="0"/>
              <a:ea typeface="+mn-ea"/>
              <a:cs typeface="Consolas" pitchFamily="49" charset="0"/>
            </a:endParaRPr>
          </a:p>
          <a:p>
            <a:pPr>
              <a:buNone/>
            </a:pPr>
            <a:r>
              <a:rPr lang="en-US" altLang="ko-KR" sz="14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        else</a:t>
            </a: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 {				// </a:t>
            </a:r>
            <a:r>
              <a:rPr lang="ko-KR" altLang="en-US" sz="1400" dirty="0">
                <a:latin typeface="Consolas" pitchFamily="49" charset="0"/>
                <a:ea typeface="+mn-ea"/>
                <a:cs typeface="Consolas" pitchFamily="49" charset="0"/>
              </a:rPr>
              <a:t>출구가 아니면 현재 위치를</a:t>
            </a:r>
          </a:p>
          <a:p>
            <a:pPr>
              <a:buNone/>
            </a:pP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             map[r][c] = '.';		// </a:t>
            </a:r>
            <a:r>
              <a:rPr lang="ko-KR" altLang="en-US" sz="1400" dirty="0">
                <a:latin typeface="Consolas" pitchFamily="49" charset="0"/>
                <a:ea typeface="+mn-ea"/>
                <a:cs typeface="Consolas" pitchFamily="49" charset="0"/>
              </a:rPr>
              <a:t>현재 위치를 </a:t>
            </a: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"</a:t>
            </a:r>
            <a:r>
              <a:rPr lang="ko-KR" altLang="en-US" sz="1400" dirty="0">
                <a:latin typeface="Consolas" pitchFamily="49" charset="0"/>
                <a:ea typeface="+mn-ea"/>
                <a:cs typeface="Consolas" pitchFamily="49" charset="0"/>
              </a:rPr>
              <a:t>지나옴</a:t>
            </a: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" </a:t>
            </a:r>
            <a:r>
              <a:rPr lang="ko-KR" altLang="en-US" sz="1400" dirty="0">
                <a:latin typeface="Consolas" pitchFamily="49" charset="0"/>
                <a:ea typeface="+mn-ea"/>
                <a:cs typeface="Consolas" pitchFamily="49" charset="0"/>
              </a:rPr>
              <a:t>처리</a:t>
            </a:r>
          </a:p>
          <a:p>
            <a:pPr>
              <a:buNone/>
            </a:pPr>
            <a:r>
              <a:rPr lang="en-US" altLang="ko-KR" sz="14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            if</a:t>
            </a: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lang="en-US" altLang="ko-KR" sz="1400" dirty="0" err="1">
                <a:latin typeface="Consolas" pitchFamily="49" charset="0"/>
                <a:ea typeface="+mn-ea"/>
                <a:cs typeface="Consolas" pitchFamily="49" charset="0"/>
              </a:rPr>
              <a:t>isValidLoc</a:t>
            </a: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(r-1,c)) </a:t>
            </a:r>
            <a:r>
              <a:rPr lang="en-US" altLang="ko-KR" sz="1400" b="1" u="sng" dirty="0" err="1">
                <a:latin typeface="Consolas" pitchFamily="49" charset="0"/>
                <a:ea typeface="+mn-ea"/>
                <a:cs typeface="Consolas" pitchFamily="49" charset="0"/>
              </a:rPr>
              <a:t>locDeque.push_front</a:t>
            </a:r>
            <a:r>
              <a:rPr lang="en-US" altLang="ko-KR" sz="1400" b="1" u="sng" dirty="0">
                <a:latin typeface="Consolas" pitchFamily="49" charset="0"/>
                <a:ea typeface="+mn-ea"/>
                <a:cs typeface="Consolas" pitchFamily="49" charset="0"/>
              </a:rPr>
              <a:t>(Location2D(r-1,c))</a:t>
            </a:r>
            <a:r>
              <a:rPr lang="en-US" altLang="ko-KR" sz="1400" u="sng" dirty="0">
                <a:latin typeface="Consolas" pitchFamily="49" charset="0"/>
                <a:ea typeface="+mn-ea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US" altLang="ko-KR" sz="14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            if</a:t>
            </a: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lang="en-US" altLang="ko-KR" sz="1400" dirty="0" err="1">
                <a:latin typeface="Consolas" pitchFamily="49" charset="0"/>
                <a:ea typeface="+mn-ea"/>
                <a:cs typeface="Consolas" pitchFamily="49" charset="0"/>
              </a:rPr>
              <a:t>isValidLoc</a:t>
            </a: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(r+1,c)) </a:t>
            </a:r>
            <a:r>
              <a:rPr lang="en-US" altLang="ko-KR" sz="1400" b="1" u="sng" dirty="0" err="1">
                <a:latin typeface="Consolas" pitchFamily="49" charset="0"/>
                <a:ea typeface="+mn-ea"/>
                <a:cs typeface="Consolas" pitchFamily="49" charset="0"/>
              </a:rPr>
              <a:t>locDeque</a:t>
            </a:r>
            <a:r>
              <a:rPr lang="en-US" altLang="ko-KR" sz="1400" u="sng" dirty="0" err="1">
                <a:latin typeface="Consolas" pitchFamily="49" charset="0"/>
                <a:ea typeface="+mn-ea"/>
                <a:cs typeface="Consolas" pitchFamily="49" charset="0"/>
              </a:rPr>
              <a:t>.</a:t>
            </a:r>
            <a:r>
              <a:rPr lang="en-US" altLang="ko-KR" sz="1400" dirty="0" err="1">
                <a:latin typeface="Consolas" pitchFamily="49" charset="0"/>
                <a:ea typeface="+mn-ea"/>
                <a:cs typeface="Consolas" pitchFamily="49" charset="0"/>
              </a:rPr>
              <a:t>push_front</a:t>
            </a: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(Location2D(r+1,c));</a:t>
            </a:r>
          </a:p>
          <a:p>
            <a:pPr>
              <a:buNone/>
            </a:pPr>
            <a:r>
              <a:rPr lang="en-US" altLang="ko-KR" sz="14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            if</a:t>
            </a: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lang="en-US" altLang="ko-KR" sz="1400" dirty="0" err="1">
                <a:latin typeface="Consolas" pitchFamily="49" charset="0"/>
                <a:ea typeface="+mn-ea"/>
                <a:cs typeface="Consolas" pitchFamily="49" charset="0"/>
              </a:rPr>
              <a:t>isValidLoc</a:t>
            </a: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(r,c-1)) </a:t>
            </a:r>
            <a:r>
              <a:rPr lang="en-US" altLang="ko-KR" sz="1400" b="1" u="sng" dirty="0" err="1">
                <a:latin typeface="Consolas" pitchFamily="49" charset="0"/>
                <a:ea typeface="+mn-ea"/>
                <a:cs typeface="Consolas" pitchFamily="49" charset="0"/>
              </a:rPr>
              <a:t>locDeque</a:t>
            </a:r>
            <a:r>
              <a:rPr lang="en-US" altLang="ko-KR" sz="1400" u="sng" dirty="0" err="1">
                <a:latin typeface="Consolas" pitchFamily="49" charset="0"/>
                <a:ea typeface="+mn-ea"/>
                <a:cs typeface="Consolas" pitchFamily="49" charset="0"/>
              </a:rPr>
              <a:t>.</a:t>
            </a:r>
            <a:r>
              <a:rPr lang="en-US" altLang="ko-KR" sz="1400" dirty="0" err="1">
                <a:latin typeface="Consolas" pitchFamily="49" charset="0"/>
                <a:ea typeface="+mn-ea"/>
                <a:cs typeface="Consolas" pitchFamily="49" charset="0"/>
              </a:rPr>
              <a:t>push_front</a:t>
            </a: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(Location2D(r,c-1));</a:t>
            </a:r>
          </a:p>
          <a:p>
            <a:pPr>
              <a:buNone/>
            </a:pPr>
            <a:r>
              <a:rPr lang="en-US" altLang="ko-KR" sz="14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            if</a:t>
            </a: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lang="en-US" altLang="ko-KR" sz="1400" dirty="0" err="1">
                <a:latin typeface="Consolas" pitchFamily="49" charset="0"/>
                <a:ea typeface="+mn-ea"/>
                <a:cs typeface="Consolas" pitchFamily="49" charset="0"/>
              </a:rPr>
              <a:t>isValidLoc</a:t>
            </a: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(r,c+1)) </a:t>
            </a:r>
            <a:r>
              <a:rPr lang="en-US" altLang="ko-KR" sz="1400" b="1" u="sng" dirty="0" err="1">
                <a:latin typeface="Consolas" pitchFamily="49" charset="0"/>
                <a:ea typeface="+mn-ea"/>
                <a:cs typeface="Consolas" pitchFamily="49" charset="0"/>
              </a:rPr>
              <a:t>locDeque</a:t>
            </a:r>
            <a:r>
              <a:rPr lang="en-US" altLang="ko-KR" sz="1400" u="sng" dirty="0" err="1">
                <a:latin typeface="Consolas" pitchFamily="49" charset="0"/>
                <a:ea typeface="+mn-ea"/>
                <a:cs typeface="Consolas" pitchFamily="49" charset="0"/>
              </a:rPr>
              <a:t>.</a:t>
            </a:r>
            <a:r>
              <a:rPr lang="en-US" altLang="ko-KR" sz="1400" dirty="0" err="1">
                <a:latin typeface="Consolas" pitchFamily="49" charset="0"/>
                <a:ea typeface="+mn-ea"/>
                <a:cs typeface="Consolas" pitchFamily="49" charset="0"/>
              </a:rPr>
              <a:t>push_front</a:t>
            </a: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(Location2D(r,c+1));</a:t>
            </a:r>
          </a:p>
          <a:p>
            <a:pPr>
              <a:buNone/>
            </a:pP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         }</a:t>
            </a:r>
          </a:p>
          <a:p>
            <a:pPr>
              <a:buNone/>
            </a:pP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      }</a:t>
            </a:r>
          </a:p>
          <a:p>
            <a:pPr>
              <a:buNone/>
            </a:pP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      </a:t>
            </a:r>
            <a:r>
              <a:rPr lang="en-US" altLang="ko-KR" sz="1400" dirty="0" err="1">
                <a:latin typeface="Consolas" pitchFamily="49" charset="0"/>
                <a:ea typeface="+mn-ea"/>
                <a:cs typeface="Consolas" pitchFamily="49" charset="0"/>
              </a:rPr>
              <a:t>printf</a:t>
            </a: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("</a:t>
            </a:r>
            <a:r>
              <a:rPr lang="ko-KR" altLang="en-US" sz="1400" dirty="0">
                <a:latin typeface="Consolas" pitchFamily="49" charset="0"/>
                <a:ea typeface="+mn-ea"/>
                <a:cs typeface="Consolas" pitchFamily="49" charset="0"/>
              </a:rPr>
              <a:t>미로탐색실패</a:t>
            </a: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\n");</a:t>
            </a:r>
          </a:p>
          <a:p>
            <a:pPr>
              <a:buNone/>
            </a:pP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}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STL</a:t>
            </a:r>
            <a:r>
              <a:rPr lang="ko-KR" altLang="en-US" dirty="0"/>
              <a:t>의 </a:t>
            </a:r>
            <a:r>
              <a:rPr lang="ko-KR" altLang="en-US" dirty="0" err="1"/>
              <a:t>덱</a:t>
            </a:r>
            <a:r>
              <a:rPr lang="ko-KR" altLang="en-US" dirty="0"/>
              <a:t> 클래스 사용 </a:t>
            </a:r>
            <a:r>
              <a:rPr lang="en-US" altLang="ko-KR" dirty="0"/>
              <a:t>DFS</a:t>
            </a:r>
            <a:endParaRPr lang="ko-KR" alt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568" r="3476" b="1342"/>
          <a:stretch/>
        </p:blipFill>
        <p:spPr bwMode="auto">
          <a:xfrm>
            <a:off x="2861810" y="5499230"/>
            <a:ext cx="5516967" cy="328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016605" y="1808820"/>
            <a:ext cx="2700300" cy="22502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16604" y="2348880"/>
            <a:ext cx="2835315" cy="22502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956826" y="4419110"/>
            <a:ext cx="3810529" cy="94510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444152" y="3113965"/>
            <a:ext cx="3487888" cy="4950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1517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b="1" dirty="0"/>
              <a:t>너비 우선 탐색</a:t>
            </a:r>
            <a:r>
              <a:rPr lang="en-US" altLang="ko-KR" sz="2400" b="1" dirty="0"/>
              <a:t>(BFS, Breadth First Search) </a:t>
            </a:r>
          </a:p>
          <a:p>
            <a:endParaRPr lang="en-US" altLang="ko-KR" sz="2400" dirty="0"/>
          </a:p>
        </p:txBody>
      </p:sp>
      <p:pic>
        <p:nvPicPr>
          <p:cNvPr id="45057" name="_x360652008" descr="EMB00001cdc36e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35" y="2033845"/>
            <a:ext cx="8516558" cy="405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덱의</a:t>
            </a:r>
            <a:r>
              <a:rPr lang="ko-KR" altLang="en-US" dirty="0"/>
              <a:t> 응용 </a:t>
            </a:r>
            <a:r>
              <a:rPr lang="en-US" altLang="ko-KR" dirty="0"/>
              <a:t>: </a:t>
            </a:r>
            <a:r>
              <a:rPr lang="ko-KR" altLang="en-US" dirty="0"/>
              <a:t>미로 탐색 </a:t>
            </a:r>
            <a:r>
              <a:rPr lang="en-US" altLang="ko-KR" dirty="0"/>
              <a:t>BFS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9020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99048" y="1268760"/>
            <a:ext cx="8145905" cy="52198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1pPr>
            <a:lvl2pPr marL="742950" indent="-285750" eaLnBrk="0" fontAlgn="t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2pPr>
            <a:lvl3pPr marL="1143000" indent="-228600" eaLnBrk="0" fontAlgn="t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1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3pPr>
            <a:lvl4pPr marL="1600200" indent="-228600" eaLnBrk="0" fontAlgn="t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2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4pPr>
            <a:lvl5pPr marL="2057400" indent="-228600" eaLnBrk="0" fontAlgn="t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9pPr>
          </a:lstStyle>
          <a:p>
            <a:pPr>
              <a:buNone/>
            </a:pPr>
            <a:r>
              <a:rPr lang="en-US" altLang="ko-KR" sz="14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#include </a:t>
            </a: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&lt;</a:t>
            </a:r>
            <a:r>
              <a:rPr lang="en-US" altLang="ko-KR" sz="1400" dirty="0" err="1">
                <a:latin typeface="Consolas" pitchFamily="49" charset="0"/>
                <a:ea typeface="+mn-ea"/>
                <a:cs typeface="Consolas" pitchFamily="49" charset="0"/>
              </a:rPr>
              <a:t>deque</a:t>
            </a: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&gt;                  // STL</a:t>
            </a:r>
            <a:r>
              <a:rPr lang="ko-KR" altLang="en-US" sz="1400" dirty="0">
                <a:latin typeface="Consolas" pitchFamily="49" charset="0"/>
                <a:ea typeface="+mn-ea"/>
                <a:cs typeface="Consolas" pitchFamily="49" charset="0"/>
              </a:rPr>
              <a:t>의 </a:t>
            </a:r>
            <a:r>
              <a:rPr lang="en-US" altLang="ko-KR" sz="1400" dirty="0" err="1">
                <a:latin typeface="Consolas" pitchFamily="49" charset="0"/>
                <a:ea typeface="+mn-ea"/>
                <a:cs typeface="Consolas" pitchFamily="49" charset="0"/>
              </a:rPr>
              <a:t>deque</a:t>
            </a: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ko-KR" altLang="en-US" sz="1400" dirty="0">
                <a:latin typeface="Consolas" pitchFamily="49" charset="0"/>
                <a:ea typeface="+mn-ea"/>
                <a:cs typeface="Consolas" pitchFamily="49" charset="0"/>
              </a:rPr>
              <a:t>템플릿 파일 포함</a:t>
            </a:r>
          </a:p>
          <a:p>
            <a:pPr>
              <a:buNone/>
            </a:pPr>
            <a:r>
              <a:rPr lang="en-US" altLang="ko-KR" sz="14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void</a:t>
            </a: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 main() {</a:t>
            </a:r>
          </a:p>
          <a:p>
            <a:pPr>
              <a:buNone/>
            </a:pPr>
            <a:r>
              <a:rPr lang="en-US" altLang="ko-KR" sz="1400" b="1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    </a:t>
            </a:r>
            <a:r>
              <a:rPr lang="en-US" altLang="ko-KR" sz="1400" b="1" u="sng" dirty="0" err="1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deque</a:t>
            </a:r>
            <a:r>
              <a:rPr lang="en-US" altLang="ko-KR" sz="1400" b="1" u="sng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&lt;Location2D&gt; </a:t>
            </a:r>
            <a:r>
              <a:rPr lang="en-US" altLang="ko-KR" sz="1400" b="1" u="sng" dirty="0" err="1">
                <a:latin typeface="Consolas" pitchFamily="49" charset="0"/>
                <a:ea typeface="+mn-ea"/>
                <a:cs typeface="Consolas" pitchFamily="49" charset="0"/>
              </a:rPr>
              <a:t>locDeque</a:t>
            </a:r>
            <a:r>
              <a:rPr lang="en-US" altLang="ko-KR" sz="1400" u="sng" dirty="0">
                <a:latin typeface="Consolas" pitchFamily="49" charset="0"/>
                <a:ea typeface="+mn-ea"/>
                <a:cs typeface="Consolas" pitchFamily="49" charset="0"/>
              </a:rPr>
              <a:t>;</a:t>
            </a: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 		// </a:t>
            </a:r>
            <a:r>
              <a:rPr lang="ko-KR" altLang="en-US" sz="1400" dirty="0">
                <a:latin typeface="Consolas" pitchFamily="49" charset="0"/>
                <a:ea typeface="+mn-ea"/>
                <a:cs typeface="Consolas" pitchFamily="49" charset="0"/>
              </a:rPr>
              <a:t>위치 </a:t>
            </a:r>
            <a:r>
              <a:rPr lang="ko-KR" altLang="en-US" sz="1400" dirty="0" err="1">
                <a:latin typeface="Consolas" pitchFamily="49" charset="0"/>
                <a:ea typeface="+mn-ea"/>
                <a:cs typeface="Consolas" pitchFamily="49" charset="0"/>
              </a:rPr>
              <a:t>덱</a:t>
            </a:r>
            <a:r>
              <a:rPr lang="ko-KR" altLang="en-US" sz="1400" dirty="0">
                <a:latin typeface="Consolas" pitchFamily="49" charset="0"/>
                <a:ea typeface="+mn-ea"/>
                <a:cs typeface="Consolas" pitchFamily="49" charset="0"/>
              </a:rPr>
              <a:t> 객체 생성</a:t>
            </a:r>
          </a:p>
          <a:p>
            <a:pPr>
              <a:buNone/>
            </a:pPr>
            <a:r>
              <a:rPr lang="en-US" altLang="ko-KR" sz="14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    Location2D</a:t>
            </a: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 entry(1,0); 		// </a:t>
            </a:r>
            <a:r>
              <a:rPr lang="ko-KR" altLang="en-US" sz="1400" dirty="0">
                <a:latin typeface="Consolas" pitchFamily="49" charset="0"/>
                <a:ea typeface="+mn-ea"/>
                <a:cs typeface="Consolas" pitchFamily="49" charset="0"/>
              </a:rPr>
              <a:t>입구 객체</a:t>
            </a:r>
          </a:p>
          <a:p>
            <a:pPr>
              <a:buNone/>
            </a:pP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     </a:t>
            </a:r>
            <a:r>
              <a:rPr lang="en-US" altLang="ko-KR" sz="1400" dirty="0" err="1">
                <a:latin typeface="Consolas" pitchFamily="49" charset="0"/>
                <a:ea typeface="+mn-ea"/>
                <a:cs typeface="Consolas" pitchFamily="49" charset="0"/>
              </a:rPr>
              <a:t>locDeque.push_front</a:t>
            </a: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( entry );		// </a:t>
            </a:r>
            <a:r>
              <a:rPr lang="ko-KR" altLang="en-US" sz="1400" dirty="0" err="1">
                <a:latin typeface="Consolas" pitchFamily="49" charset="0"/>
                <a:ea typeface="+mn-ea"/>
                <a:cs typeface="Consolas" pitchFamily="49" charset="0"/>
              </a:rPr>
              <a:t>덱에</a:t>
            </a:r>
            <a:r>
              <a:rPr lang="ko-KR" altLang="en-US" sz="1400" dirty="0">
                <a:latin typeface="Consolas" pitchFamily="49" charset="0"/>
                <a:ea typeface="+mn-ea"/>
                <a:cs typeface="Consolas" pitchFamily="49" charset="0"/>
              </a:rPr>
              <a:t> 입구 위치 삽입</a:t>
            </a:r>
          </a:p>
          <a:p>
            <a:pPr>
              <a:buNone/>
            </a:pPr>
            <a:r>
              <a:rPr lang="en-US" altLang="ko-KR" sz="14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    </a:t>
            </a:r>
          </a:p>
          <a:p>
            <a:pPr>
              <a:buNone/>
            </a:pPr>
            <a:r>
              <a:rPr lang="en-US" altLang="ko-KR" sz="14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    while</a:t>
            </a: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 ( </a:t>
            </a:r>
            <a:r>
              <a:rPr lang="en-US" altLang="ko-KR" sz="1400" b="1" u="sng" dirty="0" err="1">
                <a:latin typeface="Consolas" pitchFamily="49" charset="0"/>
                <a:ea typeface="+mn-ea"/>
                <a:cs typeface="Consolas" pitchFamily="49" charset="0"/>
              </a:rPr>
              <a:t>locDeque.empty</a:t>
            </a:r>
            <a:r>
              <a:rPr lang="en-US" altLang="ko-KR" sz="1400" b="1" u="sng" dirty="0">
                <a:latin typeface="Consolas" pitchFamily="49" charset="0"/>
                <a:ea typeface="+mn-ea"/>
                <a:cs typeface="Consolas" pitchFamily="49" charset="0"/>
              </a:rPr>
              <a:t>() </a:t>
            </a: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== </a:t>
            </a:r>
            <a:r>
              <a:rPr lang="en-US" altLang="ko-KR" sz="14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false </a:t>
            </a: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) {	// </a:t>
            </a:r>
            <a:r>
              <a:rPr lang="ko-KR" altLang="en-US" sz="1400" dirty="0" err="1">
                <a:latin typeface="Consolas" pitchFamily="49" charset="0"/>
                <a:ea typeface="+mn-ea"/>
                <a:cs typeface="Consolas" pitchFamily="49" charset="0"/>
              </a:rPr>
              <a:t>덱이</a:t>
            </a:r>
            <a:r>
              <a:rPr lang="ko-KR" altLang="en-US" sz="1400" dirty="0">
                <a:latin typeface="Consolas" pitchFamily="49" charset="0"/>
                <a:ea typeface="+mn-ea"/>
                <a:cs typeface="Consolas" pitchFamily="49" charset="0"/>
              </a:rPr>
              <a:t> 비어있지 않는 동안</a:t>
            </a:r>
          </a:p>
          <a:p>
            <a:pPr>
              <a:buNone/>
            </a:pPr>
            <a:r>
              <a:rPr lang="en-US" altLang="ko-KR" sz="14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        Location2D</a:t>
            </a: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 here = </a:t>
            </a:r>
            <a:r>
              <a:rPr lang="en-US" altLang="ko-KR" sz="1400" b="1" u="sng" dirty="0" err="1">
                <a:latin typeface="Consolas" pitchFamily="49" charset="0"/>
                <a:ea typeface="+mn-ea"/>
                <a:cs typeface="Consolas" pitchFamily="49" charset="0"/>
              </a:rPr>
              <a:t>locDeque.rear</a:t>
            </a:r>
            <a:r>
              <a:rPr lang="en-US" altLang="ko-KR" sz="1400" b="1" u="sng" dirty="0">
                <a:latin typeface="Consolas" pitchFamily="49" charset="0"/>
                <a:ea typeface="+mn-ea"/>
                <a:cs typeface="Consolas" pitchFamily="49" charset="0"/>
              </a:rPr>
              <a:t>();</a:t>
            </a:r>
            <a:r>
              <a:rPr lang="en-US" altLang="ko-KR" sz="1400" b="1" dirty="0">
                <a:latin typeface="Consolas" pitchFamily="49" charset="0"/>
                <a:ea typeface="+mn-ea"/>
                <a:cs typeface="Consolas" pitchFamily="49" charset="0"/>
              </a:rPr>
              <a:t> 	</a:t>
            </a: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// </a:t>
            </a:r>
            <a:r>
              <a:rPr lang="ko-KR" altLang="en-US" sz="1400" dirty="0" err="1">
                <a:latin typeface="Consolas" pitchFamily="49" charset="0"/>
                <a:ea typeface="+mn-ea"/>
                <a:cs typeface="Consolas" pitchFamily="49" charset="0"/>
              </a:rPr>
              <a:t>덱의</a:t>
            </a:r>
            <a:r>
              <a:rPr lang="ko-KR" altLang="en-US" sz="1400" dirty="0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front </a:t>
            </a:r>
            <a:r>
              <a:rPr lang="ko-KR" altLang="en-US" sz="1400" dirty="0">
                <a:latin typeface="Consolas" pitchFamily="49" charset="0"/>
                <a:ea typeface="+mn-ea"/>
                <a:cs typeface="Consolas" pitchFamily="49" charset="0"/>
              </a:rPr>
              <a:t>상단 객체 복사</a:t>
            </a:r>
          </a:p>
          <a:p>
            <a:pPr>
              <a:buNone/>
            </a:pPr>
            <a:r>
              <a:rPr lang="en-US" altLang="ko-KR" sz="1400" b="1" dirty="0">
                <a:latin typeface="Consolas" pitchFamily="49" charset="0"/>
                <a:ea typeface="+mn-ea"/>
                <a:cs typeface="Consolas" pitchFamily="49" charset="0"/>
              </a:rPr>
              <a:t>         </a:t>
            </a:r>
            <a:r>
              <a:rPr lang="en-US" altLang="ko-KR" sz="1400" b="1" u="sng" dirty="0" err="1">
                <a:latin typeface="Consolas" pitchFamily="49" charset="0"/>
                <a:ea typeface="+mn-ea"/>
                <a:cs typeface="Consolas" pitchFamily="49" charset="0"/>
              </a:rPr>
              <a:t>locDeque.pop_rear</a:t>
            </a:r>
            <a:r>
              <a:rPr lang="en-US" altLang="ko-KR" sz="1400" b="1" u="sng" dirty="0">
                <a:latin typeface="Consolas" pitchFamily="49" charset="0"/>
                <a:ea typeface="+mn-ea"/>
                <a:cs typeface="Consolas" pitchFamily="49" charset="0"/>
              </a:rPr>
              <a:t>()</a:t>
            </a:r>
            <a:r>
              <a:rPr lang="en-US" altLang="ko-KR" sz="1400" u="sng" dirty="0">
                <a:latin typeface="Consolas" pitchFamily="49" charset="0"/>
                <a:ea typeface="+mn-ea"/>
                <a:cs typeface="Consolas" pitchFamily="49" charset="0"/>
              </a:rPr>
              <a:t>;</a:t>
            </a: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 		// </a:t>
            </a:r>
            <a:r>
              <a:rPr lang="ko-KR" altLang="en-US" sz="1400" dirty="0" err="1">
                <a:latin typeface="Consolas" pitchFamily="49" charset="0"/>
                <a:ea typeface="+mn-ea"/>
                <a:cs typeface="Consolas" pitchFamily="49" charset="0"/>
              </a:rPr>
              <a:t>덱</a:t>
            </a:r>
            <a:r>
              <a:rPr lang="ko-KR" altLang="en-US" sz="1400" dirty="0">
                <a:latin typeface="Consolas" pitchFamily="49" charset="0"/>
                <a:ea typeface="+mn-ea"/>
                <a:cs typeface="Consolas" pitchFamily="49" charset="0"/>
              </a:rPr>
              <a:t> 상단 객체 삭제</a:t>
            </a:r>
          </a:p>
          <a:p>
            <a:pPr>
              <a:buNone/>
            </a:pP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         ...</a:t>
            </a:r>
            <a:endParaRPr lang="ko-KR" altLang="en-US" sz="1400" dirty="0">
              <a:latin typeface="Consolas" pitchFamily="49" charset="0"/>
              <a:ea typeface="+mn-ea"/>
              <a:cs typeface="Consolas" pitchFamily="49" charset="0"/>
            </a:endParaRPr>
          </a:p>
          <a:p>
            <a:pPr>
              <a:buNone/>
            </a:pPr>
            <a:r>
              <a:rPr lang="en-US" altLang="ko-KR" sz="14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        else</a:t>
            </a: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 {				// </a:t>
            </a:r>
            <a:r>
              <a:rPr lang="ko-KR" altLang="en-US" sz="1400" dirty="0">
                <a:latin typeface="Consolas" pitchFamily="49" charset="0"/>
                <a:ea typeface="+mn-ea"/>
                <a:cs typeface="Consolas" pitchFamily="49" charset="0"/>
              </a:rPr>
              <a:t>출구가 아니면 현재 위치를</a:t>
            </a:r>
          </a:p>
          <a:p>
            <a:pPr>
              <a:buNone/>
            </a:pP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             map[r][c] = '.';		// </a:t>
            </a:r>
            <a:r>
              <a:rPr lang="ko-KR" altLang="en-US" sz="1400" dirty="0">
                <a:latin typeface="Consolas" pitchFamily="49" charset="0"/>
                <a:ea typeface="+mn-ea"/>
                <a:cs typeface="Consolas" pitchFamily="49" charset="0"/>
              </a:rPr>
              <a:t>현재 위치를 </a:t>
            </a: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"</a:t>
            </a:r>
            <a:r>
              <a:rPr lang="ko-KR" altLang="en-US" sz="1400" dirty="0">
                <a:latin typeface="Consolas" pitchFamily="49" charset="0"/>
                <a:ea typeface="+mn-ea"/>
                <a:cs typeface="Consolas" pitchFamily="49" charset="0"/>
              </a:rPr>
              <a:t>지나옴</a:t>
            </a: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" </a:t>
            </a:r>
            <a:r>
              <a:rPr lang="ko-KR" altLang="en-US" sz="1400" dirty="0">
                <a:latin typeface="Consolas" pitchFamily="49" charset="0"/>
                <a:ea typeface="+mn-ea"/>
                <a:cs typeface="Consolas" pitchFamily="49" charset="0"/>
              </a:rPr>
              <a:t>처리</a:t>
            </a:r>
          </a:p>
          <a:p>
            <a:pPr>
              <a:buNone/>
            </a:pPr>
            <a:r>
              <a:rPr lang="en-US" altLang="ko-KR" sz="14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            if</a:t>
            </a: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lang="en-US" altLang="ko-KR" sz="1400" dirty="0" err="1">
                <a:latin typeface="Consolas" pitchFamily="49" charset="0"/>
                <a:ea typeface="+mn-ea"/>
                <a:cs typeface="Consolas" pitchFamily="49" charset="0"/>
              </a:rPr>
              <a:t>isValidLoc</a:t>
            </a: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(r-1,c)) </a:t>
            </a:r>
            <a:r>
              <a:rPr lang="en-US" altLang="ko-KR" sz="1400" b="1" u="sng" dirty="0" err="1">
                <a:latin typeface="Consolas" pitchFamily="49" charset="0"/>
                <a:ea typeface="+mn-ea"/>
                <a:cs typeface="Consolas" pitchFamily="49" charset="0"/>
              </a:rPr>
              <a:t>locDeque.push_front</a:t>
            </a:r>
            <a:r>
              <a:rPr lang="en-US" altLang="ko-KR" sz="1400" b="1" u="sng" dirty="0">
                <a:latin typeface="Consolas" pitchFamily="49" charset="0"/>
                <a:ea typeface="+mn-ea"/>
                <a:cs typeface="Consolas" pitchFamily="49" charset="0"/>
              </a:rPr>
              <a:t>(Location2D(r-1,c))</a:t>
            </a:r>
            <a:r>
              <a:rPr lang="en-US" altLang="ko-KR" sz="1400" u="sng" dirty="0">
                <a:latin typeface="Consolas" pitchFamily="49" charset="0"/>
                <a:ea typeface="+mn-ea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US" altLang="ko-KR" sz="14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            if</a:t>
            </a: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lang="en-US" altLang="ko-KR" sz="1400" dirty="0" err="1">
                <a:latin typeface="Consolas" pitchFamily="49" charset="0"/>
                <a:ea typeface="+mn-ea"/>
                <a:cs typeface="Consolas" pitchFamily="49" charset="0"/>
              </a:rPr>
              <a:t>isValidLoc</a:t>
            </a: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(r+1,c)) </a:t>
            </a:r>
            <a:r>
              <a:rPr lang="en-US" altLang="ko-KR" sz="1400" b="1" u="sng" dirty="0" err="1">
                <a:latin typeface="Consolas" pitchFamily="49" charset="0"/>
                <a:ea typeface="+mn-ea"/>
                <a:cs typeface="Consolas" pitchFamily="49" charset="0"/>
              </a:rPr>
              <a:t>locDeque</a:t>
            </a:r>
            <a:r>
              <a:rPr lang="en-US" altLang="ko-KR" sz="1400" u="sng" dirty="0" err="1">
                <a:latin typeface="Consolas" pitchFamily="49" charset="0"/>
                <a:ea typeface="+mn-ea"/>
                <a:cs typeface="Consolas" pitchFamily="49" charset="0"/>
              </a:rPr>
              <a:t>.</a:t>
            </a:r>
            <a:r>
              <a:rPr lang="en-US" altLang="ko-KR" sz="1400" dirty="0" err="1">
                <a:latin typeface="Consolas" pitchFamily="49" charset="0"/>
                <a:ea typeface="+mn-ea"/>
                <a:cs typeface="Consolas" pitchFamily="49" charset="0"/>
              </a:rPr>
              <a:t>push_front</a:t>
            </a: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(Location2D(r+1,c));</a:t>
            </a:r>
          </a:p>
          <a:p>
            <a:pPr>
              <a:buNone/>
            </a:pPr>
            <a:r>
              <a:rPr lang="en-US" altLang="ko-KR" sz="14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            if</a:t>
            </a: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lang="en-US" altLang="ko-KR" sz="1400" dirty="0" err="1">
                <a:latin typeface="Consolas" pitchFamily="49" charset="0"/>
                <a:ea typeface="+mn-ea"/>
                <a:cs typeface="Consolas" pitchFamily="49" charset="0"/>
              </a:rPr>
              <a:t>isValidLoc</a:t>
            </a: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(r,c-1)) </a:t>
            </a:r>
            <a:r>
              <a:rPr lang="en-US" altLang="ko-KR" sz="1400" b="1" u="sng" dirty="0" err="1">
                <a:latin typeface="Consolas" pitchFamily="49" charset="0"/>
                <a:ea typeface="+mn-ea"/>
                <a:cs typeface="Consolas" pitchFamily="49" charset="0"/>
              </a:rPr>
              <a:t>locDeque</a:t>
            </a:r>
            <a:r>
              <a:rPr lang="en-US" altLang="ko-KR" sz="1400" u="sng" dirty="0" err="1">
                <a:latin typeface="Consolas" pitchFamily="49" charset="0"/>
                <a:ea typeface="+mn-ea"/>
                <a:cs typeface="Consolas" pitchFamily="49" charset="0"/>
              </a:rPr>
              <a:t>.</a:t>
            </a:r>
            <a:r>
              <a:rPr lang="en-US" altLang="ko-KR" sz="1400" dirty="0" err="1">
                <a:latin typeface="Consolas" pitchFamily="49" charset="0"/>
                <a:ea typeface="+mn-ea"/>
                <a:cs typeface="Consolas" pitchFamily="49" charset="0"/>
              </a:rPr>
              <a:t>push_front</a:t>
            </a: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(Location2D(r,c-1));</a:t>
            </a:r>
          </a:p>
          <a:p>
            <a:pPr>
              <a:buNone/>
            </a:pPr>
            <a:r>
              <a:rPr lang="en-US" altLang="ko-KR" sz="14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            if</a:t>
            </a: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lang="en-US" altLang="ko-KR" sz="1400" dirty="0" err="1">
                <a:latin typeface="Consolas" pitchFamily="49" charset="0"/>
                <a:ea typeface="+mn-ea"/>
                <a:cs typeface="Consolas" pitchFamily="49" charset="0"/>
              </a:rPr>
              <a:t>isValidLoc</a:t>
            </a: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(r,c+1)) </a:t>
            </a:r>
            <a:r>
              <a:rPr lang="en-US" altLang="ko-KR" sz="1400" b="1" u="sng" dirty="0" err="1">
                <a:latin typeface="Consolas" pitchFamily="49" charset="0"/>
                <a:ea typeface="+mn-ea"/>
                <a:cs typeface="Consolas" pitchFamily="49" charset="0"/>
              </a:rPr>
              <a:t>locDeque</a:t>
            </a:r>
            <a:r>
              <a:rPr lang="en-US" altLang="ko-KR" sz="1400" u="sng" dirty="0" err="1">
                <a:latin typeface="Consolas" pitchFamily="49" charset="0"/>
                <a:ea typeface="+mn-ea"/>
                <a:cs typeface="Consolas" pitchFamily="49" charset="0"/>
              </a:rPr>
              <a:t>.</a:t>
            </a:r>
            <a:r>
              <a:rPr lang="en-US" altLang="ko-KR" sz="1400" dirty="0" err="1">
                <a:latin typeface="Consolas" pitchFamily="49" charset="0"/>
                <a:ea typeface="+mn-ea"/>
                <a:cs typeface="Consolas" pitchFamily="49" charset="0"/>
              </a:rPr>
              <a:t>push_front</a:t>
            </a: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(Location2D(r,c+1));</a:t>
            </a:r>
          </a:p>
          <a:p>
            <a:pPr>
              <a:buNone/>
            </a:pP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         }</a:t>
            </a:r>
          </a:p>
          <a:p>
            <a:pPr>
              <a:buNone/>
            </a:pP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      }</a:t>
            </a:r>
          </a:p>
          <a:p>
            <a:pPr>
              <a:buNone/>
            </a:pP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      </a:t>
            </a:r>
            <a:r>
              <a:rPr lang="en-US" altLang="ko-KR" sz="1400" dirty="0" err="1">
                <a:latin typeface="Consolas" pitchFamily="49" charset="0"/>
                <a:ea typeface="+mn-ea"/>
                <a:cs typeface="Consolas" pitchFamily="49" charset="0"/>
              </a:rPr>
              <a:t>printf</a:t>
            </a: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("</a:t>
            </a:r>
            <a:r>
              <a:rPr lang="ko-KR" altLang="en-US" sz="1400" dirty="0">
                <a:latin typeface="Consolas" pitchFamily="49" charset="0"/>
                <a:ea typeface="+mn-ea"/>
                <a:cs typeface="Consolas" pitchFamily="49" charset="0"/>
              </a:rPr>
              <a:t>미로탐색실패</a:t>
            </a: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\n");</a:t>
            </a:r>
          </a:p>
          <a:p>
            <a:pPr>
              <a:buNone/>
            </a:pP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}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STL</a:t>
            </a:r>
            <a:r>
              <a:rPr lang="ko-KR" altLang="en-US" dirty="0"/>
              <a:t>의 </a:t>
            </a:r>
            <a:r>
              <a:rPr lang="ko-KR" altLang="en-US" dirty="0" err="1"/>
              <a:t>덱</a:t>
            </a:r>
            <a:r>
              <a:rPr lang="ko-KR" altLang="en-US" dirty="0"/>
              <a:t> 클래스 사용 </a:t>
            </a:r>
            <a:r>
              <a:rPr lang="en-US" altLang="ko-KR" dirty="0"/>
              <a:t>BFS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444152" y="3113965"/>
            <a:ext cx="3487888" cy="4950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741" r="2133" b="-1"/>
          <a:stretch/>
        </p:blipFill>
        <p:spPr bwMode="auto">
          <a:xfrm>
            <a:off x="3131840" y="5454225"/>
            <a:ext cx="5408914" cy="500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1323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82860" y="1493785"/>
            <a:ext cx="82296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sz="2400" dirty="0"/>
              <a:t>직접적인 응용</a:t>
            </a:r>
          </a:p>
          <a:p>
            <a:pPr lvl="1" eaLnBrk="1" hangingPunct="1"/>
            <a:r>
              <a:rPr lang="ko-KR" altLang="en-US" sz="2000" dirty="0"/>
              <a:t>시뮬레이션의 </a:t>
            </a:r>
            <a:r>
              <a:rPr lang="ko-KR" altLang="en-US" sz="2000" dirty="0" err="1"/>
              <a:t>대기열</a:t>
            </a:r>
            <a:r>
              <a:rPr lang="en-US" altLang="ko-KR" sz="2000" dirty="0"/>
              <a:t>(</a:t>
            </a:r>
            <a:r>
              <a:rPr lang="ko-KR" altLang="en-US" sz="2000" dirty="0"/>
              <a:t>공항의 비행기들</a:t>
            </a:r>
            <a:r>
              <a:rPr lang="en-US" altLang="ko-KR" sz="2000" dirty="0"/>
              <a:t>, </a:t>
            </a:r>
            <a:r>
              <a:rPr lang="ko-KR" altLang="en-US" sz="2000" dirty="0"/>
              <a:t>은행에서의 </a:t>
            </a:r>
            <a:r>
              <a:rPr lang="ko-KR" altLang="en-US" sz="2000" dirty="0" err="1"/>
              <a:t>대기열</a:t>
            </a:r>
            <a:r>
              <a:rPr lang="en-US" altLang="ko-KR" sz="2000" dirty="0"/>
              <a:t>)</a:t>
            </a:r>
          </a:p>
          <a:p>
            <a:pPr lvl="1" eaLnBrk="1" hangingPunct="1"/>
            <a:r>
              <a:rPr lang="ko-KR" altLang="en-US" sz="2000" dirty="0"/>
              <a:t>통신에서의 데이터 </a:t>
            </a:r>
            <a:r>
              <a:rPr lang="ko-KR" altLang="en-US" sz="2000" dirty="0" err="1"/>
              <a:t>패킷들의</a:t>
            </a:r>
            <a:r>
              <a:rPr lang="ko-KR" altLang="en-US" sz="2000" dirty="0"/>
              <a:t> 모델링에 이용</a:t>
            </a:r>
          </a:p>
          <a:p>
            <a:pPr lvl="1" eaLnBrk="1" hangingPunct="1"/>
            <a:r>
              <a:rPr lang="ko-KR" altLang="en-US" sz="2000" dirty="0"/>
              <a:t>프린터와 컴퓨터 사이의 </a:t>
            </a:r>
            <a:r>
              <a:rPr lang="ko-KR" altLang="en-US" sz="2000" dirty="0" err="1"/>
              <a:t>버퍼링</a:t>
            </a:r>
            <a:endParaRPr lang="en-US" altLang="ko-KR" sz="2000" dirty="0"/>
          </a:p>
          <a:p>
            <a:pPr lvl="1" eaLnBrk="1" hangingPunct="1"/>
            <a:endParaRPr lang="en-US" altLang="ko-KR" sz="2000" dirty="0"/>
          </a:p>
          <a:p>
            <a:pPr lvl="1" eaLnBrk="1" hangingPunct="1"/>
            <a:endParaRPr lang="en-US" altLang="ko-KR" sz="2000" dirty="0"/>
          </a:p>
          <a:p>
            <a:pPr lvl="1" eaLnBrk="1" hangingPunct="1"/>
            <a:endParaRPr lang="en-US" altLang="ko-KR" sz="2000" dirty="0"/>
          </a:p>
          <a:p>
            <a:pPr lvl="1" eaLnBrk="1" hangingPunct="1"/>
            <a:endParaRPr lang="ko-KR" altLang="en-US" sz="2000" dirty="0"/>
          </a:p>
          <a:p>
            <a:pPr eaLnBrk="1" hangingPunct="1"/>
            <a:r>
              <a:rPr lang="ko-KR" altLang="en-US" sz="2400" dirty="0"/>
              <a:t>간접적인 응용</a:t>
            </a:r>
          </a:p>
          <a:p>
            <a:pPr lvl="1" eaLnBrk="1" hangingPunct="1"/>
            <a:r>
              <a:rPr lang="ko-KR" altLang="en-US" sz="2000" dirty="0" err="1"/>
              <a:t>스택과</a:t>
            </a:r>
            <a:r>
              <a:rPr lang="ko-KR" altLang="en-US" sz="2000" dirty="0"/>
              <a:t> 마찬가지로 프로그래머의 도구</a:t>
            </a:r>
          </a:p>
          <a:p>
            <a:pPr lvl="1" eaLnBrk="1" hangingPunct="1"/>
            <a:r>
              <a:rPr lang="ko-KR" altLang="en-US" sz="2000" dirty="0"/>
              <a:t>많은 알고리즘에서 사용됨</a:t>
            </a:r>
          </a:p>
        </p:txBody>
      </p:sp>
      <p:pic>
        <p:nvPicPr>
          <p:cNvPr id="31745" name="_x360652808" descr="EMB00001cdc36d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895" y="3237729"/>
            <a:ext cx="4575237" cy="154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큐의 응용</a:t>
            </a:r>
          </a:p>
        </p:txBody>
      </p:sp>
    </p:spTree>
    <p:extLst>
      <p:ext uri="{BB962C8B-B14F-4D97-AF65-F5344CB8AC3E}">
        <p14:creationId xmlns:p14="http://schemas.microsoft.com/office/powerpoint/2010/main" val="505420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/>
          <p:cNvSpPr>
            <a:spLocks noGrp="1" noChangeArrowheads="1"/>
          </p:cNvSpPr>
          <p:nvPr>
            <p:ph idx="1"/>
          </p:nvPr>
        </p:nvSpPr>
        <p:spPr>
          <a:xfrm>
            <a:off x="482860" y="1493785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배열을 선형으로 사용하여 큐를 구현</a:t>
            </a:r>
          </a:p>
          <a:p>
            <a:pPr lvl="1"/>
            <a:endParaRPr lang="en-US" altLang="ko-KR" sz="2000" dirty="0"/>
          </a:p>
          <a:p>
            <a:pPr lvl="1"/>
            <a:endParaRPr lang="en-US" altLang="ko-KR" dirty="0"/>
          </a:p>
          <a:p>
            <a:pPr lvl="1"/>
            <a:endParaRPr lang="en-US" altLang="ko-KR" sz="2000" dirty="0"/>
          </a:p>
          <a:p>
            <a:pPr lvl="1"/>
            <a:endParaRPr lang="en-US" altLang="ko-KR" dirty="0"/>
          </a:p>
          <a:p>
            <a:pPr lvl="1"/>
            <a:endParaRPr lang="en-US" altLang="ko-KR" sz="2000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삽입을 계속하기 위해서는 요소들을 이동시켜야 함</a:t>
            </a:r>
          </a:p>
          <a:p>
            <a:pPr marL="0" indent="0">
              <a:buNone/>
            </a:pPr>
            <a:endParaRPr lang="ko-KR" altLang="en-US" sz="24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배열을 이용한 큐 </a:t>
            </a:r>
            <a:r>
              <a:rPr lang="en-US" altLang="ko-KR" dirty="0"/>
              <a:t>: </a:t>
            </a:r>
            <a:r>
              <a:rPr lang="ko-KR" altLang="en-US" dirty="0" err="1"/>
              <a:t>선형큐</a:t>
            </a:r>
            <a:endParaRPr lang="ko-KR" altLang="en-US" dirty="0"/>
          </a:p>
        </p:txBody>
      </p:sp>
      <p:pic>
        <p:nvPicPr>
          <p:cNvPr id="1025" name="_x147185872" descr="EMB00000bf4551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139190"/>
            <a:ext cx="5985665" cy="135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_x146572952" descr="EMB00000bf4552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705" y="1898830"/>
            <a:ext cx="4680520" cy="269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020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/>
          <p:cNvSpPr>
            <a:spLocks noGrp="1" noChangeArrowheads="1"/>
          </p:cNvSpPr>
          <p:nvPr>
            <p:ph idx="1"/>
          </p:nvPr>
        </p:nvSpPr>
        <p:spPr>
          <a:xfrm>
            <a:off x="482860" y="1493785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400" dirty="0" err="1"/>
              <a:t>원형큐</a:t>
            </a:r>
            <a:r>
              <a:rPr lang="en-US" altLang="ko-KR" sz="2400" dirty="0"/>
              <a:t>: </a:t>
            </a:r>
            <a:r>
              <a:rPr lang="ko-KR" altLang="en-US" sz="2400" dirty="0"/>
              <a:t>배열을 원형으로 사용하여 큐를 구현</a:t>
            </a:r>
          </a:p>
        </p:txBody>
      </p:sp>
      <p:pic>
        <p:nvPicPr>
          <p:cNvPr id="30721" name="_x37276696" descr="EMB00001cdc36e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710" y="2232652"/>
            <a:ext cx="5678127" cy="367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해결방법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/>
              <a:t>원형큐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1180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전단과 후단을 관리하기 위한 </a:t>
            </a:r>
            <a:r>
              <a:rPr lang="en-US" altLang="ko-KR"/>
              <a:t>2</a:t>
            </a:r>
            <a:r>
              <a:rPr lang="ko-KR" altLang="en-US"/>
              <a:t>개의 변수 필요</a:t>
            </a:r>
          </a:p>
          <a:p>
            <a:pPr lvl="1"/>
            <a:r>
              <a:rPr lang="en-US" altLang="ko-KR"/>
              <a:t>front: </a:t>
            </a:r>
            <a:r>
              <a:rPr lang="ko-KR" altLang="en-US"/>
              <a:t>첫번째 요소 하나 앞의 인덱스</a:t>
            </a:r>
          </a:p>
          <a:p>
            <a:pPr lvl="1"/>
            <a:r>
              <a:rPr lang="en-US" altLang="ko-KR"/>
              <a:t>rear: </a:t>
            </a:r>
            <a:r>
              <a:rPr lang="ko-KR" altLang="en-US"/>
              <a:t>마지막 요소의 인덱스</a:t>
            </a:r>
          </a:p>
          <a:p>
            <a:endParaRPr lang="en-US" altLang="ko-KR" dirty="0"/>
          </a:p>
        </p:txBody>
      </p:sp>
      <p:grpSp>
        <p:nvGrpSpPr>
          <p:cNvPr id="9220" name="Group 4"/>
          <p:cNvGrpSpPr>
            <a:grpSpLocks/>
          </p:cNvGrpSpPr>
          <p:nvPr/>
        </p:nvGrpSpPr>
        <p:grpSpPr bwMode="auto">
          <a:xfrm>
            <a:off x="3644525" y="3473335"/>
            <a:ext cx="1944687" cy="1944688"/>
            <a:chOff x="1519" y="799"/>
            <a:chExt cx="2722" cy="2722"/>
          </a:xfrm>
        </p:grpSpPr>
        <p:sp>
          <p:nvSpPr>
            <p:cNvPr id="9235" name="Oval 5"/>
            <p:cNvSpPr>
              <a:spLocks noChangeArrowheads="1"/>
            </p:cNvSpPr>
            <p:nvPr/>
          </p:nvSpPr>
          <p:spPr bwMode="auto">
            <a:xfrm>
              <a:off x="1519" y="799"/>
              <a:ext cx="2722" cy="272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36" name="Oval 6"/>
            <p:cNvSpPr>
              <a:spLocks noChangeArrowheads="1"/>
            </p:cNvSpPr>
            <p:nvPr/>
          </p:nvSpPr>
          <p:spPr bwMode="auto">
            <a:xfrm>
              <a:off x="2426" y="1706"/>
              <a:ext cx="908" cy="9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37" name="Line 7"/>
            <p:cNvSpPr>
              <a:spLocks noChangeShapeType="1"/>
            </p:cNvSpPr>
            <p:nvPr/>
          </p:nvSpPr>
          <p:spPr bwMode="auto">
            <a:xfrm>
              <a:off x="2880" y="799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38" name="Line 8"/>
            <p:cNvSpPr>
              <a:spLocks noChangeShapeType="1"/>
            </p:cNvSpPr>
            <p:nvPr/>
          </p:nvSpPr>
          <p:spPr bwMode="auto">
            <a:xfrm>
              <a:off x="2880" y="2614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39" name="Line 9"/>
            <p:cNvSpPr>
              <a:spLocks noChangeShapeType="1"/>
            </p:cNvSpPr>
            <p:nvPr/>
          </p:nvSpPr>
          <p:spPr bwMode="auto">
            <a:xfrm>
              <a:off x="1519" y="2160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40" name="Line 10"/>
            <p:cNvSpPr>
              <a:spLocks noChangeShapeType="1"/>
            </p:cNvSpPr>
            <p:nvPr/>
          </p:nvSpPr>
          <p:spPr bwMode="auto">
            <a:xfrm>
              <a:off x="3334" y="2160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41" name="Line 11"/>
            <p:cNvSpPr>
              <a:spLocks noChangeShapeType="1"/>
            </p:cNvSpPr>
            <p:nvPr/>
          </p:nvSpPr>
          <p:spPr bwMode="auto">
            <a:xfrm>
              <a:off x="1927" y="1207"/>
              <a:ext cx="635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42" name="Line 12"/>
            <p:cNvSpPr>
              <a:spLocks noChangeShapeType="1"/>
            </p:cNvSpPr>
            <p:nvPr/>
          </p:nvSpPr>
          <p:spPr bwMode="auto">
            <a:xfrm flipH="1">
              <a:off x="3198" y="1207"/>
              <a:ext cx="635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43" name="Line 13"/>
            <p:cNvSpPr>
              <a:spLocks noChangeShapeType="1"/>
            </p:cNvSpPr>
            <p:nvPr/>
          </p:nvSpPr>
          <p:spPr bwMode="auto">
            <a:xfrm flipH="1">
              <a:off x="1927" y="2478"/>
              <a:ext cx="635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44" name="Line 14"/>
            <p:cNvSpPr>
              <a:spLocks noChangeShapeType="1"/>
            </p:cNvSpPr>
            <p:nvPr/>
          </p:nvSpPr>
          <p:spPr bwMode="auto">
            <a:xfrm>
              <a:off x="3198" y="2478"/>
              <a:ext cx="635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9221" name="Text Box 15"/>
          <p:cNvSpPr txBox="1">
            <a:spLocks noChangeArrowheads="1"/>
          </p:cNvSpPr>
          <p:nvPr/>
        </p:nvSpPr>
        <p:spPr bwMode="auto">
          <a:xfrm>
            <a:off x="4003300" y="5344998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charset="0"/>
              </a:defRPr>
            </a:lvl1pPr>
            <a:lvl2pPr>
              <a:defRPr kumimoji="1" sz="2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charset="0"/>
              </a:defRPr>
            </a:lvl2pPr>
            <a:lvl3pPr>
              <a:defRPr kumimoji="1" sz="1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charset="0"/>
              </a:defRPr>
            </a:lvl3pPr>
            <a:lvl4pPr>
              <a:defRPr kumimoji="1" sz="12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charset="0"/>
              </a:defRPr>
            </a:lvl4pPr>
            <a:lvl5pPr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charset="0"/>
              </a:defRPr>
            </a:lvl5pPr>
            <a:lvl6pPr eaLnBrk="0" hangingPunct="0"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charset="0"/>
              </a:defRPr>
            </a:lvl6pPr>
            <a:lvl7pPr eaLnBrk="0" hangingPunct="0"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charset="0"/>
              </a:defRPr>
            </a:lvl7pPr>
            <a:lvl8pPr eaLnBrk="0" hangingPunct="0"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charset="0"/>
              </a:defRPr>
            </a:lvl8pPr>
            <a:lvl9pPr eaLnBrk="0" hangingPunct="0"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charset="0"/>
              </a:defRPr>
            </a:lvl9pPr>
          </a:lstStyle>
          <a:p>
            <a:r>
              <a:rPr lang="en-US" altLang="ko-KR" sz="1800">
                <a:latin typeface="HY엽서L" pitchFamily="18" charset="-127"/>
                <a:ea typeface="HY엽서L" pitchFamily="18" charset="-127"/>
              </a:rPr>
              <a:t>0</a:t>
            </a:r>
          </a:p>
        </p:txBody>
      </p:sp>
      <p:sp>
        <p:nvSpPr>
          <p:cNvPr id="9222" name="Text Box 16"/>
          <p:cNvSpPr txBox="1">
            <a:spLocks noChangeArrowheads="1"/>
          </p:cNvSpPr>
          <p:nvPr/>
        </p:nvSpPr>
        <p:spPr bwMode="auto">
          <a:xfrm>
            <a:off x="3355600" y="4697298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charset="0"/>
              </a:defRPr>
            </a:lvl1pPr>
            <a:lvl2pPr>
              <a:defRPr kumimoji="1" sz="2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charset="0"/>
              </a:defRPr>
            </a:lvl2pPr>
            <a:lvl3pPr>
              <a:defRPr kumimoji="1" sz="1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charset="0"/>
              </a:defRPr>
            </a:lvl3pPr>
            <a:lvl4pPr>
              <a:defRPr kumimoji="1" sz="12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charset="0"/>
              </a:defRPr>
            </a:lvl4pPr>
            <a:lvl5pPr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charset="0"/>
              </a:defRPr>
            </a:lvl5pPr>
            <a:lvl6pPr eaLnBrk="0" hangingPunct="0"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charset="0"/>
              </a:defRPr>
            </a:lvl6pPr>
            <a:lvl7pPr eaLnBrk="0" hangingPunct="0"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charset="0"/>
              </a:defRPr>
            </a:lvl7pPr>
            <a:lvl8pPr eaLnBrk="0" hangingPunct="0"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charset="0"/>
              </a:defRPr>
            </a:lvl8pPr>
            <a:lvl9pPr eaLnBrk="0" hangingPunct="0"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charset="0"/>
              </a:defRPr>
            </a:lvl9pPr>
          </a:lstStyle>
          <a:p>
            <a:r>
              <a:rPr lang="en-US" altLang="ko-KR" sz="1800">
                <a:latin typeface="HY엽서L" pitchFamily="18" charset="-127"/>
                <a:ea typeface="HY엽서L" pitchFamily="18" charset="-127"/>
              </a:rPr>
              <a:t>1</a:t>
            </a:r>
          </a:p>
        </p:txBody>
      </p:sp>
      <p:sp>
        <p:nvSpPr>
          <p:cNvPr id="9223" name="Text Box 17"/>
          <p:cNvSpPr txBox="1">
            <a:spLocks noChangeArrowheads="1"/>
          </p:cNvSpPr>
          <p:nvPr/>
        </p:nvSpPr>
        <p:spPr bwMode="auto">
          <a:xfrm>
            <a:off x="3355600" y="3760673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charset="0"/>
              </a:defRPr>
            </a:lvl1pPr>
            <a:lvl2pPr>
              <a:defRPr kumimoji="1" sz="2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charset="0"/>
              </a:defRPr>
            </a:lvl2pPr>
            <a:lvl3pPr>
              <a:defRPr kumimoji="1" sz="1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charset="0"/>
              </a:defRPr>
            </a:lvl3pPr>
            <a:lvl4pPr>
              <a:defRPr kumimoji="1" sz="12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charset="0"/>
              </a:defRPr>
            </a:lvl4pPr>
            <a:lvl5pPr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charset="0"/>
              </a:defRPr>
            </a:lvl5pPr>
            <a:lvl6pPr eaLnBrk="0" hangingPunct="0"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charset="0"/>
              </a:defRPr>
            </a:lvl6pPr>
            <a:lvl7pPr eaLnBrk="0" hangingPunct="0"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charset="0"/>
              </a:defRPr>
            </a:lvl7pPr>
            <a:lvl8pPr eaLnBrk="0" hangingPunct="0"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charset="0"/>
              </a:defRPr>
            </a:lvl8pPr>
            <a:lvl9pPr eaLnBrk="0" hangingPunct="0"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charset="0"/>
              </a:defRPr>
            </a:lvl9pPr>
          </a:lstStyle>
          <a:p>
            <a:r>
              <a:rPr lang="en-US" altLang="ko-KR" sz="1800">
                <a:latin typeface="HY엽서L" pitchFamily="18" charset="-127"/>
                <a:ea typeface="HY엽서L" pitchFamily="18" charset="-127"/>
              </a:rPr>
              <a:t>2</a:t>
            </a:r>
          </a:p>
        </p:txBody>
      </p:sp>
      <p:sp>
        <p:nvSpPr>
          <p:cNvPr id="9224" name="Text Box 18"/>
          <p:cNvSpPr txBox="1">
            <a:spLocks noChangeArrowheads="1"/>
          </p:cNvSpPr>
          <p:nvPr/>
        </p:nvSpPr>
        <p:spPr bwMode="auto">
          <a:xfrm>
            <a:off x="3931862" y="3184410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charset="0"/>
              </a:defRPr>
            </a:lvl1pPr>
            <a:lvl2pPr>
              <a:defRPr kumimoji="1" sz="2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charset="0"/>
              </a:defRPr>
            </a:lvl2pPr>
            <a:lvl3pPr>
              <a:defRPr kumimoji="1" sz="1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charset="0"/>
              </a:defRPr>
            </a:lvl3pPr>
            <a:lvl4pPr>
              <a:defRPr kumimoji="1" sz="12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charset="0"/>
              </a:defRPr>
            </a:lvl4pPr>
            <a:lvl5pPr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charset="0"/>
              </a:defRPr>
            </a:lvl5pPr>
            <a:lvl6pPr eaLnBrk="0" hangingPunct="0"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charset="0"/>
              </a:defRPr>
            </a:lvl6pPr>
            <a:lvl7pPr eaLnBrk="0" hangingPunct="0"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charset="0"/>
              </a:defRPr>
            </a:lvl7pPr>
            <a:lvl8pPr eaLnBrk="0" hangingPunct="0"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charset="0"/>
              </a:defRPr>
            </a:lvl8pPr>
            <a:lvl9pPr eaLnBrk="0" hangingPunct="0"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charset="0"/>
              </a:defRPr>
            </a:lvl9pPr>
          </a:lstStyle>
          <a:p>
            <a:r>
              <a:rPr lang="en-US" altLang="ko-KR" sz="1800">
                <a:latin typeface="HY엽서L" pitchFamily="18" charset="-127"/>
                <a:ea typeface="HY엽서L" pitchFamily="18" charset="-127"/>
              </a:rPr>
              <a:t>3</a:t>
            </a:r>
          </a:p>
        </p:txBody>
      </p:sp>
      <p:sp>
        <p:nvSpPr>
          <p:cNvPr id="9225" name="Text Box 19"/>
          <p:cNvSpPr txBox="1">
            <a:spLocks noChangeArrowheads="1"/>
          </p:cNvSpPr>
          <p:nvPr/>
        </p:nvSpPr>
        <p:spPr bwMode="auto">
          <a:xfrm>
            <a:off x="4868487" y="3257435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charset="0"/>
              </a:defRPr>
            </a:lvl1pPr>
            <a:lvl2pPr>
              <a:defRPr kumimoji="1" sz="2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charset="0"/>
              </a:defRPr>
            </a:lvl2pPr>
            <a:lvl3pPr>
              <a:defRPr kumimoji="1" sz="1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charset="0"/>
              </a:defRPr>
            </a:lvl3pPr>
            <a:lvl4pPr>
              <a:defRPr kumimoji="1" sz="12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charset="0"/>
              </a:defRPr>
            </a:lvl4pPr>
            <a:lvl5pPr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charset="0"/>
              </a:defRPr>
            </a:lvl5pPr>
            <a:lvl6pPr eaLnBrk="0" hangingPunct="0"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charset="0"/>
              </a:defRPr>
            </a:lvl6pPr>
            <a:lvl7pPr eaLnBrk="0" hangingPunct="0"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charset="0"/>
              </a:defRPr>
            </a:lvl7pPr>
            <a:lvl8pPr eaLnBrk="0" hangingPunct="0"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charset="0"/>
              </a:defRPr>
            </a:lvl8pPr>
            <a:lvl9pPr eaLnBrk="0" hangingPunct="0"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charset="0"/>
              </a:defRPr>
            </a:lvl9pPr>
          </a:lstStyle>
          <a:p>
            <a:r>
              <a:rPr lang="en-US" altLang="ko-KR" sz="1800">
                <a:latin typeface="HY엽서L" pitchFamily="18" charset="-127"/>
                <a:ea typeface="HY엽서L" pitchFamily="18" charset="-127"/>
              </a:rPr>
              <a:t>4</a:t>
            </a:r>
          </a:p>
        </p:txBody>
      </p:sp>
      <p:sp>
        <p:nvSpPr>
          <p:cNvPr id="9226" name="Text Box 20"/>
          <p:cNvSpPr txBox="1">
            <a:spLocks noChangeArrowheads="1"/>
          </p:cNvSpPr>
          <p:nvPr/>
        </p:nvSpPr>
        <p:spPr bwMode="auto">
          <a:xfrm>
            <a:off x="5516187" y="3832110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charset="0"/>
              </a:defRPr>
            </a:lvl1pPr>
            <a:lvl2pPr>
              <a:defRPr kumimoji="1" sz="2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charset="0"/>
              </a:defRPr>
            </a:lvl2pPr>
            <a:lvl3pPr>
              <a:defRPr kumimoji="1" sz="1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charset="0"/>
              </a:defRPr>
            </a:lvl3pPr>
            <a:lvl4pPr>
              <a:defRPr kumimoji="1" sz="12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charset="0"/>
              </a:defRPr>
            </a:lvl4pPr>
            <a:lvl5pPr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charset="0"/>
              </a:defRPr>
            </a:lvl5pPr>
            <a:lvl6pPr eaLnBrk="0" hangingPunct="0"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charset="0"/>
              </a:defRPr>
            </a:lvl6pPr>
            <a:lvl7pPr eaLnBrk="0" hangingPunct="0"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charset="0"/>
              </a:defRPr>
            </a:lvl7pPr>
            <a:lvl8pPr eaLnBrk="0" hangingPunct="0"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charset="0"/>
              </a:defRPr>
            </a:lvl8pPr>
            <a:lvl9pPr eaLnBrk="0" hangingPunct="0"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charset="0"/>
              </a:defRPr>
            </a:lvl9pPr>
          </a:lstStyle>
          <a:p>
            <a:r>
              <a:rPr lang="en-US" altLang="ko-KR" sz="1800">
                <a:latin typeface="HY엽서L" pitchFamily="18" charset="-127"/>
                <a:ea typeface="HY엽서L" pitchFamily="18" charset="-127"/>
              </a:rPr>
              <a:t>5</a:t>
            </a:r>
          </a:p>
        </p:txBody>
      </p:sp>
      <p:sp>
        <p:nvSpPr>
          <p:cNvPr id="9227" name="Text Box 21"/>
          <p:cNvSpPr txBox="1">
            <a:spLocks noChangeArrowheads="1"/>
          </p:cNvSpPr>
          <p:nvPr/>
        </p:nvSpPr>
        <p:spPr bwMode="auto">
          <a:xfrm>
            <a:off x="5516187" y="4697298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charset="0"/>
              </a:defRPr>
            </a:lvl1pPr>
            <a:lvl2pPr>
              <a:defRPr kumimoji="1" sz="2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charset="0"/>
              </a:defRPr>
            </a:lvl2pPr>
            <a:lvl3pPr>
              <a:defRPr kumimoji="1" sz="1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charset="0"/>
              </a:defRPr>
            </a:lvl3pPr>
            <a:lvl4pPr>
              <a:defRPr kumimoji="1" sz="12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charset="0"/>
              </a:defRPr>
            </a:lvl4pPr>
            <a:lvl5pPr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charset="0"/>
              </a:defRPr>
            </a:lvl5pPr>
            <a:lvl6pPr eaLnBrk="0" hangingPunct="0"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charset="0"/>
              </a:defRPr>
            </a:lvl6pPr>
            <a:lvl7pPr eaLnBrk="0" hangingPunct="0"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charset="0"/>
              </a:defRPr>
            </a:lvl7pPr>
            <a:lvl8pPr eaLnBrk="0" hangingPunct="0"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charset="0"/>
              </a:defRPr>
            </a:lvl8pPr>
            <a:lvl9pPr eaLnBrk="0" hangingPunct="0"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charset="0"/>
              </a:defRPr>
            </a:lvl9pPr>
          </a:lstStyle>
          <a:p>
            <a:r>
              <a:rPr lang="en-US" altLang="ko-KR" sz="1800">
                <a:latin typeface="HY엽서L" pitchFamily="18" charset="-127"/>
                <a:ea typeface="HY엽서L" pitchFamily="18" charset="-127"/>
              </a:rPr>
              <a:t>6</a:t>
            </a:r>
          </a:p>
        </p:txBody>
      </p:sp>
      <p:sp>
        <p:nvSpPr>
          <p:cNvPr id="9228" name="Text Box 22"/>
          <p:cNvSpPr txBox="1">
            <a:spLocks noChangeArrowheads="1"/>
          </p:cNvSpPr>
          <p:nvPr/>
        </p:nvSpPr>
        <p:spPr bwMode="auto">
          <a:xfrm>
            <a:off x="4868487" y="5273560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charset="0"/>
              </a:defRPr>
            </a:lvl1pPr>
            <a:lvl2pPr>
              <a:defRPr kumimoji="1" sz="2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charset="0"/>
              </a:defRPr>
            </a:lvl2pPr>
            <a:lvl3pPr>
              <a:defRPr kumimoji="1" sz="1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charset="0"/>
              </a:defRPr>
            </a:lvl3pPr>
            <a:lvl4pPr>
              <a:defRPr kumimoji="1" sz="12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charset="0"/>
              </a:defRPr>
            </a:lvl4pPr>
            <a:lvl5pPr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charset="0"/>
              </a:defRPr>
            </a:lvl5pPr>
            <a:lvl6pPr eaLnBrk="0" hangingPunct="0"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charset="0"/>
              </a:defRPr>
            </a:lvl6pPr>
            <a:lvl7pPr eaLnBrk="0" hangingPunct="0"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charset="0"/>
              </a:defRPr>
            </a:lvl7pPr>
            <a:lvl8pPr eaLnBrk="0" hangingPunct="0"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charset="0"/>
              </a:defRPr>
            </a:lvl8pPr>
            <a:lvl9pPr eaLnBrk="0" hangingPunct="0"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charset="0"/>
              </a:defRPr>
            </a:lvl9pPr>
          </a:lstStyle>
          <a:p>
            <a:r>
              <a:rPr lang="en-US" altLang="ko-KR" sz="1800">
                <a:latin typeface="HY엽서L" pitchFamily="18" charset="-127"/>
                <a:ea typeface="HY엽서L" pitchFamily="18" charset="-127"/>
              </a:rPr>
              <a:t>7</a:t>
            </a:r>
          </a:p>
        </p:txBody>
      </p:sp>
      <p:sp>
        <p:nvSpPr>
          <p:cNvPr id="9229" name="Line 23"/>
          <p:cNvSpPr>
            <a:spLocks noChangeShapeType="1"/>
          </p:cNvSpPr>
          <p:nvPr/>
        </p:nvSpPr>
        <p:spPr bwMode="auto">
          <a:xfrm flipV="1">
            <a:off x="4436687" y="533864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30" name="Text Box 24"/>
          <p:cNvSpPr txBox="1">
            <a:spLocks noChangeArrowheads="1"/>
          </p:cNvSpPr>
          <p:nvPr/>
        </p:nvSpPr>
        <p:spPr bwMode="auto">
          <a:xfrm>
            <a:off x="4363662" y="5627573"/>
            <a:ext cx="79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charset="0"/>
              </a:defRPr>
            </a:lvl1pPr>
            <a:lvl2pPr>
              <a:defRPr kumimoji="1" sz="2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charset="0"/>
              </a:defRPr>
            </a:lvl2pPr>
            <a:lvl3pPr>
              <a:defRPr kumimoji="1" sz="1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charset="0"/>
              </a:defRPr>
            </a:lvl3pPr>
            <a:lvl4pPr>
              <a:defRPr kumimoji="1" sz="12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charset="0"/>
              </a:defRPr>
            </a:lvl4pPr>
            <a:lvl5pPr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charset="0"/>
              </a:defRPr>
            </a:lvl5pPr>
            <a:lvl6pPr eaLnBrk="0" hangingPunct="0"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charset="0"/>
              </a:defRPr>
            </a:lvl6pPr>
            <a:lvl7pPr eaLnBrk="0" hangingPunct="0"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charset="0"/>
              </a:defRPr>
            </a:lvl7pPr>
            <a:lvl8pPr eaLnBrk="0" hangingPunct="0"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charset="0"/>
              </a:defRPr>
            </a:lvl8pPr>
            <a:lvl9pPr eaLnBrk="0" hangingPunct="0"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charset="0"/>
              </a:defRPr>
            </a:lvl9pPr>
          </a:lstStyle>
          <a:p>
            <a:r>
              <a:rPr lang="en-US" altLang="ko-KR" sz="1800">
                <a:latin typeface="HY엽서L" pitchFamily="18" charset="-127"/>
                <a:ea typeface="HY엽서L" pitchFamily="18" charset="-127"/>
              </a:rPr>
              <a:t>front</a:t>
            </a:r>
          </a:p>
        </p:txBody>
      </p:sp>
      <p:sp>
        <p:nvSpPr>
          <p:cNvPr id="9231" name="Text Box 25"/>
          <p:cNvSpPr txBox="1">
            <a:spLocks noChangeArrowheads="1"/>
          </p:cNvSpPr>
          <p:nvPr/>
        </p:nvSpPr>
        <p:spPr bwMode="auto">
          <a:xfrm>
            <a:off x="2996825" y="3184410"/>
            <a:ext cx="717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charset="0"/>
              </a:defRPr>
            </a:lvl1pPr>
            <a:lvl2pPr>
              <a:defRPr kumimoji="1" sz="2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charset="0"/>
              </a:defRPr>
            </a:lvl2pPr>
            <a:lvl3pPr>
              <a:defRPr kumimoji="1" sz="1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charset="0"/>
              </a:defRPr>
            </a:lvl3pPr>
            <a:lvl4pPr>
              <a:defRPr kumimoji="1" sz="12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charset="0"/>
              </a:defRPr>
            </a:lvl4pPr>
            <a:lvl5pPr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charset="0"/>
              </a:defRPr>
            </a:lvl5pPr>
            <a:lvl6pPr eaLnBrk="0" hangingPunct="0"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charset="0"/>
              </a:defRPr>
            </a:lvl6pPr>
            <a:lvl7pPr eaLnBrk="0" hangingPunct="0"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charset="0"/>
              </a:defRPr>
            </a:lvl7pPr>
            <a:lvl8pPr eaLnBrk="0" hangingPunct="0"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charset="0"/>
              </a:defRPr>
            </a:lvl8pPr>
            <a:lvl9pPr eaLnBrk="0" hangingPunct="0"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charset="0"/>
              </a:defRPr>
            </a:lvl9pPr>
          </a:lstStyle>
          <a:p>
            <a:r>
              <a:rPr lang="en-US" altLang="ko-KR" sz="1800">
                <a:latin typeface="HY엽서L" pitchFamily="18" charset="-127"/>
                <a:ea typeface="HY엽서L" pitchFamily="18" charset="-127"/>
              </a:rPr>
              <a:t>rear</a:t>
            </a:r>
          </a:p>
        </p:txBody>
      </p:sp>
      <p:sp>
        <p:nvSpPr>
          <p:cNvPr id="9232" name="Text Box 26"/>
          <p:cNvSpPr txBox="1">
            <a:spLocks noChangeArrowheads="1"/>
          </p:cNvSpPr>
          <p:nvPr/>
        </p:nvSpPr>
        <p:spPr bwMode="auto">
          <a:xfrm>
            <a:off x="3825500" y="4552835"/>
            <a:ext cx="346075" cy="366713"/>
          </a:xfrm>
          <a:prstGeom prst="rect">
            <a:avLst/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charset="0"/>
              </a:defRPr>
            </a:lvl1pPr>
            <a:lvl2pPr>
              <a:defRPr kumimoji="1" sz="2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charset="0"/>
              </a:defRPr>
            </a:lvl2pPr>
            <a:lvl3pPr>
              <a:defRPr kumimoji="1" sz="1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charset="0"/>
              </a:defRPr>
            </a:lvl3pPr>
            <a:lvl4pPr>
              <a:defRPr kumimoji="1" sz="12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charset="0"/>
              </a:defRPr>
            </a:lvl4pPr>
            <a:lvl5pPr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charset="0"/>
              </a:defRPr>
            </a:lvl5pPr>
            <a:lvl6pPr eaLnBrk="0" hangingPunct="0"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charset="0"/>
              </a:defRPr>
            </a:lvl6pPr>
            <a:lvl7pPr eaLnBrk="0" hangingPunct="0"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charset="0"/>
              </a:defRPr>
            </a:lvl7pPr>
            <a:lvl8pPr eaLnBrk="0" hangingPunct="0"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charset="0"/>
              </a:defRPr>
            </a:lvl8pPr>
            <a:lvl9pPr eaLnBrk="0" hangingPunct="0"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charset="0"/>
              </a:defRPr>
            </a:lvl9pPr>
          </a:lstStyle>
          <a:p>
            <a:r>
              <a:rPr lang="en-US" altLang="ko-KR" sz="1800">
                <a:latin typeface="HY엽서L" pitchFamily="18" charset="-127"/>
                <a:ea typeface="HY엽서L" pitchFamily="18" charset="-127"/>
              </a:rPr>
              <a:t>A</a:t>
            </a:r>
          </a:p>
        </p:txBody>
      </p:sp>
      <p:sp>
        <p:nvSpPr>
          <p:cNvPr id="9233" name="Text Box 27"/>
          <p:cNvSpPr txBox="1">
            <a:spLocks noChangeArrowheads="1"/>
          </p:cNvSpPr>
          <p:nvPr/>
        </p:nvSpPr>
        <p:spPr bwMode="auto">
          <a:xfrm>
            <a:off x="3788987" y="3976573"/>
            <a:ext cx="327025" cy="366712"/>
          </a:xfrm>
          <a:prstGeom prst="rect">
            <a:avLst/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charset="0"/>
              </a:defRPr>
            </a:lvl1pPr>
            <a:lvl2pPr>
              <a:defRPr kumimoji="1" sz="2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charset="0"/>
              </a:defRPr>
            </a:lvl2pPr>
            <a:lvl3pPr>
              <a:defRPr kumimoji="1" sz="1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charset="0"/>
              </a:defRPr>
            </a:lvl3pPr>
            <a:lvl4pPr>
              <a:defRPr kumimoji="1" sz="12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charset="0"/>
              </a:defRPr>
            </a:lvl4pPr>
            <a:lvl5pPr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charset="0"/>
              </a:defRPr>
            </a:lvl5pPr>
            <a:lvl6pPr eaLnBrk="0" hangingPunct="0"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charset="0"/>
              </a:defRPr>
            </a:lvl6pPr>
            <a:lvl7pPr eaLnBrk="0" hangingPunct="0"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charset="0"/>
              </a:defRPr>
            </a:lvl7pPr>
            <a:lvl8pPr eaLnBrk="0" hangingPunct="0"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charset="0"/>
              </a:defRPr>
            </a:lvl8pPr>
            <a:lvl9pPr eaLnBrk="0" hangingPunct="0"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charset="0"/>
              </a:defRPr>
            </a:lvl9pPr>
          </a:lstStyle>
          <a:p>
            <a:r>
              <a:rPr lang="en-US" altLang="ko-KR" sz="1800">
                <a:latin typeface="HY엽서L" pitchFamily="18" charset="-127"/>
                <a:ea typeface="HY엽서L" pitchFamily="18" charset="-127"/>
              </a:rPr>
              <a:t>B</a:t>
            </a:r>
          </a:p>
        </p:txBody>
      </p:sp>
      <p:sp>
        <p:nvSpPr>
          <p:cNvPr id="9234" name="Line 28"/>
          <p:cNvSpPr>
            <a:spLocks noChangeShapeType="1"/>
          </p:cNvSpPr>
          <p:nvPr/>
        </p:nvSpPr>
        <p:spPr bwMode="auto">
          <a:xfrm>
            <a:off x="3357187" y="3473335"/>
            <a:ext cx="358775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원형큐의</a:t>
            </a:r>
            <a:r>
              <a:rPr lang="ko-KR" altLang="en-US" dirty="0"/>
              <a:t> 구조</a:t>
            </a:r>
          </a:p>
        </p:txBody>
      </p:sp>
    </p:spTree>
    <p:extLst>
      <p:ext uri="{BB962C8B-B14F-4D97-AF65-F5344CB8AC3E}">
        <p14:creationId xmlns:p14="http://schemas.microsoft.com/office/powerpoint/2010/main" val="4048144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_x361035264" descr="EMB00001cdc36e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97" y="1449155"/>
            <a:ext cx="7245805" cy="477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삽입과 삭제연산</a:t>
            </a:r>
          </a:p>
        </p:txBody>
      </p:sp>
    </p:spTree>
    <p:extLst>
      <p:ext uri="{BB962C8B-B14F-4D97-AF65-F5344CB8AC3E}">
        <p14:creationId xmlns:p14="http://schemas.microsoft.com/office/powerpoint/2010/main" val="20927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4" name="Rectangle 9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공백상태</a:t>
            </a:r>
            <a:r>
              <a:rPr lang="en-US" altLang="ko-KR" sz="2400" dirty="0"/>
              <a:t>: </a:t>
            </a:r>
            <a:r>
              <a:rPr lang="en-US" altLang="ko-KR" sz="2400" dirty="0">
                <a:solidFill>
                  <a:srgbClr val="3366FF"/>
                </a:solidFill>
                <a:latin typeface="Consolas" panose="020B0609020204030204" pitchFamily="49" charset="0"/>
              </a:rPr>
              <a:t>front == rear</a:t>
            </a:r>
          </a:p>
          <a:p>
            <a:r>
              <a:rPr lang="ko-KR" altLang="en-US" sz="2400" dirty="0"/>
              <a:t>포화상태</a:t>
            </a:r>
            <a:r>
              <a:rPr lang="en-US" altLang="ko-KR" sz="2400" dirty="0"/>
              <a:t>: </a:t>
            </a:r>
            <a:r>
              <a:rPr lang="en-US" altLang="ko-KR" sz="2400" dirty="0">
                <a:solidFill>
                  <a:srgbClr val="3366FF"/>
                </a:solidFill>
                <a:latin typeface="Consolas" panose="020B0609020204030204" pitchFamily="49" charset="0"/>
              </a:rPr>
              <a:t>front % M==(rear+1) % M</a:t>
            </a:r>
          </a:p>
          <a:p>
            <a:r>
              <a:rPr lang="ko-KR" altLang="en-US" sz="2400" dirty="0"/>
              <a:t>공백상태와 포화상태를 구별 방법은</a:t>
            </a:r>
            <a:r>
              <a:rPr lang="en-US" altLang="ko-KR" sz="2400" dirty="0"/>
              <a:t>?</a:t>
            </a:r>
          </a:p>
          <a:p>
            <a:pPr lvl="1"/>
            <a:r>
              <a:rPr lang="ko-KR" altLang="en-US" sz="2000" dirty="0"/>
              <a:t>하나의 공간은 항상 비워둠</a:t>
            </a:r>
            <a:endParaRPr lang="en-US" altLang="ko-KR" sz="2000" dirty="0"/>
          </a:p>
        </p:txBody>
      </p:sp>
      <p:pic>
        <p:nvPicPr>
          <p:cNvPr id="26625" name="_x361035264" descr="EMB00001cdc36e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149" y="3365847"/>
            <a:ext cx="7394422" cy="2661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공백상태</a:t>
            </a:r>
            <a:r>
              <a:rPr lang="en-US" altLang="ko-KR" dirty="0"/>
              <a:t>, </a:t>
            </a:r>
            <a:r>
              <a:rPr lang="ko-KR" altLang="en-US" dirty="0"/>
              <a:t>포화상태</a:t>
            </a:r>
          </a:p>
        </p:txBody>
      </p:sp>
    </p:spTree>
    <p:extLst>
      <p:ext uri="{BB962C8B-B14F-4D97-AF65-F5344CB8AC3E}">
        <p14:creationId xmlns:p14="http://schemas.microsoft.com/office/powerpoint/2010/main" val="197253641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15707</TotalTime>
  <Words>2658</Words>
  <Application>Microsoft Office PowerPoint</Application>
  <PresentationFormat>화면 슬라이드 쇼(4:3)</PresentationFormat>
  <Paragraphs>371</Paragraphs>
  <Slides>35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5" baseType="lpstr">
      <vt:lpstr>HY엽서L</vt:lpstr>
      <vt:lpstr>굴림</vt:lpstr>
      <vt:lpstr>맑은 고딕</vt:lpstr>
      <vt:lpstr>한양신명조</vt:lpstr>
      <vt:lpstr>한양해서</vt:lpstr>
      <vt:lpstr>Arial</vt:lpstr>
      <vt:lpstr>Consolas</vt:lpstr>
      <vt:lpstr>Lucida Console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한국기술교육대학교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04장.큐</dc:title>
  <dc:creator>최영규</dc:creator>
  <cp:lastModifiedBy>조규철</cp:lastModifiedBy>
  <cp:revision>242</cp:revision>
  <cp:lastPrinted>2018-03-13T08:13:25Z</cp:lastPrinted>
  <dcterms:created xsi:type="dcterms:W3CDTF">2004-02-19T02:52:38Z</dcterms:created>
  <dcterms:modified xsi:type="dcterms:W3CDTF">2022-07-26T21:30:11Z</dcterms:modified>
</cp:coreProperties>
</file>