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7" r:id="rId7"/>
    <p:sldId id="268" r:id="rId8"/>
    <p:sldId id="261" r:id="rId9"/>
    <p:sldId id="262" r:id="rId10"/>
    <p:sldId id="264" r:id="rId11"/>
  </p:sldIdLst>
  <p:sldSz cx="12192000" cy="6858000"/>
  <p:notesSz cx="6858000" cy="9144000"/>
  <p:embeddedFontLst>
    <p:embeddedFont>
      <p:font typeface="나눔고딕OTF ExtraBold" panose="020D0904000000000000" pitchFamily="34" charset="-127"/>
      <p:bold r:id="rId13"/>
    </p:embeddedFont>
    <p:embeddedFont>
      <p:font typeface="나눔스퀘어OTF Light" panose="020B0600000101010101" pitchFamily="34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  <a:srgbClr val="50164A"/>
    <a:srgbClr val="310D2E"/>
    <a:srgbClr val="421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F4F7-B161-4179-B0F0-2BA5B1B9F070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FAB7-9F73-4BA0-8591-BB6F19C24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FAB7-9F73-4BA0-8591-BB6F19C244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FAB7-9F73-4BA0-8591-BB6F19C244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4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FAB7-9F73-4BA0-8591-BB6F19C244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0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FAB7-9F73-4BA0-8591-BB6F19C244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9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FAB7-9F73-4BA0-8591-BB6F19C244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8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FAB7-9F73-4BA0-8591-BB6F19C244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6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FAB7-9F73-4BA0-8591-BB6F19C244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4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2186-FBA6-D6CB-7B60-D1A68D23A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8CFFF-8F35-06AF-E037-D1A70C16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248D-AB3C-1CA0-FA1C-1111766C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21771-7653-AEE5-EEB5-8845EB0A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340DC-5C63-A2AE-E558-7C8C18BD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FFCF2-F178-21B3-36B7-493E5AE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FFF5C-53F8-72D1-F626-163F4B308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1C3B2-93D7-D2D0-D3D3-680D55DA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2B048-4951-997C-7656-C76710FF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6DCB2-C488-BC63-B7F3-DC42E385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424F2-EF56-399C-99A5-30E813242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4FAEDC-0B12-28BD-1624-6D46E4A3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10994-B78D-61BC-D318-703658D0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805BA-953C-4498-F927-E0626B14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397C4-0A12-2435-729E-6EE1E451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2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BA239-3A62-035F-21AA-5A7CF1FA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05E85-7373-FB35-9B18-D52D1F50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27D56-DDB9-9E75-3A75-296AA097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9F0D8-49B4-B3F8-DACB-FA173EFF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02070-99A2-A030-3598-14DF7FCC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3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8840-FE53-9A8D-BAAC-2FF708C0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46E15-E1D2-50DB-FE3A-A70CF4E9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BB528-4E14-30A4-113A-39A61DF6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7BCED-B938-9281-E353-BD04EA97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B83E0-D0A1-EEC6-A4A2-CB95E558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9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FCA6C-35EA-9DC4-4E5E-E4FA18F1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CAB55-3BF9-8BF6-A8AD-501EBFF0A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0737-E22F-DB49-4DBE-1A60FA192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9CED0-D5F3-902B-1747-73ADD801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79F50-D2CF-6EB2-78E4-A72BFCED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B83C7-76CB-36DD-93DB-F6DDF19E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0A996-88E8-EFD8-4957-AEDBFDFF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DD854-82BB-C831-AA68-9F698E64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6B2D5-B327-D8D3-A1C8-EF38322D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CBE36-E9B8-D978-DDC1-1998F5431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16FF87-EB53-DC54-3F14-6B9060666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0F989-C8AF-5F38-2EBB-837B637D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5D922-F30B-FADB-9C4A-3BC17F69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505C24-2528-7754-A29C-09EB7C3D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01DF3-C2A2-4C0A-F694-5A55BA02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34998B-FB65-7910-04D8-BC9ADB14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445484-9659-9FD7-574C-0810BE01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94B41-EFB1-B4AC-490D-879BCCFC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0721F-310D-B177-D761-26674AFA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38990-7D4A-E6FE-42BE-B19F8AEC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F440-EC91-7863-0C8C-4527DC93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9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23093-03B8-BEAB-9D5F-6E9F7120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AA523-22FE-22D9-E76F-A0765D3D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0499C-D704-93C1-1152-61A80B8C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4171C-8D98-6012-CA41-216D0875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A6075-FB0B-DDA0-93CB-CD850A5F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12713-3999-632D-2277-E4D2E753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2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BC6B-78D2-CA75-D92E-8F8DFD93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90B27-E792-3E79-45EA-9794A279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6E3F4-9F0C-EA80-8206-78E61BA2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3EE22-80DC-C4CA-9EB8-C4A3BA59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2BEB-B9BB-3754-0915-1709FD21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80FA5-10AA-0297-98B4-CF0411AA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0D6310-BA46-7F0D-3CE0-0F025EA9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DBDC4-01E8-EDDA-C0A1-FDBB4B87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E899E-ABAF-8083-B3D8-E21EB4079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43135-D4DC-4894-ADA6-3F9F960E2D1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743E0-E0E9-5FA8-14BC-7A6ACB0E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DDBA6-1308-4EF3-15BB-A36A58E3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206C8-B3DA-46CE-A41E-01E691779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27850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27850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장치, 기계, 파이프, 실린더이(가) 표시된 사진&#10;&#10;자동 생성된 설명">
            <a:extLst>
              <a:ext uri="{FF2B5EF4-FFF2-40B4-BE49-F238E27FC236}">
                <a16:creationId xmlns:a16="http://schemas.microsoft.com/office/drawing/2014/main" id="{C86AC215-7E18-E3DC-F5A9-AD53B2C7F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4C04-EBA5-771D-A9A5-D059773D1D97}"/>
              </a:ext>
            </a:extLst>
          </p:cNvPr>
          <p:cNvSpPr txBox="1"/>
          <p:nvPr/>
        </p:nvSpPr>
        <p:spPr>
          <a:xfrm>
            <a:off x="509286" y="486136"/>
            <a:ext cx="78181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보일러 효율</a:t>
            </a:r>
            <a:endParaRPr lang="en-US" altLang="ko-KR" sz="960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ko-KR" altLang="en-US" sz="9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영향 인자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A5062-0AD3-B8C2-AB42-E777EEA85EC3}"/>
              </a:ext>
            </a:extLst>
          </p:cNvPr>
          <p:cNvSpPr txBox="1"/>
          <p:nvPr/>
        </p:nvSpPr>
        <p:spPr>
          <a:xfrm>
            <a:off x="509286" y="577576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종합설계프로젝트</a:t>
            </a:r>
            <a:r>
              <a:rPr lang="en-US" altLang="ko-KR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1 3</a:t>
            </a:r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분반 </a:t>
            </a:r>
            <a:r>
              <a:rPr lang="en-US" altLang="ko-KR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9EFB7-EE4A-DD9F-FA74-4938619973C3}"/>
              </a:ext>
            </a:extLst>
          </p:cNvPr>
          <p:cNvSpPr txBox="1"/>
          <p:nvPr/>
        </p:nvSpPr>
        <p:spPr>
          <a:xfrm>
            <a:off x="4324996" y="577576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권보민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9C6A2-AA0F-B717-06C7-28A880221ECF}"/>
              </a:ext>
            </a:extLst>
          </p:cNvPr>
          <p:cNvSpPr txBox="1"/>
          <p:nvPr/>
        </p:nvSpPr>
        <p:spPr>
          <a:xfrm>
            <a:off x="5853222" y="577576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787BD-C462-5437-6022-3D1B0CBE8851}"/>
              </a:ext>
            </a:extLst>
          </p:cNvPr>
          <p:cNvSpPr txBox="1"/>
          <p:nvPr/>
        </p:nvSpPr>
        <p:spPr>
          <a:xfrm>
            <a:off x="7381448" y="577576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박주열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7A2A7-45A3-FAC0-DCAE-AE66C4788EF9}"/>
              </a:ext>
            </a:extLst>
          </p:cNvPr>
          <p:cNvSpPr txBox="1"/>
          <p:nvPr/>
        </p:nvSpPr>
        <p:spPr>
          <a:xfrm>
            <a:off x="10870710" y="577576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전동환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53EC1-76B6-9830-4BD1-F3FF57A2C4C1}"/>
              </a:ext>
            </a:extLst>
          </p:cNvPr>
          <p:cNvSpPr txBox="1"/>
          <p:nvPr/>
        </p:nvSpPr>
        <p:spPr>
          <a:xfrm>
            <a:off x="8909674" y="5637267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아스카로바</a:t>
            </a:r>
            <a:endParaRPr lang="en-US" altLang="ko-KR" b="1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장을므르자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2244-8A14-CED1-3584-1DF754ACA294}"/>
              </a:ext>
            </a:extLst>
          </p:cNvPr>
          <p:cNvSpPr txBox="1"/>
          <p:nvPr/>
        </p:nvSpPr>
        <p:spPr>
          <a:xfrm>
            <a:off x="509286" y="526793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대림로얄이앤피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129A0-6401-47C3-B28D-E5610AD030B8}"/>
              </a:ext>
            </a:extLst>
          </p:cNvPr>
          <p:cNvSpPr txBox="1"/>
          <p:nvPr/>
        </p:nvSpPr>
        <p:spPr>
          <a:xfrm>
            <a:off x="4324996" y="527216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김치관</a:t>
            </a:r>
          </a:p>
        </p:txBody>
      </p:sp>
    </p:spTree>
    <p:extLst>
      <p:ext uri="{BB962C8B-B14F-4D97-AF65-F5344CB8AC3E}">
        <p14:creationId xmlns:p14="http://schemas.microsoft.com/office/powerpoint/2010/main" val="392555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예상 성과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ADC8-D32C-3C17-FBBC-BAB6270AC4FA}"/>
              </a:ext>
            </a:extLst>
          </p:cNvPr>
          <p:cNvSpPr txBox="1"/>
          <p:nvPr/>
        </p:nvSpPr>
        <p:spPr>
          <a:xfrm>
            <a:off x="545329" y="1714638"/>
            <a:ext cx="2672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논문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8C86-0852-D35F-DE51-89DFC2F88CED}"/>
              </a:ext>
            </a:extLst>
          </p:cNvPr>
          <p:cNvSpPr txBox="1"/>
          <p:nvPr/>
        </p:nvSpPr>
        <p:spPr>
          <a:xfrm>
            <a:off x="545329" y="2828835"/>
            <a:ext cx="11577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분석 이후 여러 </a:t>
            </a:r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AI </a:t>
            </a:r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모델을 학습시키고 테스트한 결과에</a:t>
            </a:r>
            <a:endParaRPr lang="en-US" altLang="ko-KR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대한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11158-7764-AAD2-1B9D-84DBDEAADFEE}"/>
              </a:ext>
            </a:extLst>
          </p:cNvPr>
          <p:cNvSpPr txBox="1"/>
          <p:nvPr/>
        </p:nvSpPr>
        <p:spPr>
          <a:xfrm>
            <a:off x="545329" y="4288683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학술대회 발표</a:t>
            </a:r>
          </a:p>
        </p:txBody>
      </p:sp>
    </p:spTree>
    <p:extLst>
      <p:ext uri="{BB962C8B-B14F-4D97-AF65-F5344CB8AC3E}">
        <p14:creationId xmlns:p14="http://schemas.microsoft.com/office/powerpoint/2010/main" val="349840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장치, 기계, 파이프, 실린더이(가) 표시된 사진&#10;&#10;자동 생성된 설명">
            <a:extLst>
              <a:ext uri="{FF2B5EF4-FFF2-40B4-BE49-F238E27FC236}">
                <a16:creationId xmlns:a16="http://schemas.microsoft.com/office/drawing/2014/main" id="{C86AC215-7E18-E3DC-F5A9-AD53B2C7F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00" b="12500"/>
          <a:stretch/>
        </p:blipFill>
        <p:spPr>
          <a:xfrm>
            <a:off x="-1" y="0"/>
            <a:ext cx="13901195" cy="78194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9074552" cy="6858000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8D788-9BA6-F650-72A9-8158FD47EDD8}"/>
              </a:ext>
            </a:extLst>
          </p:cNvPr>
          <p:cNvSpPr txBox="1"/>
          <p:nvPr/>
        </p:nvSpPr>
        <p:spPr>
          <a:xfrm>
            <a:off x="625397" y="358813"/>
            <a:ext cx="1486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3E0C5-DBCE-01F7-40B0-C7EFE0FE7528}"/>
              </a:ext>
            </a:extLst>
          </p:cNvPr>
          <p:cNvSpPr txBox="1"/>
          <p:nvPr/>
        </p:nvSpPr>
        <p:spPr>
          <a:xfrm>
            <a:off x="497719" y="166410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1. </a:t>
            </a:r>
            <a:r>
              <a:rPr lang="ko-KR" altLang="en-US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목적 및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9B3F8-D850-9123-16AB-F65DFEED90ED}"/>
              </a:ext>
            </a:extLst>
          </p:cNvPr>
          <p:cNvSpPr txBox="1"/>
          <p:nvPr/>
        </p:nvSpPr>
        <p:spPr>
          <a:xfrm>
            <a:off x="497719" y="2704455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2. </a:t>
            </a:r>
            <a:r>
              <a:rPr lang="ko-KR" altLang="en-US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내용 및 추진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37866-6AB8-0B29-DE39-E0348E93E0A4}"/>
              </a:ext>
            </a:extLst>
          </p:cNvPr>
          <p:cNvSpPr txBox="1"/>
          <p:nvPr/>
        </p:nvSpPr>
        <p:spPr>
          <a:xfrm>
            <a:off x="497719" y="37448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3. </a:t>
            </a:r>
            <a:r>
              <a:rPr lang="ko-KR" altLang="en-US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추진 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A2DE8-31CE-537A-965E-707D34B765E4}"/>
              </a:ext>
            </a:extLst>
          </p:cNvPr>
          <p:cNvSpPr txBox="1"/>
          <p:nvPr/>
        </p:nvSpPr>
        <p:spPr>
          <a:xfrm>
            <a:off x="497719" y="4785149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4. </a:t>
            </a:r>
            <a:r>
              <a:rPr lang="ko-KR" altLang="en-US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기대 효과 및 활용 방안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619C6-6E93-1B12-F1F4-7858B3244CE9}"/>
              </a:ext>
            </a:extLst>
          </p:cNvPr>
          <p:cNvSpPr txBox="1"/>
          <p:nvPr/>
        </p:nvSpPr>
        <p:spPr>
          <a:xfrm>
            <a:off x="497719" y="5825495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5. </a:t>
            </a:r>
            <a:r>
              <a:rPr lang="ko-KR" altLang="en-US" sz="28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예상 성과</a:t>
            </a:r>
          </a:p>
        </p:txBody>
      </p:sp>
    </p:spTree>
    <p:extLst>
      <p:ext uri="{BB962C8B-B14F-4D97-AF65-F5344CB8AC3E}">
        <p14:creationId xmlns:p14="http://schemas.microsoft.com/office/powerpoint/2010/main" val="278666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목적 및 필요성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94D331-7235-E6A4-C071-6E0A62C5FAA4}"/>
              </a:ext>
            </a:extLst>
          </p:cNvPr>
          <p:cNvGrpSpPr/>
          <p:nvPr/>
        </p:nvGrpSpPr>
        <p:grpSpPr>
          <a:xfrm>
            <a:off x="6119150" y="1143246"/>
            <a:ext cx="12192000" cy="5714754"/>
            <a:chOff x="12338613" y="1143246"/>
            <a:chExt cx="12192000" cy="571475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C48B1-D41B-5B9D-0814-B1C24A6946CA}"/>
                </a:ext>
              </a:extLst>
            </p:cNvPr>
            <p:cNvSpPr/>
            <p:nvPr/>
          </p:nvSpPr>
          <p:spPr>
            <a:xfrm>
              <a:off x="12338613" y="1143246"/>
              <a:ext cx="12192000" cy="1143246"/>
            </a:xfrm>
            <a:prstGeom prst="rect">
              <a:avLst/>
            </a:prstGeom>
            <a:solidFill>
              <a:schemeClr val="bg2">
                <a:lumMod val="75000"/>
                <a:alpha val="7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2E00D6-C177-B2B6-1868-AA7B406AD56D}"/>
                </a:ext>
              </a:extLst>
            </p:cNvPr>
            <p:cNvSpPr txBox="1"/>
            <p:nvPr/>
          </p:nvSpPr>
          <p:spPr>
            <a:xfrm>
              <a:off x="13875747" y="3051487"/>
              <a:ext cx="29963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성능 하락의</a:t>
              </a:r>
              <a:endParaRPr lang="en-US" altLang="ko-KR" sz="4400"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원인 파악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7DBA68-F16D-7782-0E00-A19F7567A39B}"/>
                </a:ext>
              </a:extLst>
            </p:cNvPr>
            <p:cNvGrpSpPr/>
            <p:nvPr/>
          </p:nvGrpSpPr>
          <p:grpSpPr>
            <a:xfrm>
              <a:off x="13178245" y="5115036"/>
              <a:ext cx="4427305" cy="955413"/>
              <a:chOff x="7141014" y="3497805"/>
              <a:chExt cx="4427305" cy="95541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3F978C-9498-BA33-9013-D5304A39D2FE}"/>
                  </a:ext>
                </a:extLst>
              </p:cNvPr>
              <p:cNvSpPr txBox="1"/>
              <p:nvPr/>
            </p:nvSpPr>
            <p:spPr>
              <a:xfrm>
                <a:off x="7141014" y="3645802"/>
                <a:ext cx="36856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40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순간 성능 수치</a:t>
                </a:r>
              </a:p>
            </p:txBody>
          </p:sp>
          <p:sp>
            <p:nvSpPr>
              <p:cNvPr id="18" name="화살표: 위쪽 17">
                <a:extLst>
                  <a:ext uri="{FF2B5EF4-FFF2-40B4-BE49-F238E27FC236}">
                    <a16:creationId xmlns:a16="http://schemas.microsoft.com/office/drawing/2014/main" id="{72785ED9-F828-1703-9D4B-329E125B51A6}"/>
                  </a:ext>
                </a:extLst>
              </p:cNvPr>
              <p:cNvSpPr/>
              <p:nvPr/>
            </p:nvSpPr>
            <p:spPr>
              <a:xfrm>
                <a:off x="10826638" y="3497805"/>
                <a:ext cx="741681" cy="955413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AEB482-3D0C-F214-BEC7-8EA033A0D66E}"/>
                </a:ext>
              </a:extLst>
            </p:cNvPr>
            <p:cNvSpPr txBox="1"/>
            <p:nvPr/>
          </p:nvSpPr>
          <p:spPr>
            <a:xfrm>
              <a:off x="20262442" y="3382077"/>
              <a:ext cx="24657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비용 절감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1DA17BB-469D-1DD2-1FAD-3C3BD7BFC641}"/>
                </a:ext>
              </a:extLst>
            </p:cNvPr>
            <p:cNvGrpSpPr/>
            <p:nvPr/>
          </p:nvGrpSpPr>
          <p:grpSpPr>
            <a:xfrm>
              <a:off x="19846491" y="5115035"/>
              <a:ext cx="3297644" cy="955413"/>
              <a:chOff x="7564862" y="2422885"/>
              <a:chExt cx="3297644" cy="95541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3F8F6-FBEB-67F8-BFB0-84E514804C8B}"/>
                  </a:ext>
                </a:extLst>
              </p:cNvPr>
              <p:cNvSpPr txBox="1"/>
              <p:nvPr/>
            </p:nvSpPr>
            <p:spPr>
              <a:xfrm>
                <a:off x="7564862" y="2515871"/>
                <a:ext cx="24657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40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자원 낭비</a:t>
                </a:r>
              </a:p>
            </p:txBody>
          </p:sp>
          <p:sp>
            <p:nvSpPr>
              <p:cNvPr id="28" name="화살표: 위쪽 27">
                <a:extLst>
                  <a:ext uri="{FF2B5EF4-FFF2-40B4-BE49-F238E27FC236}">
                    <a16:creationId xmlns:a16="http://schemas.microsoft.com/office/drawing/2014/main" id="{0FF8D10C-3B65-9CD6-0E9E-E75AEEF9B1F8}"/>
                  </a:ext>
                </a:extLst>
              </p:cNvPr>
              <p:cNvSpPr/>
              <p:nvPr/>
            </p:nvSpPr>
            <p:spPr>
              <a:xfrm rot="10800000">
                <a:off x="10120825" y="2422885"/>
                <a:ext cx="741681" cy="955413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CC591FF-33F6-BC4D-01C1-B9063C359271}"/>
                </a:ext>
              </a:extLst>
            </p:cNvPr>
            <p:cNvSpPr/>
            <p:nvPr/>
          </p:nvSpPr>
          <p:spPr>
            <a:xfrm>
              <a:off x="18409213" y="1143246"/>
              <a:ext cx="50800" cy="5714754"/>
            </a:xfrm>
            <a:prstGeom prst="rect">
              <a:avLst/>
            </a:prstGeom>
            <a:solidFill>
              <a:srgbClr val="00000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1F0F83-D8B9-BB9F-79D0-9BB66D97CB23}"/>
                </a:ext>
              </a:extLst>
            </p:cNvPr>
            <p:cNvSpPr txBox="1"/>
            <p:nvPr/>
          </p:nvSpPr>
          <p:spPr>
            <a:xfrm>
              <a:off x="14141044" y="1412321"/>
              <a:ext cx="24657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과제 목적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584364-B4C9-FAF3-12C5-0C4418FDC825}"/>
                </a:ext>
              </a:extLst>
            </p:cNvPr>
            <p:cNvSpPr txBox="1"/>
            <p:nvPr/>
          </p:nvSpPr>
          <p:spPr>
            <a:xfrm>
              <a:off x="20601526" y="1412321"/>
              <a:ext cx="1776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필요성</a:t>
              </a:r>
            </a:p>
          </p:txBody>
        </p:sp>
      </p:grpSp>
      <p:pic>
        <p:nvPicPr>
          <p:cNvPr id="37" name="그림 36" descr="텍스트, 메뉴, 스크린샷, 번호이(가) 표시된 사진&#10;&#10;자동 생성된 설명">
            <a:extLst>
              <a:ext uri="{FF2B5EF4-FFF2-40B4-BE49-F238E27FC236}">
                <a16:creationId xmlns:a16="http://schemas.microsoft.com/office/drawing/2014/main" id="{D78D4B61-2865-BBAF-76E7-66D650D99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 r="33202" b="27881"/>
          <a:stretch/>
        </p:blipFill>
        <p:spPr>
          <a:xfrm>
            <a:off x="55964" y="1154819"/>
            <a:ext cx="5847845" cy="3220007"/>
          </a:xfrm>
          <a:prstGeom prst="rect">
            <a:avLst/>
          </a:prstGeom>
        </p:spPr>
      </p:pic>
      <p:pic>
        <p:nvPicPr>
          <p:cNvPr id="39" name="그림 3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8C0EB37-1E76-EC09-661A-63EBE1326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13" b="24058"/>
          <a:stretch/>
        </p:blipFill>
        <p:spPr>
          <a:xfrm>
            <a:off x="0" y="2784973"/>
            <a:ext cx="6096000" cy="40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목적 및 필요성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94D331-7235-E6A4-C071-6E0A62C5FAA4}"/>
              </a:ext>
            </a:extLst>
          </p:cNvPr>
          <p:cNvGrpSpPr/>
          <p:nvPr/>
        </p:nvGrpSpPr>
        <p:grpSpPr>
          <a:xfrm>
            <a:off x="0" y="1143246"/>
            <a:ext cx="12192000" cy="5714754"/>
            <a:chOff x="12338613" y="1143246"/>
            <a:chExt cx="12192000" cy="571475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C48B1-D41B-5B9D-0814-B1C24A6946CA}"/>
                </a:ext>
              </a:extLst>
            </p:cNvPr>
            <p:cNvSpPr/>
            <p:nvPr/>
          </p:nvSpPr>
          <p:spPr>
            <a:xfrm>
              <a:off x="12338613" y="1143246"/>
              <a:ext cx="12192000" cy="1143246"/>
            </a:xfrm>
            <a:prstGeom prst="rect">
              <a:avLst/>
            </a:prstGeom>
            <a:solidFill>
              <a:schemeClr val="bg2">
                <a:lumMod val="75000"/>
                <a:alpha val="7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2E00D6-C177-B2B6-1868-AA7B406AD56D}"/>
                </a:ext>
              </a:extLst>
            </p:cNvPr>
            <p:cNvSpPr txBox="1"/>
            <p:nvPr/>
          </p:nvSpPr>
          <p:spPr>
            <a:xfrm>
              <a:off x="13875747" y="3051487"/>
              <a:ext cx="29963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성능 하락의</a:t>
              </a:r>
              <a:endParaRPr lang="en-US" altLang="ko-KR" sz="4400"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원인 파악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7DBA68-F16D-7782-0E00-A19F7567A39B}"/>
                </a:ext>
              </a:extLst>
            </p:cNvPr>
            <p:cNvGrpSpPr/>
            <p:nvPr/>
          </p:nvGrpSpPr>
          <p:grpSpPr>
            <a:xfrm>
              <a:off x="13178245" y="5115036"/>
              <a:ext cx="4427305" cy="955413"/>
              <a:chOff x="7141014" y="3497805"/>
              <a:chExt cx="4427305" cy="95541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3F978C-9498-BA33-9013-D5304A39D2FE}"/>
                  </a:ext>
                </a:extLst>
              </p:cNvPr>
              <p:cNvSpPr txBox="1"/>
              <p:nvPr/>
            </p:nvSpPr>
            <p:spPr>
              <a:xfrm>
                <a:off x="7141014" y="3645802"/>
                <a:ext cx="36856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40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순간 성능 수치</a:t>
                </a:r>
              </a:p>
            </p:txBody>
          </p:sp>
          <p:sp>
            <p:nvSpPr>
              <p:cNvPr id="18" name="화살표: 위쪽 17">
                <a:extLst>
                  <a:ext uri="{FF2B5EF4-FFF2-40B4-BE49-F238E27FC236}">
                    <a16:creationId xmlns:a16="http://schemas.microsoft.com/office/drawing/2014/main" id="{72785ED9-F828-1703-9D4B-329E125B51A6}"/>
                  </a:ext>
                </a:extLst>
              </p:cNvPr>
              <p:cNvSpPr/>
              <p:nvPr/>
            </p:nvSpPr>
            <p:spPr>
              <a:xfrm>
                <a:off x="10826638" y="3497805"/>
                <a:ext cx="741681" cy="955413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AEB482-3D0C-F214-BEC7-8EA033A0D66E}"/>
                </a:ext>
              </a:extLst>
            </p:cNvPr>
            <p:cNvSpPr txBox="1"/>
            <p:nvPr/>
          </p:nvSpPr>
          <p:spPr>
            <a:xfrm>
              <a:off x="20262442" y="3382077"/>
              <a:ext cx="24657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비용 절감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1DA17BB-469D-1DD2-1FAD-3C3BD7BFC641}"/>
                </a:ext>
              </a:extLst>
            </p:cNvPr>
            <p:cNvGrpSpPr/>
            <p:nvPr/>
          </p:nvGrpSpPr>
          <p:grpSpPr>
            <a:xfrm>
              <a:off x="19846491" y="5115035"/>
              <a:ext cx="3297644" cy="955413"/>
              <a:chOff x="7564862" y="2422885"/>
              <a:chExt cx="3297644" cy="95541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3F8F6-FBEB-67F8-BFB0-84E514804C8B}"/>
                  </a:ext>
                </a:extLst>
              </p:cNvPr>
              <p:cNvSpPr txBox="1"/>
              <p:nvPr/>
            </p:nvSpPr>
            <p:spPr>
              <a:xfrm>
                <a:off x="7564862" y="2515871"/>
                <a:ext cx="24657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40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자원 낭비</a:t>
                </a:r>
              </a:p>
            </p:txBody>
          </p:sp>
          <p:sp>
            <p:nvSpPr>
              <p:cNvPr id="28" name="화살표: 위쪽 27">
                <a:extLst>
                  <a:ext uri="{FF2B5EF4-FFF2-40B4-BE49-F238E27FC236}">
                    <a16:creationId xmlns:a16="http://schemas.microsoft.com/office/drawing/2014/main" id="{0FF8D10C-3B65-9CD6-0E9E-E75AEEF9B1F8}"/>
                  </a:ext>
                </a:extLst>
              </p:cNvPr>
              <p:cNvSpPr/>
              <p:nvPr/>
            </p:nvSpPr>
            <p:spPr>
              <a:xfrm rot="10800000">
                <a:off x="10120825" y="2422885"/>
                <a:ext cx="741681" cy="955413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CC591FF-33F6-BC4D-01C1-B9063C359271}"/>
                </a:ext>
              </a:extLst>
            </p:cNvPr>
            <p:cNvSpPr/>
            <p:nvPr/>
          </p:nvSpPr>
          <p:spPr>
            <a:xfrm>
              <a:off x="18409213" y="1143246"/>
              <a:ext cx="50800" cy="5714754"/>
            </a:xfrm>
            <a:prstGeom prst="rect">
              <a:avLst/>
            </a:prstGeom>
            <a:solidFill>
              <a:srgbClr val="00000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1F0F83-D8B9-BB9F-79D0-9BB66D97CB23}"/>
                </a:ext>
              </a:extLst>
            </p:cNvPr>
            <p:cNvSpPr txBox="1"/>
            <p:nvPr/>
          </p:nvSpPr>
          <p:spPr>
            <a:xfrm>
              <a:off x="14141044" y="1412321"/>
              <a:ext cx="24657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과제 목적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584364-B4C9-FAF3-12C5-0C4418FDC825}"/>
                </a:ext>
              </a:extLst>
            </p:cNvPr>
            <p:cNvSpPr txBox="1"/>
            <p:nvPr/>
          </p:nvSpPr>
          <p:spPr>
            <a:xfrm>
              <a:off x="20601526" y="1412321"/>
              <a:ext cx="1776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필요성</a:t>
              </a:r>
            </a:p>
          </p:txBody>
        </p:sp>
      </p:grpSp>
      <p:pic>
        <p:nvPicPr>
          <p:cNvPr id="8" name="그림 7" descr="텍스트, 메뉴, 스크린샷, 번호이(가) 표시된 사진&#10;&#10;자동 생성된 설명">
            <a:extLst>
              <a:ext uri="{FF2B5EF4-FFF2-40B4-BE49-F238E27FC236}">
                <a16:creationId xmlns:a16="http://schemas.microsoft.com/office/drawing/2014/main" id="{368D2C33-47DB-E317-A923-F0D5D2B9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 r="33202" b="27881"/>
          <a:stretch/>
        </p:blipFill>
        <p:spPr>
          <a:xfrm>
            <a:off x="-6052736" y="1154819"/>
            <a:ext cx="5847845" cy="3220007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06D2B3B-5D7D-C67E-25BB-6A95AD83A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13" b="24058"/>
          <a:stretch/>
        </p:blipFill>
        <p:spPr>
          <a:xfrm>
            <a:off x="-6108700" y="2784973"/>
            <a:ext cx="6096000" cy="40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10615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내용 및 추진 방법 </a:t>
            </a:r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–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최종 개발 범위</a:t>
            </a:r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기술 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5AEE74-1D31-C274-7BDE-23CC1B9F3E58}"/>
              </a:ext>
            </a:extLst>
          </p:cNvPr>
          <p:cNvSpPr/>
          <p:nvPr/>
        </p:nvSpPr>
        <p:spPr>
          <a:xfrm>
            <a:off x="6070600" y="1143246"/>
            <a:ext cx="50800" cy="5714754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6EC93-1791-C512-7D58-ADE8A5E98BBA}"/>
              </a:ext>
            </a:extLst>
          </p:cNvPr>
          <p:cNvSpPr txBox="1"/>
          <p:nvPr/>
        </p:nvSpPr>
        <p:spPr>
          <a:xfrm>
            <a:off x="1720678" y="1490807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AI </a:t>
            </a:r>
            <a:r>
              <a:rPr lang="ko-KR" altLang="en-US" sz="36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모델 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06E99-B304-5016-B7DB-A8045E1DBC8B}"/>
              </a:ext>
            </a:extLst>
          </p:cNvPr>
          <p:cNvSpPr txBox="1"/>
          <p:nvPr/>
        </p:nvSpPr>
        <p:spPr>
          <a:xfrm>
            <a:off x="7696206" y="1490807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웹페이지 개발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1D96BDD-55B7-F62D-2272-07D97B37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13" y="2484699"/>
            <a:ext cx="1193654" cy="11936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212B0EB-E8F5-9045-0932-9567FA66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34" y="2484699"/>
            <a:ext cx="1193654" cy="11936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7B168BF-BB32-50CC-6CCA-E4ED43D7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54" y="2515180"/>
            <a:ext cx="1193654" cy="11936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8553610-512B-498E-A8DD-52307F376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1033" y="2515179"/>
            <a:ext cx="1193654" cy="11936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A5E3C7-4CE4-663B-8A8C-7CD58324AFAE}"/>
              </a:ext>
            </a:extLst>
          </p:cNvPr>
          <p:cNvSpPr txBox="1"/>
          <p:nvPr/>
        </p:nvSpPr>
        <p:spPr>
          <a:xfrm>
            <a:off x="6959628" y="5367193"/>
            <a:ext cx="43941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실시간 </a:t>
            </a:r>
            <a:r>
              <a:rPr lang="en-US" altLang="ko-KR" sz="32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API</a:t>
            </a:r>
            <a:r>
              <a:rPr lang="ko-KR" altLang="en-US" sz="32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로</a:t>
            </a:r>
            <a:endParaRPr lang="en-US" altLang="ko-KR" sz="320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algn="ctr"/>
            <a:r>
              <a:rPr lang="ko-KR" altLang="en-US" sz="32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보일러의 현재 상태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2A48A7-77DF-B0EE-E3A8-6A771825D2BC}"/>
              </a:ext>
            </a:extLst>
          </p:cNvPr>
          <p:cNvSpPr txBox="1"/>
          <p:nvPr/>
        </p:nvSpPr>
        <p:spPr>
          <a:xfrm>
            <a:off x="8234016" y="4437179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로컬 환경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65E26E-9A9F-3DB7-8E67-185D3C38875B}"/>
              </a:ext>
            </a:extLst>
          </p:cNvPr>
          <p:cNvSpPr txBox="1"/>
          <p:nvPr/>
        </p:nvSpPr>
        <p:spPr>
          <a:xfrm>
            <a:off x="1031383" y="4437179"/>
            <a:ext cx="400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성능 하락의 원인 파악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EBFB9F-7684-401B-9048-A36109EED347}"/>
              </a:ext>
            </a:extLst>
          </p:cNvPr>
          <p:cNvSpPr txBox="1"/>
          <p:nvPr/>
        </p:nvSpPr>
        <p:spPr>
          <a:xfrm>
            <a:off x="1668577" y="5613414"/>
            <a:ext cx="2733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성능 개선 방법</a:t>
            </a:r>
          </a:p>
        </p:txBody>
      </p:sp>
    </p:spTree>
    <p:extLst>
      <p:ext uri="{BB962C8B-B14F-4D97-AF65-F5344CB8AC3E}">
        <p14:creationId xmlns:p14="http://schemas.microsoft.com/office/powerpoint/2010/main" val="229174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3815198-C21A-C86D-57AF-DF89B027AA34}"/>
              </a:ext>
            </a:extLst>
          </p:cNvPr>
          <p:cNvGrpSpPr/>
          <p:nvPr/>
        </p:nvGrpSpPr>
        <p:grpSpPr>
          <a:xfrm>
            <a:off x="2029560" y="1143246"/>
            <a:ext cx="18631140" cy="4452973"/>
            <a:chOff x="-8135418" y="1143246"/>
            <a:chExt cx="18631140" cy="445297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B09F627-F041-B688-5C30-D0C1B310D4E1}"/>
                </a:ext>
              </a:extLst>
            </p:cNvPr>
            <p:cNvSpPr/>
            <p:nvPr/>
          </p:nvSpPr>
          <p:spPr>
            <a:xfrm>
              <a:off x="-8055372" y="2138808"/>
              <a:ext cx="3307433" cy="505376"/>
            </a:xfrm>
            <a:prstGeom prst="round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750B48E-5223-7CB3-49ED-9C3EB441DFE7}"/>
                </a:ext>
              </a:extLst>
            </p:cNvPr>
            <p:cNvSpPr/>
            <p:nvPr/>
          </p:nvSpPr>
          <p:spPr>
            <a:xfrm>
              <a:off x="-4747940" y="2881253"/>
              <a:ext cx="1693740" cy="505376"/>
            </a:xfrm>
            <a:prstGeom prst="roundRect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7DDAE9B-4F2F-232D-47A6-73F280D6C384}"/>
                </a:ext>
              </a:extLst>
            </p:cNvPr>
            <p:cNvSpPr/>
            <p:nvPr/>
          </p:nvSpPr>
          <p:spPr>
            <a:xfrm>
              <a:off x="-4747940" y="3623698"/>
              <a:ext cx="3387481" cy="50537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44E72A5-7669-2FBB-7F9E-C92FD4D87FEE}"/>
                </a:ext>
              </a:extLst>
            </p:cNvPr>
            <p:cNvSpPr/>
            <p:nvPr/>
          </p:nvSpPr>
          <p:spPr>
            <a:xfrm>
              <a:off x="-3054198" y="4366143"/>
              <a:ext cx="4961615" cy="505376"/>
            </a:xfrm>
            <a:prstGeom prst="roundRect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69CBCD7-3B41-FFA0-133B-3C1C274962F8}"/>
                </a:ext>
              </a:extLst>
            </p:cNvPr>
            <p:cNvSpPr/>
            <p:nvPr/>
          </p:nvSpPr>
          <p:spPr>
            <a:xfrm>
              <a:off x="-1360458" y="5090843"/>
              <a:ext cx="3267875" cy="50537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A761B24-EEAF-C611-6E77-10AC3E7898E4}"/>
                </a:ext>
              </a:extLst>
            </p:cNvPr>
            <p:cNvGrpSpPr/>
            <p:nvPr/>
          </p:nvGrpSpPr>
          <p:grpSpPr>
            <a:xfrm>
              <a:off x="-8135418" y="1143246"/>
              <a:ext cx="18631140" cy="877028"/>
              <a:chOff x="2029560" y="1143246"/>
              <a:chExt cx="18631140" cy="87702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5FD84AA-A57B-D5F5-0E89-B12AD78FBBC1}"/>
                  </a:ext>
                </a:extLst>
              </p:cNvPr>
              <p:cNvSpPr/>
              <p:nvPr/>
            </p:nvSpPr>
            <p:spPr>
              <a:xfrm>
                <a:off x="2029560" y="1143246"/>
                <a:ext cx="1693740" cy="877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2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63E9086-BD5D-FDA0-5612-52E5C1CEA9AA}"/>
                  </a:ext>
                </a:extLst>
              </p:cNvPr>
              <p:cNvSpPr/>
              <p:nvPr/>
            </p:nvSpPr>
            <p:spPr>
              <a:xfrm>
                <a:off x="372330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9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3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6361403-A1CB-7DD7-7252-EC3BE27E2B87}"/>
                  </a:ext>
                </a:extLst>
              </p:cNvPr>
              <p:cNvSpPr/>
              <p:nvPr/>
            </p:nvSpPr>
            <p:spPr>
              <a:xfrm>
                <a:off x="541704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4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74DC83E-28B5-DD59-3F8A-3733FFD3F3F3}"/>
                  </a:ext>
                </a:extLst>
              </p:cNvPr>
              <p:cNvSpPr/>
              <p:nvPr/>
            </p:nvSpPr>
            <p:spPr>
              <a:xfrm>
                <a:off x="711078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5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E19E40D-A553-CA55-422F-F1A58934EF9C}"/>
                  </a:ext>
                </a:extLst>
              </p:cNvPr>
              <p:cNvSpPr/>
              <p:nvPr/>
            </p:nvSpPr>
            <p:spPr>
              <a:xfrm>
                <a:off x="880452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6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6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ACFDEE-2379-45C7-0180-170FF3603D28}"/>
                  </a:ext>
                </a:extLst>
              </p:cNvPr>
              <p:cNvSpPr/>
              <p:nvPr/>
            </p:nvSpPr>
            <p:spPr>
              <a:xfrm>
                <a:off x="1049826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7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BDA15D9-CEF4-0413-EA35-5CC951407903}"/>
                  </a:ext>
                </a:extLst>
              </p:cNvPr>
              <p:cNvSpPr/>
              <p:nvPr/>
            </p:nvSpPr>
            <p:spPr>
              <a:xfrm>
                <a:off x="1219200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5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8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FCDAB17-E60C-4FCE-CCC2-FE938253185A}"/>
                  </a:ext>
                </a:extLst>
              </p:cNvPr>
              <p:cNvSpPr/>
              <p:nvPr/>
            </p:nvSpPr>
            <p:spPr>
              <a:xfrm>
                <a:off x="1388574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4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9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D9BCE60-97B4-BB54-06A2-D31CAF8C7CAF}"/>
                  </a:ext>
                </a:extLst>
              </p:cNvPr>
              <p:cNvSpPr/>
              <p:nvPr/>
            </p:nvSpPr>
            <p:spPr>
              <a:xfrm>
                <a:off x="1557948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10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93710A-3534-5D65-241E-4B7337325795}"/>
                  </a:ext>
                </a:extLst>
              </p:cNvPr>
              <p:cNvSpPr/>
              <p:nvPr/>
            </p:nvSpPr>
            <p:spPr>
              <a:xfrm>
                <a:off x="1727322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2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11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CC72AC8-8D07-FB5B-EF59-1E69BBEDE21A}"/>
                  </a:ext>
                </a:extLst>
              </p:cNvPr>
              <p:cNvSpPr/>
              <p:nvPr/>
            </p:nvSpPr>
            <p:spPr>
              <a:xfrm>
                <a:off x="1896696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12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54BDAA-0FBC-50D6-2313-EABB2A6158AD}"/>
                </a:ext>
              </a:extLst>
            </p:cNvPr>
            <p:cNvSpPr/>
            <p:nvPr/>
          </p:nvSpPr>
          <p:spPr>
            <a:xfrm>
              <a:off x="2179320" y="2138808"/>
              <a:ext cx="1541441" cy="505376"/>
            </a:xfrm>
            <a:prstGeom prst="round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0953385-1ED0-1B28-5F68-5AB783FCB95F}"/>
                </a:ext>
              </a:extLst>
            </p:cNvPr>
            <p:cNvSpPr/>
            <p:nvPr/>
          </p:nvSpPr>
          <p:spPr>
            <a:xfrm>
              <a:off x="3720762" y="2881253"/>
              <a:ext cx="3387480" cy="505376"/>
            </a:xfrm>
            <a:prstGeom prst="roundRect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0B4F0CF-70DC-AA91-2803-EC5F822F48AA}"/>
                </a:ext>
              </a:extLst>
            </p:cNvPr>
            <p:cNvSpPr/>
            <p:nvPr/>
          </p:nvSpPr>
          <p:spPr>
            <a:xfrm>
              <a:off x="3720761" y="3623698"/>
              <a:ext cx="3387481" cy="50537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D6CA66F-55D3-6F08-F1C1-14C23757D473}"/>
                </a:ext>
              </a:extLst>
            </p:cNvPr>
            <p:cNvSpPr/>
            <p:nvPr/>
          </p:nvSpPr>
          <p:spPr>
            <a:xfrm>
              <a:off x="7108242" y="4366143"/>
              <a:ext cx="3387480" cy="505376"/>
            </a:xfrm>
            <a:prstGeom prst="round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추진 일정 </a:t>
            </a:r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– Gantt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차트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4787E1-9743-314B-6771-1032429430FB}"/>
              </a:ext>
            </a:extLst>
          </p:cNvPr>
          <p:cNvSpPr/>
          <p:nvPr/>
        </p:nvSpPr>
        <p:spPr>
          <a:xfrm>
            <a:off x="0" y="2020274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프로젝트 계획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99829A-08A5-A9AB-1EF9-C2B9C155B1B8}"/>
              </a:ext>
            </a:extLst>
          </p:cNvPr>
          <p:cNvSpPr/>
          <p:nvPr/>
        </p:nvSpPr>
        <p:spPr>
          <a:xfrm>
            <a:off x="0" y="2762719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웹페이지 시각화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081856-7227-C70D-B3BB-D70AF79E6217}"/>
              </a:ext>
            </a:extLst>
          </p:cNvPr>
          <p:cNvSpPr/>
          <p:nvPr/>
        </p:nvSpPr>
        <p:spPr>
          <a:xfrm>
            <a:off x="0" y="3505164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인공지능 모델 </a:t>
            </a:r>
            <a:r>
              <a:rPr lang="en-US" altLang="ko-KR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endParaRPr lang="ko-KR" altLang="en-US" sz="200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571AF3-B548-F57D-E9AA-C9586797BC02}"/>
              </a:ext>
            </a:extLst>
          </p:cNvPr>
          <p:cNvSpPr/>
          <p:nvPr/>
        </p:nvSpPr>
        <p:spPr>
          <a:xfrm>
            <a:off x="0" y="4247609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웹페이지 개발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3B3C8-90D5-89E7-B256-69B7E46AD837}"/>
              </a:ext>
            </a:extLst>
          </p:cNvPr>
          <p:cNvSpPr/>
          <p:nvPr/>
        </p:nvSpPr>
        <p:spPr>
          <a:xfrm>
            <a:off x="0" y="4972309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인공지능 모델 </a:t>
            </a:r>
            <a:r>
              <a:rPr lang="en-US" altLang="ko-KR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endParaRPr lang="ko-KR" altLang="en-US" sz="200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06D3C6-81B2-0659-0C52-3D102468FF88}"/>
              </a:ext>
            </a:extLst>
          </p:cNvPr>
          <p:cNvSpPr/>
          <p:nvPr/>
        </p:nvSpPr>
        <p:spPr>
          <a:xfrm>
            <a:off x="0" y="5714754"/>
            <a:ext cx="12192000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044A98-81D0-B285-CB04-7732F1F03D8D}"/>
              </a:ext>
            </a:extLst>
          </p:cNvPr>
          <p:cNvSpPr/>
          <p:nvPr/>
        </p:nvSpPr>
        <p:spPr>
          <a:xfrm>
            <a:off x="519658" y="6081017"/>
            <a:ext cx="517847" cy="50537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A5BC0D-061F-FD7A-5C9B-71AC1B0C6B13}"/>
              </a:ext>
            </a:extLst>
          </p:cNvPr>
          <p:cNvSpPr/>
          <p:nvPr/>
        </p:nvSpPr>
        <p:spPr>
          <a:xfrm>
            <a:off x="2877669" y="6081017"/>
            <a:ext cx="517847" cy="505376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6227EC-8F80-E809-3A23-D54AAA7B1BC4}"/>
              </a:ext>
            </a:extLst>
          </p:cNvPr>
          <p:cNvSpPr/>
          <p:nvPr/>
        </p:nvSpPr>
        <p:spPr>
          <a:xfrm>
            <a:off x="7698726" y="6081017"/>
            <a:ext cx="517848" cy="50537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B0E72-E31A-28CB-F73B-87C1DC64E4D2}"/>
              </a:ext>
            </a:extLst>
          </p:cNvPr>
          <p:cNvSpPr txBox="1"/>
          <p:nvPr/>
        </p:nvSpPr>
        <p:spPr>
          <a:xfrm>
            <a:off x="1075977" y="610148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팀원 전체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71C521-04BD-7233-7C58-2D331EEBF4C1}"/>
              </a:ext>
            </a:extLst>
          </p:cNvPr>
          <p:cNvSpPr txBox="1"/>
          <p:nvPr/>
        </p:nvSpPr>
        <p:spPr>
          <a:xfrm>
            <a:off x="3433988" y="6101480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웹개발팀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권보민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아스카로바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870727-0DB4-0C5A-9250-1DAC66B58FED}"/>
              </a:ext>
            </a:extLst>
          </p:cNvPr>
          <p:cNvSpPr txBox="1"/>
          <p:nvPr/>
        </p:nvSpPr>
        <p:spPr>
          <a:xfrm>
            <a:off x="8216574" y="6101480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AI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김희성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박주열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전동환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3AAEB0-5E71-9024-BC21-D24A1E3361A3}"/>
              </a:ext>
            </a:extLst>
          </p:cNvPr>
          <p:cNvSpPr/>
          <p:nvPr/>
        </p:nvSpPr>
        <p:spPr>
          <a:xfrm>
            <a:off x="0" y="1143246"/>
            <a:ext cx="2029560" cy="877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21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C1644D-CA5D-11FE-1FFD-94C4FC989548}"/>
              </a:ext>
            </a:extLst>
          </p:cNvPr>
          <p:cNvGrpSpPr/>
          <p:nvPr/>
        </p:nvGrpSpPr>
        <p:grpSpPr>
          <a:xfrm>
            <a:off x="-8135418" y="1143246"/>
            <a:ext cx="18631140" cy="4452973"/>
            <a:chOff x="-8135418" y="1143246"/>
            <a:chExt cx="18631140" cy="445297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D201BC0-781F-2563-1269-F22401A423D2}"/>
                </a:ext>
              </a:extLst>
            </p:cNvPr>
            <p:cNvSpPr/>
            <p:nvPr/>
          </p:nvSpPr>
          <p:spPr>
            <a:xfrm>
              <a:off x="-8055372" y="2138808"/>
              <a:ext cx="3307433" cy="505376"/>
            </a:xfrm>
            <a:prstGeom prst="round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5953936-E582-6517-BA96-173E7BF5E23B}"/>
                </a:ext>
              </a:extLst>
            </p:cNvPr>
            <p:cNvSpPr/>
            <p:nvPr/>
          </p:nvSpPr>
          <p:spPr>
            <a:xfrm>
              <a:off x="-4747940" y="2881253"/>
              <a:ext cx="1693740" cy="505376"/>
            </a:xfrm>
            <a:prstGeom prst="roundRect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16F49E9-66F0-71E6-8003-CD225B98FB19}"/>
                </a:ext>
              </a:extLst>
            </p:cNvPr>
            <p:cNvSpPr/>
            <p:nvPr/>
          </p:nvSpPr>
          <p:spPr>
            <a:xfrm>
              <a:off x="-4747940" y="3623698"/>
              <a:ext cx="3387481" cy="50537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A8BE7CB-81A6-B5F6-B096-89D42093BEBB}"/>
                </a:ext>
              </a:extLst>
            </p:cNvPr>
            <p:cNvSpPr/>
            <p:nvPr/>
          </p:nvSpPr>
          <p:spPr>
            <a:xfrm>
              <a:off x="-3054198" y="4366143"/>
              <a:ext cx="4961615" cy="505376"/>
            </a:xfrm>
            <a:prstGeom prst="roundRect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24FD88-0623-F777-F40A-F52CFBB5022A}"/>
                </a:ext>
              </a:extLst>
            </p:cNvPr>
            <p:cNvSpPr/>
            <p:nvPr/>
          </p:nvSpPr>
          <p:spPr>
            <a:xfrm>
              <a:off x="-1360458" y="5090843"/>
              <a:ext cx="3267875" cy="50537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74B05E6-40FD-2C62-DFF4-7FDE1FF699F1}"/>
                </a:ext>
              </a:extLst>
            </p:cNvPr>
            <p:cNvGrpSpPr/>
            <p:nvPr/>
          </p:nvGrpSpPr>
          <p:grpSpPr>
            <a:xfrm>
              <a:off x="-8135418" y="1143246"/>
              <a:ext cx="18631140" cy="877028"/>
              <a:chOff x="2029560" y="1143246"/>
              <a:chExt cx="18631140" cy="87702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5F80343-FC24-E7AB-0B99-DD7B526E3807}"/>
                  </a:ext>
                </a:extLst>
              </p:cNvPr>
              <p:cNvSpPr/>
              <p:nvPr/>
            </p:nvSpPr>
            <p:spPr>
              <a:xfrm>
                <a:off x="2029560" y="1143246"/>
                <a:ext cx="1693740" cy="877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2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70E168C-F664-030D-99F1-3D6E5EDABECB}"/>
                  </a:ext>
                </a:extLst>
              </p:cNvPr>
              <p:cNvSpPr/>
              <p:nvPr/>
            </p:nvSpPr>
            <p:spPr>
              <a:xfrm>
                <a:off x="372330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9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3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49C9E44-BFE5-360B-0CA9-A6BD3044CA9F}"/>
                  </a:ext>
                </a:extLst>
              </p:cNvPr>
              <p:cNvSpPr/>
              <p:nvPr/>
            </p:nvSpPr>
            <p:spPr>
              <a:xfrm>
                <a:off x="541704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4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D3C8B2-52F9-2D18-0396-7A5659032747}"/>
                  </a:ext>
                </a:extLst>
              </p:cNvPr>
              <p:cNvSpPr/>
              <p:nvPr/>
            </p:nvSpPr>
            <p:spPr>
              <a:xfrm>
                <a:off x="711078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5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7248540-D852-E576-07DC-D08922D6CBAB}"/>
                  </a:ext>
                </a:extLst>
              </p:cNvPr>
              <p:cNvSpPr/>
              <p:nvPr/>
            </p:nvSpPr>
            <p:spPr>
              <a:xfrm>
                <a:off x="880452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6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6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85A2859-2856-70A7-8CD3-6C0F6EC07538}"/>
                  </a:ext>
                </a:extLst>
              </p:cNvPr>
              <p:cNvSpPr/>
              <p:nvPr/>
            </p:nvSpPr>
            <p:spPr>
              <a:xfrm>
                <a:off x="1049826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7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3F2490D-2D3A-FE9D-57E1-F01804EE47D5}"/>
                  </a:ext>
                </a:extLst>
              </p:cNvPr>
              <p:cNvSpPr/>
              <p:nvPr/>
            </p:nvSpPr>
            <p:spPr>
              <a:xfrm>
                <a:off x="1219200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5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8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C5665C7-B84F-10D4-E534-446AF6D0D041}"/>
                  </a:ext>
                </a:extLst>
              </p:cNvPr>
              <p:cNvSpPr/>
              <p:nvPr/>
            </p:nvSpPr>
            <p:spPr>
              <a:xfrm>
                <a:off x="1388574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4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9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E2A1A9-9115-4EC3-4929-74B172046046}"/>
                  </a:ext>
                </a:extLst>
              </p:cNvPr>
              <p:cNvSpPr/>
              <p:nvPr/>
            </p:nvSpPr>
            <p:spPr>
              <a:xfrm>
                <a:off x="1557948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10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A226F8-89F5-76E0-E5A5-6649B3E0EFA1}"/>
                  </a:ext>
                </a:extLst>
              </p:cNvPr>
              <p:cNvSpPr/>
              <p:nvPr/>
            </p:nvSpPr>
            <p:spPr>
              <a:xfrm>
                <a:off x="1727322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2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11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4E2C009-E9BD-E539-C868-1334202E4FD8}"/>
                  </a:ext>
                </a:extLst>
              </p:cNvPr>
              <p:cNvSpPr/>
              <p:nvPr/>
            </p:nvSpPr>
            <p:spPr>
              <a:xfrm>
                <a:off x="18966960" y="1143246"/>
                <a:ext cx="1693740" cy="877028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12</a:t>
                </a:r>
                <a:r>
                  <a:rPr lang="ko-KR" altLang="en-US" sz="2500">
                    <a:solidFill>
                      <a:schemeClr val="bg1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주차</a:t>
                </a: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2EC0891-A95E-B301-682C-8115D230C5D7}"/>
                </a:ext>
              </a:extLst>
            </p:cNvPr>
            <p:cNvSpPr/>
            <p:nvPr/>
          </p:nvSpPr>
          <p:spPr>
            <a:xfrm>
              <a:off x="2179320" y="2138808"/>
              <a:ext cx="1541441" cy="505376"/>
            </a:xfrm>
            <a:prstGeom prst="round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7C79BAC-8427-AF78-697A-40C7F26A17BF}"/>
                </a:ext>
              </a:extLst>
            </p:cNvPr>
            <p:cNvSpPr/>
            <p:nvPr/>
          </p:nvSpPr>
          <p:spPr>
            <a:xfrm>
              <a:off x="3720762" y="2881253"/>
              <a:ext cx="3387480" cy="505376"/>
            </a:xfrm>
            <a:prstGeom prst="roundRect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214848-89E6-31B6-DD02-AF867CCB7959}"/>
                </a:ext>
              </a:extLst>
            </p:cNvPr>
            <p:cNvSpPr/>
            <p:nvPr/>
          </p:nvSpPr>
          <p:spPr>
            <a:xfrm>
              <a:off x="3720761" y="3623698"/>
              <a:ext cx="3387481" cy="50537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F03D716-F4C4-1E09-3CB9-3EDA67F0E066}"/>
                </a:ext>
              </a:extLst>
            </p:cNvPr>
            <p:cNvSpPr/>
            <p:nvPr/>
          </p:nvSpPr>
          <p:spPr>
            <a:xfrm>
              <a:off x="7108242" y="4366143"/>
              <a:ext cx="3387480" cy="505376"/>
            </a:xfrm>
            <a:prstGeom prst="round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추진 일정 </a:t>
            </a:r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– Gantt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차트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4787E1-9743-314B-6771-1032429430FB}"/>
              </a:ext>
            </a:extLst>
          </p:cNvPr>
          <p:cNvSpPr/>
          <p:nvPr/>
        </p:nvSpPr>
        <p:spPr>
          <a:xfrm>
            <a:off x="0" y="2020274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중간고사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99829A-08A5-A9AB-1EF9-C2B9C155B1B8}"/>
              </a:ext>
            </a:extLst>
          </p:cNvPr>
          <p:cNvSpPr/>
          <p:nvPr/>
        </p:nvSpPr>
        <p:spPr>
          <a:xfrm>
            <a:off x="0" y="2762719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API </a:t>
            </a:r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연결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081856-7227-C70D-B3BB-D70AF79E6217}"/>
              </a:ext>
            </a:extLst>
          </p:cNvPr>
          <p:cNvSpPr/>
          <p:nvPr/>
        </p:nvSpPr>
        <p:spPr>
          <a:xfrm>
            <a:off x="0" y="3505164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인공지능 모델 </a:t>
            </a:r>
            <a:r>
              <a:rPr lang="en-US" altLang="ko-KR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  <a:endParaRPr lang="ko-KR" altLang="en-US" sz="200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571AF3-B548-F57D-E9AA-C9586797BC02}"/>
              </a:ext>
            </a:extLst>
          </p:cNvPr>
          <p:cNvSpPr/>
          <p:nvPr/>
        </p:nvSpPr>
        <p:spPr>
          <a:xfrm>
            <a:off x="0" y="4247609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논문 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3B3C8-90D5-89E7-B256-69B7E46AD837}"/>
              </a:ext>
            </a:extLst>
          </p:cNvPr>
          <p:cNvSpPr/>
          <p:nvPr/>
        </p:nvSpPr>
        <p:spPr>
          <a:xfrm>
            <a:off x="0" y="4972309"/>
            <a:ext cx="2029560" cy="742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06D3C6-81B2-0659-0C52-3D102468FF88}"/>
              </a:ext>
            </a:extLst>
          </p:cNvPr>
          <p:cNvSpPr/>
          <p:nvPr/>
        </p:nvSpPr>
        <p:spPr>
          <a:xfrm>
            <a:off x="0" y="5714754"/>
            <a:ext cx="12192000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044A98-81D0-B285-CB04-7732F1F03D8D}"/>
              </a:ext>
            </a:extLst>
          </p:cNvPr>
          <p:cNvSpPr/>
          <p:nvPr/>
        </p:nvSpPr>
        <p:spPr>
          <a:xfrm>
            <a:off x="519658" y="6081017"/>
            <a:ext cx="517847" cy="50537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A5BC0D-061F-FD7A-5C9B-71AC1B0C6B13}"/>
              </a:ext>
            </a:extLst>
          </p:cNvPr>
          <p:cNvSpPr/>
          <p:nvPr/>
        </p:nvSpPr>
        <p:spPr>
          <a:xfrm>
            <a:off x="2877669" y="6081017"/>
            <a:ext cx="517847" cy="505376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6227EC-8F80-E809-3A23-D54AAA7B1BC4}"/>
              </a:ext>
            </a:extLst>
          </p:cNvPr>
          <p:cNvSpPr/>
          <p:nvPr/>
        </p:nvSpPr>
        <p:spPr>
          <a:xfrm>
            <a:off x="7698726" y="6081017"/>
            <a:ext cx="517848" cy="50537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B0E72-E31A-28CB-F73B-87C1DC64E4D2}"/>
              </a:ext>
            </a:extLst>
          </p:cNvPr>
          <p:cNvSpPr txBox="1"/>
          <p:nvPr/>
        </p:nvSpPr>
        <p:spPr>
          <a:xfrm>
            <a:off x="1075977" y="610148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팀원 전체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71C521-04BD-7233-7C58-2D331EEBF4C1}"/>
              </a:ext>
            </a:extLst>
          </p:cNvPr>
          <p:cNvSpPr txBox="1"/>
          <p:nvPr/>
        </p:nvSpPr>
        <p:spPr>
          <a:xfrm>
            <a:off x="3433988" y="6101480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웹개발팀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권보민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아스카로바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870727-0DB4-0C5A-9250-1DAC66B58FED}"/>
              </a:ext>
            </a:extLst>
          </p:cNvPr>
          <p:cNvSpPr txBox="1"/>
          <p:nvPr/>
        </p:nvSpPr>
        <p:spPr>
          <a:xfrm>
            <a:off x="8216574" y="6101480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AI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김희성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박주열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전동환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3AAEB0-5E71-9024-BC21-D24A1E3361A3}"/>
              </a:ext>
            </a:extLst>
          </p:cNvPr>
          <p:cNvSpPr/>
          <p:nvPr/>
        </p:nvSpPr>
        <p:spPr>
          <a:xfrm>
            <a:off x="0" y="1145673"/>
            <a:ext cx="2029560" cy="877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81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74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과제 추진 일정 </a:t>
            </a:r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–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회의 일정</a:t>
            </a:r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및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085FC-5392-64E9-3FA0-D996C500370D}"/>
              </a:ext>
            </a:extLst>
          </p:cNvPr>
          <p:cNvSpPr txBox="1"/>
          <p:nvPr/>
        </p:nvSpPr>
        <p:spPr>
          <a:xfrm>
            <a:off x="4785209" y="1435752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팀원 간 회의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B227A5-4A73-DF2C-42D4-A4F7566626B8}"/>
              </a:ext>
            </a:extLst>
          </p:cNvPr>
          <p:cNvGrpSpPr/>
          <p:nvPr/>
        </p:nvGrpSpPr>
        <p:grpSpPr>
          <a:xfrm>
            <a:off x="463406" y="2157146"/>
            <a:ext cx="10172844" cy="952500"/>
            <a:chOff x="463406" y="2157146"/>
            <a:chExt cx="10172844" cy="952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F08A5F-F81C-3443-0363-062A05EFCD57}"/>
                </a:ext>
              </a:extLst>
            </p:cNvPr>
            <p:cNvSpPr txBox="1"/>
            <p:nvPr/>
          </p:nvSpPr>
          <p:spPr>
            <a:xfrm>
              <a:off x="463406" y="2310231"/>
              <a:ext cx="3331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매주 월요일 </a:t>
              </a:r>
              <a:r>
                <a:rPr lang="en-US" altLang="ko-KR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7</a:t>
              </a:r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시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1A3718-7EDC-E71D-144B-610BFA81C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3750" y="2157146"/>
              <a:ext cx="952500" cy="952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7E791A-3E7E-2CB1-BCC5-122DF26CEE70}"/>
                </a:ext>
              </a:extLst>
            </p:cNvPr>
            <p:cNvSpPr txBox="1"/>
            <p:nvPr/>
          </p:nvSpPr>
          <p:spPr>
            <a:xfrm>
              <a:off x="5163692" y="231023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대면으로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3563C7-40F6-2735-670B-EBC69D8A0627}"/>
              </a:ext>
            </a:extLst>
          </p:cNvPr>
          <p:cNvSpPr txBox="1"/>
          <p:nvPr/>
        </p:nvSpPr>
        <p:spPr>
          <a:xfrm>
            <a:off x="4632924" y="3578585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멘토와의 회의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855494-0D7F-541C-EFD7-7F83FAB66F5D}"/>
              </a:ext>
            </a:extLst>
          </p:cNvPr>
          <p:cNvSpPr/>
          <p:nvPr/>
        </p:nvSpPr>
        <p:spPr>
          <a:xfrm>
            <a:off x="0" y="3204799"/>
            <a:ext cx="12192000" cy="45719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88BAC7-8B60-3ECF-D2BC-FEBC7F44C649}"/>
              </a:ext>
            </a:extLst>
          </p:cNvPr>
          <p:cNvGrpSpPr/>
          <p:nvPr/>
        </p:nvGrpSpPr>
        <p:grpSpPr>
          <a:xfrm>
            <a:off x="525122" y="4129231"/>
            <a:ext cx="10566662" cy="1863568"/>
            <a:chOff x="525122" y="4129231"/>
            <a:chExt cx="10566662" cy="18635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BE3D3-116B-F4A0-A6DC-847D9086C852}"/>
                </a:ext>
              </a:extLst>
            </p:cNvPr>
            <p:cNvSpPr txBox="1"/>
            <p:nvPr/>
          </p:nvSpPr>
          <p:spPr>
            <a:xfrm>
              <a:off x="525122" y="4411139"/>
              <a:ext cx="32079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가능하면</a:t>
              </a:r>
              <a:endPara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매주 월요일 </a:t>
              </a:r>
              <a:r>
                <a:rPr lang="en-US" altLang="ko-KR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7</a:t>
              </a:r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시</a:t>
              </a:r>
              <a:endPara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96E04-D1D8-8F55-646D-9FFCAFEC9225}"/>
                </a:ext>
              </a:extLst>
            </p:cNvPr>
            <p:cNvSpPr txBox="1"/>
            <p:nvPr/>
          </p:nvSpPr>
          <p:spPr>
            <a:xfrm>
              <a:off x="4895992" y="4411139"/>
              <a:ext cx="24000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필요한 경우</a:t>
              </a:r>
              <a:endPara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 sz="3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대면으로</a:t>
              </a:r>
            </a:p>
          </p:txBody>
        </p:sp>
        <p:pic>
          <p:nvPicPr>
            <p:cNvPr id="16" name="그림 15" descr="폰트, 그래픽, 스크린샷, 로고이(가) 표시된 사진&#10;&#10;자동 생성된 설명">
              <a:extLst>
                <a:ext uri="{FF2B5EF4-FFF2-40B4-BE49-F238E27FC236}">
                  <a16:creationId xmlns:a16="http://schemas.microsoft.com/office/drawing/2014/main" id="{DCA33997-F2C9-171C-C936-37D31685A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216" y="4129231"/>
              <a:ext cx="1863568" cy="186356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96ECC1F-8B23-C5DB-9CEE-EC378BCB894F}"/>
              </a:ext>
            </a:extLst>
          </p:cNvPr>
          <p:cNvSpPr txBox="1"/>
          <p:nvPr/>
        </p:nvSpPr>
        <p:spPr>
          <a:xfrm>
            <a:off x="3264138" y="6072985"/>
            <a:ext cx="5663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 오후</a:t>
            </a:r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 회사 방문 예정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6740EB-94F8-7985-9A5E-50029A34E0F0}"/>
              </a:ext>
            </a:extLst>
          </p:cNvPr>
          <p:cNvSpPr/>
          <p:nvPr/>
        </p:nvSpPr>
        <p:spPr>
          <a:xfrm>
            <a:off x="0" y="5881700"/>
            <a:ext cx="12192000" cy="45719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2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300F-2A87-98BE-F344-6840455411CC}"/>
              </a:ext>
            </a:extLst>
          </p:cNvPr>
          <p:cNvSpPr/>
          <p:nvPr/>
        </p:nvSpPr>
        <p:spPr>
          <a:xfrm>
            <a:off x="0" y="0"/>
            <a:ext cx="12192000" cy="114324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B4DCC-4458-7538-685F-38E524BC0611}"/>
              </a:ext>
            </a:extLst>
          </p:cNvPr>
          <p:cNvSpPr txBox="1"/>
          <p:nvPr/>
        </p:nvSpPr>
        <p:spPr>
          <a:xfrm>
            <a:off x="138905" y="271607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4. </a:t>
            </a:r>
            <a:r>
              <a:rPr lang="ko-KR" altLang="en-US" sz="360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기대 효과 및 활용 방안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7AF79F-E21B-69DA-8D64-A479D43E8DE7}"/>
              </a:ext>
            </a:extLst>
          </p:cNvPr>
          <p:cNvSpPr/>
          <p:nvPr/>
        </p:nvSpPr>
        <p:spPr>
          <a:xfrm>
            <a:off x="0" y="1143246"/>
            <a:ext cx="12192000" cy="1143246"/>
          </a:xfrm>
          <a:prstGeom prst="rect">
            <a:avLst/>
          </a:prstGeom>
          <a:solidFill>
            <a:schemeClr val="bg2">
              <a:lumMod val="75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3639E-B7B4-6A66-167D-B356075BBC76}"/>
              </a:ext>
            </a:extLst>
          </p:cNvPr>
          <p:cNvSpPr txBox="1"/>
          <p:nvPr/>
        </p:nvSpPr>
        <p:spPr>
          <a:xfrm>
            <a:off x="1802431" y="3390042"/>
            <a:ext cx="2465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비용 절감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F76524-FCF4-0286-3B7D-32F2821BDDAB}"/>
              </a:ext>
            </a:extLst>
          </p:cNvPr>
          <p:cNvGrpSpPr/>
          <p:nvPr/>
        </p:nvGrpSpPr>
        <p:grpSpPr>
          <a:xfrm>
            <a:off x="993972" y="4785326"/>
            <a:ext cx="4082658" cy="955413"/>
            <a:chOff x="7485661" y="3497805"/>
            <a:chExt cx="4082658" cy="9554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5518C-8FD0-D8B4-99D5-D2F21F18ABE2}"/>
                </a:ext>
              </a:extLst>
            </p:cNvPr>
            <p:cNvSpPr txBox="1"/>
            <p:nvPr/>
          </p:nvSpPr>
          <p:spPr>
            <a:xfrm>
              <a:off x="7485661" y="3645802"/>
              <a:ext cx="29963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보일러 효율</a:t>
              </a:r>
            </a:p>
          </p:txBody>
        </p:sp>
        <p:sp>
          <p:nvSpPr>
            <p:cNvPr id="27" name="화살표: 위쪽 26">
              <a:extLst>
                <a:ext uri="{FF2B5EF4-FFF2-40B4-BE49-F238E27FC236}">
                  <a16:creationId xmlns:a16="http://schemas.microsoft.com/office/drawing/2014/main" id="{3A584912-02F3-434E-8CAB-AAB24E73D0A4}"/>
                </a:ext>
              </a:extLst>
            </p:cNvPr>
            <p:cNvSpPr/>
            <p:nvPr/>
          </p:nvSpPr>
          <p:spPr>
            <a:xfrm>
              <a:off x="10826638" y="3497805"/>
              <a:ext cx="741681" cy="95541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E080BCE-4922-3F2C-A5FC-6343434CB9B7}"/>
              </a:ext>
            </a:extLst>
          </p:cNvPr>
          <p:cNvSpPr txBox="1"/>
          <p:nvPr/>
        </p:nvSpPr>
        <p:spPr>
          <a:xfrm>
            <a:off x="6783294" y="3390042"/>
            <a:ext cx="4746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다른 보일러에 적용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134CF-6FEE-03B2-C2D5-63A142F8A531}"/>
              </a:ext>
            </a:extLst>
          </p:cNvPr>
          <p:cNvSpPr txBox="1"/>
          <p:nvPr/>
        </p:nvSpPr>
        <p:spPr>
          <a:xfrm>
            <a:off x="7122379" y="4878311"/>
            <a:ext cx="4057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실시간 모니터링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AF2EC7-4907-4D85-D9C5-9FF24626D580}"/>
              </a:ext>
            </a:extLst>
          </p:cNvPr>
          <p:cNvSpPr/>
          <p:nvPr/>
        </p:nvSpPr>
        <p:spPr>
          <a:xfrm>
            <a:off x="6070600" y="1143246"/>
            <a:ext cx="50800" cy="5714754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364B6-ECB9-2B86-A0D5-F4752F3D6B14}"/>
              </a:ext>
            </a:extLst>
          </p:cNvPr>
          <p:cNvSpPr txBox="1"/>
          <p:nvPr/>
        </p:nvSpPr>
        <p:spPr>
          <a:xfrm>
            <a:off x="1802431" y="1412321"/>
            <a:ext cx="2465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기대 효과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314DB-AB5A-6D4D-F05E-861B3777ABA9}"/>
              </a:ext>
            </a:extLst>
          </p:cNvPr>
          <p:cNvSpPr txBox="1"/>
          <p:nvPr/>
        </p:nvSpPr>
        <p:spPr>
          <a:xfrm>
            <a:off x="7918268" y="1412321"/>
            <a:ext cx="2465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84492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326</Words>
  <Application>Microsoft Office PowerPoint</Application>
  <PresentationFormat>와이드스크린</PresentationFormat>
  <Paragraphs>109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나눔스퀘어OTF Light</vt:lpstr>
      <vt:lpstr>Arial</vt:lpstr>
      <vt:lpstr>나눔고딕OTF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주열 박</dc:creator>
  <cp:lastModifiedBy>주열 박</cp:lastModifiedBy>
  <cp:revision>35</cp:revision>
  <dcterms:created xsi:type="dcterms:W3CDTF">2024-09-10T05:05:44Z</dcterms:created>
  <dcterms:modified xsi:type="dcterms:W3CDTF">2024-09-11T06:06:23Z</dcterms:modified>
</cp:coreProperties>
</file>