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82" r:id="rId5"/>
    <p:sldId id="357" r:id="rId6"/>
    <p:sldId id="363" r:id="rId7"/>
    <p:sldId id="358" r:id="rId8"/>
    <p:sldId id="349" r:id="rId9"/>
    <p:sldId id="346" r:id="rId10"/>
    <p:sldId id="347" r:id="rId11"/>
    <p:sldId id="331" r:id="rId12"/>
    <p:sldId id="350" r:id="rId13"/>
    <p:sldId id="328" r:id="rId14"/>
    <p:sldId id="351" r:id="rId15"/>
    <p:sldId id="352" r:id="rId16"/>
    <p:sldId id="383" r:id="rId17"/>
    <p:sldId id="340" r:id="rId18"/>
    <p:sldId id="335" r:id="rId19"/>
    <p:sldId id="336" r:id="rId20"/>
    <p:sldId id="337" r:id="rId21"/>
    <p:sldId id="384" r:id="rId22"/>
    <p:sldId id="353" r:id="rId23"/>
    <p:sldId id="339" r:id="rId24"/>
    <p:sldId id="365" r:id="rId25"/>
    <p:sldId id="366" r:id="rId26"/>
    <p:sldId id="367" r:id="rId27"/>
    <p:sldId id="368" r:id="rId28"/>
    <p:sldId id="369" r:id="rId29"/>
    <p:sldId id="371" r:id="rId30"/>
    <p:sldId id="370" r:id="rId31"/>
    <p:sldId id="372" r:id="rId32"/>
    <p:sldId id="374" r:id="rId33"/>
    <p:sldId id="376" r:id="rId34"/>
    <p:sldId id="385" r:id="rId35"/>
    <p:sldId id="375" r:id="rId36"/>
    <p:sldId id="377" r:id="rId37"/>
    <p:sldId id="378" r:id="rId38"/>
    <p:sldId id="380" r:id="rId39"/>
    <p:sldId id="381" r:id="rId40"/>
    <p:sldId id="393" r:id="rId41"/>
    <p:sldId id="394" r:id="rId42"/>
    <p:sldId id="355" r:id="rId43"/>
    <p:sldId id="390" r:id="rId44"/>
    <p:sldId id="392" r:id="rId45"/>
    <p:sldId id="356" r:id="rId46"/>
    <p:sldId id="386" r:id="rId47"/>
    <p:sldId id="330" r:id="rId48"/>
    <p:sldId id="38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2T10:23:19.4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-4-75 0,'0'34'110,"0"0"-32,34-34 531,-34-68-452,-34 33-79,0 35 234,34 35 16,0-1-312,0 0 0,0 0 77,34-68 298</inkml:trace>
  <inkml:trace contextRef="#ctx0" brushRef="#br0" timeOffset="1">-4-75 0</inkml:trace>
  <inkml:trace contextRef="#ctx0" brushRef="#br0" timeOffset="2">-4-75 0</inkml:trace>
  <inkml:trace contextRef="#ctx0" brushRef="#br0" timeOffset="3">-4-75 0</inkml:trace>
  <inkml:trace contextRef="#ctx0" brushRef="#br0" timeOffset="4">-4-75 0</inkml:trace>
  <inkml:trace contextRef="#ctx0" brushRef="#br0" timeOffset="5">-4-75 0</inkml:trace>
  <inkml:trace contextRef="#ctx0" brushRef="#br0" timeOffset="6">-4-7 0</inkml:trace>
  <inkml:trace contextRef="#ctx0" brushRef="#br0" timeOffset="7">30-7 0</inkml:trace>
  <inkml:trace contextRef="#ctx0" brushRef="#br0" timeOffset="8">30-7 0</inkml:trace>
  <inkml:trace contextRef="#ctx0" brushRef="#br0" timeOffset="9">30-7 0</inkml:trace>
  <inkml:trace contextRef="#ctx0" brushRef="#br0" timeOffset="10">30-7 0</inkml:trace>
  <inkml:trace contextRef="#ctx0" brushRef="#br0" timeOffset="11">30-7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15T09:46:02.9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E48417-138A-4412-9326-7E7F2889F309}" emma:medium="tactile" emma:mode="ink">
          <msink:context xmlns:msink="http://schemas.microsoft.com/ink/2010/main" type="writingRegion" rotatedBoundingBox="10826,7454 10879,7588 10779,7628 10726,7493"/>
        </emma:interpretation>
      </emma:emma>
    </inkml:annotationXML>
    <inkml:traceGroup>
      <inkml:annotationXML>
        <emma:emma xmlns:emma="http://www.w3.org/2003/04/emma" version="1.0">
          <emma:interpretation id="{398D34B4-D616-4D46-8B82-8E9C3EF19110}" emma:medium="tactile" emma:mode="ink">
            <msink:context xmlns:msink="http://schemas.microsoft.com/ink/2010/main" type="paragraph" rotatedBoundingBox="10826,7454 10879,7588 10779,7628 10726,74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B57776-40A1-427A-8167-71D915FA0B93}" emma:medium="tactile" emma:mode="ink">
              <msink:context xmlns:msink="http://schemas.microsoft.com/ink/2010/main" type="line" rotatedBoundingBox="10826,7454 10879,7588 10779,7628 10726,7493"/>
            </emma:interpretation>
          </emma:emma>
        </inkml:annotationXML>
        <inkml:traceGroup>
          <inkml:annotationXML>
            <emma:emma xmlns:emma="http://www.w3.org/2003/04/emma" version="1.0">
              <emma:interpretation id="{6EBBC44A-A320-4674-80B3-250E7AECF85C}" emma:medium="tactile" emma:mode="ink">
                <msink:context xmlns:msink="http://schemas.microsoft.com/ink/2010/main" type="inkWord" rotatedBoundingBox="10826,7454 10876,7579 10776,7619 10726,7493"/>
              </emma:interpretation>
              <emma:one-of disjunction-type="recognition" id="oneOf0">
                <emma:interpretation id="interp0" emma:lang="" emma:confidence="0">
                  <emma:literal>e</emma:literal>
                </emma:interpretation>
                <emma:interpretation id="interp1" emma:lang="" emma:confidence="0">
                  <emma:literal>오</emma:literal>
                </emma:interpretation>
                <emma:interpretation id="interp2" emma:lang="" emma:confidence="0">
                  <emma:literal>〇</emma:literal>
                </emma:interpretation>
                <emma:interpretation id="interp3" emma:lang="" emma:confidence="0">
                  <emma:literal>으</emma:literal>
                </emma:interpretation>
                <emma:interpretation id="interp4" emma:lang="" emma:confidence="0">
                  <emma:literal>이</emma:literal>
                </emma:interpretation>
              </emma:one-of>
            </emma:emma>
          </inkml:annotationXML>
          <inkml:trace contextRef="#ctx0" brushRef="#br0">0-72 0,'0'36'110,"0"0"-32,36-36 531,-36-72-452,-36 35-79,-1 37 234,37 37 16,0-1-312,0 0 0,0 0 77,37-72 298</inkml:trace>
        </inkml:traceGroup>
        <inkml:traceGroup>
          <inkml:annotationXML>
            <emma:emma xmlns:emma="http://www.w3.org/2003/04/emma" version="1.0">
              <emma:interpretation id="{F74509C9-69DA-460E-BFEF-1DBF32F8E227}" emma:medium="tactile" emma:mode="ink">
                <msink:context xmlns:msink="http://schemas.microsoft.com/ink/2010/main" type="inkWord" rotatedBoundingBox="10832,7503 10868,7593 10823,7610 10788,7520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507.86">0-72 0</inkml:trace>
          <inkml:trace contextRef="#ctx0" brushRef="#br0" timeOffset="-2655.05">0-72 0</inkml:trace>
          <inkml:trace contextRef="#ctx0" brushRef="#br0" timeOffset="-2786.67">0-72 0</inkml:trace>
          <inkml:trace contextRef="#ctx0" brushRef="#br0" timeOffset="-2924.75">0-72 0</inkml:trace>
          <inkml:trace contextRef="#ctx0" brushRef="#br0" timeOffset="-2369.78">0-72 0</inkml:trace>
          <inkml:trace contextRef="#ctx0" brushRef="#br0" timeOffset="-5431.84">0 0 0</inkml:trace>
          <inkml:trace contextRef="#ctx0" brushRef="#br0" timeOffset="-3611.22">36 0 0</inkml:trace>
          <inkml:trace contextRef="#ctx0" brushRef="#br0" timeOffset="-3774.03">36 0 0</inkml:trace>
          <inkml:trace contextRef="#ctx0" brushRef="#br0" timeOffset="-3912.14">36 0 0</inkml:trace>
          <inkml:trace contextRef="#ctx0" brushRef="#br0" timeOffset="-3488.82">36 0 0</inkml:trace>
          <inkml:trace contextRef="#ctx0" brushRef="#br0" timeOffset="-3210.03">36 0 0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B4jy36mANM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ur1LqLvs7w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eCsNGupwuM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6975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07935" y="1561486"/>
            <a:ext cx="8238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지능시스템 </a:t>
            </a:r>
            <a:r>
              <a:rPr lang="ko-KR" altLang="en-US" sz="5400" b="1" dirty="0" err="1">
                <a:solidFill>
                  <a:schemeClr val="bg1"/>
                </a:solidFill>
              </a:rPr>
              <a:t>캡스톤</a:t>
            </a:r>
            <a:r>
              <a:rPr lang="ko-KR" altLang="en-US" sz="5400" b="1" dirty="0">
                <a:solidFill>
                  <a:schemeClr val="bg1"/>
                </a:solidFill>
              </a:rPr>
              <a:t> 디자인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602011" y="3344181"/>
            <a:ext cx="51419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프로젝트명 </a:t>
            </a:r>
            <a:r>
              <a:rPr lang="en-US" altLang="ko-KR" sz="3200" dirty="0">
                <a:solidFill>
                  <a:schemeClr val="bg1"/>
                </a:solidFill>
              </a:rPr>
              <a:t>: Auto Face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1594061 </a:t>
            </a:r>
            <a:r>
              <a:rPr lang="ko-KR" altLang="en-US" sz="2400" dirty="0" err="1">
                <a:solidFill>
                  <a:schemeClr val="bg1"/>
                </a:solidFill>
              </a:rPr>
              <a:t>박관익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1494065 </a:t>
            </a:r>
            <a:r>
              <a:rPr lang="ko-KR" altLang="en-US" sz="2400" dirty="0">
                <a:solidFill>
                  <a:schemeClr val="bg1"/>
                </a:solidFill>
              </a:rPr>
              <a:t>이원태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1594051 </a:t>
            </a:r>
            <a:r>
              <a:rPr lang="ko-KR" altLang="en-US" sz="2400" dirty="0" err="1">
                <a:solidFill>
                  <a:schemeClr val="bg1"/>
                </a:solidFill>
              </a:rPr>
              <a:t>마한범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1" y="6571295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703" y="1940505"/>
            <a:ext cx="8719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Arial"/>
              </a:rPr>
              <a:t>출석 체크</a:t>
            </a:r>
            <a:r>
              <a:rPr lang="en-US" altLang="ko-KR" sz="2400" b="1" dirty="0">
                <a:solidFill>
                  <a:prstClr val="black"/>
                </a:solidFill>
                <a:latin typeface="Arial"/>
              </a:rPr>
              <a:t>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Arial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/>
              </a:rPr>
              <a:t>    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이미지 다중 분류를 통한 얼굴인식 출석 체크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86FABD-7A10-494D-A574-010C476CFD8F}"/>
              </a:ext>
            </a:extLst>
          </p:cNvPr>
          <p:cNvSpPr txBox="1"/>
          <p:nvPr/>
        </p:nvSpPr>
        <p:spPr>
          <a:xfrm>
            <a:off x="1471703" y="763870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pc="-150" dirty="0">
                <a:solidFill>
                  <a:srgbClr val="5F5E58"/>
                </a:solidFill>
                <a:latin typeface="나눔스퀘어라운드 Regular"/>
              </a:rPr>
              <a:t>기능별 사용설명서 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A8DE28-1EF4-4504-BF58-4BF0A4FC5686}"/>
              </a:ext>
            </a:extLst>
          </p:cNvPr>
          <p:cNvSpPr txBox="1"/>
          <p:nvPr/>
        </p:nvSpPr>
        <p:spPr>
          <a:xfrm>
            <a:off x="1471703" y="3777738"/>
            <a:ext cx="9443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prstClr val="black"/>
                </a:solidFill>
                <a:latin typeface="Arial"/>
              </a:rPr>
              <a:t>2.  </a:t>
            </a:r>
            <a:r>
              <a:rPr lang="ko-KR" altLang="en-US" sz="2400" b="1" dirty="0">
                <a:solidFill>
                  <a:prstClr val="black"/>
                </a:solidFill>
                <a:latin typeface="Arial"/>
              </a:rPr>
              <a:t>집중도 체크</a:t>
            </a:r>
            <a:endParaRPr lang="en-US" altLang="ko-KR" sz="2400" b="1" dirty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US" altLang="ko-KR" sz="2400" dirty="0">
                <a:solidFill>
                  <a:prstClr val="black"/>
                </a:solidFill>
                <a:latin typeface="Arial"/>
              </a:rPr>
              <a:t>    </a:t>
            </a:r>
          </a:p>
          <a:p>
            <a:pPr lvl="0"/>
            <a:r>
              <a:rPr lang="en-US" altLang="ko-KR" sz="2400" dirty="0">
                <a:solidFill>
                  <a:prstClr val="black"/>
                </a:solidFill>
                <a:latin typeface="Arial"/>
              </a:rPr>
              <a:t>   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Google Vision API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를 사용한 수업시간 학생들 집중도 체크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0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1702" y="1821605"/>
            <a:ext cx="1041213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1. </a:t>
            </a:r>
            <a:r>
              <a:rPr lang="ko-KR" altLang="en-US" sz="1600" dirty="0">
                <a:solidFill>
                  <a:schemeClr val="accent4"/>
                </a:solidFill>
              </a:rPr>
              <a:t>학기가 개강하기 전에 강의를 듣는 학생들을 대상으로 사전에 얼굴 데이터를 수집합니다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</a:p>
          <a:p>
            <a:r>
              <a:rPr lang="en-US" altLang="ko-KR" sz="1600" dirty="0">
                <a:solidFill>
                  <a:schemeClr val="accent4"/>
                </a:solidFill>
              </a:rPr>
              <a:t>    (</a:t>
            </a:r>
            <a:r>
              <a:rPr lang="ko-KR" altLang="en-US" sz="1600" dirty="0">
                <a:solidFill>
                  <a:schemeClr val="accent4"/>
                </a:solidFill>
              </a:rPr>
              <a:t>데이터의 양 </a:t>
            </a:r>
            <a:r>
              <a:rPr lang="en-US" altLang="ko-KR" sz="1600" dirty="0">
                <a:solidFill>
                  <a:schemeClr val="accent4"/>
                </a:solidFill>
              </a:rPr>
              <a:t>: </a:t>
            </a:r>
            <a:r>
              <a:rPr lang="ko-KR" altLang="en-US" sz="1600" dirty="0">
                <a:solidFill>
                  <a:schemeClr val="accent4"/>
                </a:solidFill>
              </a:rPr>
              <a:t>한 학생당 약 </a:t>
            </a:r>
            <a:r>
              <a:rPr lang="en-US" altLang="ko-KR" sz="1600" dirty="0">
                <a:solidFill>
                  <a:schemeClr val="accent4"/>
                </a:solidFill>
              </a:rPr>
              <a:t>400</a:t>
            </a:r>
            <a:r>
              <a:rPr lang="ko-KR" altLang="en-US" sz="1600" dirty="0">
                <a:solidFill>
                  <a:schemeClr val="accent4"/>
                </a:solidFill>
              </a:rPr>
              <a:t>장씩 수집</a:t>
            </a:r>
            <a:r>
              <a:rPr lang="en-US" altLang="ko-KR" sz="1600" dirty="0">
                <a:solidFill>
                  <a:schemeClr val="accent4"/>
                </a:solidFill>
              </a:rPr>
              <a:t>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1" y="6571295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/>
          <p:cNvSpPr/>
          <p:nvPr/>
        </p:nvSpPr>
        <p:spPr>
          <a:xfrm>
            <a:off x="3508311" y="4689566"/>
            <a:ext cx="809897" cy="1943961"/>
          </a:xfrm>
          <a:prstGeom prst="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H="1">
            <a:off x="3488829" y="4685212"/>
            <a:ext cx="766354" cy="2172788"/>
          </a:xfrm>
          <a:prstGeom prst="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235618" y="2515872"/>
            <a:ext cx="3355285" cy="2173694"/>
            <a:chOff x="2235618" y="2515872"/>
            <a:chExt cx="3355285" cy="2173694"/>
          </a:xfrm>
        </p:grpSpPr>
        <p:sp>
          <p:nvSpPr>
            <p:cNvPr id="16" name="직사각형 15"/>
            <p:cNvSpPr/>
            <p:nvPr/>
          </p:nvSpPr>
          <p:spPr>
            <a:xfrm>
              <a:off x="2235618" y="2515872"/>
              <a:ext cx="3355285" cy="1400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754852" y="2570519"/>
              <a:ext cx="274320" cy="2351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잉크 19"/>
                <p14:cNvContentPartPr/>
                <p14:nvPr/>
              </p14:nvContentPartPr>
              <p14:xfrm>
                <a:off x="3872006" y="2687606"/>
                <a:ext cx="34200" cy="46440"/>
              </p14:xfrm>
            </p:contentPart>
          </mc:Choice>
          <mc:Fallback xmlns="">
            <p:pic>
              <p:nvPicPr>
                <p:cNvPr id="20" name="잉크 19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0126" y="2675726"/>
                  <a:ext cx="57960" cy="702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타원 32"/>
            <p:cNvSpPr/>
            <p:nvPr/>
          </p:nvSpPr>
          <p:spPr>
            <a:xfrm>
              <a:off x="3631474" y="4193177"/>
              <a:ext cx="522515" cy="4963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4007400" y="2633943"/>
              <a:ext cx="941510" cy="1914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2876006" y="2657387"/>
              <a:ext cx="894806" cy="18418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88829" y="3228104"/>
              <a:ext cx="1488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데이터   </a:t>
              </a:r>
              <a:endParaRPr lang="en-US" altLang="ko-KR" dirty="0"/>
            </a:p>
            <a:p>
              <a:r>
                <a:rPr lang="en-US" altLang="ko-KR" dirty="0"/>
                <a:t> </a:t>
              </a:r>
              <a:r>
                <a:rPr lang="ko-KR" altLang="en-US" dirty="0"/>
                <a:t>수집</a:t>
              </a:r>
            </a:p>
          </p:txBody>
        </p:sp>
      </p:grpSp>
      <p:sp>
        <p:nvSpPr>
          <p:cNvPr id="44" name="오른쪽 화살표 43"/>
          <p:cNvSpPr/>
          <p:nvPr/>
        </p:nvSpPr>
        <p:spPr>
          <a:xfrm>
            <a:off x="6184308" y="2869260"/>
            <a:ext cx="913305" cy="5094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96" y="4116545"/>
            <a:ext cx="2209885" cy="1418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681" y="2471424"/>
            <a:ext cx="793535" cy="5527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86FABD-7A10-494D-A574-010C476CFD8F}"/>
              </a:ext>
            </a:extLst>
          </p:cNvPr>
          <p:cNvSpPr txBox="1"/>
          <p:nvPr/>
        </p:nvSpPr>
        <p:spPr>
          <a:xfrm>
            <a:off x="1471703" y="763870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출석 체크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 (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준비사항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)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03683B-08A9-4A16-B16A-BF95F4E754D4}"/>
              </a:ext>
            </a:extLst>
          </p:cNvPr>
          <p:cNvSpPr txBox="1"/>
          <p:nvPr/>
        </p:nvSpPr>
        <p:spPr>
          <a:xfrm>
            <a:off x="5989059" y="3661544"/>
            <a:ext cx="14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얼굴 표정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056D6-24C6-438D-BD44-7A10730F8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754" y="2402170"/>
            <a:ext cx="3476084" cy="29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1703" y="1999720"/>
            <a:ext cx="80958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2. </a:t>
            </a:r>
            <a:r>
              <a:rPr lang="ko-KR" altLang="en-US" sz="1600" dirty="0">
                <a:solidFill>
                  <a:schemeClr val="accent4"/>
                </a:solidFill>
              </a:rPr>
              <a:t>수집한 사진데이터를 훈련데이터로 사용하여 이미지 다중 분류 모델을 학습합니다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  <a:r>
              <a:rPr lang="ko-KR" altLang="en-US" sz="16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0" y="6522493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715143" y="3691796"/>
            <a:ext cx="1027789" cy="5094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7439016" y="3429000"/>
            <a:ext cx="3074796" cy="1292811"/>
            <a:chOff x="7693016" y="3339746"/>
            <a:chExt cx="3074796" cy="1292811"/>
          </a:xfrm>
        </p:grpSpPr>
        <p:sp>
          <p:nvSpPr>
            <p:cNvPr id="31" name="직사각형 30"/>
            <p:cNvSpPr/>
            <p:nvPr/>
          </p:nvSpPr>
          <p:spPr>
            <a:xfrm>
              <a:off x="7693016" y="3349728"/>
              <a:ext cx="3074796" cy="12828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MODEL</a:t>
              </a:r>
              <a:endParaRPr lang="ko-KR" altLang="en-US" sz="2800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8245" y="3339746"/>
              <a:ext cx="1964337" cy="44773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412CC3-EC5E-40E5-AA32-74FA066A48E5}"/>
              </a:ext>
            </a:extLst>
          </p:cNvPr>
          <p:cNvSpPr txBox="1"/>
          <p:nvPr/>
        </p:nvSpPr>
        <p:spPr>
          <a:xfrm>
            <a:off x="1471703" y="763870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출석 체크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 (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준비사항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)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888FA7-BB33-48C7-B201-AA1996AE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08" y="2594489"/>
            <a:ext cx="4196016" cy="33506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2A2302-7575-42A8-B5D8-8A26997DAE53}"/>
              </a:ext>
            </a:extLst>
          </p:cNvPr>
          <p:cNvSpPr txBox="1"/>
          <p:nvPr/>
        </p:nvSpPr>
        <p:spPr>
          <a:xfrm>
            <a:off x="5628424" y="4475076"/>
            <a:ext cx="14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학습</a:t>
            </a:r>
          </a:p>
        </p:txBody>
      </p:sp>
    </p:spTree>
    <p:extLst>
      <p:ext uri="{BB962C8B-B14F-4D97-AF65-F5344CB8AC3E}">
        <p14:creationId xmlns:p14="http://schemas.microsoft.com/office/powerpoint/2010/main" val="254876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1702" y="1831210"/>
            <a:ext cx="92027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3. </a:t>
            </a:r>
            <a:r>
              <a:rPr lang="ko-KR" altLang="en-US" sz="1600" dirty="0">
                <a:solidFill>
                  <a:srgbClr val="5F5E58"/>
                </a:solidFill>
              </a:rPr>
              <a:t>학생들은 강의실에 입실할 때 강의실 문 앞에 설치된 카메라로 자신의 얼굴 사진을 찍습니다</a:t>
            </a:r>
            <a:r>
              <a:rPr lang="en-US" altLang="ko-KR" sz="1600" dirty="0">
                <a:solidFill>
                  <a:srgbClr val="5F5E58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5F5E58"/>
                </a:solidFill>
              </a:rPr>
              <a:t>    (</a:t>
            </a:r>
            <a:r>
              <a:rPr lang="ko-KR" altLang="en-US" sz="1600" dirty="0">
                <a:solidFill>
                  <a:srgbClr val="5F5E58"/>
                </a:solidFill>
              </a:rPr>
              <a:t>더 높은 얼굴인식 정확도를 위해 여러 장 촬영</a:t>
            </a:r>
            <a:r>
              <a:rPr lang="en-US" altLang="ko-KR" sz="1600" dirty="0">
                <a:solidFill>
                  <a:srgbClr val="5F5E58"/>
                </a:solidFill>
              </a:rPr>
              <a:t>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22493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4834633" y="3770975"/>
            <a:ext cx="1348220" cy="5094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407C9-721E-4588-BB82-EE799639F19A}"/>
              </a:ext>
            </a:extLst>
          </p:cNvPr>
          <p:cNvSpPr txBox="1"/>
          <p:nvPr/>
        </p:nvSpPr>
        <p:spPr>
          <a:xfrm>
            <a:off x="1471703" y="763870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출석 체크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 (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사용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) 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129791-9BEA-4E5B-8DE3-BE3B08222DE4}"/>
              </a:ext>
            </a:extLst>
          </p:cNvPr>
          <p:cNvGrpSpPr/>
          <p:nvPr/>
        </p:nvGrpSpPr>
        <p:grpSpPr>
          <a:xfrm>
            <a:off x="1867657" y="2769786"/>
            <a:ext cx="2339350" cy="3015288"/>
            <a:chOff x="2627820" y="2168124"/>
            <a:chExt cx="2339350" cy="301528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2D7BD12-176F-44AC-A51C-F98237706AF8}"/>
                </a:ext>
              </a:extLst>
            </p:cNvPr>
            <p:cNvSpPr/>
            <p:nvPr/>
          </p:nvSpPr>
          <p:spPr>
            <a:xfrm>
              <a:off x="2627820" y="2815850"/>
              <a:ext cx="539238" cy="4963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43EDB63-90B2-4950-8210-EF0D361C0599}"/>
                </a:ext>
              </a:extLst>
            </p:cNvPr>
            <p:cNvSpPr/>
            <p:nvPr/>
          </p:nvSpPr>
          <p:spPr>
            <a:xfrm>
              <a:off x="2753392" y="3339244"/>
              <a:ext cx="181050" cy="12914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433D021-6BCB-4F3F-BFE7-399752C744EB}"/>
                </a:ext>
              </a:extLst>
            </p:cNvPr>
            <p:cNvCxnSpPr/>
            <p:nvPr/>
          </p:nvCxnSpPr>
          <p:spPr>
            <a:xfrm flipH="1">
              <a:off x="3814355" y="3343390"/>
              <a:ext cx="444137" cy="1528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5C0CE6A-A04A-43C8-92C2-880416D2AB71}"/>
                </a:ext>
              </a:extLst>
            </p:cNvPr>
            <p:cNvCxnSpPr/>
            <p:nvPr/>
          </p:nvCxnSpPr>
          <p:spPr>
            <a:xfrm>
              <a:off x="4258492" y="3426290"/>
              <a:ext cx="13062" cy="1085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A3F36A7-1057-43ED-9AC9-3B60C31E3229}"/>
                </a:ext>
              </a:extLst>
            </p:cNvPr>
            <p:cNvCxnSpPr/>
            <p:nvPr/>
          </p:nvCxnSpPr>
          <p:spPr>
            <a:xfrm>
              <a:off x="4258492" y="3343390"/>
              <a:ext cx="509451" cy="148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모서리가 둥근 직사각형 17">
              <a:extLst>
                <a:ext uri="{FF2B5EF4-FFF2-40B4-BE49-F238E27FC236}">
                  <a16:creationId xmlns:a16="http://schemas.microsoft.com/office/drawing/2014/main" id="{33B5C4C8-9E30-47AA-8F48-701F734C4ED6}"/>
                </a:ext>
              </a:extLst>
            </p:cNvPr>
            <p:cNvSpPr/>
            <p:nvPr/>
          </p:nvSpPr>
          <p:spPr>
            <a:xfrm>
              <a:off x="3984172" y="2896615"/>
              <a:ext cx="548640" cy="4180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5473FB22-68A7-4635-8B0F-367A0AAAAC60}"/>
                </a:ext>
              </a:extLst>
            </p:cNvPr>
            <p:cNvSpPr/>
            <p:nvPr/>
          </p:nvSpPr>
          <p:spPr>
            <a:xfrm rot="5400000">
              <a:off x="3779438" y="3025549"/>
              <a:ext cx="239651" cy="16981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9CB461E-F80F-4FC8-827F-9F261512D072}"/>
                </a:ext>
              </a:extLst>
            </p:cNvPr>
            <p:cNvCxnSpPr>
              <a:stCxn id="33" idx="2"/>
            </p:cNvCxnSpPr>
            <p:nvPr/>
          </p:nvCxnSpPr>
          <p:spPr>
            <a:xfrm flipH="1" flipV="1">
              <a:off x="3487783" y="2815850"/>
              <a:ext cx="326572" cy="17478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5EB90EF-9D03-4A7E-A4B5-31C3FE97FD5D}"/>
                </a:ext>
              </a:extLst>
            </p:cNvPr>
            <p:cNvCxnSpPr>
              <a:stCxn id="33" idx="4"/>
            </p:cNvCxnSpPr>
            <p:nvPr/>
          </p:nvCxnSpPr>
          <p:spPr>
            <a:xfrm flipH="1">
              <a:off x="3487783" y="3230283"/>
              <a:ext cx="326572" cy="19600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42AE783-7269-46D9-A75D-D8DCB80F8E82}"/>
                </a:ext>
              </a:extLst>
            </p:cNvPr>
            <p:cNvCxnSpPr>
              <a:stCxn id="24" idx="5"/>
            </p:cNvCxnSpPr>
            <p:nvPr/>
          </p:nvCxnSpPr>
          <p:spPr>
            <a:xfrm>
              <a:off x="2907928" y="4441599"/>
              <a:ext cx="26514" cy="678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0CF519C-96CA-40AE-9A5E-682E901EB168}"/>
                </a:ext>
              </a:extLst>
            </p:cNvPr>
            <p:cNvCxnSpPr/>
            <p:nvPr/>
          </p:nvCxnSpPr>
          <p:spPr>
            <a:xfrm>
              <a:off x="2799151" y="4505072"/>
              <a:ext cx="26514" cy="678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3F8BE0-14DF-4AF7-8430-ABDA0632B2B3}"/>
                </a:ext>
              </a:extLst>
            </p:cNvPr>
            <p:cNvSpPr/>
            <p:nvPr/>
          </p:nvSpPr>
          <p:spPr>
            <a:xfrm rot="448575">
              <a:off x="3326385" y="3788938"/>
              <a:ext cx="311821" cy="575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53B8499-2027-4DD7-8B29-76CA19FB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684" y="2168124"/>
              <a:ext cx="1172486" cy="2806267"/>
            </a:xfrm>
            <a:prstGeom prst="rect">
              <a:avLst/>
            </a:prstGeom>
          </p:spPr>
        </p:pic>
        <p:sp>
          <p:nvSpPr>
            <p:cNvPr id="40" name="자유형 45">
              <a:extLst>
                <a:ext uri="{FF2B5EF4-FFF2-40B4-BE49-F238E27FC236}">
                  <a16:creationId xmlns:a16="http://schemas.microsoft.com/office/drawing/2014/main" id="{CCA114DF-1A62-4140-A8D1-A2949455462A}"/>
                </a:ext>
              </a:extLst>
            </p:cNvPr>
            <p:cNvSpPr/>
            <p:nvPr/>
          </p:nvSpPr>
          <p:spPr>
            <a:xfrm>
              <a:off x="2860766" y="3382579"/>
              <a:ext cx="565374" cy="666461"/>
            </a:xfrm>
            <a:custGeom>
              <a:avLst/>
              <a:gdLst>
                <a:gd name="connsiteX0" fmla="*/ 0 w 565374"/>
                <a:gd name="connsiteY0" fmla="*/ 0 h 666461"/>
                <a:gd name="connsiteX1" fmla="*/ 39189 w 565374"/>
                <a:gd name="connsiteY1" fmla="*/ 274320 h 666461"/>
                <a:gd name="connsiteX2" fmla="*/ 52251 w 565374"/>
                <a:gd name="connsiteY2" fmla="*/ 313508 h 666461"/>
                <a:gd name="connsiteX3" fmla="*/ 78377 w 565374"/>
                <a:gd name="connsiteY3" fmla="*/ 404948 h 666461"/>
                <a:gd name="connsiteX4" fmla="*/ 130629 w 565374"/>
                <a:gd name="connsiteY4" fmla="*/ 496388 h 666461"/>
                <a:gd name="connsiteX5" fmla="*/ 143691 w 565374"/>
                <a:gd name="connsiteY5" fmla="*/ 535577 h 666461"/>
                <a:gd name="connsiteX6" fmla="*/ 222069 w 565374"/>
                <a:gd name="connsiteY6" fmla="*/ 600891 h 666461"/>
                <a:gd name="connsiteX7" fmla="*/ 274320 w 565374"/>
                <a:gd name="connsiteY7" fmla="*/ 613954 h 666461"/>
                <a:gd name="connsiteX8" fmla="*/ 470263 w 565374"/>
                <a:gd name="connsiteY8" fmla="*/ 600891 h 666461"/>
                <a:gd name="connsiteX9" fmla="*/ 509451 w 565374"/>
                <a:gd name="connsiteY9" fmla="*/ 587828 h 666461"/>
                <a:gd name="connsiteX10" fmla="*/ 522514 w 565374"/>
                <a:gd name="connsiteY10" fmla="*/ 627017 h 666461"/>
                <a:gd name="connsiteX11" fmla="*/ 561703 w 565374"/>
                <a:gd name="connsiteY11" fmla="*/ 666205 h 666461"/>
                <a:gd name="connsiteX12" fmla="*/ 561703 w 565374"/>
                <a:gd name="connsiteY12" fmla="*/ 640080 h 6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5374" h="666461">
                  <a:moveTo>
                    <a:pt x="0" y="0"/>
                  </a:moveTo>
                  <a:cubicBezTo>
                    <a:pt x="6777" y="60994"/>
                    <a:pt x="22885" y="225405"/>
                    <a:pt x="39189" y="274320"/>
                  </a:cubicBezTo>
                  <a:cubicBezTo>
                    <a:pt x="43543" y="287383"/>
                    <a:pt x="48468" y="300269"/>
                    <a:pt x="52251" y="313508"/>
                  </a:cubicBezTo>
                  <a:cubicBezTo>
                    <a:pt x="61721" y="346653"/>
                    <a:pt x="64954" y="373627"/>
                    <a:pt x="78377" y="404948"/>
                  </a:cubicBezTo>
                  <a:cubicBezTo>
                    <a:pt x="98266" y="451356"/>
                    <a:pt x="104389" y="457030"/>
                    <a:pt x="130629" y="496388"/>
                  </a:cubicBezTo>
                  <a:cubicBezTo>
                    <a:pt x="134983" y="509451"/>
                    <a:pt x="136053" y="524120"/>
                    <a:pt x="143691" y="535577"/>
                  </a:cubicBezTo>
                  <a:cubicBezTo>
                    <a:pt x="156245" y="554408"/>
                    <a:pt x="199579" y="591253"/>
                    <a:pt x="222069" y="600891"/>
                  </a:cubicBezTo>
                  <a:cubicBezTo>
                    <a:pt x="238570" y="607963"/>
                    <a:pt x="256903" y="609600"/>
                    <a:pt x="274320" y="613954"/>
                  </a:cubicBezTo>
                  <a:cubicBezTo>
                    <a:pt x="339634" y="609600"/>
                    <a:pt x="405204" y="608120"/>
                    <a:pt x="470263" y="600891"/>
                  </a:cubicBezTo>
                  <a:cubicBezTo>
                    <a:pt x="483948" y="599370"/>
                    <a:pt x="497135" y="581670"/>
                    <a:pt x="509451" y="587828"/>
                  </a:cubicBezTo>
                  <a:cubicBezTo>
                    <a:pt x="521767" y="593986"/>
                    <a:pt x="514876" y="615560"/>
                    <a:pt x="522514" y="627017"/>
                  </a:cubicBezTo>
                  <a:cubicBezTo>
                    <a:pt x="532761" y="642388"/>
                    <a:pt x="544177" y="660363"/>
                    <a:pt x="561703" y="666205"/>
                  </a:cubicBezTo>
                  <a:cubicBezTo>
                    <a:pt x="569964" y="668959"/>
                    <a:pt x="561703" y="648788"/>
                    <a:pt x="561703" y="6400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B598C76-B3CA-4C2C-BCF0-2B7B5876F729}"/>
              </a:ext>
            </a:extLst>
          </p:cNvPr>
          <p:cNvSpPr txBox="1"/>
          <p:nvPr/>
        </p:nvSpPr>
        <p:spPr>
          <a:xfrm>
            <a:off x="4508213" y="4692454"/>
            <a:ext cx="36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데이터 수집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B9C1374-6E95-404E-8A50-0DADCAC7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24" y="3041159"/>
            <a:ext cx="4940917" cy="17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65286" y="1828562"/>
            <a:ext cx="969360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4. </a:t>
            </a:r>
            <a:r>
              <a:rPr lang="ko-KR" altLang="en-US" sz="1600" dirty="0">
                <a:solidFill>
                  <a:schemeClr val="accent4"/>
                </a:solidFill>
              </a:rPr>
              <a:t>방금 찍은 사진들을 테스트데이터로 사용하여 모델에 넣습니다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  <a:r>
              <a:rPr lang="ko-KR" altLang="en-US" sz="1600" dirty="0">
                <a:solidFill>
                  <a:schemeClr val="accent4"/>
                </a:solidFill>
              </a:rPr>
              <a:t>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r>
              <a:rPr lang="en-US" altLang="ko-KR" sz="1600" dirty="0">
                <a:solidFill>
                  <a:schemeClr val="accent4"/>
                </a:solidFill>
              </a:rPr>
              <a:t>    </a:t>
            </a:r>
            <a:r>
              <a:rPr lang="ko-KR" altLang="en-US" sz="1600" dirty="0">
                <a:solidFill>
                  <a:schemeClr val="accent4"/>
                </a:solidFill>
              </a:rPr>
              <a:t>모델은 학습된 인물들 중 가장 높은 확률에 해당하는 사람을 예측합니다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  <a:r>
              <a:rPr lang="ko-KR" altLang="en-US" sz="1600" dirty="0">
                <a:solidFill>
                  <a:schemeClr val="accent4"/>
                </a:solidFill>
              </a:rPr>
              <a:t>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r>
              <a:rPr lang="en-US" altLang="ko-KR" sz="1600" dirty="0">
                <a:solidFill>
                  <a:schemeClr val="accent4"/>
                </a:solidFill>
              </a:rPr>
              <a:t>    </a:t>
            </a:r>
            <a:r>
              <a:rPr lang="ko-KR" altLang="en-US" sz="1600" dirty="0">
                <a:solidFill>
                  <a:schemeClr val="accent4"/>
                </a:solidFill>
              </a:rPr>
              <a:t>한 학생당 찍은 사진들 중 가장 많이 인식된 사람을 해당 인물로 분류합니다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accent4"/>
                </a:solidFill>
              </a:rPr>
              <a:t>    분류한 학생의 이름을 </a:t>
            </a:r>
            <a:r>
              <a:rPr lang="en-US" altLang="ko-KR" sz="1600" dirty="0">
                <a:solidFill>
                  <a:schemeClr val="accent4"/>
                </a:solidFill>
              </a:rPr>
              <a:t>csv </a:t>
            </a:r>
            <a:r>
              <a:rPr lang="ko-KR" altLang="en-US" sz="1600" dirty="0">
                <a:solidFill>
                  <a:schemeClr val="accent4"/>
                </a:solidFill>
              </a:rPr>
              <a:t>파일로 저장합니다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22493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76B480-7464-4F84-8BB7-AA4013D00C9B}"/>
              </a:ext>
            </a:extLst>
          </p:cNvPr>
          <p:cNvSpPr txBox="1"/>
          <p:nvPr/>
        </p:nvSpPr>
        <p:spPr>
          <a:xfrm>
            <a:off x="1471703" y="763870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출석 체크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 (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사용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) 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64AEE3-5A94-426D-B19D-C6990F99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86" y="3096043"/>
            <a:ext cx="8572226" cy="31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5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1703" y="1825575"/>
            <a:ext cx="78959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5. </a:t>
            </a:r>
            <a:r>
              <a:rPr lang="ko-KR" altLang="en-US" sz="1600" dirty="0">
                <a:solidFill>
                  <a:schemeClr val="accent4"/>
                </a:solidFill>
              </a:rPr>
              <a:t>저장된 </a:t>
            </a:r>
            <a:r>
              <a:rPr lang="en-US" altLang="ko-KR" sz="1600" dirty="0">
                <a:solidFill>
                  <a:schemeClr val="accent4"/>
                </a:solidFill>
              </a:rPr>
              <a:t>csv </a:t>
            </a:r>
            <a:r>
              <a:rPr lang="ko-KR" altLang="en-US" sz="1600" dirty="0">
                <a:solidFill>
                  <a:schemeClr val="accent4"/>
                </a:solidFill>
              </a:rPr>
              <a:t>파일을 웹페이지와 연동하여 학생들에게 보여줍니다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accent4"/>
                </a:solidFill>
              </a:rPr>
              <a:t>    (</a:t>
            </a:r>
            <a:r>
              <a:rPr lang="ko-KR" altLang="en-US" sz="1600" dirty="0">
                <a:solidFill>
                  <a:schemeClr val="accent4"/>
                </a:solidFill>
              </a:rPr>
              <a:t>연이어 들어온 학생들의 출석도 웹페이지에 누적됨</a:t>
            </a:r>
            <a:r>
              <a:rPr lang="en-US" altLang="ko-KR" sz="1600" dirty="0">
                <a:solidFill>
                  <a:schemeClr val="accent4"/>
                </a:solidFill>
              </a:rPr>
              <a:t>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11626" y="6609805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348615" y="3697981"/>
            <a:ext cx="749768" cy="5094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28" y="2770640"/>
            <a:ext cx="3901341" cy="225733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364887" y="2884910"/>
            <a:ext cx="2705661" cy="2096503"/>
            <a:chOff x="1608523" y="2598373"/>
            <a:chExt cx="3017879" cy="2270104"/>
          </a:xfrm>
        </p:grpSpPr>
        <p:sp>
          <p:nvSpPr>
            <p:cNvPr id="30" name="타원 29"/>
            <p:cNvSpPr/>
            <p:nvPr/>
          </p:nvSpPr>
          <p:spPr>
            <a:xfrm>
              <a:off x="1608523" y="3020131"/>
              <a:ext cx="3017879" cy="18483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Check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495" y="2598373"/>
              <a:ext cx="2436734" cy="99402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51" y="3369935"/>
              <a:ext cx="1598023" cy="1261221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15" y="3054518"/>
            <a:ext cx="1459646" cy="1689577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15410" y="3644580"/>
            <a:ext cx="759672" cy="5094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EF892D-89F2-40DC-B1C1-53902E8AB064}"/>
              </a:ext>
            </a:extLst>
          </p:cNvPr>
          <p:cNvSpPr txBox="1"/>
          <p:nvPr/>
        </p:nvSpPr>
        <p:spPr>
          <a:xfrm>
            <a:off x="1471703" y="763870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출석 체크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 (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사용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) 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004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45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6522493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3C5EF-395E-4DE4-B3CF-96B334F2CD79}"/>
              </a:ext>
            </a:extLst>
          </p:cNvPr>
          <p:cNvSpPr txBox="1"/>
          <p:nvPr/>
        </p:nvSpPr>
        <p:spPr>
          <a:xfrm>
            <a:off x="1471702" y="292654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(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시연 영상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)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6D22A-739F-4F51-A1E1-8C1D134E43CB}"/>
              </a:ext>
            </a:extLst>
          </p:cNvPr>
          <p:cNvSpPr txBox="1"/>
          <p:nvPr/>
        </p:nvSpPr>
        <p:spPr>
          <a:xfrm>
            <a:off x="1547261" y="1610446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https://youtu.be/xB4jy36mANM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814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52706" y="1939757"/>
            <a:ext cx="86326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1. </a:t>
            </a:r>
            <a:r>
              <a:rPr lang="ko-KR" altLang="en-US" sz="1600" dirty="0">
                <a:solidFill>
                  <a:schemeClr val="accent4"/>
                </a:solidFill>
              </a:rPr>
              <a:t>강의실에 들어온 사람들의 출석 기록을 다음과 같이 확보합니다</a:t>
            </a:r>
            <a:r>
              <a:rPr lang="en-US" altLang="ko-KR" sz="1600" dirty="0">
                <a:solidFill>
                  <a:schemeClr val="accent4"/>
                </a:solidFill>
              </a:rPr>
              <a:t>. (</a:t>
            </a:r>
            <a:r>
              <a:rPr lang="ko-KR" altLang="en-US" sz="1600" dirty="0">
                <a:solidFill>
                  <a:schemeClr val="accent4"/>
                </a:solidFill>
              </a:rPr>
              <a:t>수업 총 학생 인원수</a:t>
            </a:r>
            <a:r>
              <a:rPr lang="en-US" altLang="ko-KR" sz="1600" dirty="0">
                <a:solidFill>
                  <a:schemeClr val="accent4"/>
                </a:solidFill>
              </a:rPr>
              <a:t>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22493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13" y="2579768"/>
            <a:ext cx="7653838" cy="3248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A642FF-9054-4438-8F5D-0E96CA98FCB9}"/>
              </a:ext>
            </a:extLst>
          </p:cNvPr>
          <p:cNvSpPr txBox="1"/>
          <p:nvPr/>
        </p:nvSpPr>
        <p:spPr>
          <a:xfrm>
            <a:off x="1471703" y="763870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pc="-150" dirty="0">
                <a:solidFill>
                  <a:srgbClr val="5F5E58"/>
                </a:solidFill>
                <a:latin typeface="나눔스퀘어라운드 Regular"/>
              </a:rPr>
              <a:t>2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. </a:t>
            </a:r>
            <a:r>
              <a:rPr kumimoji="0" lang="ko-KR" altLang="en-US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집중도 체크 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(</a:t>
            </a:r>
            <a:r>
              <a:rPr kumimoji="0" lang="ko-KR" altLang="en-US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준비사항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)</a:t>
            </a:r>
            <a:endParaRPr kumimoji="0" lang="ko-KR" altLang="en-US" sz="3000" b="1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50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677" y="1909203"/>
            <a:ext cx="909903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2. </a:t>
            </a:r>
            <a:r>
              <a:rPr lang="ko-KR" altLang="en-US" sz="1600" dirty="0">
                <a:solidFill>
                  <a:schemeClr val="accent4"/>
                </a:solidFill>
              </a:rPr>
              <a:t>강의실 칠판에 부착된 카메라로 학생들의 실시간 수강 모습을 촬영합니다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accent4"/>
                </a:solidFill>
              </a:rPr>
              <a:t>    교수님께선 원하는 타이밍에 맞춰 버튼을 눌러서 학생들의 현재 수강 모습을 촬영합니다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22493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602291">
            <a:off x="5279896" y="4430477"/>
            <a:ext cx="1513060" cy="249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20906624">
            <a:off x="5264690" y="3407732"/>
            <a:ext cx="1513060" cy="249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FFA1A-50D5-4437-B4C1-0CACE54A753D}"/>
              </a:ext>
            </a:extLst>
          </p:cNvPr>
          <p:cNvSpPr txBox="1"/>
          <p:nvPr/>
        </p:nvSpPr>
        <p:spPr>
          <a:xfrm>
            <a:off x="1471703" y="763870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pc="-150" dirty="0">
                <a:solidFill>
                  <a:srgbClr val="5F5E58"/>
                </a:solidFill>
                <a:latin typeface="나눔스퀘어라운드 Regular"/>
              </a:rPr>
              <a:t>2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. </a:t>
            </a:r>
            <a:r>
              <a:rPr kumimoji="0" lang="ko-KR" altLang="en-US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집중도 체크 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(</a:t>
            </a:r>
            <a:r>
              <a:rPr lang="ko-KR" altLang="en-US" sz="3000" b="1" spc="-150" dirty="0">
                <a:solidFill>
                  <a:srgbClr val="5F5E58"/>
                </a:solidFill>
                <a:latin typeface="나눔스퀘어라운드 Regular"/>
              </a:rPr>
              <a:t>사용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)</a:t>
            </a:r>
            <a:endParaRPr kumimoji="0" lang="ko-KR" altLang="en-US" sz="3000" b="1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2F0DA-D950-4F6D-BC7B-43EF1F37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73" y="2695612"/>
            <a:ext cx="3437784" cy="31208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D17456D-DF1D-4E23-A3A8-71B5712B5CB9}"/>
              </a:ext>
            </a:extLst>
          </p:cNvPr>
          <p:cNvGrpSpPr/>
          <p:nvPr/>
        </p:nvGrpSpPr>
        <p:grpSpPr>
          <a:xfrm>
            <a:off x="7419636" y="2644524"/>
            <a:ext cx="3596707" cy="3222999"/>
            <a:chOff x="7158379" y="2695613"/>
            <a:chExt cx="3596707" cy="322299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3F9E1C1-8233-4D17-AE3E-AAE19DB07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98"/>
            <a:stretch/>
          </p:blipFill>
          <p:spPr>
            <a:xfrm>
              <a:off x="7158379" y="2695613"/>
              <a:ext cx="3596707" cy="151068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F0A8ACC-BD72-43AE-A1B8-36EE8561A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3" t="45143"/>
            <a:stretch/>
          </p:blipFill>
          <p:spPr>
            <a:xfrm>
              <a:off x="7158379" y="4307824"/>
              <a:ext cx="3596309" cy="1610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291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1704" y="1783629"/>
            <a:ext cx="90583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3. </a:t>
            </a:r>
            <a:r>
              <a:rPr lang="ko-KR" altLang="en-US" sz="1600" dirty="0">
                <a:solidFill>
                  <a:schemeClr val="accent4"/>
                </a:solidFill>
              </a:rPr>
              <a:t>현재 강의실에서 수강중인 학생들 중 인식된 얼굴에 직사각형으로 하이라이트 처리합니다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</a:p>
          <a:p>
            <a:r>
              <a:rPr lang="en-US" altLang="ko-KR" sz="1600" dirty="0">
                <a:solidFill>
                  <a:schemeClr val="accent4"/>
                </a:solidFill>
              </a:rPr>
              <a:t>    (</a:t>
            </a:r>
            <a:r>
              <a:rPr lang="ko-KR" altLang="en-US" sz="1600" dirty="0">
                <a:solidFill>
                  <a:schemeClr val="accent4"/>
                </a:solidFill>
              </a:rPr>
              <a:t>안 잡히는 경우 </a:t>
            </a:r>
            <a:r>
              <a:rPr lang="en-US" altLang="ko-KR" sz="1600" dirty="0">
                <a:solidFill>
                  <a:schemeClr val="accent4"/>
                </a:solidFill>
              </a:rPr>
              <a:t>: (ex) </a:t>
            </a:r>
            <a:r>
              <a:rPr lang="ko-KR" altLang="en-US" sz="1600" dirty="0">
                <a:solidFill>
                  <a:schemeClr val="accent4"/>
                </a:solidFill>
              </a:rPr>
              <a:t>조는 학생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>
                <a:solidFill>
                  <a:schemeClr val="accent4"/>
                </a:solidFill>
              </a:rPr>
              <a:t>핸드폰 하는 학생 </a:t>
            </a:r>
            <a:r>
              <a:rPr lang="en-US" altLang="ko-KR" sz="1600" dirty="0">
                <a:solidFill>
                  <a:schemeClr val="accent4"/>
                </a:solidFill>
              </a:rPr>
              <a:t>… 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22493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866777" y="4007537"/>
            <a:ext cx="950923" cy="5094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94B3A-6C86-4FBA-B133-6BD93608EDE7}"/>
              </a:ext>
            </a:extLst>
          </p:cNvPr>
          <p:cNvSpPr txBox="1"/>
          <p:nvPr/>
        </p:nvSpPr>
        <p:spPr>
          <a:xfrm>
            <a:off x="1471703" y="763870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pc="-150" dirty="0">
                <a:solidFill>
                  <a:srgbClr val="5F5E58"/>
                </a:solidFill>
                <a:latin typeface="나눔스퀘어라운드 Regular"/>
              </a:rPr>
              <a:t>2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. </a:t>
            </a:r>
            <a:r>
              <a:rPr kumimoji="0" lang="ko-KR" altLang="en-US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집중도 체크 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(</a:t>
            </a:r>
            <a:r>
              <a:rPr lang="ko-KR" altLang="en-US" sz="3000" b="1" spc="-150" dirty="0">
                <a:solidFill>
                  <a:srgbClr val="5F5E58"/>
                </a:solidFill>
                <a:latin typeface="나눔스퀘어라운드 Regular"/>
              </a:rPr>
              <a:t>사용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)</a:t>
            </a:r>
            <a:endParaRPr kumimoji="0" lang="ko-KR" altLang="en-US" sz="3000" b="1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364377-15AD-4DD5-9F00-2EDD36B602FC}"/>
              </a:ext>
            </a:extLst>
          </p:cNvPr>
          <p:cNvGrpSpPr/>
          <p:nvPr/>
        </p:nvGrpSpPr>
        <p:grpSpPr>
          <a:xfrm>
            <a:off x="1580539" y="2513733"/>
            <a:ext cx="3840547" cy="3438222"/>
            <a:chOff x="7158379" y="2695613"/>
            <a:chExt cx="3596707" cy="322299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CD098D-AACA-4F36-856A-FD71D17ED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98"/>
            <a:stretch/>
          </p:blipFill>
          <p:spPr>
            <a:xfrm>
              <a:off x="7158379" y="2695613"/>
              <a:ext cx="3596707" cy="151068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12B86AA-35DD-46B9-A0AE-4EC4210F6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3" t="45143"/>
            <a:stretch/>
          </p:blipFill>
          <p:spPr>
            <a:xfrm>
              <a:off x="7158379" y="4307824"/>
              <a:ext cx="3596309" cy="161078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8FE23F-12F2-47B4-9B6B-B842B871F204}"/>
              </a:ext>
            </a:extLst>
          </p:cNvPr>
          <p:cNvGrpSpPr/>
          <p:nvPr/>
        </p:nvGrpSpPr>
        <p:grpSpPr>
          <a:xfrm>
            <a:off x="7263390" y="2513001"/>
            <a:ext cx="3644095" cy="3438954"/>
            <a:chOff x="7485016" y="2420380"/>
            <a:chExt cx="3461658" cy="353157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3D40904-5095-4A3C-9A3A-F82009824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9" t="38857"/>
            <a:stretch/>
          </p:blipFill>
          <p:spPr>
            <a:xfrm>
              <a:off x="7485017" y="4262262"/>
              <a:ext cx="3461657" cy="168969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828C19B-A35A-47EF-BD15-2FEEB7FFE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1" t="39110"/>
            <a:stretch/>
          </p:blipFill>
          <p:spPr>
            <a:xfrm>
              <a:off x="7485016" y="2420380"/>
              <a:ext cx="3461657" cy="172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90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170" y="0"/>
            <a:ext cx="12453784" cy="7016817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916" y="21574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4270" y="37327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709" y="215090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목표 및 용도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8709" y="3736376"/>
            <a:ext cx="189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사용설명서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06565" y="214185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1965" y="370867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23132" y="502063"/>
            <a:ext cx="103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342" y="1464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07084" y="146442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42" name="타원 41"/>
          <p:cNvSpPr/>
          <p:nvPr/>
        </p:nvSpPr>
        <p:spPr>
          <a:xfrm>
            <a:off x="1200306" y="143877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13342" y="29287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571" y="292879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선행학습 </a:t>
            </a:r>
          </a:p>
        </p:txBody>
      </p:sp>
      <p:sp>
        <p:nvSpPr>
          <p:cNvPr id="20" name="타원 19"/>
          <p:cNvSpPr/>
          <p:nvPr/>
        </p:nvSpPr>
        <p:spPr>
          <a:xfrm>
            <a:off x="1206564" y="293429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DF475-302C-4070-B481-25B4346E9CF7}"/>
              </a:ext>
            </a:extLst>
          </p:cNvPr>
          <p:cNvSpPr txBox="1"/>
          <p:nvPr/>
        </p:nvSpPr>
        <p:spPr>
          <a:xfrm>
            <a:off x="1728958" y="45181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7B23AB9-EB7B-4A48-B577-26700F3E9941}"/>
              </a:ext>
            </a:extLst>
          </p:cNvPr>
          <p:cNvSpPr/>
          <p:nvPr/>
        </p:nvSpPr>
        <p:spPr>
          <a:xfrm>
            <a:off x="1206564" y="444022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03BC0-E270-4D29-876F-1D65D1719418}"/>
              </a:ext>
            </a:extLst>
          </p:cNvPr>
          <p:cNvSpPr txBox="1"/>
          <p:nvPr/>
        </p:nvSpPr>
        <p:spPr>
          <a:xfrm>
            <a:off x="2410404" y="4489603"/>
            <a:ext cx="189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 내용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94B0C-B020-4E83-A749-BF909E7B8F1C}"/>
              </a:ext>
            </a:extLst>
          </p:cNvPr>
          <p:cNvSpPr txBox="1"/>
          <p:nvPr/>
        </p:nvSpPr>
        <p:spPr>
          <a:xfrm>
            <a:off x="6361061" y="3684258"/>
            <a:ext cx="231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Q &amp; A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17D650-B5DA-4438-8696-08738DCD2D53}"/>
              </a:ext>
            </a:extLst>
          </p:cNvPr>
          <p:cNvSpPr txBox="1"/>
          <p:nvPr/>
        </p:nvSpPr>
        <p:spPr>
          <a:xfrm>
            <a:off x="6347797" y="1538641"/>
            <a:ext cx="189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시행 착오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C7621D1-18A6-44D9-83BE-AFE263ADC27C}"/>
              </a:ext>
            </a:extLst>
          </p:cNvPr>
          <p:cNvSpPr/>
          <p:nvPr/>
        </p:nvSpPr>
        <p:spPr>
          <a:xfrm>
            <a:off x="4934358" y="145406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B5313-E9DB-4FD3-A0A9-B9A6A1C1B29B}"/>
              </a:ext>
            </a:extLst>
          </p:cNvPr>
          <p:cNvSpPr txBox="1"/>
          <p:nvPr/>
        </p:nvSpPr>
        <p:spPr>
          <a:xfrm>
            <a:off x="5628100" y="15061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66CB15-4CCD-4778-961C-E450560E8A10}"/>
              </a:ext>
            </a:extLst>
          </p:cNvPr>
          <p:cNvSpPr txBox="1"/>
          <p:nvPr/>
        </p:nvSpPr>
        <p:spPr>
          <a:xfrm>
            <a:off x="5628149" y="21971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4CCDC4-2662-471E-986F-414BDA679A2C}"/>
              </a:ext>
            </a:extLst>
          </p:cNvPr>
          <p:cNvSpPr/>
          <p:nvPr/>
        </p:nvSpPr>
        <p:spPr>
          <a:xfrm>
            <a:off x="4942416" y="369527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3145CE-2864-40AE-912F-9970A601DAAD}"/>
              </a:ext>
            </a:extLst>
          </p:cNvPr>
          <p:cNvSpPr txBox="1"/>
          <p:nvPr/>
        </p:nvSpPr>
        <p:spPr>
          <a:xfrm>
            <a:off x="5645427" y="37116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8054BF-6DF5-4979-9483-C57FAF4F9271}"/>
              </a:ext>
            </a:extLst>
          </p:cNvPr>
          <p:cNvSpPr txBox="1"/>
          <p:nvPr/>
        </p:nvSpPr>
        <p:spPr>
          <a:xfrm>
            <a:off x="6337540" y="2201112"/>
            <a:ext cx="189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10AE0E-C670-4B0B-8BDB-FF3CC4281890}"/>
              </a:ext>
            </a:extLst>
          </p:cNvPr>
          <p:cNvSpPr/>
          <p:nvPr/>
        </p:nvSpPr>
        <p:spPr>
          <a:xfrm>
            <a:off x="4941092" y="213815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E3B8CBD-5E5B-4CA5-8B91-AC9CE5EB4F7C}"/>
              </a:ext>
            </a:extLst>
          </p:cNvPr>
          <p:cNvSpPr/>
          <p:nvPr/>
        </p:nvSpPr>
        <p:spPr>
          <a:xfrm>
            <a:off x="4941092" y="29150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427431-0669-4E3F-8884-B2E06BB9D445}"/>
              </a:ext>
            </a:extLst>
          </p:cNvPr>
          <p:cNvSpPr txBox="1"/>
          <p:nvPr/>
        </p:nvSpPr>
        <p:spPr>
          <a:xfrm>
            <a:off x="5628149" y="29690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3C2A36-EA67-4ADB-9C3F-DB4B101C8A2B}"/>
              </a:ext>
            </a:extLst>
          </p:cNvPr>
          <p:cNvSpPr txBox="1"/>
          <p:nvPr/>
        </p:nvSpPr>
        <p:spPr>
          <a:xfrm>
            <a:off x="6330343" y="2942963"/>
            <a:ext cx="214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개선 사항</a:t>
            </a: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1703" y="1783629"/>
            <a:ext cx="104732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4. </a:t>
            </a:r>
            <a:r>
              <a:rPr lang="ko-KR" altLang="en-US" sz="1600" dirty="0">
                <a:solidFill>
                  <a:schemeClr val="accent4"/>
                </a:solidFill>
              </a:rPr>
              <a:t>현재 집중하고 있는 인원수의 데이터를 웹페이지에 출력합니다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</a:p>
          <a:p>
            <a:r>
              <a:rPr lang="ko-KR" altLang="en-US" sz="1600" dirty="0">
                <a:solidFill>
                  <a:schemeClr val="accent4"/>
                </a:solidFill>
              </a:rPr>
              <a:t>    그 인원수를</a:t>
            </a:r>
            <a:r>
              <a:rPr lang="en-US" altLang="ko-KR" sz="1600" dirty="0">
                <a:solidFill>
                  <a:schemeClr val="accent4"/>
                </a:solidFill>
              </a:rPr>
              <a:t> </a:t>
            </a:r>
            <a:r>
              <a:rPr lang="ko-KR" altLang="en-US" sz="1600" dirty="0">
                <a:solidFill>
                  <a:schemeClr val="accent4"/>
                </a:solidFill>
              </a:rPr>
              <a:t>출석한 전체인원으로</a:t>
            </a:r>
            <a:r>
              <a:rPr lang="en-US" altLang="ko-KR" sz="1600" dirty="0">
                <a:solidFill>
                  <a:schemeClr val="accent4"/>
                </a:solidFill>
              </a:rPr>
              <a:t> </a:t>
            </a:r>
            <a:r>
              <a:rPr lang="ko-KR" altLang="en-US" sz="1600" dirty="0">
                <a:solidFill>
                  <a:schemeClr val="accent4"/>
                </a:solidFill>
              </a:rPr>
              <a:t>나누어 학생들이 얼마나 집중하고 있는지를 보여줍니다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22493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4984168" y="2703249"/>
            <a:ext cx="1349718" cy="3084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27" y="2440026"/>
            <a:ext cx="4480662" cy="17052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AFA55A-2A8A-455A-9620-F7E8DE92D812}"/>
              </a:ext>
            </a:extLst>
          </p:cNvPr>
          <p:cNvSpPr txBox="1"/>
          <p:nvPr/>
        </p:nvSpPr>
        <p:spPr>
          <a:xfrm>
            <a:off x="4767458" y="3178426"/>
            <a:ext cx="17873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3</a:t>
            </a:r>
            <a:r>
              <a:rPr lang="ko-KR" altLang="en-US" sz="1600" dirty="0">
                <a:solidFill>
                  <a:schemeClr val="accent4"/>
                </a:solidFill>
              </a:rPr>
              <a:t>명 모두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r>
              <a:rPr lang="ko-KR" altLang="en-US" sz="1600" dirty="0">
                <a:solidFill>
                  <a:schemeClr val="accent4"/>
                </a:solidFill>
              </a:rPr>
              <a:t>열정 있게 수강 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E325A-069E-4A47-8A0B-015C6AF13A7A}"/>
              </a:ext>
            </a:extLst>
          </p:cNvPr>
          <p:cNvSpPr txBox="1"/>
          <p:nvPr/>
        </p:nvSpPr>
        <p:spPr>
          <a:xfrm>
            <a:off x="1471703" y="763870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pc="-150" dirty="0">
                <a:solidFill>
                  <a:srgbClr val="5F5E58"/>
                </a:solidFill>
                <a:latin typeface="나눔스퀘어라운드 Regular"/>
              </a:rPr>
              <a:t>2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. </a:t>
            </a:r>
            <a:r>
              <a:rPr kumimoji="0" lang="ko-KR" altLang="en-US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집중도 체크 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(</a:t>
            </a:r>
            <a:r>
              <a:rPr lang="ko-KR" altLang="en-US" sz="3000" b="1" spc="-150" dirty="0">
                <a:solidFill>
                  <a:srgbClr val="5F5E58"/>
                </a:solidFill>
                <a:latin typeface="나눔스퀘어라운드 Regular"/>
              </a:rPr>
              <a:t>사용</a:t>
            </a:r>
            <a:r>
              <a:rPr kumimoji="0" lang="en-US" altLang="ko-KR" sz="3000" b="1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cs typeface="+mn-cs"/>
              </a:rPr>
              <a:t>)</a:t>
            </a:r>
            <a:endParaRPr kumimoji="0" lang="ko-KR" altLang="en-US" sz="3000" b="1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69FC31-936E-436B-9702-CB5DAD0B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82" y="4149487"/>
            <a:ext cx="4385951" cy="2038161"/>
          </a:xfrm>
          <a:prstGeom prst="rect">
            <a:avLst/>
          </a:prstGeom>
        </p:spPr>
      </p:pic>
      <p:sp>
        <p:nvSpPr>
          <p:cNvPr id="16" name="오른쪽 화살표 35">
            <a:extLst>
              <a:ext uri="{FF2B5EF4-FFF2-40B4-BE49-F238E27FC236}">
                <a16:creationId xmlns:a16="http://schemas.microsoft.com/office/drawing/2014/main" id="{56F4B180-7668-445E-920D-47287336EDD7}"/>
              </a:ext>
            </a:extLst>
          </p:cNvPr>
          <p:cNvSpPr/>
          <p:nvPr/>
        </p:nvSpPr>
        <p:spPr>
          <a:xfrm>
            <a:off x="4995511" y="4673868"/>
            <a:ext cx="1338375" cy="3023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5C745-AB35-49FB-9121-9AAE98E22B70}"/>
              </a:ext>
            </a:extLst>
          </p:cNvPr>
          <p:cNvSpPr txBox="1"/>
          <p:nvPr/>
        </p:nvSpPr>
        <p:spPr>
          <a:xfrm>
            <a:off x="4718681" y="5155185"/>
            <a:ext cx="203700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2</a:t>
            </a:r>
            <a:r>
              <a:rPr lang="ko-KR" altLang="en-US" sz="1600" dirty="0">
                <a:solidFill>
                  <a:schemeClr val="accent4"/>
                </a:solidFill>
              </a:rPr>
              <a:t>명은 수업에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r>
              <a:rPr lang="ko-KR" altLang="en-US" sz="1600" dirty="0">
                <a:solidFill>
                  <a:schemeClr val="accent4"/>
                </a:solidFill>
              </a:rPr>
              <a:t>집중 안하고 딴짓 중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A41E1C-D7FF-4F47-94FC-4EEC7E633BC6}"/>
              </a:ext>
            </a:extLst>
          </p:cNvPr>
          <p:cNvGrpSpPr/>
          <p:nvPr/>
        </p:nvGrpSpPr>
        <p:grpSpPr>
          <a:xfrm>
            <a:off x="1027230" y="2513733"/>
            <a:ext cx="3644095" cy="3438954"/>
            <a:chOff x="7485016" y="2420380"/>
            <a:chExt cx="3461658" cy="353157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CC8E236-22E3-4B6F-B541-0D1903047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9" t="38857"/>
            <a:stretch/>
          </p:blipFill>
          <p:spPr>
            <a:xfrm>
              <a:off x="7485017" y="4262262"/>
              <a:ext cx="3461657" cy="168969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AD769AF-6887-4077-AD36-D69FF8413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1" t="39110"/>
            <a:stretch/>
          </p:blipFill>
          <p:spPr>
            <a:xfrm>
              <a:off x="7485016" y="2420380"/>
              <a:ext cx="3461657" cy="172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16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12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6522493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3C5EF-395E-4DE4-B3CF-96B334F2CD79}"/>
              </a:ext>
            </a:extLst>
          </p:cNvPr>
          <p:cNvSpPr txBox="1"/>
          <p:nvPr/>
        </p:nvSpPr>
        <p:spPr>
          <a:xfrm>
            <a:off x="1490953" y="396220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2.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집중도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(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시연 영상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)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A05BC-3CF6-45A9-85DA-776B74C12158}"/>
              </a:ext>
            </a:extLst>
          </p:cNvPr>
          <p:cNvSpPr txBox="1"/>
          <p:nvPr/>
        </p:nvSpPr>
        <p:spPr>
          <a:xfrm>
            <a:off x="1490953" y="1908828"/>
            <a:ext cx="335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https://youtu.be/4ur1LqLvs7w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367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spc="-150" dirty="0">
                <a:solidFill>
                  <a:prstClr val="white">
                    <a:alpha val="70000"/>
                  </a:prstClr>
                </a:solidFill>
                <a:latin typeface="Arial"/>
                <a:ea typeface="THE명품고딕L" panose="02020603020101020101" pitchFamily="18" charset="-127"/>
              </a:rPr>
              <a:t>개발 내용</a:t>
            </a:r>
            <a:endParaRPr kumimoji="0" lang="ko-KR" altLang="en-US" sz="4400" b="1" i="0" u="none" strike="noStrike" kern="1200" cap="none" spc="-15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rial"/>
              <a:ea typeface="THE명품고딕L" panose="02020603020101020101" pitchFamily="18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Part 5.</a:t>
            </a:r>
            <a:endParaRPr kumimoji="0" lang="ko-KR" altLang="en-US" sz="8000" b="1" i="0" u="none" strike="noStrike" kern="1200" cap="none" spc="-150" normalizeH="0" baseline="0" noProof="0" dirty="0">
              <a:ln>
                <a:noFill/>
              </a:ln>
              <a:solidFill>
                <a:srgbClr val="49A6A6">
                  <a:lumMod val="60000"/>
                  <a:lumOff val="40000"/>
                  <a:alpha val="70000"/>
                </a:srgbClr>
              </a:solidFill>
              <a:effectLst/>
              <a:uLnTx/>
              <a:uFillTx/>
              <a:latin typeface="Arial"/>
              <a:ea typeface="THE명품고딕L" panose="02020603020101020101" pitchFamily="18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6453051"/>
            <a:ext cx="12192000" cy="24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466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(Train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Model)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D6B31E6-442A-4144-8586-AA517FBD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93" y="2062303"/>
            <a:ext cx="5930221" cy="64359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B47885-334A-4DF8-97D7-8737F68D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93" y="3129896"/>
            <a:ext cx="8649309" cy="30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2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(Train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Model)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9A6A683-3210-407B-9CCE-5BA9382BC153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613E0-0C21-4405-8841-AAFF7C09D86C}"/>
              </a:ext>
            </a:extLst>
          </p:cNvPr>
          <p:cNvSpPr txBox="1"/>
          <p:nvPr/>
        </p:nvSpPr>
        <p:spPr>
          <a:xfrm>
            <a:off x="2186246" y="2055218"/>
            <a:ext cx="9263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</a:rPr>
              <a:t>훈련데이터 </a:t>
            </a:r>
            <a:r>
              <a:rPr lang="ko-KR" altLang="en-US" sz="2400" dirty="0" err="1">
                <a:solidFill>
                  <a:schemeClr val="accent4"/>
                </a:solidFill>
              </a:rPr>
              <a:t>라벨링</a:t>
            </a:r>
            <a:r>
              <a:rPr lang="en-US" altLang="ko-KR" sz="2400" dirty="0">
                <a:solidFill>
                  <a:schemeClr val="accent4"/>
                </a:solidFill>
              </a:rPr>
              <a:t> (0 : </a:t>
            </a:r>
            <a:r>
              <a:rPr lang="ko-KR" altLang="en-US" sz="2400" dirty="0">
                <a:solidFill>
                  <a:schemeClr val="accent4"/>
                </a:solidFill>
              </a:rPr>
              <a:t>박관익 </a:t>
            </a:r>
            <a:r>
              <a:rPr lang="en-US" altLang="ko-KR" sz="2400" dirty="0">
                <a:solidFill>
                  <a:schemeClr val="accent4"/>
                </a:solidFill>
              </a:rPr>
              <a:t>, 1 : </a:t>
            </a:r>
            <a:r>
              <a:rPr lang="ko-KR" altLang="en-US" sz="2400" dirty="0" err="1">
                <a:solidFill>
                  <a:schemeClr val="accent4"/>
                </a:solidFill>
              </a:rPr>
              <a:t>마한범</a:t>
            </a:r>
            <a:r>
              <a:rPr lang="ko-KR" altLang="en-US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accent4"/>
                </a:solidFill>
              </a:rPr>
              <a:t>, 2 : </a:t>
            </a:r>
            <a:r>
              <a:rPr lang="ko-KR" altLang="en-US" sz="2400" dirty="0" err="1">
                <a:solidFill>
                  <a:schemeClr val="accent4"/>
                </a:solidFill>
              </a:rPr>
              <a:t>이원태</a:t>
            </a:r>
            <a:r>
              <a:rPr lang="en-US" altLang="ko-KR" sz="2400" dirty="0">
                <a:solidFill>
                  <a:schemeClr val="accent4"/>
                </a:solidFill>
              </a:rPr>
              <a:t>) </a:t>
            </a:r>
            <a:r>
              <a:rPr lang="ko-KR" altLang="en-US" sz="2400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8C5F73-2912-4B91-BF71-95723955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318" y="2854566"/>
            <a:ext cx="939848" cy="3657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423885-DFB8-4A13-8367-7384CD1B3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483" y="2848215"/>
            <a:ext cx="939848" cy="36514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BE7823-9058-4AE1-B59B-87DE64035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336" y="2854566"/>
            <a:ext cx="927148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05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(Train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Model)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F127BD-3FFA-4D6F-B0EC-3178735D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93" y="1957493"/>
            <a:ext cx="7409373" cy="6798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61128A6-D46B-42AC-8F43-406061503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83" y="3248526"/>
            <a:ext cx="4826700" cy="3243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223589-5BA3-41A6-8453-39D66B626916}"/>
              </a:ext>
            </a:extLst>
          </p:cNvPr>
          <p:cNvSpPr txBox="1"/>
          <p:nvPr/>
        </p:nvSpPr>
        <p:spPr>
          <a:xfrm>
            <a:off x="1469483" y="2789035"/>
            <a:ext cx="30595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Train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image</a:t>
            </a:r>
            <a:r>
              <a:rPr lang="ko-KR" altLang="en-US" sz="1400" dirty="0">
                <a:solidFill>
                  <a:schemeClr val="accent4"/>
                </a:solidFill>
              </a:rPr>
              <a:t> 로드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9B7B85F-6871-4431-B8E3-EC762D3A2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723" y="3262213"/>
            <a:ext cx="5219968" cy="16129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9452D8-A48E-40E6-B7D9-6AAE289E391E}"/>
              </a:ext>
            </a:extLst>
          </p:cNvPr>
          <p:cNvSpPr txBox="1"/>
          <p:nvPr/>
        </p:nvSpPr>
        <p:spPr>
          <a:xfrm>
            <a:off x="6498723" y="2822982"/>
            <a:ext cx="30595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Train label </a:t>
            </a:r>
            <a:r>
              <a:rPr lang="ko-KR" altLang="en-US" sz="1400" dirty="0">
                <a:solidFill>
                  <a:schemeClr val="accent4"/>
                </a:solidFill>
              </a:rPr>
              <a:t>로드</a:t>
            </a:r>
          </a:p>
        </p:txBody>
      </p:sp>
    </p:spTree>
    <p:extLst>
      <p:ext uri="{BB962C8B-B14F-4D97-AF65-F5344CB8AC3E}">
        <p14:creationId xmlns:p14="http://schemas.microsoft.com/office/powerpoint/2010/main" val="22095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(Train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Model)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21" y="2055218"/>
            <a:ext cx="9263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</a:rPr>
              <a:t>훈련데이터</a:t>
            </a:r>
            <a:r>
              <a:rPr lang="en-US" altLang="ko-KR" sz="2400" dirty="0">
                <a:solidFill>
                  <a:schemeClr val="accent4"/>
                </a:solidFill>
              </a:rPr>
              <a:t>, </a:t>
            </a:r>
            <a:r>
              <a:rPr lang="ko-KR" altLang="en-US" sz="2400" dirty="0">
                <a:solidFill>
                  <a:schemeClr val="accent4"/>
                </a:solidFill>
              </a:rPr>
              <a:t>검증데이터</a:t>
            </a:r>
            <a:r>
              <a:rPr lang="en-US" altLang="ko-KR" sz="2400" dirty="0">
                <a:solidFill>
                  <a:schemeClr val="accent4"/>
                </a:solidFill>
              </a:rPr>
              <a:t>, </a:t>
            </a:r>
            <a:r>
              <a:rPr lang="ko-KR" altLang="en-US" sz="2400" dirty="0">
                <a:solidFill>
                  <a:schemeClr val="accent4"/>
                </a:solidFill>
              </a:rPr>
              <a:t>테스트데이터 분할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18AA78-82F1-4A47-99CF-14942C14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6" y="3011895"/>
            <a:ext cx="8221734" cy="34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06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(Train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Model)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19" y="2074075"/>
            <a:ext cx="9263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</a:rPr>
              <a:t>모델 컴파일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E6F3F-2156-48AB-9623-5F2B257B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6" y="2774916"/>
            <a:ext cx="6705945" cy="1308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3DB62-0E80-4BD4-A456-370325D956BC}"/>
              </a:ext>
            </a:extLst>
          </p:cNvPr>
          <p:cNvSpPr txBox="1"/>
          <p:nvPr/>
        </p:nvSpPr>
        <p:spPr>
          <a:xfrm>
            <a:off x="2176620" y="4561189"/>
            <a:ext cx="9263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</a:rPr>
              <a:t>모델 훈련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F16055-F3D5-4CD2-B59E-3E78B9621C15}"/>
              </a:ext>
            </a:extLst>
          </p:cNvPr>
          <p:cNvSpPr/>
          <p:nvPr/>
        </p:nvSpPr>
        <p:spPr>
          <a:xfrm>
            <a:off x="1636296" y="462845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0BF580-CB7A-4AC7-A760-13857CF9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6" y="5219699"/>
            <a:ext cx="6826601" cy="5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9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(Train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Model)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20" y="2074075"/>
            <a:ext cx="23317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</a:rPr>
              <a:t>훈련도 시각화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3DB62-0E80-4BD4-A456-370325D956BC}"/>
              </a:ext>
            </a:extLst>
          </p:cNvPr>
          <p:cNvSpPr txBox="1"/>
          <p:nvPr/>
        </p:nvSpPr>
        <p:spPr>
          <a:xfrm>
            <a:off x="2176620" y="4561189"/>
            <a:ext cx="16831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</a:rPr>
              <a:t>모델 평가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F16055-F3D5-4CD2-B59E-3E78B9621C15}"/>
              </a:ext>
            </a:extLst>
          </p:cNvPr>
          <p:cNvSpPr/>
          <p:nvPr/>
        </p:nvSpPr>
        <p:spPr>
          <a:xfrm>
            <a:off x="1636296" y="462845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454EB1-F112-4DF6-9205-81BF16FA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54" y="2046872"/>
            <a:ext cx="3772094" cy="2292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A5F7E-604E-4BE3-A86C-6E77637B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62" y="4747913"/>
            <a:ext cx="4502381" cy="18860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10135A-7D51-468D-8B7E-741A665EC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013" y="3033070"/>
            <a:ext cx="4819898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16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(Test)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19" y="2104852"/>
            <a:ext cx="9263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이미지속 얼굴만 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C2779-C7CA-426A-9331-02A0CF84D339}"/>
              </a:ext>
            </a:extLst>
          </p:cNvPr>
          <p:cNvSpPr txBox="1"/>
          <p:nvPr/>
        </p:nvSpPr>
        <p:spPr>
          <a:xfrm>
            <a:off x="6890374" y="2737349"/>
            <a:ext cx="5301626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input_names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사진을 받아 </a:t>
            </a:r>
            <a:r>
              <a:rPr lang="en-US" altLang="ko-KR" dirty="0">
                <a:solidFill>
                  <a:schemeClr val="accent4"/>
                </a:solidFill>
              </a:rPr>
              <a:t>grayscale</a:t>
            </a: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Haar</a:t>
            </a:r>
            <a:r>
              <a:rPr lang="en-US" altLang="ko-KR" dirty="0">
                <a:solidFill>
                  <a:schemeClr val="accent4"/>
                </a:solidFill>
              </a:rPr>
              <a:t> Cascade Classifier</a:t>
            </a:r>
            <a:r>
              <a:rPr lang="ko-KR" altLang="en-US" dirty="0">
                <a:solidFill>
                  <a:schemeClr val="accent4"/>
                </a:solidFill>
              </a:rPr>
              <a:t>의 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     </a:t>
            </a:r>
            <a:r>
              <a:rPr lang="en-US" altLang="ko-KR" dirty="0" err="1">
                <a:solidFill>
                  <a:schemeClr val="accent4"/>
                </a:solidFill>
              </a:rPr>
              <a:t>detectMultiScale</a:t>
            </a:r>
            <a:r>
              <a:rPr lang="ko-KR" altLang="en-US" dirty="0">
                <a:solidFill>
                  <a:schemeClr val="accent4"/>
                </a:solidFill>
              </a:rPr>
              <a:t>로 사진 속 얼굴 좌표 추출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얼굴 좌표를 못 찾으면 </a:t>
            </a:r>
            <a:r>
              <a:rPr lang="en-US" altLang="ko-KR" dirty="0">
                <a:solidFill>
                  <a:schemeClr val="accent4"/>
                </a:solidFill>
              </a:rPr>
              <a:t>Face Not Found </a:t>
            </a: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얼굴 좌표를 잘 찾으면 기존 이미지 속 얼굴만 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     </a:t>
            </a:r>
            <a:r>
              <a:rPr lang="ko-KR" altLang="en-US" dirty="0">
                <a:solidFill>
                  <a:schemeClr val="accent4"/>
                </a:solidFill>
              </a:rPr>
              <a:t>잘라내어 </a:t>
            </a:r>
            <a:r>
              <a:rPr lang="en-US" altLang="ko-KR" dirty="0" err="1">
                <a:solidFill>
                  <a:schemeClr val="accent4"/>
                </a:solidFill>
              </a:rPr>
              <a:t>output_names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로 저장</a:t>
            </a: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테스트 데이터인 </a:t>
            </a:r>
            <a:r>
              <a:rPr lang="en-US" altLang="ko-KR" dirty="0" err="1">
                <a:solidFill>
                  <a:schemeClr val="accent4"/>
                </a:solidFill>
              </a:rPr>
              <a:t>test_images</a:t>
            </a:r>
            <a:r>
              <a:rPr lang="ko-KR" altLang="en-US" dirty="0">
                <a:solidFill>
                  <a:schemeClr val="accent4"/>
                </a:solidFill>
              </a:rPr>
              <a:t>에 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     </a:t>
            </a:r>
            <a:r>
              <a:rPr lang="ko-KR" altLang="en-US" dirty="0">
                <a:solidFill>
                  <a:schemeClr val="accent4"/>
                </a:solidFill>
              </a:rPr>
              <a:t>추출된 얼굴 사진들을 추가하고 반환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EC3284-3334-4417-BE85-6E831F41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71" y="2737349"/>
            <a:ext cx="5603414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14125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개요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0" y="6453051"/>
            <a:ext cx="12192000" cy="24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(Test)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19" y="2104852"/>
            <a:ext cx="9263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err="1">
                <a:solidFill>
                  <a:schemeClr val="accent4"/>
                </a:solidFill>
              </a:rPr>
              <a:t>라즈베리파이</a:t>
            </a:r>
            <a:r>
              <a:rPr lang="ko-KR" altLang="en-US" sz="2400" dirty="0">
                <a:solidFill>
                  <a:schemeClr val="accent4"/>
                </a:solidFill>
              </a:rPr>
              <a:t> 카메라를 사용한 학생 사진 촬영 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59022-B664-4432-8EA4-ED285E3B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19" y="2737348"/>
            <a:ext cx="4647693" cy="40472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C981D2-9259-4708-B4E4-EBF59AC14104}"/>
              </a:ext>
            </a:extLst>
          </p:cNvPr>
          <p:cNvSpPr txBox="1"/>
          <p:nvPr/>
        </p:nvSpPr>
        <p:spPr>
          <a:xfrm>
            <a:off x="7002371" y="2737349"/>
            <a:ext cx="5067709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Image_hub</a:t>
            </a:r>
            <a:r>
              <a:rPr lang="ko-KR" altLang="en-US" dirty="0">
                <a:solidFill>
                  <a:schemeClr val="accent4"/>
                </a:solidFill>
              </a:rPr>
              <a:t>에서 </a:t>
            </a:r>
            <a:r>
              <a:rPr lang="en-US" altLang="ko-KR" dirty="0">
                <a:solidFill>
                  <a:schemeClr val="accent4"/>
                </a:solidFill>
              </a:rPr>
              <a:t>frame</a:t>
            </a:r>
            <a:r>
              <a:rPr lang="ko-KR" altLang="en-US" dirty="0">
                <a:solidFill>
                  <a:schemeClr val="accent4"/>
                </a:solidFill>
              </a:rPr>
              <a:t>을 받아서 화면에 출력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키보드 </a:t>
            </a:r>
            <a:r>
              <a:rPr lang="en-US" altLang="ko-KR" dirty="0">
                <a:solidFill>
                  <a:schemeClr val="accent4"/>
                </a:solidFill>
              </a:rPr>
              <a:t>‘p’ </a:t>
            </a:r>
            <a:r>
              <a:rPr lang="ko-KR" altLang="en-US" dirty="0">
                <a:solidFill>
                  <a:schemeClr val="accent4"/>
                </a:solidFill>
              </a:rPr>
              <a:t>를 입력할 때마다 사진 촬영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face_recog</a:t>
            </a:r>
            <a:r>
              <a:rPr lang="en-US" altLang="ko-KR" dirty="0">
                <a:solidFill>
                  <a:schemeClr val="accent4"/>
                </a:solidFill>
              </a:rPr>
              <a:t>()</a:t>
            </a:r>
            <a:r>
              <a:rPr lang="ko-KR" altLang="en-US" dirty="0">
                <a:solidFill>
                  <a:schemeClr val="accent4"/>
                </a:solidFill>
              </a:rPr>
              <a:t>로 촬영된 </a:t>
            </a:r>
            <a:r>
              <a:rPr lang="ko-KR" altLang="en-US" dirty="0" err="1">
                <a:solidFill>
                  <a:schemeClr val="accent4"/>
                </a:solidFill>
              </a:rPr>
              <a:t>사진속</a:t>
            </a:r>
            <a:r>
              <a:rPr lang="ko-KR" altLang="en-US" dirty="0">
                <a:solidFill>
                  <a:schemeClr val="accent4"/>
                </a:solidFill>
              </a:rPr>
              <a:t> 얼굴만 추출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test_images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리스트에 사진을 추가하여 저장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테스트 데이터인 </a:t>
            </a:r>
            <a:r>
              <a:rPr lang="en-US" altLang="ko-KR" dirty="0" err="1">
                <a:solidFill>
                  <a:schemeClr val="accent4"/>
                </a:solidFill>
              </a:rPr>
              <a:t>test_images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509010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(Test)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19" y="2104852"/>
            <a:ext cx="9263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훈련된 모델로 테스트 데이터 예측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4A49A7-B856-4210-892E-AB22A50D9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6" y="2948861"/>
            <a:ext cx="4578585" cy="3264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28635F-0450-472E-9B00-B2504A0D5F89}"/>
              </a:ext>
            </a:extLst>
          </p:cNvPr>
          <p:cNvSpPr txBox="1"/>
          <p:nvPr/>
        </p:nvSpPr>
        <p:spPr>
          <a:xfrm>
            <a:off x="6572998" y="2948861"/>
            <a:ext cx="506770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4"/>
                </a:solidFill>
              </a:rPr>
              <a:t>camera()</a:t>
            </a:r>
            <a:r>
              <a:rPr lang="ko-KR" altLang="en-US" dirty="0">
                <a:solidFill>
                  <a:schemeClr val="accent4"/>
                </a:solidFill>
              </a:rPr>
              <a:t>에서 </a:t>
            </a:r>
            <a:r>
              <a:rPr lang="en-US" altLang="ko-KR" dirty="0" err="1">
                <a:solidFill>
                  <a:schemeClr val="accent4"/>
                </a:solidFill>
              </a:rPr>
              <a:t>test_images</a:t>
            </a:r>
            <a:r>
              <a:rPr lang="ko-KR" altLang="en-US" dirty="0">
                <a:solidFill>
                  <a:schemeClr val="accent4"/>
                </a:solidFill>
              </a:rPr>
              <a:t>를 </a:t>
            </a:r>
            <a:r>
              <a:rPr lang="ko-KR" altLang="en-US" dirty="0" err="1">
                <a:solidFill>
                  <a:schemeClr val="accent4"/>
                </a:solidFill>
              </a:rPr>
              <a:t>받아옴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미리 훈련된 </a:t>
            </a:r>
            <a:r>
              <a:rPr lang="en-US" altLang="ko-KR" dirty="0">
                <a:solidFill>
                  <a:schemeClr val="accent4"/>
                </a:solidFill>
              </a:rPr>
              <a:t>my_model_4.h5 </a:t>
            </a:r>
            <a:r>
              <a:rPr lang="ko-KR" altLang="en-US" dirty="0">
                <a:solidFill>
                  <a:schemeClr val="accent4"/>
                </a:solidFill>
              </a:rPr>
              <a:t>로드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테스트 데이터의 </a:t>
            </a:r>
            <a:r>
              <a:rPr lang="ko-KR" altLang="en-US" dirty="0" err="1">
                <a:solidFill>
                  <a:schemeClr val="accent4"/>
                </a:solidFill>
              </a:rPr>
              <a:t>예측값을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predictions</a:t>
            </a:r>
            <a:r>
              <a:rPr lang="ko-KR" altLang="en-US" dirty="0">
                <a:solidFill>
                  <a:schemeClr val="accent4"/>
                </a:solidFill>
              </a:rPr>
              <a:t>에 저장</a:t>
            </a: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np.argmax</a:t>
            </a:r>
            <a:r>
              <a:rPr lang="en-US" altLang="ko-KR" dirty="0">
                <a:solidFill>
                  <a:schemeClr val="accent4"/>
                </a:solidFill>
              </a:rPr>
              <a:t>()</a:t>
            </a:r>
            <a:r>
              <a:rPr lang="ko-KR" altLang="en-US" dirty="0">
                <a:solidFill>
                  <a:schemeClr val="accent4"/>
                </a:solidFill>
              </a:rPr>
              <a:t>로 예측된 값 중에서 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accent4"/>
                </a:solidFill>
              </a:rPr>
              <a:t>    가장 높은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값을 </a:t>
            </a:r>
            <a:r>
              <a:rPr lang="en-US" altLang="ko-KR" dirty="0" err="1">
                <a:solidFill>
                  <a:schemeClr val="accent4"/>
                </a:solidFill>
              </a:rPr>
              <a:t>pred_result</a:t>
            </a:r>
            <a:r>
              <a:rPr lang="ko-KR" altLang="en-US" dirty="0">
                <a:solidFill>
                  <a:schemeClr val="accent4"/>
                </a:solidFill>
              </a:rPr>
              <a:t>에 저장</a:t>
            </a:r>
            <a:endParaRPr lang="en-US" altLang="ko-K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23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(Test)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19" y="2104852"/>
            <a:ext cx="9263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훈련된 모델로 테스트 데이터 예측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8635F-0450-472E-9B00-B2504A0D5F89}"/>
              </a:ext>
            </a:extLst>
          </p:cNvPr>
          <p:cNvSpPr txBox="1"/>
          <p:nvPr/>
        </p:nvSpPr>
        <p:spPr>
          <a:xfrm>
            <a:off x="6372203" y="2793658"/>
            <a:ext cx="5067709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collections.counter</a:t>
            </a:r>
            <a:r>
              <a:rPr lang="ko-KR" altLang="en-US" dirty="0">
                <a:solidFill>
                  <a:schemeClr val="accent4"/>
                </a:solidFill>
              </a:rPr>
              <a:t>로 테스트 데이터 중 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accent4"/>
                </a:solidFill>
              </a:rPr>
              <a:t>    가장 많이 예측된 사람의 인덱스를 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     </a:t>
            </a:r>
            <a:r>
              <a:rPr lang="en-US" altLang="ko-KR" dirty="0" err="1">
                <a:solidFill>
                  <a:schemeClr val="accent4"/>
                </a:solidFill>
              </a:rPr>
              <a:t>max_num</a:t>
            </a:r>
            <a:r>
              <a:rPr lang="ko-KR" altLang="en-US" dirty="0">
                <a:solidFill>
                  <a:schemeClr val="accent4"/>
                </a:solidFill>
              </a:rPr>
              <a:t>에 저장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max_num</a:t>
            </a:r>
            <a:r>
              <a:rPr lang="ko-KR" altLang="en-US" dirty="0">
                <a:solidFill>
                  <a:schemeClr val="accent4"/>
                </a:solidFill>
              </a:rPr>
              <a:t>에 해당하는 학생의 이름과 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ko-KR" altLang="en-US" dirty="0">
                <a:solidFill>
                  <a:schemeClr val="accent4"/>
                </a:solidFill>
              </a:rPr>
              <a:t>출석여부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 err="1">
                <a:solidFill>
                  <a:schemeClr val="accent4"/>
                </a:solidFill>
              </a:rPr>
              <a:t>출석된</a:t>
            </a:r>
            <a:r>
              <a:rPr lang="ko-KR" altLang="en-US" dirty="0">
                <a:solidFill>
                  <a:schemeClr val="accent4"/>
                </a:solidFill>
              </a:rPr>
              <a:t> 시간을 </a:t>
            </a:r>
            <a:r>
              <a:rPr lang="en-US" altLang="ko-KR" dirty="0">
                <a:solidFill>
                  <a:schemeClr val="accent4"/>
                </a:solidFill>
              </a:rPr>
              <a:t>output.csv</a:t>
            </a:r>
            <a:r>
              <a:rPr lang="ko-KR" altLang="en-US" dirty="0">
                <a:solidFill>
                  <a:schemeClr val="accent4"/>
                </a:solidFill>
              </a:rPr>
              <a:t>로 저장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89F4BE-BDD8-4BD7-B900-898D7F98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6" y="2836629"/>
            <a:ext cx="4311872" cy="17653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E41CBE-07E5-4471-9E42-03898012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6" y="5052124"/>
            <a:ext cx="7379079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03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643AC1-3FD5-48C5-9318-6A3184FC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5" y="203457"/>
            <a:ext cx="6747309" cy="6451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0CB7C-1E77-45DF-8045-CAAE335162BC}"/>
              </a:ext>
            </a:extLst>
          </p:cNvPr>
          <p:cNvSpPr txBox="1"/>
          <p:nvPr/>
        </p:nvSpPr>
        <p:spPr>
          <a:xfrm>
            <a:off x="7170821" y="2490812"/>
            <a:ext cx="502117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총 </a:t>
            </a:r>
            <a:r>
              <a:rPr lang="en-US" altLang="ko-KR" dirty="0">
                <a:solidFill>
                  <a:schemeClr val="accent4"/>
                </a:solidFill>
              </a:rPr>
              <a:t>5</a:t>
            </a:r>
            <a:r>
              <a:rPr lang="ko-KR" altLang="en-US" dirty="0">
                <a:solidFill>
                  <a:schemeClr val="accent4"/>
                </a:solidFill>
              </a:rPr>
              <a:t>개의 사진을 촬영</a:t>
            </a: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4"/>
                </a:solidFill>
              </a:rPr>
              <a:t>5</a:t>
            </a:r>
            <a:r>
              <a:rPr lang="ko-KR" altLang="en-US" dirty="0">
                <a:solidFill>
                  <a:schemeClr val="accent4"/>
                </a:solidFill>
              </a:rPr>
              <a:t>개의 촬영된 사진에 대한 예측 출력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    (</a:t>
            </a:r>
            <a:r>
              <a:rPr lang="en-US" altLang="ko-KR" dirty="0" err="1">
                <a:solidFill>
                  <a:schemeClr val="accent4"/>
                </a:solidFill>
              </a:rPr>
              <a:t>softmax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값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가장 많이 예측된 인물을 해당 인물로 간주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     -&gt; index 2</a:t>
            </a:r>
            <a:r>
              <a:rPr lang="ko-KR" altLang="en-US" dirty="0">
                <a:solidFill>
                  <a:schemeClr val="accent4"/>
                </a:solidFill>
              </a:rPr>
              <a:t>가 총 </a:t>
            </a:r>
            <a:r>
              <a:rPr lang="en-US" altLang="ko-KR" dirty="0">
                <a:solidFill>
                  <a:schemeClr val="accent4"/>
                </a:solidFill>
              </a:rPr>
              <a:t>5</a:t>
            </a:r>
            <a:r>
              <a:rPr lang="ko-KR" altLang="en-US" dirty="0">
                <a:solidFill>
                  <a:schemeClr val="accent4"/>
                </a:solidFill>
              </a:rPr>
              <a:t>번으로 해당 인물은 </a:t>
            </a:r>
            <a:r>
              <a:rPr lang="ko-KR" altLang="en-US" dirty="0" err="1">
                <a:solidFill>
                  <a:schemeClr val="accent4"/>
                </a:solidFill>
              </a:rPr>
              <a:t>이원태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5C0C4-DCE3-4AC0-AA0A-0CE348D359B4}"/>
              </a:ext>
            </a:extLst>
          </p:cNvPr>
          <p:cNvSpPr txBox="1"/>
          <p:nvPr/>
        </p:nvSpPr>
        <p:spPr>
          <a:xfrm>
            <a:off x="7679232" y="2031219"/>
            <a:ext cx="15219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시연 예시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CB9906D-EA24-4A12-91A9-8788319DF74F}"/>
              </a:ext>
            </a:extLst>
          </p:cNvPr>
          <p:cNvSpPr/>
          <p:nvPr/>
        </p:nvSpPr>
        <p:spPr>
          <a:xfrm>
            <a:off x="7170821" y="206771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28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45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6522493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3C5EF-395E-4DE4-B3CF-96B334F2CD79}"/>
              </a:ext>
            </a:extLst>
          </p:cNvPr>
          <p:cNvSpPr txBox="1"/>
          <p:nvPr/>
        </p:nvSpPr>
        <p:spPr>
          <a:xfrm>
            <a:off x="1471702" y="292654"/>
            <a:ext cx="848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출석체크 실시간 얼굴분류 시연영상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77990-FF2B-4B59-A8D3-016AFBE98E81}"/>
              </a:ext>
            </a:extLst>
          </p:cNvPr>
          <p:cNvSpPr txBox="1"/>
          <p:nvPr/>
        </p:nvSpPr>
        <p:spPr>
          <a:xfrm>
            <a:off x="1471701" y="1668197"/>
            <a:ext cx="3552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https://youtu.be/veCsNGupwuM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224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출석 체크 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(Test)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19" y="2104852"/>
            <a:ext cx="9263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웹페이지 구현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8635F-0450-472E-9B00-B2504A0D5F89}"/>
              </a:ext>
            </a:extLst>
          </p:cNvPr>
          <p:cNvSpPr txBox="1"/>
          <p:nvPr/>
        </p:nvSpPr>
        <p:spPr>
          <a:xfrm>
            <a:off x="5451247" y="2813772"/>
            <a:ext cx="63523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4"/>
                </a:solidFill>
              </a:rPr>
              <a:t>csv </a:t>
            </a:r>
            <a:r>
              <a:rPr lang="ko-KR" altLang="en-US" dirty="0">
                <a:solidFill>
                  <a:schemeClr val="accent4"/>
                </a:solidFill>
              </a:rPr>
              <a:t>파일을 </a:t>
            </a:r>
            <a:r>
              <a:rPr lang="en-US" altLang="ko-KR" dirty="0">
                <a:solidFill>
                  <a:schemeClr val="accent4"/>
                </a:solidFill>
              </a:rPr>
              <a:t>php </a:t>
            </a:r>
            <a:r>
              <a:rPr lang="ko-KR" altLang="en-US" dirty="0">
                <a:solidFill>
                  <a:schemeClr val="accent4"/>
                </a:solidFill>
              </a:rPr>
              <a:t>파일에 불러와 웹페이지로 대시보드 출력</a:t>
            </a: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4"/>
                </a:solidFill>
              </a:rPr>
              <a:t>출석체크된</a:t>
            </a:r>
            <a:r>
              <a:rPr lang="ko-KR" altLang="en-US" dirty="0">
                <a:solidFill>
                  <a:schemeClr val="accent4"/>
                </a:solidFill>
              </a:rPr>
              <a:t> 학생이름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출석여부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 err="1">
                <a:solidFill>
                  <a:schemeClr val="accent4"/>
                </a:solidFill>
              </a:rPr>
              <a:t>출석된</a:t>
            </a:r>
            <a:r>
              <a:rPr lang="ko-KR" altLang="en-US" dirty="0">
                <a:solidFill>
                  <a:schemeClr val="accent4"/>
                </a:solidFill>
              </a:rPr>
              <a:t> 시간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EA6488-FCB8-483B-A624-4705E470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88" y="2844923"/>
            <a:ext cx="4310800" cy="38897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50A877-0570-4F76-B016-B7F065B5F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88" y="4150106"/>
            <a:ext cx="7129112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51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2.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집중도 체크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19" y="2104852"/>
            <a:ext cx="9263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err="1">
                <a:solidFill>
                  <a:schemeClr val="accent4"/>
                </a:solidFill>
              </a:rPr>
              <a:t>라즈베리파이</a:t>
            </a:r>
            <a:r>
              <a:rPr lang="ko-KR" altLang="en-US" sz="2400" dirty="0">
                <a:solidFill>
                  <a:schemeClr val="accent4"/>
                </a:solidFill>
              </a:rPr>
              <a:t> 카메라를 사용한 학생 사진 촬영 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981D2-9259-4708-B4E4-EBF59AC14104}"/>
              </a:ext>
            </a:extLst>
          </p:cNvPr>
          <p:cNvSpPr txBox="1"/>
          <p:nvPr/>
        </p:nvSpPr>
        <p:spPr>
          <a:xfrm>
            <a:off x="6808265" y="2821383"/>
            <a:ext cx="5067709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Image_hub</a:t>
            </a:r>
            <a:r>
              <a:rPr lang="ko-KR" altLang="en-US" dirty="0">
                <a:solidFill>
                  <a:schemeClr val="accent4"/>
                </a:solidFill>
              </a:rPr>
              <a:t>에서 </a:t>
            </a:r>
            <a:r>
              <a:rPr lang="en-US" altLang="ko-KR" dirty="0">
                <a:solidFill>
                  <a:schemeClr val="accent4"/>
                </a:solidFill>
              </a:rPr>
              <a:t>frame</a:t>
            </a:r>
            <a:r>
              <a:rPr lang="ko-KR" altLang="en-US" dirty="0">
                <a:solidFill>
                  <a:schemeClr val="accent4"/>
                </a:solidFill>
              </a:rPr>
              <a:t>을 받아서 화면에 출력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키보드 </a:t>
            </a:r>
            <a:r>
              <a:rPr lang="en-US" altLang="ko-KR" dirty="0">
                <a:solidFill>
                  <a:schemeClr val="accent4"/>
                </a:solidFill>
              </a:rPr>
              <a:t>‘p’ </a:t>
            </a:r>
            <a:r>
              <a:rPr lang="ko-KR" altLang="en-US" dirty="0">
                <a:solidFill>
                  <a:schemeClr val="accent4"/>
                </a:solidFill>
              </a:rPr>
              <a:t>를 입력할 때 사진 촬영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Input_file</a:t>
            </a:r>
            <a:r>
              <a:rPr lang="ko-KR" altLang="en-US" dirty="0">
                <a:solidFill>
                  <a:schemeClr val="accent4"/>
                </a:solidFill>
              </a:rPr>
              <a:t>로 </a:t>
            </a:r>
            <a:r>
              <a:rPr lang="en-US" altLang="ko-KR" dirty="0">
                <a:solidFill>
                  <a:schemeClr val="accent4"/>
                </a:solidFill>
              </a:rPr>
              <a:t>frame </a:t>
            </a:r>
            <a:r>
              <a:rPr lang="ko-KR" altLang="en-US" dirty="0">
                <a:solidFill>
                  <a:schemeClr val="accent4"/>
                </a:solidFill>
              </a:rPr>
              <a:t>저장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616509-EF3E-4AB8-B921-6B485D18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18" y="2821383"/>
            <a:ext cx="4219461" cy="38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30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2.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집중도 체크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19" y="2104852"/>
            <a:ext cx="9263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이미지 속 얼굴 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B6AD27-1280-4D4C-923C-58161549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16" y="4912553"/>
            <a:ext cx="5142389" cy="18251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375CBF-64C9-4CE9-A19C-421E83DD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91" y="3033069"/>
            <a:ext cx="5048509" cy="30227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C4D662-01EF-4C43-83F6-271030615FD1}"/>
              </a:ext>
            </a:extLst>
          </p:cNvPr>
          <p:cNvSpPr txBox="1"/>
          <p:nvPr/>
        </p:nvSpPr>
        <p:spPr>
          <a:xfrm>
            <a:off x="6572121" y="2981906"/>
            <a:ext cx="528620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detect_face</a:t>
            </a:r>
            <a:r>
              <a:rPr lang="en-US" altLang="ko-KR" dirty="0">
                <a:solidFill>
                  <a:schemeClr val="accent4"/>
                </a:solidFill>
              </a:rPr>
              <a:t>() </a:t>
            </a:r>
            <a:r>
              <a:rPr lang="ko-KR" altLang="en-US" dirty="0">
                <a:solidFill>
                  <a:schemeClr val="accent4"/>
                </a:solidFill>
              </a:rPr>
              <a:t>함수는 이미지속 얼굴 좌표 추출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highlight_faces</a:t>
            </a:r>
            <a:r>
              <a:rPr lang="en-US" altLang="ko-KR" dirty="0">
                <a:solidFill>
                  <a:schemeClr val="accent4"/>
                </a:solidFill>
              </a:rPr>
              <a:t>() </a:t>
            </a:r>
            <a:r>
              <a:rPr lang="ko-KR" altLang="en-US" dirty="0">
                <a:solidFill>
                  <a:schemeClr val="accent4"/>
                </a:solidFill>
              </a:rPr>
              <a:t>함수는 추출된 얼굴에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     </a:t>
            </a:r>
            <a:r>
              <a:rPr lang="ko-KR" altLang="en-US" dirty="0">
                <a:solidFill>
                  <a:schemeClr val="accent4"/>
                </a:solidFill>
              </a:rPr>
              <a:t>직사각형 하이라이트 처리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4"/>
                </a:solidFill>
              </a:rPr>
              <a:t>output_filename</a:t>
            </a:r>
            <a:r>
              <a:rPr lang="ko-KR" altLang="en-US" dirty="0">
                <a:solidFill>
                  <a:schemeClr val="accent4"/>
                </a:solidFill>
              </a:rPr>
              <a:t>으로 처리된 사진 저장</a:t>
            </a:r>
          </a:p>
        </p:txBody>
      </p:sp>
    </p:spTree>
    <p:extLst>
      <p:ext uri="{BB962C8B-B14F-4D97-AF65-F5344CB8AC3E}">
        <p14:creationId xmlns:p14="http://schemas.microsoft.com/office/powerpoint/2010/main" val="3066454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2.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집중도 체크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19" y="2104852"/>
            <a:ext cx="9263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이미지속 얼굴 개수 파악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4D662-01EF-4C43-83F6-271030615FD1}"/>
              </a:ext>
            </a:extLst>
          </p:cNvPr>
          <p:cNvSpPr txBox="1"/>
          <p:nvPr/>
        </p:nvSpPr>
        <p:spPr>
          <a:xfrm>
            <a:off x="8949562" y="2701199"/>
            <a:ext cx="311089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이미지속 인식된 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accent4"/>
                </a:solidFill>
              </a:rPr>
              <a:t>     얼굴 개수를 출력</a:t>
            </a: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얼굴 개수를 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     output2.csv </a:t>
            </a:r>
            <a:r>
              <a:rPr lang="ko-KR" altLang="en-US" dirty="0">
                <a:solidFill>
                  <a:schemeClr val="accent4"/>
                </a:solidFill>
              </a:rPr>
              <a:t>파일로 저장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BAD2ED-D51C-4E98-854D-A02706F8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64" y="2701199"/>
            <a:ext cx="7861704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36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97C3F-B142-4BCF-9916-42DA374CD2AA}"/>
              </a:ext>
            </a:extLst>
          </p:cNvPr>
          <p:cNvSpPr txBox="1"/>
          <p:nvPr/>
        </p:nvSpPr>
        <p:spPr>
          <a:xfrm>
            <a:off x="2176619" y="2104852"/>
            <a:ext cx="9263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웹페이지 구현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E9DEDB-507A-4D3B-A63C-399746C3474A}"/>
              </a:ext>
            </a:extLst>
          </p:cNvPr>
          <p:cNvSpPr/>
          <p:nvPr/>
        </p:nvSpPr>
        <p:spPr>
          <a:xfrm>
            <a:off x="1636296" y="218975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8635F-0450-472E-9B00-B2504A0D5F89}"/>
              </a:ext>
            </a:extLst>
          </p:cNvPr>
          <p:cNvSpPr txBox="1"/>
          <p:nvPr/>
        </p:nvSpPr>
        <p:spPr>
          <a:xfrm>
            <a:off x="5451247" y="2813772"/>
            <a:ext cx="63523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4"/>
                </a:solidFill>
              </a:rPr>
              <a:t>csv </a:t>
            </a:r>
            <a:r>
              <a:rPr lang="ko-KR" altLang="en-US" dirty="0">
                <a:solidFill>
                  <a:schemeClr val="accent4"/>
                </a:solidFill>
              </a:rPr>
              <a:t>파일을 </a:t>
            </a:r>
            <a:r>
              <a:rPr lang="en-US" altLang="ko-KR" dirty="0">
                <a:solidFill>
                  <a:schemeClr val="accent4"/>
                </a:solidFill>
              </a:rPr>
              <a:t>php </a:t>
            </a:r>
            <a:r>
              <a:rPr lang="ko-KR" altLang="en-US" dirty="0">
                <a:solidFill>
                  <a:schemeClr val="accent4"/>
                </a:solidFill>
              </a:rPr>
              <a:t>파일에 불러와 웹페이지로 대시보드 출력</a:t>
            </a: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4"/>
                </a:solidFill>
              </a:rPr>
              <a:t>출석체크된</a:t>
            </a:r>
            <a:r>
              <a:rPr lang="ko-KR" altLang="en-US" dirty="0">
                <a:solidFill>
                  <a:schemeClr val="accent4"/>
                </a:solidFill>
              </a:rPr>
              <a:t> 전체인원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현재 집중하는 인원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집중도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2C40C-03B5-41B3-AA88-646D293F6761}"/>
              </a:ext>
            </a:extLst>
          </p:cNvPr>
          <p:cNvSpPr txBox="1"/>
          <p:nvPr/>
        </p:nvSpPr>
        <p:spPr>
          <a:xfrm>
            <a:off x="1559293" y="645071"/>
            <a:ext cx="63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2.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집중도 체크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42049A-05AF-48DB-8B22-0062AA19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715" y="4162337"/>
            <a:ext cx="3594285" cy="26036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09C15C-E0E3-4127-A312-09B73F9AF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19" y="2847443"/>
            <a:ext cx="4445228" cy="36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5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4538" y="770997"/>
            <a:ext cx="914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개요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-1" y="6571295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613" y="3090015"/>
            <a:ext cx="1172486" cy="280626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204319" y="3274930"/>
            <a:ext cx="1010386" cy="2436436"/>
            <a:chOff x="4926324" y="3573180"/>
            <a:chExt cx="1010386" cy="2436436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5097655" y="5331276"/>
              <a:ext cx="26514" cy="678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4926324" y="3573180"/>
              <a:ext cx="1010386" cy="2304089"/>
              <a:chOff x="4926324" y="3642054"/>
              <a:chExt cx="1010386" cy="2304089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4926324" y="3642054"/>
                <a:ext cx="539238" cy="4963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5051896" y="4165448"/>
                <a:ext cx="181050" cy="1291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/>
              <p:cNvCxnSpPr>
                <a:stCxn id="35" idx="5"/>
              </p:cNvCxnSpPr>
              <p:nvPr/>
            </p:nvCxnSpPr>
            <p:spPr>
              <a:xfrm>
                <a:off x="5206432" y="5267803"/>
                <a:ext cx="26514" cy="678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/>
              <p:cNvSpPr/>
              <p:nvPr/>
            </p:nvSpPr>
            <p:spPr>
              <a:xfrm rot="448575">
                <a:off x="5624889" y="4615142"/>
                <a:ext cx="311821" cy="575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5159270" y="4208783"/>
                <a:ext cx="565374" cy="666461"/>
              </a:xfrm>
              <a:custGeom>
                <a:avLst/>
                <a:gdLst>
                  <a:gd name="connsiteX0" fmla="*/ 0 w 565374"/>
                  <a:gd name="connsiteY0" fmla="*/ 0 h 666461"/>
                  <a:gd name="connsiteX1" fmla="*/ 39189 w 565374"/>
                  <a:gd name="connsiteY1" fmla="*/ 274320 h 666461"/>
                  <a:gd name="connsiteX2" fmla="*/ 52251 w 565374"/>
                  <a:gd name="connsiteY2" fmla="*/ 313508 h 666461"/>
                  <a:gd name="connsiteX3" fmla="*/ 78377 w 565374"/>
                  <a:gd name="connsiteY3" fmla="*/ 404948 h 666461"/>
                  <a:gd name="connsiteX4" fmla="*/ 130629 w 565374"/>
                  <a:gd name="connsiteY4" fmla="*/ 496388 h 666461"/>
                  <a:gd name="connsiteX5" fmla="*/ 143691 w 565374"/>
                  <a:gd name="connsiteY5" fmla="*/ 535577 h 666461"/>
                  <a:gd name="connsiteX6" fmla="*/ 222069 w 565374"/>
                  <a:gd name="connsiteY6" fmla="*/ 600891 h 666461"/>
                  <a:gd name="connsiteX7" fmla="*/ 274320 w 565374"/>
                  <a:gd name="connsiteY7" fmla="*/ 613954 h 666461"/>
                  <a:gd name="connsiteX8" fmla="*/ 470263 w 565374"/>
                  <a:gd name="connsiteY8" fmla="*/ 600891 h 666461"/>
                  <a:gd name="connsiteX9" fmla="*/ 509451 w 565374"/>
                  <a:gd name="connsiteY9" fmla="*/ 587828 h 666461"/>
                  <a:gd name="connsiteX10" fmla="*/ 522514 w 565374"/>
                  <a:gd name="connsiteY10" fmla="*/ 627017 h 666461"/>
                  <a:gd name="connsiteX11" fmla="*/ 561703 w 565374"/>
                  <a:gd name="connsiteY11" fmla="*/ 666205 h 666461"/>
                  <a:gd name="connsiteX12" fmla="*/ 561703 w 565374"/>
                  <a:gd name="connsiteY12" fmla="*/ 640080 h 66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374" h="666461">
                    <a:moveTo>
                      <a:pt x="0" y="0"/>
                    </a:moveTo>
                    <a:cubicBezTo>
                      <a:pt x="6777" y="60994"/>
                      <a:pt x="22885" y="225405"/>
                      <a:pt x="39189" y="274320"/>
                    </a:cubicBezTo>
                    <a:cubicBezTo>
                      <a:pt x="43543" y="287383"/>
                      <a:pt x="48468" y="300269"/>
                      <a:pt x="52251" y="313508"/>
                    </a:cubicBezTo>
                    <a:cubicBezTo>
                      <a:pt x="61721" y="346653"/>
                      <a:pt x="64954" y="373627"/>
                      <a:pt x="78377" y="404948"/>
                    </a:cubicBezTo>
                    <a:cubicBezTo>
                      <a:pt x="98266" y="451356"/>
                      <a:pt x="104389" y="457030"/>
                      <a:pt x="130629" y="496388"/>
                    </a:cubicBezTo>
                    <a:cubicBezTo>
                      <a:pt x="134983" y="509451"/>
                      <a:pt x="136053" y="524120"/>
                      <a:pt x="143691" y="535577"/>
                    </a:cubicBezTo>
                    <a:cubicBezTo>
                      <a:pt x="156245" y="554408"/>
                      <a:pt x="199579" y="591253"/>
                      <a:pt x="222069" y="600891"/>
                    </a:cubicBezTo>
                    <a:cubicBezTo>
                      <a:pt x="238570" y="607963"/>
                      <a:pt x="256903" y="609600"/>
                      <a:pt x="274320" y="613954"/>
                    </a:cubicBezTo>
                    <a:cubicBezTo>
                      <a:pt x="339634" y="609600"/>
                      <a:pt x="405204" y="608120"/>
                      <a:pt x="470263" y="600891"/>
                    </a:cubicBezTo>
                    <a:cubicBezTo>
                      <a:pt x="483948" y="599370"/>
                      <a:pt x="497135" y="581670"/>
                      <a:pt x="509451" y="587828"/>
                    </a:cubicBezTo>
                    <a:cubicBezTo>
                      <a:pt x="521767" y="593986"/>
                      <a:pt x="514876" y="615560"/>
                      <a:pt x="522514" y="627017"/>
                    </a:cubicBezTo>
                    <a:cubicBezTo>
                      <a:pt x="532761" y="642388"/>
                      <a:pt x="544177" y="660363"/>
                      <a:pt x="561703" y="666205"/>
                    </a:cubicBezTo>
                    <a:cubicBezTo>
                      <a:pt x="569964" y="668959"/>
                      <a:pt x="561703" y="648788"/>
                      <a:pt x="561703" y="64008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548640" y="1757752"/>
            <a:ext cx="705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accent4"/>
                </a:solidFill>
                <a:latin typeface="+mj-ea"/>
                <a:ea typeface="+mj-ea"/>
              </a:rPr>
              <a:t>학교 다니면서 블루투스의 오류로 인해 출석 체크의 </a:t>
            </a:r>
            <a:endParaRPr lang="en-US" altLang="ko-KR" sz="2400" b="1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2400" b="1" spc="-150" dirty="0">
                <a:solidFill>
                  <a:schemeClr val="accent4"/>
                </a:solidFill>
                <a:latin typeface="+mj-ea"/>
                <a:ea typeface="+mj-ea"/>
              </a:rPr>
              <a:t>불편함을 없애고 간단하고 편리한 얼굴인식 출석체크</a:t>
            </a:r>
            <a:endParaRPr lang="en-US" altLang="ko-KR" sz="24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BB962-C91A-4498-81BD-D73DBC7CC0F4}"/>
              </a:ext>
            </a:extLst>
          </p:cNvPr>
          <p:cNvSpPr txBox="1"/>
          <p:nvPr/>
        </p:nvSpPr>
        <p:spPr>
          <a:xfrm>
            <a:off x="5310175" y="2588749"/>
            <a:ext cx="705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accent4"/>
                </a:solidFill>
                <a:latin typeface="+mj-ea"/>
                <a:ea typeface="+mj-ea"/>
              </a:rPr>
              <a:t>&amp; </a:t>
            </a:r>
            <a:r>
              <a:rPr lang="ko-KR" altLang="en-US" sz="2400" b="1" spc="-150" dirty="0">
                <a:solidFill>
                  <a:schemeClr val="accent4"/>
                </a:solidFill>
                <a:latin typeface="+mj-ea"/>
                <a:ea typeface="+mj-ea"/>
              </a:rPr>
              <a:t>교수님을 위한 학생들의 수업 집중도 체크</a:t>
            </a:r>
            <a:endParaRPr lang="en-US" altLang="ko-KR" sz="24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613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3.7037E-7 C 0.01628 0.00093 0.03242 0.00301 0.04883 0.00301 C 0.14349 0.00301 0.18958 0.00047 0.27383 -0.00301 C 0.48242 0.00556 0.3737 0.00301 0.6 0.00301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시행 착오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Part </a:t>
            </a:r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latin typeface="Arial"/>
                <a:ea typeface="THE명품고딕L" panose="02020603020101020101" pitchFamily="18" charset="-127"/>
              </a:rPr>
              <a:t>6</a:t>
            </a:r>
            <a:r>
              <a:rPr kumimoji="0" lang="en-US" altLang="ko-KR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.</a:t>
            </a:r>
            <a:endParaRPr kumimoji="0" lang="ko-KR" altLang="en-US" sz="8000" b="1" i="0" u="none" strike="noStrike" kern="1200" cap="none" spc="-150" normalizeH="0" baseline="0" noProof="0" dirty="0">
              <a:ln>
                <a:noFill/>
              </a:ln>
              <a:solidFill>
                <a:srgbClr val="49A6A6">
                  <a:lumMod val="60000"/>
                  <a:lumOff val="40000"/>
                  <a:alpha val="70000"/>
                </a:srgbClr>
              </a:solidFill>
              <a:effectLst/>
              <a:uLnTx/>
              <a:uFillTx/>
              <a:latin typeface="Arial"/>
              <a:ea typeface="THE명품고딕L" panose="02020603020101020101" pitchFamily="18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6453051"/>
            <a:ext cx="12192000" cy="24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489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5" y="652394"/>
            <a:ext cx="5336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rPr>
              <a:t>시행 착오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352744" y="2257360"/>
            <a:ext cx="184813" cy="748959"/>
            <a:chOff x="2263852" y="2348538"/>
            <a:chExt cx="184813" cy="748959"/>
          </a:xfrm>
        </p:grpSpPr>
        <p:sp>
          <p:nvSpPr>
            <p:cNvPr id="43" name="TextBox 42"/>
            <p:cNvSpPr txBox="1"/>
            <p:nvPr/>
          </p:nvSpPr>
          <p:spPr>
            <a:xfrm>
              <a:off x="2263852" y="23485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63934" y="2758943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30EC9BA-B623-4873-8969-60C7E0BD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04" y="2040275"/>
            <a:ext cx="648561" cy="4566948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B1985E-B9F5-4D10-9DDD-DECDEB39271D}"/>
              </a:ext>
            </a:extLst>
          </p:cNvPr>
          <p:cNvGrpSpPr/>
          <p:nvPr/>
        </p:nvGrpSpPr>
        <p:grpSpPr>
          <a:xfrm>
            <a:off x="2352742" y="5188138"/>
            <a:ext cx="7840413" cy="838001"/>
            <a:chOff x="2263934" y="2551450"/>
            <a:chExt cx="1114644" cy="46572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B41CF7-14C9-4670-8F35-7B0480A7BA33}"/>
                </a:ext>
              </a:extLst>
            </p:cNvPr>
            <p:cNvSpPr txBox="1"/>
            <p:nvPr/>
          </p:nvSpPr>
          <p:spPr>
            <a:xfrm>
              <a:off x="2263934" y="2551450"/>
              <a:ext cx="265085" cy="205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5F5E58"/>
                  </a:solidFill>
                  <a:effectLst/>
                  <a:uLnTx/>
                  <a:uFillTx/>
                  <a:latin typeface="Arial"/>
                  <a:cs typeface="+mn-cs"/>
                </a:rPr>
                <a:t>하이퍼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F5E58"/>
                  </a:solidFill>
                  <a:effectLst/>
                  <a:uLnTx/>
                  <a:uFillTx/>
                  <a:latin typeface="Arial"/>
                  <a:cs typeface="+mn-cs"/>
                </a:rPr>
                <a:t> 파라미터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ABB4EC-F780-42BC-8FDB-C9AF91899C7C}"/>
                </a:ext>
              </a:extLst>
            </p:cNvPr>
            <p:cNvSpPr txBox="1"/>
            <p:nvPr/>
          </p:nvSpPr>
          <p:spPr>
            <a:xfrm>
              <a:off x="2263934" y="2726392"/>
              <a:ext cx="1114644" cy="290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모델을 학습시킬 때 </a:t>
              </a:r>
              <a:r>
                <a:rPr lang="en-US" altLang="ko-KR" sz="1400" dirty="0">
                  <a:solidFill>
                    <a:srgbClr val="5F5E58"/>
                  </a:solidFill>
                  <a:latin typeface="Arial"/>
                </a:rPr>
                <a:t>epoch</a:t>
              </a: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와 </a:t>
              </a:r>
              <a:r>
                <a:rPr lang="en-US" altLang="ko-KR" sz="1400" dirty="0" err="1">
                  <a:solidFill>
                    <a:srgbClr val="5F5E58"/>
                  </a:solidFill>
                  <a:latin typeface="Arial"/>
                </a:rPr>
                <a:t>batch_size</a:t>
              </a:r>
              <a:r>
                <a:rPr lang="en-US" altLang="ko-KR" sz="1400" dirty="0">
                  <a:solidFill>
                    <a:srgbClr val="5F5E58"/>
                  </a:solidFill>
                  <a:latin typeface="Arial"/>
                </a:rPr>
                <a:t>, patience </a:t>
              </a: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등을 몇으로 조절해야</a:t>
              </a:r>
              <a:endParaRPr lang="en-US" altLang="ko-KR" sz="1400" dirty="0">
                <a:solidFill>
                  <a:srgbClr val="5F5E58"/>
                </a:solidFill>
                <a:latin typeface="Arial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최적의 모델이 만들어질지에 대해서 여러 번 반복작업을 거쳤습니다</a:t>
              </a:r>
              <a:r>
                <a:rPr lang="en-US" altLang="ko-KR" sz="1400" dirty="0">
                  <a:solidFill>
                    <a:srgbClr val="5F5E58"/>
                  </a:solidFill>
                  <a:latin typeface="Arial"/>
                </a:rPr>
                <a:t>.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948D9F3-E442-4849-8CBC-4082F20BD76F}"/>
              </a:ext>
            </a:extLst>
          </p:cNvPr>
          <p:cNvGrpSpPr/>
          <p:nvPr/>
        </p:nvGrpSpPr>
        <p:grpSpPr>
          <a:xfrm>
            <a:off x="2352742" y="4010918"/>
            <a:ext cx="7840413" cy="838001"/>
            <a:chOff x="2263934" y="2551450"/>
            <a:chExt cx="1114644" cy="46572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1D390C-D101-409A-B0FF-39970840F17B}"/>
                </a:ext>
              </a:extLst>
            </p:cNvPr>
            <p:cNvSpPr txBox="1"/>
            <p:nvPr/>
          </p:nvSpPr>
          <p:spPr>
            <a:xfrm>
              <a:off x="2263934" y="2551450"/>
              <a:ext cx="190336" cy="205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5F5E58"/>
                  </a:solidFill>
                  <a:latin typeface="Arial"/>
                </a:rPr>
                <a:t>인공신경망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73AFA4D-7FC3-4050-9FF1-156EA1073E9C}"/>
                </a:ext>
              </a:extLst>
            </p:cNvPr>
            <p:cNvSpPr txBox="1"/>
            <p:nvPr/>
          </p:nvSpPr>
          <p:spPr>
            <a:xfrm>
              <a:off x="2263934" y="2726392"/>
              <a:ext cx="1114644" cy="290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초기에는 </a:t>
              </a:r>
              <a:r>
                <a:rPr lang="en-US" altLang="ko-KR" sz="1400" dirty="0">
                  <a:solidFill>
                    <a:srgbClr val="5F5E58"/>
                  </a:solidFill>
                  <a:latin typeface="Arial"/>
                </a:rPr>
                <a:t>3</a:t>
              </a: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개의 </a:t>
              </a:r>
              <a:r>
                <a:rPr lang="en-US" altLang="ko-KR" sz="1400" dirty="0">
                  <a:solidFill>
                    <a:srgbClr val="5F5E58"/>
                  </a:solidFill>
                  <a:latin typeface="Arial"/>
                </a:rPr>
                <a:t>layer</a:t>
              </a: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를 가진 </a:t>
              </a:r>
              <a:r>
                <a:rPr lang="en-US" altLang="ko-KR" sz="1400" dirty="0">
                  <a:solidFill>
                    <a:srgbClr val="5F5E58"/>
                  </a:solidFill>
                  <a:latin typeface="Arial"/>
                </a:rPr>
                <a:t>CNN </a:t>
              </a: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네트워크를 사용하다가 정확도가 낮고 과적합이 자주 발생하여 </a:t>
              </a:r>
              <a:r>
                <a:rPr lang="en-US" altLang="ko-KR" sz="1400" dirty="0">
                  <a:solidFill>
                    <a:srgbClr val="5F5E58"/>
                  </a:solidFill>
                  <a:latin typeface="Arial"/>
                </a:rPr>
                <a:t>2015</a:t>
              </a: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년에 </a:t>
              </a:r>
              <a:r>
                <a:rPr lang="en-US" altLang="ko-KR" sz="1400" dirty="0">
                  <a:solidFill>
                    <a:srgbClr val="5F5E58"/>
                  </a:solidFill>
                  <a:latin typeface="Arial"/>
                </a:rPr>
                <a:t>ILSVRC </a:t>
              </a: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대회에서 우승한 </a:t>
              </a:r>
              <a:r>
                <a:rPr lang="en-US" altLang="ko-KR" sz="1400" dirty="0">
                  <a:solidFill>
                    <a:srgbClr val="5F5E58"/>
                  </a:solidFill>
                  <a:latin typeface="Arial"/>
                </a:rPr>
                <a:t>Resnet</a:t>
              </a: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을 사용하게 되었습니다</a:t>
              </a:r>
              <a:r>
                <a:rPr lang="en-US" altLang="ko-KR" sz="1400" dirty="0">
                  <a:solidFill>
                    <a:srgbClr val="5F5E58"/>
                  </a:solidFill>
                  <a:latin typeface="Arial"/>
                </a:rPr>
                <a:t>.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E5314E2-7E6D-4565-9C22-5A1C3B78A0C2}"/>
              </a:ext>
            </a:extLst>
          </p:cNvPr>
          <p:cNvGrpSpPr/>
          <p:nvPr/>
        </p:nvGrpSpPr>
        <p:grpSpPr>
          <a:xfrm>
            <a:off x="2352741" y="2667765"/>
            <a:ext cx="7840413" cy="1053446"/>
            <a:chOff x="2263934" y="2551450"/>
            <a:chExt cx="1114644" cy="5854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0C80408-0332-4196-B619-9BC6825CCA42}"/>
                </a:ext>
              </a:extLst>
            </p:cNvPr>
            <p:cNvSpPr txBox="1"/>
            <p:nvPr/>
          </p:nvSpPr>
          <p:spPr>
            <a:xfrm>
              <a:off x="2263934" y="2551450"/>
              <a:ext cx="199452" cy="205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5F5E58"/>
                  </a:solidFill>
                  <a:latin typeface="Arial"/>
                </a:rPr>
                <a:t>훈련 데이터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5D3207-3C53-4A49-B98A-E3AA7BBF4B70}"/>
                </a:ext>
              </a:extLst>
            </p:cNvPr>
            <p:cNvSpPr txBox="1"/>
            <p:nvPr/>
          </p:nvSpPr>
          <p:spPr>
            <a:xfrm>
              <a:off x="2263934" y="2726392"/>
              <a:ext cx="1114644" cy="41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초기에 무작정 많은 데이터만을 사용하다 보니 안 좋은 모델을 만들었습니다</a:t>
              </a:r>
              <a:r>
                <a:rPr lang="en-US" altLang="ko-KR" sz="1400" dirty="0">
                  <a:solidFill>
                    <a:srgbClr val="5F5E58"/>
                  </a:solidFill>
                  <a:latin typeface="Arial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F5E58"/>
                  </a:solidFill>
                  <a:effectLst/>
                  <a:uLnTx/>
                  <a:uFillTx/>
                  <a:latin typeface="Arial"/>
                  <a:cs typeface="+mn-cs"/>
                </a:rPr>
                <a:t>이 과정에서 정확도를 해치는 사진들을 걸러내고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F5E58"/>
                  </a:solidFill>
                  <a:effectLst/>
                  <a:uLnTx/>
                  <a:uFillTx/>
                  <a:latin typeface="Arial"/>
                  <a:cs typeface="+mn-cs"/>
                </a:rPr>
                <a:t>6</a:t>
              </a:r>
              <a:r>
                <a:rPr lang="ko-KR" altLang="en-US" sz="1400" dirty="0">
                  <a:solidFill>
                    <a:srgbClr val="5F5E58"/>
                  </a:solidFill>
                  <a:latin typeface="Arial"/>
                </a:rPr>
                <a:t> 종류의 다양한 얼굴표정을 가진</a:t>
              </a:r>
              <a:endParaRPr lang="en-US" altLang="ko-KR" sz="1400" dirty="0">
                <a:solidFill>
                  <a:srgbClr val="5F5E58"/>
                </a:solidFill>
                <a:latin typeface="Arial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F5E58"/>
                  </a:solidFill>
                  <a:effectLst/>
                  <a:uLnTx/>
                  <a:uFillTx/>
                  <a:latin typeface="Arial"/>
                  <a:cs typeface="+mn-cs"/>
                </a:rPr>
                <a:t>데이터를 사용하여 정확도를 높인 모델을 만들었습니다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F5E58"/>
                  </a:solidFill>
                  <a:effectLst/>
                  <a:uLnTx/>
                  <a:uFillTx/>
                  <a:latin typeface="Arial"/>
                  <a:cs typeface="+mn-cs"/>
                </a:rPr>
                <a:t>.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F5E58"/>
                  </a:solidFill>
                  <a:effectLst/>
                  <a:uLnTx/>
                  <a:uFillTx/>
                  <a:latin typeface="Arial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047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spc="-150" dirty="0">
                <a:solidFill>
                  <a:prstClr val="white">
                    <a:alpha val="70000"/>
                  </a:prstClr>
                </a:solidFill>
                <a:latin typeface="Arial"/>
                <a:ea typeface="THE명품고딕L" panose="02020603020101020101" pitchFamily="18" charset="-127"/>
              </a:rPr>
              <a:t>기대 효과</a:t>
            </a:r>
            <a:endParaRPr kumimoji="0" lang="ko-KR" altLang="en-US" sz="4400" b="1" i="0" u="none" strike="noStrike" kern="1200" cap="none" spc="-15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rial"/>
              <a:ea typeface="THE명품고딕L" panose="02020603020101020101" pitchFamily="18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Part </a:t>
            </a:r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latin typeface="Arial"/>
                <a:ea typeface="THE명품고딕L" panose="02020603020101020101" pitchFamily="18" charset="-127"/>
              </a:rPr>
              <a:t>7</a:t>
            </a:r>
            <a:r>
              <a:rPr kumimoji="0" lang="en-US" altLang="ko-KR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.</a:t>
            </a:r>
            <a:endParaRPr kumimoji="0" lang="ko-KR" altLang="en-US" sz="8000" b="1" i="0" u="none" strike="noStrike" kern="1200" cap="none" spc="-150" normalizeH="0" baseline="0" noProof="0" dirty="0">
              <a:ln>
                <a:noFill/>
              </a:ln>
              <a:solidFill>
                <a:srgbClr val="49A6A6">
                  <a:lumMod val="60000"/>
                  <a:lumOff val="40000"/>
                  <a:alpha val="70000"/>
                </a:srgbClr>
              </a:solidFill>
              <a:effectLst/>
              <a:uLnTx/>
              <a:uFillTx/>
              <a:latin typeface="Arial"/>
              <a:ea typeface="THE명품고딕L" panose="02020603020101020101" pitchFamily="18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6453051"/>
            <a:ext cx="12192000" cy="24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889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23994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925987" y="1929571"/>
            <a:ext cx="0" cy="459740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36834" y="314907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코로나 열 체크와 동시에 출석체크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6834" y="4254271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얼굴 인식 모델을 이용한 잠금 장치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9621" y="3013451"/>
            <a:ext cx="5907181" cy="830997"/>
            <a:chOff x="46102" y="2537061"/>
            <a:chExt cx="5907181" cy="830997"/>
          </a:xfrm>
        </p:grpSpPr>
        <p:grpSp>
          <p:nvGrpSpPr>
            <p:cNvPr id="3" name="그룹 2"/>
            <p:cNvGrpSpPr/>
            <p:nvPr/>
          </p:nvGrpSpPr>
          <p:grpSpPr>
            <a:xfrm>
              <a:off x="897391" y="2537061"/>
              <a:ext cx="5055892" cy="830997"/>
              <a:chOff x="897391" y="2537061"/>
              <a:chExt cx="5055892" cy="83099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254835" y="2537061"/>
                <a:ext cx="36984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FF0000"/>
                    </a:solidFill>
                  </a:rPr>
                  <a:t>블루투스 연결 오류로 출석체크 불가능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endParaRPr lang="en-US" altLang="ko-KR" sz="1600" dirty="0">
                  <a:solidFill>
                    <a:schemeClr val="accent4"/>
                  </a:solidFill>
                </a:endParaRPr>
              </a:p>
              <a:p>
                <a:r>
                  <a:rPr lang="ko-KR" alt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실시간 얼굴인식 출석체크</a:t>
                </a:r>
              </a:p>
            </p:txBody>
          </p:sp>
          <p:sp>
            <p:nvSpPr>
              <p:cNvPr id="58" name="오른쪽으로 구부러진 화살표 57"/>
              <p:cNvSpPr/>
              <p:nvPr/>
            </p:nvSpPr>
            <p:spPr>
              <a:xfrm>
                <a:off x="897391" y="2586379"/>
                <a:ext cx="647750" cy="709040"/>
              </a:xfrm>
              <a:prstGeom prst="curved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6102" y="2672683"/>
              <a:ext cx="7681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</a:rPr>
                <a:t> </a:t>
              </a:r>
              <a:r>
                <a:rPr lang="ko-KR" altLang="en-US" sz="2000" b="1" dirty="0">
                  <a:solidFill>
                    <a:schemeClr val="accent4"/>
                  </a:solidFill>
                </a:rPr>
                <a:t>편리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20557" y="5351368"/>
            <a:ext cx="6455013" cy="919112"/>
            <a:chOff x="62546" y="2447174"/>
            <a:chExt cx="6455013" cy="919112"/>
          </a:xfrm>
        </p:grpSpPr>
        <p:grpSp>
          <p:nvGrpSpPr>
            <p:cNvPr id="61" name="그룹 60"/>
            <p:cNvGrpSpPr/>
            <p:nvPr/>
          </p:nvGrpSpPr>
          <p:grpSpPr>
            <a:xfrm>
              <a:off x="897391" y="2447174"/>
              <a:ext cx="5620168" cy="919112"/>
              <a:chOff x="897391" y="2447174"/>
              <a:chExt cx="5620168" cy="91911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255354" y="3027732"/>
                <a:ext cx="41665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실시간으로 그 자리에서 출석체크 모니터링 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35618" y="2447174"/>
                <a:ext cx="42819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FF0000"/>
                    </a:solidFill>
                  </a:rPr>
                  <a:t>블루투스로 출석체크 후 명확하지 않은 경우  </a:t>
                </a:r>
              </a:p>
            </p:txBody>
          </p:sp>
          <p:sp>
            <p:nvSpPr>
              <p:cNvPr id="69" name="오른쪽으로 구부러진 화살표 68"/>
              <p:cNvSpPr/>
              <p:nvPr/>
            </p:nvSpPr>
            <p:spPr>
              <a:xfrm>
                <a:off x="897391" y="2586379"/>
                <a:ext cx="647750" cy="709040"/>
              </a:xfrm>
              <a:prstGeom prst="curved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62546" y="263183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4"/>
                  </a:solidFill>
                </a:rPr>
                <a:t>명료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35182" y="4138352"/>
            <a:ext cx="6024804" cy="919112"/>
            <a:chOff x="82387" y="2447174"/>
            <a:chExt cx="6024804" cy="919112"/>
          </a:xfrm>
        </p:grpSpPr>
        <p:grpSp>
          <p:nvGrpSpPr>
            <p:cNvPr id="71" name="그룹 70"/>
            <p:cNvGrpSpPr/>
            <p:nvPr/>
          </p:nvGrpSpPr>
          <p:grpSpPr>
            <a:xfrm>
              <a:off x="897391" y="2447174"/>
              <a:ext cx="5209800" cy="919112"/>
              <a:chOff x="897391" y="2447174"/>
              <a:chExt cx="5209800" cy="91911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2210856" y="3027732"/>
                <a:ext cx="3345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실시간으로 그 자리에서 출석 체크 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235618" y="2447174"/>
                <a:ext cx="3871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FF0000"/>
                    </a:solidFill>
                  </a:rPr>
                  <a:t>블루투스 연결 후 앱 열고 출석체크 버튼 </a:t>
                </a:r>
              </a:p>
            </p:txBody>
          </p:sp>
          <p:sp>
            <p:nvSpPr>
              <p:cNvPr id="75" name="오른쪽으로 구부러진 화살표 74"/>
              <p:cNvSpPr/>
              <p:nvPr/>
            </p:nvSpPr>
            <p:spPr>
              <a:xfrm>
                <a:off x="897391" y="2586379"/>
                <a:ext cx="647750" cy="709040"/>
              </a:xfrm>
              <a:prstGeom prst="curved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82387" y="265137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4"/>
                  </a:solidFill>
                </a:rPr>
                <a:t>간단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26839" y="4180183"/>
            <a:ext cx="398295" cy="967633"/>
            <a:chOff x="1777600" y="5061344"/>
            <a:chExt cx="398295" cy="967633"/>
          </a:xfrm>
        </p:grpSpPr>
        <p:sp>
          <p:nvSpPr>
            <p:cNvPr id="76" name="타원 75"/>
            <p:cNvSpPr/>
            <p:nvPr/>
          </p:nvSpPr>
          <p:spPr>
            <a:xfrm>
              <a:off x="1777600" y="5061344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1787214" y="5640296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713414" y="2991299"/>
            <a:ext cx="398295" cy="967633"/>
            <a:chOff x="1777600" y="5061344"/>
            <a:chExt cx="398295" cy="967633"/>
          </a:xfrm>
        </p:grpSpPr>
        <p:sp>
          <p:nvSpPr>
            <p:cNvPr id="79" name="타원 78"/>
            <p:cNvSpPr/>
            <p:nvPr/>
          </p:nvSpPr>
          <p:spPr>
            <a:xfrm>
              <a:off x="1777600" y="5061344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1787214" y="5640296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436834" y="538261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얼굴 분류 기능을 이용한 사람 찾기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E01DE3-650A-46C7-BBC4-023F38B6A496}"/>
              </a:ext>
            </a:extLst>
          </p:cNvPr>
          <p:cNvSpPr txBox="1"/>
          <p:nvPr/>
        </p:nvSpPr>
        <p:spPr>
          <a:xfrm>
            <a:off x="2227928" y="2149458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4"/>
                </a:solidFill>
                <a:latin typeface="+mj-ea"/>
                <a:ea typeface="+mj-ea"/>
              </a:rPr>
              <a:t>기대효과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F6BECE-8F39-4E47-A366-4E539236A54E}"/>
              </a:ext>
            </a:extLst>
          </p:cNvPr>
          <p:cNvSpPr txBox="1"/>
          <p:nvPr/>
        </p:nvSpPr>
        <p:spPr>
          <a:xfrm>
            <a:off x="7436834" y="2149458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4"/>
                </a:solidFill>
                <a:latin typeface="+mj-ea"/>
                <a:ea typeface="+mj-ea"/>
              </a:rPr>
              <a:t>응용 가능성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9D7795-E954-4AED-ACD3-46EA08C6E461}"/>
              </a:ext>
            </a:extLst>
          </p:cNvPr>
          <p:cNvSpPr txBox="1"/>
          <p:nvPr/>
        </p:nvSpPr>
        <p:spPr>
          <a:xfrm>
            <a:off x="991575" y="331029"/>
            <a:ext cx="524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</a:rPr>
              <a:t>1. </a:t>
            </a:r>
            <a:r>
              <a:rPr lang="ko-KR" altLang="en-US" sz="4000" b="1" dirty="0">
                <a:solidFill>
                  <a:schemeClr val="accent4"/>
                </a:solidFill>
              </a:rPr>
              <a:t>출석 체크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2D13D06-257E-4AFF-A8EF-9645CD64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93" y="2605081"/>
            <a:ext cx="540385" cy="3805206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BBDA068D-D3C0-49F9-BAD2-2F0718B49878}"/>
              </a:ext>
            </a:extLst>
          </p:cNvPr>
          <p:cNvGrpSpPr/>
          <p:nvPr/>
        </p:nvGrpSpPr>
        <p:grpSpPr>
          <a:xfrm>
            <a:off x="1717190" y="5372944"/>
            <a:ext cx="398295" cy="967633"/>
            <a:chOff x="1777600" y="5061344"/>
            <a:chExt cx="398295" cy="9676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603B37E-E3B7-4097-860D-6D05254475CF}"/>
                </a:ext>
              </a:extLst>
            </p:cNvPr>
            <p:cNvSpPr/>
            <p:nvPr/>
          </p:nvSpPr>
          <p:spPr>
            <a:xfrm>
              <a:off x="1777600" y="5061344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9F9DA0D-9DA1-4FDD-AF12-A6819F912685}"/>
                </a:ext>
              </a:extLst>
            </p:cNvPr>
            <p:cNvSpPr/>
            <p:nvPr/>
          </p:nvSpPr>
          <p:spPr>
            <a:xfrm>
              <a:off x="1787214" y="5640296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48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23994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426305" y="3101879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실시간으로 학생들의 감정 상태를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accent4"/>
                </a:solidFill>
              </a:rPr>
              <a:t>파악하여 학생들의 강의 흥미도 파악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26305" y="4160251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한 장소에 대한 혼잡도 파악 가능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E01DE3-650A-46C7-BBC4-023F38B6A496}"/>
              </a:ext>
            </a:extLst>
          </p:cNvPr>
          <p:cNvSpPr txBox="1"/>
          <p:nvPr/>
        </p:nvSpPr>
        <p:spPr>
          <a:xfrm>
            <a:off x="2227928" y="2149458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4"/>
                </a:solidFill>
                <a:latin typeface="+mj-ea"/>
                <a:ea typeface="+mj-ea"/>
              </a:rPr>
              <a:t>기대효과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F6BECE-8F39-4E47-A366-4E539236A54E}"/>
              </a:ext>
            </a:extLst>
          </p:cNvPr>
          <p:cNvSpPr txBox="1"/>
          <p:nvPr/>
        </p:nvSpPr>
        <p:spPr>
          <a:xfrm>
            <a:off x="7436834" y="2149458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4"/>
                </a:solidFill>
                <a:latin typeface="+mj-ea"/>
                <a:ea typeface="+mj-ea"/>
              </a:rPr>
              <a:t>응용 가능성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9D7795-E954-4AED-ACD3-46EA08C6E461}"/>
              </a:ext>
            </a:extLst>
          </p:cNvPr>
          <p:cNvSpPr txBox="1"/>
          <p:nvPr/>
        </p:nvSpPr>
        <p:spPr>
          <a:xfrm>
            <a:off x="991575" y="331029"/>
            <a:ext cx="524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</a:rPr>
              <a:t>2. </a:t>
            </a:r>
            <a:r>
              <a:rPr lang="ko-KR" altLang="en-US" sz="4000" b="1" dirty="0">
                <a:solidFill>
                  <a:schemeClr val="accent4"/>
                </a:solidFill>
              </a:rPr>
              <a:t>집중도 체크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ABCA028-8217-48BC-ABCC-DB86506A7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46" y="2536334"/>
            <a:ext cx="540385" cy="3805206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7EA7F811-A570-4F79-B620-1B6A0E1E7556}"/>
              </a:ext>
            </a:extLst>
          </p:cNvPr>
          <p:cNvGrpSpPr/>
          <p:nvPr/>
        </p:nvGrpSpPr>
        <p:grpSpPr>
          <a:xfrm>
            <a:off x="1699788" y="3049232"/>
            <a:ext cx="3736920" cy="379768"/>
            <a:chOff x="2227114" y="2447174"/>
            <a:chExt cx="3736920" cy="37976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02299E-33B5-4A55-B2FE-2E8F3380F1C6}"/>
                </a:ext>
              </a:extLst>
            </p:cNvPr>
            <p:cNvSpPr txBox="1"/>
            <p:nvPr/>
          </p:nvSpPr>
          <p:spPr>
            <a:xfrm>
              <a:off x="2227114" y="2457610"/>
              <a:ext cx="3736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실시간으로 학생들의 집중도  파악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41F712-7672-4611-B855-F432A464FDD1}"/>
                </a:ext>
              </a:extLst>
            </p:cNvPr>
            <p:cNvSpPr txBox="1"/>
            <p:nvPr/>
          </p:nvSpPr>
          <p:spPr>
            <a:xfrm>
              <a:off x="2235618" y="24471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DC7BC47-DA17-4908-AC0C-7E0BB26CD29B}"/>
              </a:ext>
            </a:extLst>
          </p:cNvPr>
          <p:cNvSpPr txBox="1"/>
          <p:nvPr/>
        </p:nvSpPr>
        <p:spPr>
          <a:xfrm>
            <a:off x="1679506" y="4138352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집중하는 학생과 아닌 학생의 수 파악 가능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CC771E-FB6D-4CA3-8590-1B47E0AC2AAA}"/>
              </a:ext>
            </a:extLst>
          </p:cNvPr>
          <p:cNvSpPr txBox="1"/>
          <p:nvPr/>
        </p:nvSpPr>
        <p:spPr>
          <a:xfrm>
            <a:off x="1699788" y="5217036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집중도 체크로 강의 흐름에 대한 파악 가능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BAA515-018E-4645-8A90-265133D5B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09" y="2536334"/>
            <a:ext cx="818789" cy="24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62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개선 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Part </a:t>
            </a:r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latin typeface="Arial"/>
                <a:ea typeface="THE명품고딕L" panose="02020603020101020101" pitchFamily="18" charset="-127"/>
              </a:rPr>
              <a:t>8</a:t>
            </a:r>
            <a:r>
              <a:rPr kumimoji="0" lang="en-US" altLang="ko-KR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.</a:t>
            </a:r>
            <a:endParaRPr kumimoji="0" lang="ko-KR" altLang="en-US" sz="8000" b="1" i="0" u="none" strike="noStrike" kern="1200" cap="none" spc="-150" normalizeH="0" baseline="0" noProof="0" dirty="0">
              <a:ln>
                <a:noFill/>
              </a:ln>
              <a:solidFill>
                <a:srgbClr val="49A6A6">
                  <a:lumMod val="60000"/>
                  <a:lumOff val="40000"/>
                  <a:alpha val="70000"/>
                </a:srgbClr>
              </a:solidFill>
              <a:effectLst/>
              <a:uLnTx/>
              <a:uFillTx/>
              <a:latin typeface="Arial"/>
              <a:ea typeface="THE명품고딕L" panose="02020603020101020101" pitchFamily="18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6453051"/>
            <a:ext cx="12192000" cy="24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153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480" y="626683"/>
            <a:ext cx="1794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rPr>
              <a:t>개선사항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665142" y="1838141"/>
            <a:ext cx="478688" cy="4112591"/>
            <a:chOff x="1723812" y="1877320"/>
            <a:chExt cx="404349" cy="36000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925987" y="1877320"/>
              <a:ext cx="0" cy="36000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739480" y="23852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731646" y="34215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723812" y="445786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14668" y="4573338"/>
            <a:ext cx="9272086" cy="86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rPr>
              <a:t>현재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rPr>
              <a:t>캡스톤디자인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rPr>
              <a:t> 과목 뿐만 아니라 한성대학교 학생들의 또 다른 </a:t>
            </a:r>
            <a:r>
              <a:rPr lang="ko-KR" altLang="en-US" dirty="0">
                <a:solidFill>
                  <a:srgbClr val="5F5E58"/>
                </a:solidFill>
                <a:latin typeface="Arial"/>
              </a:rPr>
              <a:t>강의실에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rPr>
              <a:t>도 사용 될 수 있도록 </a:t>
            </a:r>
            <a:r>
              <a:rPr lang="ko-KR" altLang="en-US" dirty="0">
                <a:solidFill>
                  <a:srgbClr val="5F5E58"/>
                </a:solidFill>
              </a:rPr>
              <a:t>데이터를 저장하고 데이터베이스를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rPr>
              <a:t>구축하여 상용화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22502" y="3618736"/>
            <a:ext cx="827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rPr>
              <a:t>얼굴을 인식하고 비교하는 과정을 자동화 시켜 더욱 원활한 진행이 되도록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352826" y="2499006"/>
            <a:ext cx="8174033" cy="507313"/>
            <a:chOff x="2263934" y="2590184"/>
            <a:chExt cx="8174033" cy="507313"/>
          </a:xfrm>
        </p:grpSpPr>
        <p:sp>
          <p:nvSpPr>
            <p:cNvPr id="43" name="TextBox 42"/>
            <p:cNvSpPr txBox="1"/>
            <p:nvPr/>
          </p:nvSpPr>
          <p:spPr>
            <a:xfrm>
              <a:off x="2263934" y="2590184"/>
              <a:ext cx="817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E58"/>
                  </a:solidFill>
                  <a:effectLst/>
                  <a:uLnTx/>
                  <a:uFillTx/>
                  <a:latin typeface="Arial"/>
                  <a:cs typeface="+mn-cs"/>
                </a:rPr>
                <a:t>더 좋은 모델을 구축하여 한 장의 사진 캡쳐로도 정확히 분류할 수 있도록 한다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E58"/>
                  </a:solidFill>
                  <a:effectLst/>
                  <a:uLnTx/>
                  <a:uFillTx/>
                  <a:latin typeface="Arial"/>
                  <a:cs typeface="+mn-cs"/>
                </a:rPr>
                <a:t>.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63934" y="2758943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460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6123" y="3116577"/>
            <a:ext cx="2758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Q &amp; A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1322" y="3164704"/>
            <a:ext cx="38693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9216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33233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400" b="1" spc="-150" dirty="0">
                  <a:solidFill>
                    <a:prstClr val="white">
                      <a:alpha val="70000"/>
                    </a:prstClr>
                  </a:solidFill>
                  <a:latin typeface="Arial"/>
                  <a:ea typeface="THE명품고딕L" panose="02020603020101020101" pitchFamily="18" charset="-127"/>
                </a:rPr>
                <a:t>목표 및 용도</a:t>
              </a:r>
              <a:r>
                <a: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49A6A6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rPr>
                <a:t>Part 2.</a:t>
              </a:r>
              <a:endParaRPr kumimoji="0" lang="ko-KR" altLang="en-US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0" y="6453051"/>
            <a:ext cx="12192000" cy="24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5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99583" y="645071"/>
            <a:ext cx="9451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목표 및 용도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-1" y="6571295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144855" y="3114022"/>
            <a:ext cx="2339350" cy="3015288"/>
            <a:chOff x="2627820" y="2168124"/>
            <a:chExt cx="2339350" cy="3015288"/>
          </a:xfrm>
        </p:grpSpPr>
        <p:sp>
          <p:nvSpPr>
            <p:cNvPr id="17" name="타원 16"/>
            <p:cNvSpPr/>
            <p:nvPr/>
          </p:nvSpPr>
          <p:spPr>
            <a:xfrm>
              <a:off x="2627820" y="2815850"/>
              <a:ext cx="539238" cy="4963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753392" y="3339244"/>
              <a:ext cx="181050" cy="12914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3814355" y="3343390"/>
              <a:ext cx="444137" cy="1528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258492" y="3426290"/>
              <a:ext cx="13062" cy="1085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258492" y="3343390"/>
              <a:ext cx="509451" cy="148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984172" y="2896615"/>
              <a:ext cx="548640" cy="4180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3779438" y="3025549"/>
              <a:ext cx="239651" cy="16981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stCxn id="23" idx="2"/>
            </p:cNvCxnSpPr>
            <p:nvPr/>
          </p:nvCxnSpPr>
          <p:spPr>
            <a:xfrm flipH="1" flipV="1">
              <a:off x="3487783" y="2815850"/>
              <a:ext cx="326572" cy="17478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3" idx="4"/>
            </p:cNvCxnSpPr>
            <p:nvPr/>
          </p:nvCxnSpPr>
          <p:spPr>
            <a:xfrm flipH="1">
              <a:off x="3487783" y="3230283"/>
              <a:ext cx="326572" cy="19600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8" idx="5"/>
            </p:cNvCxnSpPr>
            <p:nvPr/>
          </p:nvCxnSpPr>
          <p:spPr>
            <a:xfrm>
              <a:off x="2907928" y="4441599"/>
              <a:ext cx="26514" cy="678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799151" y="4505072"/>
              <a:ext cx="26514" cy="678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 rot="448575">
              <a:off x="3326385" y="3788938"/>
              <a:ext cx="311821" cy="575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684" y="2168124"/>
              <a:ext cx="1172486" cy="2806267"/>
            </a:xfrm>
            <a:prstGeom prst="rect">
              <a:avLst/>
            </a:prstGeom>
          </p:spPr>
        </p:pic>
        <p:sp>
          <p:nvSpPr>
            <p:cNvPr id="31" name="자유형 30"/>
            <p:cNvSpPr/>
            <p:nvPr/>
          </p:nvSpPr>
          <p:spPr>
            <a:xfrm>
              <a:off x="2860766" y="3382579"/>
              <a:ext cx="565374" cy="666461"/>
            </a:xfrm>
            <a:custGeom>
              <a:avLst/>
              <a:gdLst>
                <a:gd name="connsiteX0" fmla="*/ 0 w 565374"/>
                <a:gd name="connsiteY0" fmla="*/ 0 h 666461"/>
                <a:gd name="connsiteX1" fmla="*/ 39189 w 565374"/>
                <a:gd name="connsiteY1" fmla="*/ 274320 h 666461"/>
                <a:gd name="connsiteX2" fmla="*/ 52251 w 565374"/>
                <a:gd name="connsiteY2" fmla="*/ 313508 h 666461"/>
                <a:gd name="connsiteX3" fmla="*/ 78377 w 565374"/>
                <a:gd name="connsiteY3" fmla="*/ 404948 h 666461"/>
                <a:gd name="connsiteX4" fmla="*/ 130629 w 565374"/>
                <a:gd name="connsiteY4" fmla="*/ 496388 h 666461"/>
                <a:gd name="connsiteX5" fmla="*/ 143691 w 565374"/>
                <a:gd name="connsiteY5" fmla="*/ 535577 h 666461"/>
                <a:gd name="connsiteX6" fmla="*/ 222069 w 565374"/>
                <a:gd name="connsiteY6" fmla="*/ 600891 h 666461"/>
                <a:gd name="connsiteX7" fmla="*/ 274320 w 565374"/>
                <a:gd name="connsiteY7" fmla="*/ 613954 h 666461"/>
                <a:gd name="connsiteX8" fmla="*/ 470263 w 565374"/>
                <a:gd name="connsiteY8" fmla="*/ 600891 h 666461"/>
                <a:gd name="connsiteX9" fmla="*/ 509451 w 565374"/>
                <a:gd name="connsiteY9" fmla="*/ 587828 h 666461"/>
                <a:gd name="connsiteX10" fmla="*/ 522514 w 565374"/>
                <a:gd name="connsiteY10" fmla="*/ 627017 h 666461"/>
                <a:gd name="connsiteX11" fmla="*/ 561703 w 565374"/>
                <a:gd name="connsiteY11" fmla="*/ 666205 h 666461"/>
                <a:gd name="connsiteX12" fmla="*/ 561703 w 565374"/>
                <a:gd name="connsiteY12" fmla="*/ 640080 h 6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5374" h="666461">
                  <a:moveTo>
                    <a:pt x="0" y="0"/>
                  </a:moveTo>
                  <a:cubicBezTo>
                    <a:pt x="6777" y="60994"/>
                    <a:pt x="22885" y="225405"/>
                    <a:pt x="39189" y="274320"/>
                  </a:cubicBezTo>
                  <a:cubicBezTo>
                    <a:pt x="43543" y="287383"/>
                    <a:pt x="48468" y="300269"/>
                    <a:pt x="52251" y="313508"/>
                  </a:cubicBezTo>
                  <a:cubicBezTo>
                    <a:pt x="61721" y="346653"/>
                    <a:pt x="64954" y="373627"/>
                    <a:pt x="78377" y="404948"/>
                  </a:cubicBezTo>
                  <a:cubicBezTo>
                    <a:pt x="98266" y="451356"/>
                    <a:pt x="104389" y="457030"/>
                    <a:pt x="130629" y="496388"/>
                  </a:cubicBezTo>
                  <a:cubicBezTo>
                    <a:pt x="134983" y="509451"/>
                    <a:pt x="136053" y="524120"/>
                    <a:pt x="143691" y="535577"/>
                  </a:cubicBezTo>
                  <a:cubicBezTo>
                    <a:pt x="156245" y="554408"/>
                    <a:pt x="199579" y="591253"/>
                    <a:pt x="222069" y="600891"/>
                  </a:cubicBezTo>
                  <a:cubicBezTo>
                    <a:pt x="238570" y="607963"/>
                    <a:pt x="256903" y="609600"/>
                    <a:pt x="274320" y="613954"/>
                  </a:cubicBezTo>
                  <a:cubicBezTo>
                    <a:pt x="339634" y="609600"/>
                    <a:pt x="405204" y="608120"/>
                    <a:pt x="470263" y="600891"/>
                  </a:cubicBezTo>
                  <a:cubicBezTo>
                    <a:pt x="483948" y="599370"/>
                    <a:pt x="497135" y="581670"/>
                    <a:pt x="509451" y="587828"/>
                  </a:cubicBezTo>
                  <a:cubicBezTo>
                    <a:pt x="521767" y="593986"/>
                    <a:pt x="514876" y="615560"/>
                    <a:pt x="522514" y="627017"/>
                  </a:cubicBezTo>
                  <a:cubicBezTo>
                    <a:pt x="532761" y="642388"/>
                    <a:pt x="544177" y="660363"/>
                    <a:pt x="561703" y="666205"/>
                  </a:cubicBezTo>
                  <a:cubicBezTo>
                    <a:pt x="569964" y="668959"/>
                    <a:pt x="561703" y="648788"/>
                    <a:pt x="561703" y="6400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621290" y="2884469"/>
            <a:ext cx="3131783" cy="4220937"/>
            <a:chOff x="6721939" y="2388330"/>
            <a:chExt cx="3355285" cy="4469670"/>
          </a:xfrm>
        </p:grpSpPr>
        <p:sp>
          <p:nvSpPr>
            <p:cNvPr id="43" name="원호 42"/>
            <p:cNvSpPr/>
            <p:nvPr/>
          </p:nvSpPr>
          <p:spPr>
            <a:xfrm flipH="1">
              <a:off x="8016405" y="4685212"/>
              <a:ext cx="766354" cy="2172788"/>
            </a:xfrm>
            <a:prstGeom prst="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721939" y="2388330"/>
              <a:ext cx="3355285" cy="4225368"/>
              <a:chOff x="6828884" y="2407976"/>
              <a:chExt cx="3355285" cy="4225368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6828884" y="2495846"/>
                <a:ext cx="3355285" cy="2173694"/>
                <a:chOff x="2235618" y="2515872"/>
                <a:chExt cx="3355285" cy="2173694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2235618" y="2515872"/>
                  <a:ext cx="3355285" cy="14007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3754852" y="2570519"/>
                  <a:ext cx="274320" cy="235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37" name="잉크 36"/>
                    <p14:cNvContentPartPr/>
                    <p14:nvPr/>
                  </p14:nvContentPartPr>
                  <p14:xfrm>
                    <a:off x="3872006" y="2687606"/>
                    <a:ext cx="34200" cy="46440"/>
                  </p14:xfrm>
                </p:contentPart>
              </mc:Choice>
              <mc:Fallback xmlns="">
                <p:pic>
                  <p:nvPicPr>
                    <p:cNvPr id="20" name="잉크 19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860126" y="2675726"/>
                      <a:ext cx="579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38" name="타원 37"/>
                <p:cNvSpPr/>
                <p:nvPr/>
              </p:nvSpPr>
              <p:spPr>
                <a:xfrm>
                  <a:off x="3631474" y="4193177"/>
                  <a:ext cx="522515" cy="4963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/>
                <p:cNvCxnSpPr/>
                <p:nvPr/>
              </p:nvCxnSpPr>
              <p:spPr>
                <a:xfrm>
                  <a:off x="4007400" y="2633943"/>
                  <a:ext cx="941510" cy="19141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flipH="1">
                  <a:off x="2876006" y="2657387"/>
                  <a:ext cx="894806" cy="18418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4478155" y="2608926"/>
                  <a:ext cx="10066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데이터 </a:t>
                  </a:r>
                  <a:r>
                    <a:rPr lang="ko-KR" altLang="en-US" dirty="0" err="1"/>
                    <a:t>수집중</a:t>
                  </a:r>
                  <a:r>
                    <a:rPr lang="en-US" altLang="ko-KR" dirty="0"/>
                    <a:t>..</a:t>
                  </a:r>
                  <a:endParaRPr lang="ko-KR" altLang="en-US" dirty="0"/>
                </a:p>
              </p:txBody>
            </p:sp>
          </p:grp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5605" y="2407976"/>
                <a:ext cx="793535" cy="552719"/>
              </a:xfrm>
              <a:prstGeom prst="rect">
                <a:avLst/>
              </a:prstGeom>
            </p:spPr>
          </p:pic>
          <p:sp>
            <p:nvSpPr>
              <p:cNvPr id="44" name="원호 43"/>
              <p:cNvSpPr/>
              <p:nvPr/>
            </p:nvSpPr>
            <p:spPr>
              <a:xfrm>
                <a:off x="8085605" y="4689383"/>
                <a:ext cx="809897" cy="1943961"/>
              </a:xfrm>
              <a:prstGeom prst="arc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811" y="2682099"/>
            <a:ext cx="3769852" cy="211761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448915" y="2022111"/>
            <a:ext cx="210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출석 체크</a:t>
            </a:r>
          </a:p>
        </p:txBody>
      </p:sp>
      <p:sp>
        <p:nvSpPr>
          <p:cNvPr id="47" name="왼쪽/오른쪽/위쪽 화살표 46"/>
          <p:cNvSpPr/>
          <p:nvPr/>
        </p:nvSpPr>
        <p:spPr>
          <a:xfrm>
            <a:off x="4811361" y="5174648"/>
            <a:ext cx="2675945" cy="540920"/>
          </a:xfrm>
          <a:prstGeom prst="leftRightUpArrow">
            <a:avLst>
              <a:gd name="adj1" fmla="val 12209"/>
              <a:gd name="adj2" fmla="val 21803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243080" y="2022112"/>
            <a:ext cx="210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수업 집중도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53743" y="2062423"/>
            <a:ext cx="165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>
                <a:solidFill>
                  <a:schemeClr val="accent4"/>
                </a:solidFill>
                <a:latin typeface="+mj-ea"/>
                <a:ea typeface="+mj-ea"/>
              </a:rPr>
              <a:t>대시보드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105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25026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400" b="1" spc="-150" dirty="0">
                  <a:solidFill>
                    <a:prstClr val="white">
                      <a:alpha val="70000"/>
                    </a:prstClr>
                  </a:solidFill>
                  <a:latin typeface="Arial"/>
                  <a:ea typeface="THE명품고딕L" panose="02020603020101020101" pitchFamily="18" charset="-127"/>
                </a:rPr>
                <a:t>선행학습</a:t>
              </a:r>
              <a:r>
                <a: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49A6A6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rPr>
                <a:t>Part 3.</a:t>
              </a:r>
              <a:endParaRPr kumimoji="0" lang="ko-KR" altLang="en-US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0" y="6453051"/>
            <a:ext cx="12192000" cy="24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18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3159" y="652394"/>
            <a:ext cx="9519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선행 학습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-1" y="6571295"/>
            <a:ext cx="12192000" cy="248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6" y="1802759"/>
            <a:ext cx="2667372" cy="30388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03" y="1675110"/>
            <a:ext cx="6830378" cy="23053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52" y="3535791"/>
            <a:ext cx="2906503" cy="22014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38" y="3872205"/>
            <a:ext cx="2994310" cy="26622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278" y="41501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909771" cy="76944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사용설명서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Part 4.</a:t>
            </a:r>
            <a:endParaRPr kumimoji="0" lang="ko-KR" altLang="en-US" sz="8000" b="1" i="0" u="none" strike="noStrike" kern="1200" cap="none" spc="-150" normalizeH="0" baseline="0" noProof="0" dirty="0">
              <a:ln>
                <a:noFill/>
              </a:ln>
              <a:solidFill>
                <a:srgbClr val="49A6A6">
                  <a:lumMod val="60000"/>
                  <a:lumOff val="40000"/>
                  <a:alpha val="70000"/>
                </a:srgbClr>
              </a:solidFill>
              <a:effectLst/>
              <a:uLnTx/>
              <a:uFillTx/>
              <a:latin typeface="Arial"/>
              <a:ea typeface="THE명품고딕L" panose="02020603020101020101" pitchFamily="18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6453051"/>
            <a:ext cx="12192000" cy="24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55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1224</Words>
  <Application>Microsoft Office PowerPoint</Application>
  <PresentationFormat>와이드스크린</PresentationFormat>
  <Paragraphs>244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1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관익</cp:lastModifiedBy>
  <cp:revision>346</cp:revision>
  <dcterms:created xsi:type="dcterms:W3CDTF">2015-07-07T04:48:58Z</dcterms:created>
  <dcterms:modified xsi:type="dcterms:W3CDTF">2020-12-06T13:45:57Z</dcterms:modified>
</cp:coreProperties>
</file>