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7"/>
  </p:notesMasterIdLst>
  <p:sldIdLst>
    <p:sldId id="277" r:id="rId2"/>
    <p:sldId id="278" r:id="rId3"/>
    <p:sldId id="279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80" r:id="rId12"/>
    <p:sldId id="269" r:id="rId13"/>
    <p:sldId id="276" r:id="rId14"/>
    <p:sldId id="270" r:id="rId15"/>
    <p:sldId id="271" r:id="rId16"/>
    <p:sldId id="272" r:id="rId17"/>
    <p:sldId id="273" r:id="rId18"/>
    <p:sldId id="274" r:id="rId19"/>
    <p:sldId id="275" r:id="rId20"/>
    <p:sldId id="281" r:id="rId21"/>
    <p:sldId id="264" r:id="rId22"/>
    <p:sldId id="265" r:id="rId23"/>
    <p:sldId id="266" r:id="rId24"/>
    <p:sldId id="267" r:id="rId25"/>
    <p:sldId id="268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2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82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15861F-EFF5-4498-8DDA-E72786FF63EC}" type="datetimeFigureOut">
              <a:rPr lang="ko-KR" altLang="en-US" smtClean="0"/>
              <a:t>2014-04-02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734242-DF04-4E62-B15B-7E8EBA8ED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036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734242-DF04-4E62-B15B-7E8EBA8ED10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7037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0579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1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ko-KR" sz="5200" b="1" dirty="0" smtClean="0"/>
              <a:t>Database for smart house</a:t>
            </a:r>
            <a:endParaRPr lang="ko-KR" altLang="en-US" sz="5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246189" y="3209026"/>
            <a:ext cx="372505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solidFill>
                  <a:schemeClr val="bg1"/>
                </a:solidFill>
              </a:rPr>
              <a:t>정우혁</a:t>
            </a:r>
            <a:endParaRPr lang="en-US" altLang="ko-KR" sz="4000" dirty="0" smtClean="0">
              <a:solidFill>
                <a:schemeClr val="bg1"/>
              </a:solidFill>
            </a:endParaRPr>
          </a:p>
          <a:p>
            <a:r>
              <a:rPr lang="ko-KR" altLang="en-US" sz="4000" dirty="0" smtClean="0">
                <a:solidFill>
                  <a:schemeClr val="bg1"/>
                </a:solidFill>
              </a:rPr>
              <a:t> 박성우</a:t>
            </a:r>
            <a:endParaRPr lang="en-US" altLang="ko-KR" sz="4000" dirty="0" smtClean="0">
              <a:solidFill>
                <a:schemeClr val="bg1"/>
              </a:solidFill>
            </a:endParaRPr>
          </a:p>
          <a:p>
            <a:r>
              <a:rPr lang="ko-KR" altLang="en-US" sz="4000" dirty="0" smtClean="0">
                <a:solidFill>
                  <a:schemeClr val="bg1"/>
                </a:solidFill>
              </a:rPr>
              <a:t>  신동호</a:t>
            </a:r>
            <a:endParaRPr lang="en-US" altLang="ko-KR" sz="4000" dirty="0" smtClean="0">
              <a:solidFill>
                <a:schemeClr val="bg1"/>
              </a:solidFill>
            </a:endParaRPr>
          </a:p>
          <a:p>
            <a:r>
              <a:rPr lang="ko-KR" altLang="en-US" sz="4000" dirty="0" smtClean="0">
                <a:solidFill>
                  <a:schemeClr val="bg1"/>
                </a:solidFill>
              </a:rPr>
              <a:t>   이승화</a:t>
            </a:r>
            <a:endParaRPr lang="en-US" altLang="ko-KR" sz="4000" dirty="0" smtClean="0">
              <a:solidFill>
                <a:schemeClr val="bg1"/>
              </a:solidFill>
            </a:endParaRPr>
          </a:p>
          <a:p>
            <a:r>
              <a:rPr lang="ko-KR" altLang="en-US" sz="4000" dirty="0" smtClean="0">
                <a:solidFill>
                  <a:schemeClr val="bg1"/>
                </a:solidFill>
              </a:rPr>
              <a:t>    김영민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066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First step to the goal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99736" y="2708693"/>
            <a:ext cx="7289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사용자의 행동 패턴을 도출할 수 있는 보다 정확한 </a:t>
            </a:r>
            <a:r>
              <a:rPr lang="en-US" altLang="ko-KR" dirty="0" smtClean="0"/>
              <a:t>Data Base</a:t>
            </a:r>
            <a:r>
              <a:rPr lang="ko-KR" altLang="en-US" dirty="0" smtClean="0"/>
              <a:t>를 설계하는 것이 관건</a:t>
            </a:r>
            <a:r>
              <a:rPr lang="en-US" altLang="ko-KR" dirty="0" smtClean="0"/>
              <a:t>!!!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939" y="3207422"/>
            <a:ext cx="3449129" cy="344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84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6000" dirty="0" smtClean="0"/>
              <a:t>2</a:t>
            </a:r>
            <a:r>
              <a:rPr lang="en-US" altLang="ko-KR" sz="6000" dirty="0"/>
              <a:t>. Actualization</a:t>
            </a:r>
            <a:br>
              <a:rPr lang="en-US" altLang="ko-KR" sz="6000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      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849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Road Map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24" y="2104844"/>
            <a:ext cx="10726661" cy="4518377"/>
          </a:xfrm>
        </p:spPr>
      </p:pic>
    </p:spTree>
    <p:extLst>
      <p:ext uri="{BB962C8B-B14F-4D97-AF65-F5344CB8AC3E}">
        <p14:creationId xmlns:p14="http://schemas.microsoft.com/office/powerpoint/2010/main" val="291372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576" y="1136821"/>
            <a:ext cx="10582275" cy="56388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392195" y="308918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현관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128365" y="308918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부엌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455243" y="314513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침실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611394" y="363459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통로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392195" y="597243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보일러실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128365" y="59724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서재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003060" y="59724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거실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0420520" y="4547288"/>
            <a:ext cx="461665" cy="35201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dirty="0" smtClean="0"/>
              <a:t>TV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736228" y="240956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침대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736228" y="519807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데스크탑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392195" y="4406223"/>
            <a:ext cx="307777" cy="63414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ko-KR" altLang="en-US" sz="800" dirty="0" smtClean="0"/>
              <a:t>에어컨 조절</a:t>
            </a:r>
            <a:endParaRPr lang="ko-KR" altLang="en-US" sz="800" dirty="0"/>
          </a:p>
        </p:txBody>
      </p:sp>
      <p:sp>
        <p:nvSpPr>
          <p:cNvPr id="23" name="TextBox 22"/>
          <p:cNvSpPr txBox="1"/>
          <p:nvPr/>
        </p:nvSpPr>
        <p:spPr>
          <a:xfrm>
            <a:off x="4316628" y="224892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책상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0062890" y="1781774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0B0F0"/>
                </a:solidFill>
              </a:rPr>
              <a:t>LED1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068450" y="4238881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0B0F0"/>
                </a:solidFill>
              </a:rPr>
              <a:t>LED2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441477" y="1697508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0B0F0"/>
                </a:solidFill>
              </a:rPr>
              <a:t>LED3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093900" y="4180009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0B0F0"/>
                </a:solidFill>
              </a:rPr>
              <a:t>LED4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142561" y="1805272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0B0F0"/>
                </a:solidFill>
              </a:rPr>
              <a:t>LED5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206604" y="4290446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0B0F0"/>
                </a:solidFill>
              </a:rPr>
              <a:t>LED6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71372" y="296047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문</a:t>
            </a:r>
            <a:endParaRPr lang="ko-KR" altLang="en-US" dirty="0"/>
          </a:p>
        </p:txBody>
      </p: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511014" y="65286"/>
            <a:ext cx="11029616" cy="1013800"/>
          </a:xfrm>
        </p:spPr>
        <p:txBody>
          <a:bodyPr/>
          <a:lstStyle/>
          <a:p>
            <a:r>
              <a:rPr lang="ko-KR" altLang="en-US" dirty="0" err="1" smtClean="0"/>
              <a:t>지암</a:t>
            </a:r>
            <a:r>
              <a:rPr lang="ko-KR" altLang="en-US" dirty="0" smtClean="0"/>
              <a:t> 스튜디오 활용도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828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Scenario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791550" y="1780980"/>
            <a:ext cx="4991876" cy="6189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ko-KR" sz="16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ko-KR" sz="14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ko-KR" sz="12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ko-KR" sz="11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ko-KR" sz="11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 smtClean="0">
                <a:solidFill>
                  <a:schemeClr val="tx1"/>
                </a:solidFill>
              </a:rPr>
              <a:t>- </a:t>
            </a:r>
            <a:r>
              <a:rPr lang="ko-KR" altLang="en-US" sz="2400" b="1" dirty="0" smtClean="0">
                <a:solidFill>
                  <a:schemeClr val="tx1"/>
                </a:solidFill>
              </a:rPr>
              <a:t>퇴근 후 집에 돌아온 상황</a:t>
            </a:r>
            <a:endParaRPr lang="en-US" altLang="ko-KR" sz="2400" b="1" dirty="0" smtClean="0">
              <a:solidFill>
                <a:schemeClr val="tx1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785329" y="2558528"/>
            <a:ext cx="5764761" cy="6189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ko-KR" sz="16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ko-KR" sz="14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ko-KR" sz="12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ko-KR" sz="11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ko-KR" sz="11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 smtClean="0">
                <a:solidFill>
                  <a:schemeClr val="tx1"/>
                </a:solidFill>
              </a:rPr>
              <a:t>- </a:t>
            </a:r>
            <a:r>
              <a:rPr lang="ko-KR" altLang="en-US" sz="2400" b="1" dirty="0" smtClean="0">
                <a:solidFill>
                  <a:schemeClr val="tx1"/>
                </a:solidFill>
              </a:rPr>
              <a:t>야구 중계가 있어서 집에 뛰어 옴</a:t>
            </a:r>
            <a:endParaRPr lang="en-US" altLang="ko-KR" sz="2400" b="1" dirty="0" smtClean="0">
              <a:solidFill>
                <a:schemeClr val="tx1"/>
              </a:solidFill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788433" y="3401397"/>
            <a:ext cx="5764761" cy="6189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ko-KR" sz="16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ko-KR" sz="14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ko-KR" sz="12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ko-KR" sz="11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ko-KR" sz="11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 smtClean="0">
                <a:solidFill>
                  <a:schemeClr val="tx1"/>
                </a:solidFill>
              </a:rPr>
              <a:t>- </a:t>
            </a:r>
            <a:r>
              <a:rPr lang="ko-KR" altLang="en-US" sz="2400" b="1" dirty="0" smtClean="0">
                <a:solidFill>
                  <a:schemeClr val="tx1"/>
                </a:solidFill>
              </a:rPr>
              <a:t>먼저 더워서 에어컨을 켬</a:t>
            </a:r>
            <a:endParaRPr lang="en-US" altLang="ko-KR" sz="2400" b="1" dirty="0" smtClean="0">
              <a:solidFill>
                <a:schemeClr val="tx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791537" y="4262924"/>
            <a:ext cx="8837655" cy="6189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ko-KR" sz="16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ko-KR" sz="14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ko-KR" sz="12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ko-KR" sz="11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ko-KR" sz="11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 smtClean="0">
                <a:solidFill>
                  <a:schemeClr val="tx1"/>
                </a:solidFill>
              </a:rPr>
              <a:t>- </a:t>
            </a:r>
            <a:r>
              <a:rPr lang="ko-KR" altLang="en-US" sz="2400" b="1" dirty="0" smtClean="0">
                <a:solidFill>
                  <a:schemeClr val="tx1"/>
                </a:solidFill>
              </a:rPr>
              <a:t>거실로 가서 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TV</a:t>
            </a:r>
            <a:r>
              <a:rPr lang="ko-KR" altLang="en-US" sz="2400" b="1" dirty="0" smtClean="0">
                <a:solidFill>
                  <a:schemeClr val="tx1"/>
                </a:solidFill>
              </a:rPr>
              <a:t>를 키고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2400" b="1" dirty="0" smtClean="0">
                <a:solidFill>
                  <a:schemeClr val="tx1"/>
                </a:solidFill>
              </a:rPr>
              <a:t>주방으로 가서 밥을 먹으며 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TV</a:t>
            </a:r>
            <a:r>
              <a:rPr lang="ko-KR" altLang="en-US" sz="2400" b="1" dirty="0" smtClean="0">
                <a:solidFill>
                  <a:schemeClr val="tx1"/>
                </a:solidFill>
              </a:rPr>
              <a:t> 봄</a:t>
            </a:r>
            <a:endParaRPr lang="en-US" altLang="ko-KR" sz="2400" b="1" dirty="0" smtClean="0">
              <a:solidFill>
                <a:schemeClr val="tx1"/>
              </a:solidFill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794641" y="5124456"/>
            <a:ext cx="8837655" cy="6189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ko-KR" sz="16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ko-KR" sz="14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ko-KR" sz="12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ko-KR" sz="11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ko-KR" sz="11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 smtClean="0">
                <a:solidFill>
                  <a:schemeClr val="tx1"/>
                </a:solidFill>
              </a:rPr>
              <a:t>- </a:t>
            </a:r>
            <a:r>
              <a:rPr lang="ko-KR" altLang="en-US" sz="2400" b="1" dirty="0" smtClean="0">
                <a:solidFill>
                  <a:schemeClr val="tx1"/>
                </a:solidFill>
              </a:rPr>
              <a:t>침실로 가서 책을 보다가 불을 끄고 잠이 </a:t>
            </a:r>
            <a:r>
              <a:rPr lang="ko-KR" altLang="en-US" sz="2400" b="1" dirty="0" err="1" smtClean="0">
                <a:solidFill>
                  <a:schemeClr val="tx1"/>
                </a:solidFill>
              </a:rPr>
              <a:t>듬</a:t>
            </a:r>
            <a:endParaRPr lang="en-US" altLang="ko-KR" sz="24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5540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Sensor Tables 1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70512" y="4750141"/>
            <a:ext cx="50086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mtClean="0"/>
          </a:p>
          <a:p>
            <a:endParaRPr lang="en-US" altLang="ko-KR"/>
          </a:p>
          <a:p>
            <a:r>
              <a:rPr lang="ko-KR" altLang="en-US" b="1" smtClean="0"/>
              <a:t>    가전 제품에 기본적으로 부착되어 있는 </a:t>
            </a:r>
            <a:endParaRPr lang="en-US" altLang="ko-KR" b="1" smtClean="0"/>
          </a:p>
          <a:p>
            <a:endParaRPr lang="en-US" altLang="ko-KR" b="1"/>
          </a:p>
          <a:p>
            <a:r>
              <a:rPr lang="en-US" altLang="ko-KR" b="1" smtClean="0"/>
              <a:t>    ON/OFF </a:t>
            </a:r>
            <a:r>
              <a:rPr lang="ko-KR" altLang="en-US" b="1" smtClean="0"/>
              <a:t>센서에서 정보를 받아서 수집</a:t>
            </a:r>
            <a:endParaRPr lang="en-US" altLang="ko-KR" b="1" smtClean="0"/>
          </a:p>
        </p:txBody>
      </p:sp>
      <p:sp>
        <p:nvSpPr>
          <p:cNvPr id="10" name="TextBox 9"/>
          <p:cNvSpPr txBox="1"/>
          <p:nvPr/>
        </p:nvSpPr>
        <p:spPr>
          <a:xfrm>
            <a:off x="6217049" y="1889243"/>
            <a:ext cx="5154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                  &lt;</a:t>
            </a:r>
            <a:r>
              <a:rPr lang="ko-KR" altLang="en-US" sz="2000" b="1" dirty="0" smtClean="0"/>
              <a:t>사용자의 이동경로 데이터 </a:t>
            </a:r>
            <a:r>
              <a:rPr lang="en-US" altLang="ko-KR" sz="2000" b="1" dirty="0" smtClean="0"/>
              <a:t>&gt;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9514" y="1925061"/>
            <a:ext cx="51104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             </a:t>
            </a:r>
            <a:r>
              <a:rPr lang="en-US" altLang="ko-KR" sz="2000" b="1" dirty="0" smtClean="0"/>
              <a:t>&lt;</a:t>
            </a:r>
            <a:r>
              <a:rPr lang="ko-KR" altLang="en-US" sz="2000" b="1" dirty="0"/>
              <a:t>사용자의 가전제품 사용 </a:t>
            </a:r>
            <a:r>
              <a:rPr lang="ko-KR" altLang="en-US" sz="2000" b="1" dirty="0" smtClean="0"/>
              <a:t>데이터</a:t>
            </a:r>
            <a:r>
              <a:rPr lang="en-US" altLang="ko-KR" sz="2000" b="1" dirty="0" smtClean="0"/>
              <a:t>&gt;</a:t>
            </a:r>
            <a:endParaRPr lang="en-US" altLang="ko-KR" sz="2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752715" y="5354811"/>
            <a:ext cx="50600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         Bluetooth</a:t>
            </a:r>
            <a:r>
              <a:rPr lang="ko-KR" altLang="en-US" b="1" dirty="0" smtClean="0"/>
              <a:t> </a:t>
            </a:r>
            <a:r>
              <a:rPr lang="ko-KR" altLang="en-US" b="1" dirty="0"/>
              <a:t>센서의 </a:t>
            </a:r>
            <a:r>
              <a:rPr lang="en-US" altLang="ko-KR" b="1" dirty="0" smtClean="0"/>
              <a:t>GPS</a:t>
            </a:r>
            <a:r>
              <a:rPr lang="ko-KR" altLang="en-US" b="1" dirty="0" smtClean="0"/>
              <a:t>를 </a:t>
            </a:r>
            <a:r>
              <a:rPr lang="ko-KR" altLang="en-US" b="1" dirty="0"/>
              <a:t>이용하여 </a:t>
            </a:r>
            <a:r>
              <a:rPr lang="en-US" altLang="ko-KR" b="1" dirty="0"/>
              <a:t> </a:t>
            </a:r>
          </a:p>
          <a:p>
            <a:endParaRPr lang="en-US" altLang="ko-KR" b="1" dirty="0"/>
          </a:p>
          <a:p>
            <a:r>
              <a:rPr lang="ko-KR" altLang="en-US" b="1" dirty="0"/>
              <a:t>시간에 따른 사용자의 위치 정보를 받아서 </a:t>
            </a:r>
            <a:r>
              <a:rPr lang="ko-KR" altLang="en-US" b="1" dirty="0" smtClean="0"/>
              <a:t>수집</a:t>
            </a:r>
            <a:endParaRPr lang="en-US" altLang="ko-KR" b="1" dirty="0"/>
          </a:p>
          <a:p>
            <a:endParaRPr lang="ko-KR" altLang="en-US" b="1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14" y="2534276"/>
            <a:ext cx="5706271" cy="231489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6783" y="2534277"/>
            <a:ext cx="4819650" cy="2314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06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Sensor </a:t>
            </a:r>
            <a:r>
              <a:rPr lang="en-US" altLang="ko-KR" dirty="0" smtClean="0"/>
              <a:t>Tables 2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78028" y="5028941"/>
            <a:ext cx="55955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mtClean="0"/>
          </a:p>
          <a:p>
            <a:r>
              <a:rPr lang="ko-KR" altLang="en-US" b="1" smtClean="0"/>
              <a:t>  사용자가 집안에 있을 때</a:t>
            </a:r>
            <a:r>
              <a:rPr lang="en-US" altLang="ko-KR" b="1"/>
              <a:t> </a:t>
            </a:r>
            <a:r>
              <a:rPr lang="ko-KR" altLang="en-US" b="1" smtClean="0"/>
              <a:t>센서를 몸에 부착하여 </a:t>
            </a:r>
            <a:endParaRPr lang="en-US" altLang="ko-KR" b="1" smtClean="0"/>
          </a:p>
          <a:p>
            <a:endParaRPr lang="en-US" altLang="ko-KR" b="1"/>
          </a:p>
          <a:p>
            <a:r>
              <a:rPr lang="ko-KR" altLang="en-US" b="1" smtClean="0"/>
              <a:t>   센서로부터 나오는 </a:t>
            </a:r>
            <a:r>
              <a:rPr lang="ko-KR" altLang="en-US" b="1"/>
              <a:t>심박수와 체온 정보를 수집</a:t>
            </a:r>
            <a:endParaRPr lang="en-US" altLang="ko-KR" b="1"/>
          </a:p>
          <a:p>
            <a:endParaRPr lang="en-US" altLang="ko-KR" b="1" smtClean="0"/>
          </a:p>
          <a:p>
            <a:r>
              <a:rPr lang="ko-KR" altLang="en-US" b="1" smtClean="0"/>
              <a:t>              </a:t>
            </a: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194854" y="5167440"/>
            <a:ext cx="53216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 온도와 </a:t>
            </a:r>
            <a:r>
              <a:rPr lang="ko-KR" altLang="en-US" b="1"/>
              <a:t>습도 측정센서를 </a:t>
            </a:r>
            <a:r>
              <a:rPr lang="ko-KR" altLang="en-US" b="1" smtClean="0"/>
              <a:t>이용하여 </a:t>
            </a:r>
            <a:r>
              <a:rPr lang="ko-KR" altLang="en-US" b="1"/>
              <a:t>실내의 온도와 </a:t>
            </a:r>
            <a:endParaRPr lang="en-US" altLang="ko-KR" b="1" smtClean="0"/>
          </a:p>
          <a:p>
            <a:endParaRPr lang="en-US" altLang="ko-KR" b="1"/>
          </a:p>
          <a:p>
            <a:r>
              <a:rPr lang="ko-KR" altLang="en-US" b="1" smtClean="0"/>
              <a:t>습도정보를 수집하고</a:t>
            </a:r>
            <a:r>
              <a:rPr lang="en-US" altLang="ko-KR" b="1" smtClean="0"/>
              <a:t>, </a:t>
            </a:r>
            <a:r>
              <a:rPr lang="ko-KR" altLang="en-US" b="1" smtClean="0"/>
              <a:t>구역마다 부착된 조도센서를 </a:t>
            </a:r>
            <a:endParaRPr lang="en-US" altLang="ko-KR" b="1" smtClean="0"/>
          </a:p>
          <a:p>
            <a:endParaRPr lang="en-US" altLang="ko-KR" b="1"/>
          </a:p>
          <a:p>
            <a:r>
              <a:rPr lang="ko-KR" altLang="en-US" b="1" smtClean="0"/>
              <a:t>        이용하여 각 구역의 조도 정보를 수집</a:t>
            </a:r>
            <a:endParaRPr lang="ko-KR" altLang="en-US" b="1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937" y="2354444"/>
            <a:ext cx="2219188" cy="249404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757" y="2357356"/>
            <a:ext cx="5270120" cy="249113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04434" y="1790405"/>
            <a:ext cx="44401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           &lt;</a:t>
            </a:r>
            <a:r>
              <a:rPr lang="ko-KR" altLang="en-US" sz="2000" b="1" dirty="0" smtClean="0"/>
              <a:t>사용자의 상태 데이터</a:t>
            </a:r>
            <a:r>
              <a:rPr lang="en-US" altLang="ko-KR" sz="2000" b="1" dirty="0" smtClean="0"/>
              <a:t>&gt;</a:t>
            </a:r>
            <a:endParaRPr lang="ko-KR" altLang="en-US" sz="2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194854" y="1797769"/>
            <a:ext cx="5158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                &lt;</a:t>
            </a:r>
            <a:r>
              <a:rPr lang="ko-KR" altLang="en-US" sz="2000" b="1" dirty="0" smtClean="0"/>
              <a:t>실시간 실내환경 데이터</a:t>
            </a:r>
            <a:r>
              <a:rPr lang="en-US" altLang="ko-KR" sz="2000" b="1" dirty="0" smtClean="0"/>
              <a:t>&gt;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12755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Pattern </a:t>
            </a:r>
            <a:r>
              <a:rPr lang="en-US" altLang="ko-KR" dirty="0" smtClean="0"/>
              <a:t>Tables 1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542" y="1970495"/>
            <a:ext cx="9134916" cy="3217327"/>
          </a:xfrm>
        </p:spPr>
      </p:pic>
      <p:sp>
        <p:nvSpPr>
          <p:cNvPr id="5" name="내용 개체 틀 2"/>
          <p:cNvSpPr txBox="1">
            <a:spLocks/>
          </p:cNvSpPr>
          <p:nvPr/>
        </p:nvSpPr>
        <p:spPr>
          <a:xfrm>
            <a:off x="1230078" y="5187822"/>
            <a:ext cx="9892011" cy="10015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ko-KR" sz="16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ko-KR" sz="14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ko-KR" sz="12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ko-KR" sz="11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ko-KR" sz="11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b="1" dirty="0" smtClean="0">
                <a:solidFill>
                  <a:schemeClr val="tx1"/>
                </a:solidFill>
              </a:rPr>
              <a:t>이동경로에 따른 전자제품 사용 패턴 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= On/Off </a:t>
            </a:r>
            <a:r>
              <a:rPr lang="ko-KR" altLang="en-US" sz="2400" b="1" dirty="0" smtClean="0">
                <a:solidFill>
                  <a:schemeClr val="tx1"/>
                </a:solidFill>
              </a:rPr>
              <a:t>테이블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 + </a:t>
            </a:r>
            <a:r>
              <a:rPr lang="ko-KR" altLang="en-US" sz="2400" b="1" dirty="0" smtClean="0">
                <a:solidFill>
                  <a:schemeClr val="tx1"/>
                </a:solidFill>
              </a:rPr>
              <a:t>위치 테이블</a:t>
            </a:r>
            <a:endParaRPr lang="en-US" altLang="ko-KR" sz="24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267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Pattern Tables 2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827" y="1951691"/>
            <a:ext cx="4081657" cy="4745130"/>
          </a:xfrm>
          <a:prstGeom prst="rect">
            <a:avLst/>
          </a:prstGeom>
        </p:spPr>
      </p:pic>
      <p:sp>
        <p:nvSpPr>
          <p:cNvPr id="5" name="내용 개체 틀 2"/>
          <p:cNvSpPr txBox="1">
            <a:spLocks/>
          </p:cNvSpPr>
          <p:nvPr/>
        </p:nvSpPr>
        <p:spPr>
          <a:xfrm>
            <a:off x="5682343" y="3181745"/>
            <a:ext cx="4991876" cy="6189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ko-KR" sz="16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ko-KR" sz="14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ko-KR" sz="12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ko-KR" sz="11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ko-KR" sz="11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b="1" dirty="0" smtClean="0">
                <a:solidFill>
                  <a:schemeClr val="tx1"/>
                </a:solidFill>
              </a:rPr>
              <a:t>잠들기 전후의 사용자 상태 변화 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=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178281" y="3800676"/>
            <a:ext cx="4149013" cy="5940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ko-KR" sz="16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ko-KR" sz="14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ko-KR" sz="12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ko-KR" sz="11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ko-KR" sz="11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 smtClean="0">
                <a:solidFill>
                  <a:schemeClr val="tx1"/>
                </a:solidFill>
              </a:rPr>
              <a:t> </a:t>
            </a:r>
            <a:r>
              <a:rPr lang="ko-KR" altLang="en-US" sz="2400" b="1" dirty="0" smtClean="0">
                <a:solidFill>
                  <a:schemeClr val="tx1"/>
                </a:solidFill>
              </a:rPr>
              <a:t>위치 테이블 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+ </a:t>
            </a:r>
            <a:r>
              <a:rPr lang="ko-KR" altLang="en-US" sz="2400" b="1" dirty="0" smtClean="0">
                <a:solidFill>
                  <a:schemeClr val="tx1"/>
                </a:solidFill>
              </a:rPr>
              <a:t>상태 테이블</a:t>
            </a:r>
            <a:endParaRPr lang="en-US" altLang="ko-KR" sz="24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59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Pattern Tables 3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7192" y="1913455"/>
            <a:ext cx="5900057" cy="4317490"/>
          </a:xfrm>
          <a:prstGeom prst="rect">
            <a:avLst/>
          </a:prstGeom>
        </p:spPr>
      </p:pic>
      <p:sp>
        <p:nvSpPr>
          <p:cNvPr id="5" name="내용 개체 틀 2"/>
          <p:cNvSpPr txBox="1">
            <a:spLocks/>
          </p:cNvSpPr>
          <p:nvPr/>
        </p:nvSpPr>
        <p:spPr>
          <a:xfrm>
            <a:off x="65316" y="3107106"/>
            <a:ext cx="4991876" cy="6189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ko-KR" sz="16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ko-KR" sz="14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ko-KR" sz="12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ko-KR" sz="11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ko-KR" sz="11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b="1" dirty="0" smtClean="0">
                <a:solidFill>
                  <a:schemeClr val="tx1"/>
                </a:solidFill>
              </a:rPr>
              <a:t>체온과 습도에 따른 실내환경 조절</a:t>
            </a:r>
            <a:endParaRPr lang="en-US" altLang="ko-KR" sz="2400" b="1" dirty="0" smtClean="0">
              <a:solidFill>
                <a:schemeClr val="tx1"/>
              </a:solidFill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132175" y="3808812"/>
            <a:ext cx="4149013" cy="5940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ko-KR" sz="16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ko-KR" sz="14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ko-KR" sz="12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ko-KR" sz="11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ko-KR" sz="11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 smtClean="0">
                <a:solidFill>
                  <a:schemeClr val="tx1"/>
                </a:solidFill>
              </a:rPr>
              <a:t>=   </a:t>
            </a:r>
            <a:r>
              <a:rPr lang="ko-KR" altLang="en-US" sz="2400" b="1" dirty="0" smtClean="0">
                <a:solidFill>
                  <a:schemeClr val="tx1"/>
                </a:solidFill>
              </a:rPr>
              <a:t>상태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 </a:t>
            </a:r>
            <a:r>
              <a:rPr lang="ko-KR" altLang="en-US" sz="2400" b="1" dirty="0" smtClean="0">
                <a:solidFill>
                  <a:schemeClr val="tx1"/>
                </a:solidFill>
              </a:rPr>
              <a:t>테이블</a:t>
            </a:r>
            <a:endParaRPr lang="en-US" altLang="ko-KR" sz="2400" b="1" dirty="0" smtClean="0">
              <a:solidFill>
                <a:schemeClr val="tx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788446" y="4389456"/>
            <a:ext cx="4149013" cy="5940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ko-KR" sz="16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ko-KR" sz="14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ko-KR" sz="12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ko-KR" sz="11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ko-KR" sz="11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 smtClean="0">
                <a:solidFill>
                  <a:schemeClr val="tx1"/>
                </a:solidFill>
              </a:rPr>
              <a:t>+ </a:t>
            </a:r>
            <a:r>
              <a:rPr lang="ko-KR" altLang="en-US" sz="2400" b="1" dirty="0" smtClean="0">
                <a:solidFill>
                  <a:schemeClr val="tx1"/>
                </a:solidFill>
              </a:rPr>
              <a:t>실내환경 테이블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202096" y="4999055"/>
            <a:ext cx="4149013" cy="5940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ko-KR" sz="16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ko-KR" sz="14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ko-KR" sz="12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ko-KR" sz="11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ko-KR" sz="11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ko-K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 smtClean="0">
                <a:solidFill>
                  <a:schemeClr val="tx1"/>
                </a:solidFill>
              </a:rPr>
              <a:t>+ On/Off</a:t>
            </a:r>
            <a:r>
              <a:rPr lang="ko-KR" altLang="en-US" sz="2400" b="1" dirty="0" smtClean="0">
                <a:solidFill>
                  <a:schemeClr val="tx1"/>
                </a:solidFill>
              </a:rPr>
              <a:t> 테이블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08661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5200" dirty="0" smtClean="0"/>
              <a:t>index</a:t>
            </a:r>
            <a:endParaRPr lang="ko-KR" altLang="en-US" sz="5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/>
              <a:t>          1. Introduction</a:t>
            </a:r>
          </a:p>
          <a:p>
            <a:r>
              <a:rPr lang="en-US" altLang="ko-KR" sz="3600" dirty="0" smtClean="0"/>
              <a:t>          2. Actualization</a:t>
            </a:r>
          </a:p>
          <a:p>
            <a:r>
              <a:rPr lang="en-US" altLang="ko-KR" sz="3600" dirty="0" smtClean="0"/>
              <a:t>          3. Sensor Information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31671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6000" dirty="0"/>
              <a:t>3. Sensor Information</a:t>
            </a:r>
            <a:r>
              <a:rPr lang="ko-KR" altLang="en-US" sz="6000" dirty="0"/>
              <a:t/>
            </a:r>
            <a:br>
              <a:rPr lang="ko-KR" altLang="en-US" sz="6000" dirty="0"/>
            </a:br>
            <a:r>
              <a:rPr lang="en-US" altLang="ko-KR" sz="6000" dirty="0"/>
              <a:t/>
            </a:r>
            <a:br>
              <a:rPr lang="en-US" altLang="ko-KR" sz="6000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      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84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심박수</a:t>
            </a:r>
            <a:r>
              <a:rPr lang="en-US" altLang="ko-KR" dirty="0" smtClean="0"/>
              <a:t>&amp;</a:t>
            </a:r>
            <a:r>
              <a:rPr lang="ko-KR" altLang="en-US" dirty="0" smtClean="0"/>
              <a:t>체온 센서 연결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3532" y="2755037"/>
            <a:ext cx="5495583" cy="2569523"/>
          </a:xfrm>
          <a:prstGeom prst="rect">
            <a:avLst/>
          </a:prstGeom>
        </p:spPr>
      </p:pic>
      <p:grpSp>
        <p:nvGrpSpPr>
          <p:cNvPr id="17" name="그룹 16"/>
          <p:cNvGrpSpPr/>
          <p:nvPr/>
        </p:nvGrpSpPr>
        <p:grpSpPr>
          <a:xfrm>
            <a:off x="5294715" y="3344072"/>
            <a:ext cx="3217661" cy="1391452"/>
            <a:chOff x="5267915" y="3390942"/>
            <a:chExt cx="3217661" cy="1391452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20507" y="3390942"/>
              <a:ext cx="1865069" cy="1297712"/>
            </a:xfrm>
            <a:prstGeom prst="rect">
              <a:avLst/>
            </a:prstGeom>
          </p:spPr>
        </p:pic>
        <p:cxnSp>
          <p:nvCxnSpPr>
            <p:cNvPr id="7" name="꺾인 연결선 6"/>
            <p:cNvCxnSpPr/>
            <p:nvPr/>
          </p:nvCxnSpPr>
          <p:spPr>
            <a:xfrm>
              <a:off x="5373112" y="3479575"/>
              <a:ext cx="1586038" cy="372234"/>
            </a:xfrm>
            <a:prstGeom prst="bentConnector3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" name="꺾인 연결선 9"/>
            <p:cNvCxnSpPr/>
            <p:nvPr/>
          </p:nvCxnSpPr>
          <p:spPr>
            <a:xfrm flipV="1">
              <a:off x="5267915" y="4224042"/>
              <a:ext cx="1691235" cy="558352"/>
            </a:xfrm>
            <a:prstGeom prst="bentConnector3">
              <a:avLst>
                <a:gd name="adj1" fmla="val 54306"/>
              </a:avLst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꺾인 연결선 14"/>
            <p:cNvCxnSpPr/>
            <p:nvPr/>
          </p:nvCxnSpPr>
          <p:spPr>
            <a:xfrm flipV="1">
              <a:off x="5988106" y="4039798"/>
              <a:ext cx="882032" cy="248981"/>
            </a:xfrm>
            <a:prstGeom prst="bentConnector3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0568" y="3405541"/>
            <a:ext cx="1536624" cy="1174774"/>
          </a:xfrm>
          <a:prstGeom prst="rect">
            <a:avLst/>
          </a:prstGeom>
        </p:spPr>
      </p:pic>
      <p:cxnSp>
        <p:nvCxnSpPr>
          <p:cNvPr id="20" name="꺾인 연결선 19"/>
          <p:cNvCxnSpPr/>
          <p:nvPr/>
        </p:nvCxnSpPr>
        <p:spPr>
          <a:xfrm>
            <a:off x="8221508" y="3804939"/>
            <a:ext cx="890124" cy="234859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꺾인 연결선 21"/>
          <p:cNvCxnSpPr/>
          <p:nvPr/>
        </p:nvCxnSpPr>
        <p:spPr>
          <a:xfrm flipV="1">
            <a:off x="8140588" y="4241909"/>
            <a:ext cx="1051964" cy="197287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290046" y="5324560"/>
            <a:ext cx="2896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심박수</a:t>
            </a:r>
            <a:r>
              <a:rPr lang="ko-KR" altLang="en-US" dirty="0" smtClean="0"/>
              <a:t>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체온 센서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9111632" y="5311443"/>
            <a:ext cx="2896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블루투스</a:t>
            </a:r>
            <a:r>
              <a:rPr lang="ko-KR" altLang="en-US" dirty="0" smtClean="0"/>
              <a:t> 모듈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985950" y="5319452"/>
            <a:ext cx="1493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아두이노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021535" y="2523096"/>
            <a:ext cx="1964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ADC</a:t>
            </a:r>
            <a:r>
              <a:rPr lang="ko-KR" altLang="en-US" dirty="0" smtClean="0"/>
              <a:t>값 </a:t>
            </a:r>
            <a:r>
              <a:rPr lang="en-US" altLang="ko-KR" dirty="0" smtClean="0"/>
              <a:t>Calibration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8165641" y="3159406"/>
            <a:ext cx="1964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UART</a:t>
            </a:r>
            <a:r>
              <a:rPr lang="ko-KR" altLang="en-US" dirty="0" smtClean="0"/>
              <a:t>통신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240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온습도</a:t>
            </a:r>
            <a:r>
              <a:rPr lang="ko-KR" altLang="en-US" dirty="0"/>
              <a:t>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조도 센서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dirty="0" err="1" smtClean="0"/>
              <a:t>온습도</a:t>
            </a:r>
            <a:r>
              <a:rPr lang="ko-KR" altLang="en-US" dirty="0" smtClean="0"/>
              <a:t> 센서</a:t>
            </a:r>
            <a:r>
              <a:rPr lang="en-US" altLang="ko-KR" dirty="0" smtClean="0"/>
              <a:t>(RHT-01)</a:t>
            </a:r>
          </a:p>
          <a:p>
            <a:pPr lvl="1"/>
            <a:r>
              <a:rPr lang="en-US" altLang="ko-KR" dirty="0" smtClean="0"/>
              <a:t>UART</a:t>
            </a:r>
            <a:r>
              <a:rPr lang="ko-KR" altLang="en-US" dirty="0" smtClean="0"/>
              <a:t>통신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조도 센서</a:t>
            </a:r>
            <a:r>
              <a:rPr lang="en-US" altLang="ko-KR" dirty="0" smtClean="0"/>
              <a:t>(CDS GS5537)</a:t>
            </a:r>
          </a:p>
          <a:p>
            <a:pPr lvl="1"/>
            <a:r>
              <a:rPr lang="en-US" altLang="ko-KR" dirty="0" smtClean="0"/>
              <a:t>ADC </a:t>
            </a:r>
            <a:r>
              <a:rPr lang="ko-KR" altLang="en-US" dirty="0" smtClean="0"/>
              <a:t>신호 </a:t>
            </a:r>
            <a:r>
              <a:rPr lang="en-US" altLang="ko-KR" dirty="0" smtClean="0"/>
              <a:t>Calibration</a:t>
            </a:r>
          </a:p>
          <a:p>
            <a:pPr lvl="1"/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5612" y="2634247"/>
            <a:ext cx="2091591" cy="204294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858728" y="5403112"/>
            <a:ext cx="2896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조도 센서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22492" y="5403112"/>
            <a:ext cx="2896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온습도</a:t>
            </a:r>
            <a:r>
              <a:rPr lang="ko-KR" altLang="en-US" dirty="0" smtClean="0"/>
              <a:t> 센서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469" y="2634247"/>
            <a:ext cx="2341623" cy="2042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46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위치 센서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&amp; </a:t>
            </a:r>
            <a:r>
              <a:rPr lang="ko-KR" altLang="en-US" dirty="0" err="1" smtClean="0"/>
              <a:t>라즈베리</a:t>
            </a:r>
            <a:r>
              <a:rPr lang="ko-KR" altLang="en-US" dirty="0" smtClean="0"/>
              <a:t> 파이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/>
              <a:t>위치센서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하나의 센서에 대한 거리 값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3</a:t>
            </a:r>
            <a:r>
              <a:rPr lang="ko-KR" altLang="en-US" dirty="0" smtClean="0"/>
              <a:t>개의 거리 값을 통한 정확한 위치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err="1" smtClean="0"/>
              <a:t>라즈베리</a:t>
            </a:r>
            <a:r>
              <a:rPr lang="ko-KR" altLang="en-US" dirty="0" smtClean="0"/>
              <a:t> 파이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PWM</a:t>
            </a:r>
            <a:r>
              <a:rPr lang="ko-KR" altLang="en-US" dirty="0" smtClean="0"/>
              <a:t>신호 출력</a:t>
            </a:r>
            <a:endParaRPr lang="en-US" altLang="ko-KR" dirty="0" smtClean="0"/>
          </a:p>
          <a:p>
            <a:pPr lvl="1"/>
            <a:r>
              <a:rPr lang="ko-KR" altLang="en-US" dirty="0"/>
              <a:t>각</a:t>
            </a:r>
            <a:r>
              <a:rPr lang="ko-KR" altLang="en-US" dirty="0" smtClean="0"/>
              <a:t> 센서로 </a:t>
            </a:r>
            <a:r>
              <a:rPr lang="ko-KR" altLang="en-US" dirty="0" err="1" smtClean="0"/>
              <a:t>부터</a:t>
            </a:r>
            <a:r>
              <a:rPr lang="ko-KR" altLang="en-US" dirty="0" smtClean="0"/>
              <a:t> 받은 값들을 </a:t>
            </a:r>
            <a:r>
              <a:rPr lang="en-US" altLang="ko-KR" dirty="0" err="1" smtClean="0"/>
              <a:t>Wifi</a:t>
            </a:r>
            <a:r>
              <a:rPr lang="ko-KR" altLang="en-US" dirty="0" err="1" smtClean="0"/>
              <a:t>로</a:t>
            </a:r>
            <a:r>
              <a:rPr lang="ko-KR" altLang="en-US" dirty="0" smtClean="0"/>
              <a:t> 서버에 전송</a:t>
            </a:r>
            <a:endParaRPr lang="en-US" altLang="ko-KR" dirty="0" smtClean="0"/>
          </a:p>
          <a:p>
            <a:endParaRPr lang="en-US" altLang="ko-KR" dirty="0" smtClean="0"/>
          </a:p>
        </p:txBody>
      </p:sp>
      <p:pic>
        <p:nvPicPr>
          <p:cNvPr id="6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671327" y="3199757"/>
            <a:ext cx="2099763" cy="1574822"/>
          </a:xfrm>
        </p:spPr>
      </p:pic>
      <p:sp>
        <p:nvSpPr>
          <p:cNvPr id="7" name="TextBox 6"/>
          <p:cNvSpPr txBox="1"/>
          <p:nvPr/>
        </p:nvSpPr>
        <p:spPr>
          <a:xfrm>
            <a:off x="3738552" y="5402328"/>
            <a:ext cx="2896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라즈베리</a:t>
            </a:r>
            <a:r>
              <a:rPr lang="ko-KR" altLang="en-US" dirty="0" smtClean="0"/>
              <a:t> 파이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36848" y="5404520"/>
            <a:ext cx="2896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위치 센서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104" y="2937286"/>
            <a:ext cx="1954613" cy="2019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09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구상도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1079979" y="4484220"/>
            <a:ext cx="1391831" cy="7849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블루투스모듈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079981" y="5646509"/>
            <a:ext cx="1391831" cy="9386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온도</a:t>
            </a:r>
            <a:r>
              <a:rPr lang="en-US" altLang="ko-KR" dirty="0" smtClean="0"/>
              <a:t>,</a:t>
            </a:r>
            <a:r>
              <a:rPr lang="ko-KR" altLang="en-US" dirty="0" smtClean="0"/>
              <a:t>조도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습도 센서</a:t>
            </a:r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572327" y="4414370"/>
            <a:ext cx="1391831" cy="93867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라즈베리파이</a:t>
            </a:r>
            <a:endParaRPr lang="ko-KR" altLang="en-US" dirty="0"/>
          </a:p>
        </p:txBody>
      </p:sp>
      <p:cxnSp>
        <p:nvCxnSpPr>
          <p:cNvPr id="19" name="꺾인 연결선 18"/>
          <p:cNvCxnSpPr>
            <a:stCxn id="10" idx="3"/>
          </p:cNvCxnSpPr>
          <p:nvPr/>
        </p:nvCxnSpPr>
        <p:spPr>
          <a:xfrm flipV="1">
            <a:off x="2471812" y="5169094"/>
            <a:ext cx="1100515" cy="946754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모서리가 둥근 직사각형 23"/>
          <p:cNvSpPr/>
          <p:nvPr/>
        </p:nvSpPr>
        <p:spPr>
          <a:xfrm>
            <a:off x="5296606" y="4427055"/>
            <a:ext cx="1242127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Wifi</a:t>
            </a:r>
            <a:r>
              <a:rPr lang="ko-KR" altLang="en-US" dirty="0" smtClean="0"/>
              <a:t>모듈</a:t>
            </a:r>
            <a:endParaRPr lang="ko-KR" altLang="en-US" dirty="0"/>
          </a:p>
        </p:txBody>
      </p:sp>
      <p:sp>
        <p:nvSpPr>
          <p:cNvPr id="25" name="원통 24"/>
          <p:cNvSpPr/>
          <p:nvPr/>
        </p:nvSpPr>
        <p:spPr>
          <a:xfrm>
            <a:off x="7861107" y="3074592"/>
            <a:ext cx="2524715" cy="3398654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DataBase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Server</a:t>
            </a:r>
            <a:endParaRPr lang="ko-KR" altLang="en-US" dirty="0"/>
          </a:p>
        </p:txBody>
      </p:sp>
      <p:cxnSp>
        <p:nvCxnSpPr>
          <p:cNvPr id="28" name="꺾인 연결선 27"/>
          <p:cNvCxnSpPr>
            <a:stCxn id="8" idx="3"/>
            <a:endCxn id="11" idx="1"/>
          </p:cNvCxnSpPr>
          <p:nvPr/>
        </p:nvCxnSpPr>
        <p:spPr>
          <a:xfrm>
            <a:off x="2471810" y="4876684"/>
            <a:ext cx="1100517" cy="70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모서리가 둥근 직사각형 29"/>
          <p:cNvSpPr/>
          <p:nvPr/>
        </p:nvSpPr>
        <p:spPr>
          <a:xfrm>
            <a:off x="934321" y="3134871"/>
            <a:ext cx="1683145" cy="7849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 smtClean="0"/>
              <a:t>심박수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체온</a:t>
            </a:r>
            <a:endParaRPr lang="ko-KR" altLang="en-US" dirty="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1079979" y="2064559"/>
            <a:ext cx="1391831" cy="7849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아두이노</a:t>
            </a:r>
            <a:endParaRPr lang="ko-KR" altLang="en-US" dirty="0"/>
          </a:p>
        </p:txBody>
      </p:sp>
      <p:sp>
        <p:nvSpPr>
          <p:cNvPr id="35" name="아래쪽 화살표 34"/>
          <p:cNvSpPr/>
          <p:nvPr/>
        </p:nvSpPr>
        <p:spPr>
          <a:xfrm>
            <a:off x="1468395" y="3827435"/>
            <a:ext cx="614995" cy="429493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화살표 연결선 37"/>
          <p:cNvCxnSpPr>
            <a:stCxn id="31" idx="2"/>
            <a:endCxn id="30" idx="0"/>
          </p:cNvCxnSpPr>
          <p:nvPr/>
        </p:nvCxnSpPr>
        <p:spPr>
          <a:xfrm flipH="1">
            <a:off x="1775894" y="2849486"/>
            <a:ext cx="1" cy="2853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오른쪽 화살표 39"/>
          <p:cNvSpPr/>
          <p:nvPr/>
        </p:nvSpPr>
        <p:spPr>
          <a:xfrm>
            <a:off x="6760590" y="4317265"/>
            <a:ext cx="898214" cy="11328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5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부품 가격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8226" y="2009955"/>
            <a:ext cx="11029615" cy="777840"/>
          </a:xfrm>
        </p:spPr>
        <p:txBody>
          <a:bodyPr/>
          <a:lstStyle/>
          <a:p>
            <a:r>
              <a:rPr lang="ko-KR" altLang="en-US" dirty="0" smtClean="0"/>
              <a:t>디바이스 </a:t>
            </a:r>
            <a:r>
              <a:rPr lang="ko-KR" altLang="en-US" dirty="0" err="1" smtClean="0"/>
              <a:t>마트</a:t>
            </a:r>
            <a:r>
              <a:rPr lang="ko-KR" altLang="en-US" dirty="0" smtClean="0"/>
              <a:t> 기준</a:t>
            </a:r>
            <a:r>
              <a:rPr lang="en-US" altLang="ko-KR" dirty="0" smtClean="0"/>
              <a:t>(</a:t>
            </a:r>
            <a:r>
              <a:rPr lang="ko-KR" altLang="en-US" dirty="0" smtClean="0"/>
              <a:t>학교 전자 물품 구매 대행업체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785617"/>
              </p:ext>
            </p:extLst>
          </p:nvPr>
        </p:nvGraphicFramePr>
        <p:xfrm>
          <a:off x="1358231" y="3075182"/>
          <a:ext cx="8127999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센서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모델명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dirty="0" smtClean="0"/>
                        <a:t>가격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심박수</a:t>
                      </a:r>
                      <a:r>
                        <a:rPr lang="ko-KR" altLang="en-US" dirty="0" smtClean="0"/>
                        <a:t> 센서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PSL-</a:t>
                      </a:r>
                      <a:r>
                        <a:rPr lang="en-US" altLang="ko-KR" dirty="0" err="1" smtClean="0"/>
                        <a:t>iECG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/>
                        <a:t>70,000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체온 센서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 smtClean="0"/>
                        <a:t>릴리패드</a:t>
                      </a:r>
                      <a:r>
                        <a:rPr lang="ko-KR" altLang="en-US" dirty="0" smtClean="0"/>
                        <a:t> 포함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온습도</a:t>
                      </a:r>
                      <a:r>
                        <a:rPr lang="ko-KR" altLang="en-US" dirty="0" smtClean="0"/>
                        <a:t> 센서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RHT-01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/>
                        <a:t>6,000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조도 센서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CDS GL5537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/>
                        <a:t>18,000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위치 센서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iBeacon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>
                          <a:effectLst/>
                        </a:rPr>
                        <a:t>135,000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/>
                        <a:t>합계</a:t>
                      </a:r>
                      <a:r>
                        <a:rPr lang="en-US" altLang="ko-KR" b="1" dirty="0" smtClean="0"/>
                        <a:t>(\)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/>
                        <a:t>229,000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282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5800" dirty="0"/>
              <a:t>1. Introduction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      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878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From where the idea comes?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963" y="2130918"/>
            <a:ext cx="4572000" cy="2543175"/>
          </a:xfrm>
        </p:spPr>
      </p:pic>
      <p:sp>
        <p:nvSpPr>
          <p:cNvPr id="6" name="TextBox 5"/>
          <p:cNvSpPr txBox="1"/>
          <p:nvPr/>
        </p:nvSpPr>
        <p:spPr>
          <a:xfrm>
            <a:off x="4287794" y="4876799"/>
            <a:ext cx="3220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영화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아이언 </a:t>
            </a:r>
            <a:r>
              <a:rPr lang="ko-KR" altLang="en-US" dirty="0" smtClean="0"/>
              <a:t>맨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에 </a:t>
            </a:r>
            <a:r>
              <a:rPr lang="ko-KR" altLang="en-US" dirty="0" smtClean="0"/>
              <a:t>등장하는 지능형 홈 컨트롤 시스템인 </a:t>
            </a:r>
            <a:r>
              <a:rPr lang="en-US" altLang="ko-KR" dirty="0" smtClean="0"/>
              <a:t>Jarvis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03373" y="5725836"/>
            <a:ext cx="5189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어떻게 하면 나에게 맞는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나를 잘 아는 집을 만들 수 있을까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389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Smart home system?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32670" y="5906530"/>
            <a:ext cx="6038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거주자가 직접 제어하던 집이 아닌 언제</a:t>
            </a:r>
            <a:r>
              <a:rPr lang="en-US" altLang="ko-KR" dirty="0" smtClean="0"/>
              <a:t>,</a:t>
            </a:r>
            <a:r>
              <a:rPr lang="ko-KR" altLang="en-US" dirty="0" smtClean="0"/>
              <a:t> 어디서든  제어할 수 있는 집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더 나아가 자동화까지 지원하는  홈 시스템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42" y="2090609"/>
            <a:ext cx="5959992" cy="3678238"/>
          </a:xfrm>
        </p:spPr>
      </p:pic>
    </p:spTree>
    <p:extLst>
      <p:ext uri="{BB962C8B-B14F-4D97-AF65-F5344CB8AC3E}">
        <p14:creationId xmlns:p14="http://schemas.microsoft.com/office/powerpoint/2010/main" val="473825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Demand for smart home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969980" y="251201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Strategy </a:t>
            </a:r>
            <a:r>
              <a:rPr lang="en-US" altLang="ko-KR" dirty="0">
                <a:latin typeface="+mj-ea"/>
                <a:ea typeface="+mj-ea"/>
              </a:rPr>
              <a:t>Analytics</a:t>
            </a:r>
            <a:r>
              <a:rPr lang="ko-KR" altLang="en-US" dirty="0">
                <a:latin typeface="+mj-ea"/>
                <a:ea typeface="+mj-ea"/>
              </a:rPr>
              <a:t>에 따르면 지난해 전국 </a:t>
            </a:r>
            <a:r>
              <a:rPr lang="en-US" altLang="ko-KR" dirty="0">
                <a:latin typeface="+mj-ea"/>
                <a:ea typeface="+mj-ea"/>
              </a:rPr>
              <a:t>80</a:t>
            </a:r>
            <a:r>
              <a:rPr lang="ko-KR" altLang="en-US" dirty="0">
                <a:latin typeface="+mj-ea"/>
                <a:ea typeface="+mj-ea"/>
              </a:rPr>
              <a:t>만 가구가 인터넷 기반 스마트 홈 시스템 사용했으며 </a:t>
            </a:r>
            <a:r>
              <a:rPr lang="en-US" altLang="ko-KR" dirty="0">
                <a:latin typeface="+mj-ea"/>
                <a:ea typeface="+mj-ea"/>
              </a:rPr>
              <a:t>2017</a:t>
            </a:r>
            <a:r>
              <a:rPr lang="ko-KR" altLang="en-US" dirty="0">
                <a:latin typeface="+mj-ea"/>
                <a:ea typeface="+mj-ea"/>
              </a:rPr>
              <a:t>년 내 스마트 홈 사용 </a:t>
            </a:r>
            <a:r>
              <a:rPr lang="en-US" altLang="ko-KR" dirty="0">
                <a:latin typeface="+mj-ea"/>
                <a:ea typeface="+mj-ea"/>
              </a:rPr>
              <a:t>1100</a:t>
            </a:r>
            <a:r>
              <a:rPr lang="ko-KR" altLang="en-US" dirty="0">
                <a:latin typeface="+mj-ea"/>
                <a:ea typeface="+mj-ea"/>
              </a:rPr>
              <a:t>만 가구 시대 맞을 것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69980" y="3906314"/>
            <a:ext cx="68868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Juniper Research</a:t>
            </a:r>
            <a:r>
              <a:rPr lang="ko-KR" altLang="en-US" dirty="0" smtClean="0"/>
              <a:t>가 발표한 보고서에 따르면 </a:t>
            </a:r>
            <a:r>
              <a:rPr lang="en-US" altLang="ko-KR" dirty="0" smtClean="0"/>
              <a:t>Netflix, LOVEFILM, Amazon Instant Video</a:t>
            </a:r>
            <a:r>
              <a:rPr lang="ko-KR" altLang="en-US" dirty="0" smtClean="0"/>
              <a:t>등 대기업들이 스마트 홈 시장을 가속화하고 있으며 향후 스마트 홈 디바이스의 활용이 크게 증가할 것으로 예상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56" y="2512011"/>
            <a:ext cx="3729029" cy="390158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969980" y="5458707"/>
            <a:ext cx="58076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서유럽 국가에서도 보안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에너지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텔레콤</a:t>
            </a:r>
            <a:r>
              <a:rPr lang="ko-KR" altLang="en-US" dirty="0" smtClean="0"/>
              <a:t> 등 다양한 스마트 홈 제품과 서비스에 주목하고 있고 소비자들의 수요도 늘어나고 있는 추세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5848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Demand for smart home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122" y="2100648"/>
            <a:ext cx="2556046" cy="297791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438" y="2506816"/>
            <a:ext cx="4572000" cy="25717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93341" y="5346357"/>
            <a:ext cx="8435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국내 </a:t>
            </a:r>
            <a:r>
              <a:rPr lang="en-US" altLang="ko-KR" dirty="0" smtClean="0"/>
              <a:t>IT</a:t>
            </a:r>
            <a:r>
              <a:rPr lang="ko-KR" altLang="en-US" dirty="0" smtClean="0"/>
              <a:t>시장을 이끄는 </a:t>
            </a:r>
            <a:r>
              <a:rPr lang="en-US" altLang="ko-KR" dirty="0" smtClean="0"/>
              <a:t>Samsung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LG</a:t>
            </a:r>
            <a:r>
              <a:rPr lang="ko-KR" altLang="en-US" dirty="0" smtClean="0"/>
              <a:t>같은 대기업에서도 </a:t>
            </a:r>
            <a:r>
              <a:rPr lang="en-US" altLang="ko-KR" dirty="0" smtClean="0"/>
              <a:t>Smart Home</a:t>
            </a:r>
            <a:r>
              <a:rPr lang="ko-KR" altLang="en-US" dirty="0" smtClean="0"/>
              <a:t>에 대한 지대한 관심과 그에 관한 제품을 출시 및 개발하고 있음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882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What’s the difference?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67266" y="2388973"/>
            <a:ext cx="2125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기존의 스마트 홈 시스템 </a:t>
            </a:r>
            <a:endParaRPr lang="ko-KR" altLang="en-US" dirty="0"/>
          </a:p>
        </p:txBody>
      </p:sp>
      <p:sp>
        <p:nvSpPr>
          <p:cNvPr id="6" name="오른쪽 화살표 5"/>
          <p:cNvSpPr/>
          <p:nvPr/>
        </p:nvSpPr>
        <p:spPr>
          <a:xfrm>
            <a:off x="3468130" y="2450757"/>
            <a:ext cx="2100649" cy="2457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799438" y="2388973"/>
            <a:ext cx="3888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나에게 맞게 집을 조정하고 변화시킨다</a:t>
            </a:r>
            <a:r>
              <a:rPr lang="en-US" altLang="ko-KR" dirty="0" smtClean="0"/>
              <a:t>!!</a:t>
            </a:r>
            <a:endParaRPr lang="ko-KR" altLang="en-US" dirty="0"/>
          </a:p>
        </p:txBody>
      </p:sp>
      <p:sp>
        <p:nvSpPr>
          <p:cNvPr id="8" name="왼쪽으로 구부러진 화살표 7"/>
          <p:cNvSpPr/>
          <p:nvPr/>
        </p:nvSpPr>
        <p:spPr>
          <a:xfrm>
            <a:off x="4288825" y="2867309"/>
            <a:ext cx="610005" cy="201581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660555" y="3552052"/>
            <a:ext cx="401666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3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1">
                    <a:lumMod val="75000"/>
                    <a:lumOff val="25000"/>
                  </a:schemeClr>
                </a:solidFill>
              </a:rPr>
              <a:t>More Smart!!</a:t>
            </a:r>
            <a:endParaRPr lang="en-US" altLang="ko-KR" sz="36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6119" y="4992130"/>
            <a:ext cx="2380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Data Base </a:t>
            </a:r>
            <a:r>
              <a:rPr lang="en-US" altLang="ko-KR" dirty="0" smtClean="0"/>
              <a:t>Home</a:t>
            </a:r>
            <a:endParaRPr lang="ko-KR" altLang="en-US" dirty="0"/>
          </a:p>
        </p:txBody>
      </p:sp>
      <p:sp>
        <p:nvSpPr>
          <p:cNvPr id="11" name="오른쪽 화살표 10"/>
          <p:cNvSpPr/>
          <p:nvPr/>
        </p:nvSpPr>
        <p:spPr>
          <a:xfrm>
            <a:off x="3468130" y="5053914"/>
            <a:ext cx="2100649" cy="2457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799437" y="5115012"/>
            <a:ext cx="38882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집이 나에 대한 정보를 수집하여 알아서 나에게 맞추고 스스로 변화한다</a:t>
            </a:r>
            <a:r>
              <a:rPr lang="en-US" altLang="ko-KR" dirty="0" smtClean="0"/>
              <a:t>!!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776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How?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763" y="3749540"/>
            <a:ext cx="1879535" cy="153394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688" y="3994593"/>
            <a:ext cx="2198369" cy="1128892"/>
          </a:xfrm>
          <a:prstGeom prst="rect">
            <a:avLst/>
          </a:prstGeom>
        </p:spPr>
      </p:pic>
      <p:sp>
        <p:nvSpPr>
          <p:cNvPr id="6" name="왼쪽으로 구부러진 화살표 5"/>
          <p:cNvSpPr/>
          <p:nvPr/>
        </p:nvSpPr>
        <p:spPr>
          <a:xfrm rot="18267258">
            <a:off x="1336386" y="2221072"/>
            <a:ext cx="543464" cy="170905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3079" y="2130725"/>
            <a:ext cx="3536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사용자의 행동을 데이터베이스에 축적</a:t>
            </a:r>
            <a:endParaRPr lang="ko-KR" altLang="en-US" dirty="0"/>
          </a:p>
        </p:txBody>
      </p:sp>
      <p:sp>
        <p:nvSpPr>
          <p:cNvPr id="8" name="오른쪽 화살표 7"/>
          <p:cNvSpPr/>
          <p:nvPr/>
        </p:nvSpPr>
        <p:spPr>
          <a:xfrm>
            <a:off x="3145576" y="4442870"/>
            <a:ext cx="2035834" cy="2932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145576" y="3952067"/>
            <a:ext cx="4906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서버로 데이터 전송</a:t>
            </a:r>
            <a:endParaRPr lang="ko-KR" altLang="en-US" dirty="0"/>
          </a:p>
        </p:txBody>
      </p:sp>
      <p:sp>
        <p:nvSpPr>
          <p:cNvPr id="10" name="오른쪽 화살표 9"/>
          <p:cNvSpPr/>
          <p:nvPr/>
        </p:nvSpPr>
        <p:spPr>
          <a:xfrm>
            <a:off x="7945662" y="4317669"/>
            <a:ext cx="914400" cy="766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860062" y="4542501"/>
            <a:ext cx="3030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 분석을 통해 행동 패턴 도출</a:t>
            </a:r>
          </a:p>
        </p:txBody>
      </p:sp>
    </p:spTree>
    <p:extLst>
      <p:ext uri="{BB962C8B-B14F-4D97-AF65-F5344CB8AC3E}">
        <p14:creationId xmlns:p14="http://schemas.microsoft.com/office/powerpoint/2010/main" val="199163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분할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TC103457464[[fn=분할]]</Template>
  <TotalTime>410</TotalTime>
  <Words>608</Words>
  <Application>Microsoft Office PowerPoint</Application>
  <PresentationFormat>와이드스크린</PresentationFormat>
  <Paragraphs>157</Paragraphs>
  <Slides>25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1" baseType="lpstr">
      <vt:lpstr>맑은 고딕</vt:lpstr>
      <vt:lpstr>휴먼매직체</vt:lpstr>
      <vt:lpstr>Arial</vt:lpstr>
      <vt:lpstr>Gill Sans MT</vt:lpstr>
      <vt:lpstr>Wingdings 2</vt:lpstr>
      <vt:lpstr>분할</vt:lpstr>
      <vt:lpstr>Database for smart house</vt:lpstr>
      <vt:lpstr>index</vt:lpstr>
      <vt:lpstr>       1. Introduction            </vt:lpstr>
      <vt:lpstr>From where the idea comes?</vt:lpstr>
      <vt:lpstr>Smart home system?</vt:lpstr>
      <vt:lpstr>Demand for smart home</vt:lpstr>
      <vt:lpstr>Demand for smart home</vt:lpstr>
      <vt:lpstr>What’s the difference?</vt:lpstr>
      <vt:lpstr>How?</vt:lpstr>
      <vt:lpstr>First step to the goal</vt:lpstr>
      <vt:lpstr>          2. Actualization             </vt:lpstr>
      <vt:lpstr>Road Map</vt:lpstr>
      <vt:lpstr>지암 스튜디오 활용도</vt:lpstr>
      <vt:lpstr>Scenario</vt:lpstr>
      <vt:lpstr>Sensor Tables 1</vt:lpstr>
      <vt:lpstr>Sensor Tables 2</vt:lpstr>
      <vt:lpstr>Pattern Tables 1</vt:lpstr>
      <vt:lpstr>Pattern Tables 2</vt:lpstr>
      <vt:lpstr>Pattern Tables 3</vt:lpstr>
      <vt:lpstr>          3. Sensor Information              </vt:lpstr>
      <vt:lpstr>심박수&amp;체온 센서 연결</vt:lpstr>
      <vt:lpstr>온습도 &amp; 조도 센서</vt:lpstr>
      <vt:lpstr>위치 센서 &amp; 라즈베리 파이</vt:lpstr>
      <vt:lpstr>구상도</vt:lpstr>
      <vt:lpstr>부품 가격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스마트 홈 시스템?</dc:title>
  <dc:creator>user</dc:creator>
  <cp:lastModifiedBy>user</cp:lastModifiedBy>
  <cp:revision>26</cp:revision>
  <dcterms:created xsi:type="dcterms:W3CDTF">2014-03-31T12:35:20Z</dcterms:created>
  <dcterms:modified xsi:type="dcterms:W3CDTF">2014-04-02T10:39:20Z</dcterms:modified>
</cp:coreProperties>
</file>