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fc0c0fd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5afc0c0fd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af78e80a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5af78e80a1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afc0c0fd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5afc0c0fdb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b11699fe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5b11699fe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af78e80a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5af78e80a1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b05f9cb7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b05f9cb7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model of user rating for overall data.</a:t>
            </a:r>
            <a:endParaRPr/>
          </a:p>
          <a:p>
            <a:pPr indent="0" lvl="0" marL="0" rtl="0" algn="l">
              <a:spcBef>
                <a:spcPts val="0"/>
              </a:spcBef>
              <a:spcAft>
                <a:spcPts val="0"/>
              </a:spcAft>
              <a:buNone/>
            </a:pPr>
            <a:r>
              <a:rPr lang="en"/>
              <a:t>We used the number of screen shot, the number of languages, size, total rating count, and the number of supportive devices to predict the user rating.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R^2 : 0.818 </a:t>
            </a:r>
            <a:endParaRPr/>
          </a:p>
          <a:p>
            <a:pPr indent="0" lvl="0" marL="0" rtl="0" algn="l">
              <a:spcBef>
                <a:spcPts val="0"/>
              </a:spcBef>
              <a:spcAft>
                <a:spcPts val="0"/>
              </a:spcAft>
              <a:buNone/>
            </a:pPr>
            <a:r>
              <a:rPr lang="en"/>
              <a:t>R-squared (R2) is a statistical measure that represents the proportion of the variance for a dependent variable that's explained by an independent variable or variables in a regression model</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afc0c0fd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afc0c0fd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models that are divided by paid apps and free apps. </a:t>
            </a:r>
            <a:endParaRPr/>
          </a:p>
          <a:p>
            <a:pPr indent="0" lvl="0" marL="0" rtl="0" algn="l">
              <a:spcBef>
                <a:spcPts val="0"/>
              </a:spcBef>
              <a:spcAft>
                <a:spcPts val="0"/>
              </a:spcAft>
              <a:buNone/>
            </a:pPr>
            <a:r>
              <a:rPr lang="en"/>
              <a:t>Since the paid apps differ in price, the price variable is also included as x_6.</a:t>
            </a:r>
            <a:endParaRPr/>
          </a:p>
          <a:p>
            <a:pPr indent="0" lvl="0" marL="0" rtl="0" algn="l">
              <a:spcBef>
                <a:spcPts val="0"/>
              </a:spcBef>
              <a:spcAft>
                <a:spcPts val="0"/>
              </a:spcAft>
              <a:buNone/>
            </a:pPr>
            <a:r>
              <a:rPr lang="en"/>
              <a:t>And the number of supportive devices, x_5 is excluded because the AIC doesn’t change whether we put it or not.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R^2 for free model: 0.8519</a:t>
            </a:r>
            <a:endParaRPr/>
          </a:p>
          <a:p>
            <a:pPr indent="0" lvl="0" marL="0" rtl="0" algn="l">
              <a:spcBef>
                <a:spcPts val="0"/>
              </a:spcBef>
              <a:spcAft>
                <a:spcPts val="0"/>
              </a:spcAft>
              <a:buNone/>
            </a:pPr>
            <a:r>
              <a:rPr lang="en"/>
              <a:t>R^2 for paid model: 0.7457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paid model**</a:t>
            </a:r>
            <a:endParaRPr/>
          </a:p>
          <a:p>
            <a:pPr indent="-298450" lvl="0" marL="457200" rtl="0" algn="l">
              <a:spcBef>
                <a:spcPts val="0"/>
              </a:spcBef>
              <a:spcAft>
                <a:spcPts val="0"/>
              </a:spcAft>
              <a:buSzPts val="1100"/>
              <a:buChar char="-"/>
            </a:pPr>
            <a:r>
              <a:rPr lang="en"/>
              <a:t>Include price feature</a:t>
            </a:r>
            <a:endParaRPr/>
          </a:p>
          <a:p>
            <a:pPr indent="-298450" lvl="0" marL="457200" rtl="0" algn="l">
              <a:spcBef>
                <a:spcPts val="0"/>
              </a:spcBef>
              <a:spcAft>
                <a:spcPts val="0"/>
              </a:spcAft>
              <a:buSzPts val="1100"/>
              <a:buChar char="-"/>
            </a:pPr>
            <a:r>
              <a:rPr lang="en"/>
              <a:t>Exclude x_5 since AIC doesn’t change</a:t>
            </a:r>
            <a:endParaRPr/>
          </a:p>
          <a:p>
            <a:pPr indent="-298450" lvl="1" marL="914400" rtl="0" algn="l">
              <a:spcBef>
                <a:spcPts val="0"/>
              </a:spcBef>
              <a:spcAft>
                <a:spcPts val="0"/>
              </a:spcAft>
              <a:buSzPts val="1100"/>
              <a:buChar char="-"/>
            </a:pPr>
            <a:r>
              <a:rPr lang="en" sz="1200">
                <a:solidFill>
                  <a:srgbClr val="222222"/>
                </a:solidFill>
                <a:highlight>
                  <a:srgbClr val="FFFFFF"/>
                </a:highlight>
                <a:latin typeface="Roboto"/>
                <a:ea typeface="Roboto"/>
                <a:cs typeface="Roboto"/>
                <a:sym typeface="Roboto"/>
              </a:rPr>
              <a:t>The Akaike information criterion (</a:t>
            </a:r>
            <a:r>
              <a:rPr b="1" lang="en" sz="1200">
                <a:solidFill>
                  <a:srgbClr val="222222"/>
                </a:solidFill>
                <a:highlight>
                  <a:srgbClr val="FFFFFF"/>
                </a:highlight>
                <a:latin typeface="Roboto"/>
                <a:ea typeface="Roboto"/>
                <a:cs typeface="Roboto"/>
                <a:sym typeface="Roboto"/>
              </a:rPr>
              <a:t>AIC</a:t>
            </a:r>
            <a:r>
              <a:rPr lang="en" sz="1200">
                <a:solidFill>
                  <a:srgbClr val="222222"/>
                </a:solidFill>
                <a:highlight>
                  <a:srgbClr val="FFFFFF"/>
                </a:highlight>
                <a:latin typeface="Roboto"/>
                <a:ea typeface="Roboto"/>
                <a:cs typeface="Roboto"/>
                <a:sym typeface="Roboto"/>
              </a:rPr>
              <a:t>) is an estimator of the relative quality of </a:t>
            </a:r>
            <a:r>
              <a:rPr b="1" lang="en" sz="1200">
                <a:solidFill>
                  <a:srgbClr val="222222"/>
                </a:solidFill>
                <a:highlight>
                  <a:srgbClr val="FFFFFF"/>
                </a:highlight>
                <a:latin typeface="Roboto"/>
                <a:ea typeface="Roboto"/>
                <a:cs typeface="Roboto"/>
                <a:sym typeface="Roboto"/>
              </a:rPr>
              <a:t>statistical</a:t>
            </a:r>
            <a:r>
              <a:rPr lang="en" sz="1200">
                <a:solidFill>
                  <a:srgbClr val="222222"/>
                </a:solidFill>
                <a:highlight>
                  <a:srgbClr val="FFFFFF"/>
                </a:highlight>
                <a:latin typeface="Roboto"/>
                <a:ea typeface="Roboto"/>
                <a:cs typeface="Roboto"/>
                <a:sym typeface="Roboto"/>
              </a:rPr>
              <a:t> models for a given set of data. </a:t>
            </a:r>
            <a:r>
              <a:rPr lang="en"/>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b00a607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b00a607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Using our model, we can now predict the user rating if you are wondering what the user rating would be for your app. For example, if the app is made like this, we can use the model for paid apps to predict the user rating, and it comes out 4.15 for this app.</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b07f78e5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b07f78e5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b0e8f6bd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b0e8f6b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af26747fb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af26747fb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be32e4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be32e4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f26747fb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f26747fb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0521a5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0521a5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af78e80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5af78e80a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afc0c0fd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 on the left side is the number of apps for each rating ranges from 1 to 5. It shows that most apps have rating 4.5. The table on the right is a list of top 10 apps that have the highest rating count regardless of the genre. We can see that the user rating does not highly depend on the rating count. </a:t>
            </a:r>
            <a:endParaRPr/>
          </a:p>
        </p:txBody>
      </p:sp>
      <p:sp>
        <p:nvSpPr>
          <p:cNvPr id="116" name="Google Shape;116;g5afc0c0fdb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afc0c0fd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group by and order the genres based on the number of apps each genre has. We observe that the number of apps that belong to Games category is 54%. </a:t>
            </a:r>
            <a:endParaRPr/>
          </a:p>
        </p:txBody>
      </p:sp>
      <p:sp>
        <p:nvSpPr>
          <p:cNvPr id="123" name="Google Shape;123;g5afc0c0fdb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afc0c0f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want to answer two questions. The first one is “how is ...?” We would do this part by using bootstrap. The second question is “What could be some…?” In this part we would use AIC to select variables and build regression model to predict the user rating.</a:t>
            </a:r>
            <a:endParaRPr/>
          </a:p>
        </p:txBody>
      </p:sp>
      <p:sp>
        <p:nvSpPr>
          <p:cNvPr id="129" name="Google Shape;129;g5afc0c0fdb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fc0c0fd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dependent variable is t</a:t>
            </a:r>
            <a:r>
              <a:rPr lang="en"/>
              <a:t>he user rating</a:t>
            </a:r>
            <a:r>
              <a:rPr lang="en"/>
              <a:t>. We eliminate variables that do not provide us much information such as id, app name, currency, etc</a:t>
            </a:r>
            <a:r>
              <a:rPr lang="en" sz="1050">
                <a:highlight>
                  <a:srgbClr val="FFFFFF"/>
                </a:highlight>
              </a:rPr>
              <a:t>. We also eliminate rating count and user rating score for app’s current version because using total value would give us a broad picture of how people value the app.</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Next Sebrina would explain how we do the bootstrap.</a:t>
            </a:r>
            <a:endParaRPr sz="1050">
              <a:highlight>
                <a:srgbClr val="FFFFFF"/>
              </a:highlight>
            </a:endParaRPr>
          </a:p>
        </p:txBody>
      </p:sp>
      <p:sp>
        <p:nvSpPr>
          <p:cNvPr id="138" name="Google Shape;138;g5afc0c0fdb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kaggle.com/ramamet4/app-store-apple-data-set-10k-apps%E2%80%8B"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 403 </a:t>
            </a:r>
            <a:endParaRPr/>
          </a:p>
          <a:p>
            <a:pPr indent="0" lvl="0" marL="0" rtl="0" algn="l">
              <a:spcBef>
                <a:spcPts val="0"/>
              </a:spcBef>
              <a:spcAft>
                <a:spcPts val="0"/>
              </a:spcAft>
              <a:buNone/>
            </a:pPr>
            <a:r>
              <a:rPr lang="en"/>
              <a:t>IOS Mobile App</a:t>
            </a:r>
            <a:endParaRPr/>
          </a:p>
        </p:txBody>
      </p:sp>
      <p:sp>
        <p:nvSpPr>
          <p:cNvPr id="71" name="Google Shape;71;p14"/>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Zhiying Xie, Yifei Chen, Seoyoung Park, Ziqi (Katie)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5" name="Shape 145"/>
        <p:cNvGrpSpPr/>
        <p:nvPr/>
      </p:nvGrpSpPr>
      <p:grpSpPr>
        <a:xfrm>
          <a:off x="0" y="0"/>
          <a:ext cx="0" cy="0"/>
          <a:chOff x="0" y="0"/>
          <a:chExt cx="0" cy="0"/>
        </a:xfrm>
      </p:grpSpPr>
      <p:sp>
        <p:nvSpPr>
          <p:cNvPr id="146" name="Google Shape;146;p23"/>
          <p:cNvSpPr/>
          <p:nvPr/>
        </p:nvSpPr>
        <p:spPr>
          <a:xfrm>
            <a:off x="0" y="0"/>
            <a:ext cx="15102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7" name="Google Shape;147;p23"/>
          <p:cNvSpPr/>
          <p:nvPr>
            <p:ph type="title"/>
          </p:nvPr>
        </p:nvSpPr>
        <p:spPr>
          <a:xfrm>
            <a:off x="480050" y="1555775"/>
            <a:ext cx="2092800" cy="20001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FFFFFF"/>
              </a:buClr>
              <a:buSzPts val="2000"/>
              <a:buFont typeface="Calibri"/>
              <a:buNone/>
            </a:pPr>
            <a:r>
              <a:rPr lang="en" sz="1800">
                <a:solidFill>
                  <a:srgbClr val="FFFFFF"/>
                </a:solidFill>
              </a:rPr>
              <a:t>Correlation between variables</a:t>
            </a:r>
            <a:endParaRPr sz="1800"/>
          </a:p>
        </p:txBody>
      </p:sp>
      <p:sp>
        <p:nvSpPr>
          <p:cNvPr id="148" name="Google Shape;148;p23"/>
          <p:cNvSpPr txBox="1"/>
          <p:nvPr/>
        </p:nvSpPr>
        <p:spPr>
          <a:xfrm>
            <a:off x="3141563" y="4539175"/>
            <a:ext cx="57177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4 variables that are most correlated to the average user rating count: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u="sng">
                <a:solidFill>
                  <a:schemeClr val="dk1"/>
                </a:solidFill>
                <a:latin typeface="Calibri"/>
                <a:ea typeface="Calibri"/>
                <a:cs typeface="Calibri"/>
                <a:sym typeface="Calibri"/>
              </a:rPr>
              <a:t># </a:t>
            </a:r>
            <a:r>
              <a:rPr lang="en" sz="1400" u="sng">
                <a:solidFill>
                  <a:schemeClr val="dk1"/>
                </a:solidFill>
                <a:latin typeface="Calibri"/>
                <a:ea typeface="Calibri"/>
                <a:cs typeface="Calibri"/>
                <a:sym typeface="Calibri"/>
              </a:rPr>
              <a:t>of screenshots</a:t>
            </a:r>
            <a:r>
              <a:rPr lang="en" sz="1400">
                <a:solidFill>
                  <a:schemeClr val="dk1"/>
                </a:solidFill>
                <a:latin typeface="Calibri"/>
                <a:ea typeface="Calibri"/>
                <a:cs typeface="Calibri"/>
                <a:sym typeface="Calibri"/>
              </a:rPr>
              <a:t>, </a:t>
            </a:r>
            <a:r>
              <a:rPr lang="en" u="sng">
                <a:solidFill>
                  <a:schemeClr val="dk1"/>
                </a:solidFill>
                <a:latin typeface="Calibri"/>
                <a:ea typeface="Calibri"/>
                <a:cs typeface="Calibri"/>
                <a:sym typeface="Calibri"/>
              </a:rPr>
              <a:t>#</a:t>
            </a:r>
            <a:r>
              <a:rPr lang="en" sz="1400" u="sng">
                <a:solidFill>
                  <a:schemeClr val="dk1"/>
                </a:solidFill>
                <a:latin typeface="Calibri"/>
                <a:ea typeface="Calibri"/>
                <a:cs typeface="Calibri"/>
                <a:sym typeface="Calibri"/>
              </a:rPr>
              <a:t> of languages</a:t>
            </a:r>
            <a:r>
              <a:rPr lang="en" sz="1400">
                <a:solidFill>
                  <a:schemeClr val="dk1"/>
                </a:solidFill>
                <a:latin typeface="Calibri"/>
                <a:ea typeface="Calibri"/>
                <a:cs typeface="Calibri"/>
                <a:sym typeface="Calibri"/>
              </a:rPr>
              <a:t>, </a:t>
            </a:r>
            <a:r>
              <a:rPr lang="en" sz="1400" u="sng">
                <a:solidFill>
                  <a:schemeClr val="dk1"/>
                </a:solidFill>
                <a:latin typeface="Calibri"/>
                <a:ea typeface="Calibri"/>
                <a:cs typeface="Calibri"/>
                <a:sym typeface="Calibri"/>
              </a:rPr>
              <a:t>size in bytes</a:t>
            </a:r>
            <a:r>
              <a:rPr lang="en" sz="1400">
                <a:solidFill>
                  <a:schemeClr val="dk1"/>
                </a:solidFill>
                <a:latin typeface="Calibri"/>
                <a:ea typeface="Calibri"/>
                <a:cs typeface="Calibri"/>
                <a:sym typeface="Calibri"/>
              </a:rPr>
              <a:t>, and </a:t>
            </a:r>
            <a:r>
              <a:rPr lang="en" sz="1400" u="sng">
                <a:solidFill>
                  <a:schemeClr val="dk1"/>
                </a:solidFill>
                <a:latin typeface="Calibri"/>
                <a:ea typeface="Calibri"/>
                <a:cs typeface="Calibri"/>
                <a:sym typeface="Calibri"/>
              </a:rPr>
              <a:t>total rating counts </a:t>
            </a:r>
            <a:endParaRPr sz="1100" u="sng"/>
          </a:p>
        </p:txBody>
      </p:sp>
      <p:pic>
        <p:nvPicPr>
          <p:cNvPr descr="https://lh4.googleusercontent.com/6q5D3upzNzOs4uhj_r6e2GyQmxX4k38h0c4pSuxrl6vrVIzBNBVjmvLCkKleWyb4Sz3dN3AP7cU2kCoGXwvG67usWLeKSy3RPXSyBvQQ2jMBzBu55_jw4M4_hw1DJBUxUtRGjzle" id="149" name="Google Shape;149;p23"/>
          <p:cNvPicPr preferRelativeResize="0"/>
          <p:nvPr/>
        </p:nvPicPr>
        <p:blipFill rotWithShape="1">
          <a:blip r:embed="rId3">
            <a:alphaModFix/>
          </a:blip>
          <a:srcRect b="0" l="0" r="0" t="0"/>
          <a:stretch/>
        </p:blipFill>
        <p:spPr>
          <a:xfrm>
            <a:off x="3221550" y="259038"/>
            <a:ext cx="5050300" cy="4280126"/>
          </a:xfrm>
          <a:prstGeom prst="rect">
            <a:avLst/>
          </a:prstGeom>
          <a:noFill/>
          <a:ln>
            <a:noFill/>
          </a:ln>
        </p:spPr>
      </p:pic>
      <p:sp>
        <p:nvSpPr>
          <p:cNvPr id="150" name="Google Shape;150;p23"/>
          <p:cNvSpPr/>
          <p:nvPr/>
        </p:nvSpPr>
        <p:spPr>
          <a:xfrm>
            <a:off x="5652325" y="847113"/>
            <a:ext cx="312600" cy="297900"/>
          </a:xfrm>
          <a:prstGeom prst="star5">
            <a:avLst>
              <a:gd fmla="val 19098"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5652325" y="3069563"/>
            <a:ext cx="312600" cy="297900"/>
          </a:xfrm>
          <a:prstGeom prst="star5">
            <a:avLst>
              <a:gd fmla="val 19098"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5652325" y="2173213"/>
            <a:ext cx="312600" cy="297900"/>
          </a:xfrm>
          <a:prstGeom prst="star5">
            <a:avLst>
              <a:gd fmla="val 19098"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5652325" y="425663"/>
            <a:ext cx="312600" cy="297900"/>
          </a:xfrm>
          <a:prstGeom prst="star5">
            <a:avLst>
              <a:gd fmla="val 19098"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5652325" y="2621388"/>
            <a:ext cx="312600" cy="297900"/>
          </a:xfrm>
          <a:prstGeom prst="star5">
            <a:avLst>
              <a:gd fmla="val 19098"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24"/>
          <p:cNvSpPr/>
          <p:nvPr/>
        </p:nvSpPr>
        <p:spPr>
          <a:xfrm>
            <a:off x="0" y="0"/>
            <a:ext cx="15102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4"/>
          <p:cNvSpPr/>
          <p:nvPr>
            <p:ph type="title"/>
          </p:nvPr>
        </p:nvSpPr>
        <p:spPr>
          <a:xfrm>
            <a:off x="298975" y="1555800"/>
            <a:ext cx="2417100" cy="2201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2400"/>
              <a:buFont typeface="Calibri"/>
              <a:buNone/>
            </a:pPr>
            <a:r>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Price</a:t>
            </a:r>
            <a:r>
              <a:rPr lang="en" sz="1800">
                <a:solidFill>
                  <a:schemeClr val="lt1"/>
                </a:solidFill>
              </a:rPr>
              <a:t>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in frequency </a:t>
            </a:r>
            <a:endParaRPr sz="1800"/>
          </a:p>
          <a:p>
            <a:pPr indent="0" lvl="0" marL="0" rtl="0" algn="ctr">
              <a:lnSpc>
                <a:spcPct val="90000"/>
              </a:lnSpc>
              <a:spcBef>
                <a:spcPts val="0"/>
              </a:spcBef>
              <a:spcAft>
                <a:spcPts val="0"/>
              </a:spcAft>
              <a:buClr>
                <a:srgbClr val="FFFFFF"/>
              </a:buClr>
              <a:buSzPts val="2000"/>
              <a:buFont typeface="Calibri"/>
              <a:buNone/>
            </a:pPr>
            <a:r>
              <a:t/>
            </a:r>
            <a:endParaRPr sz="1800">
              <a:solidFill>
                <a:srgbClr val="FFFFFF"/>
              </a:solidFill>
            </a:endParaRPr>
          </a:p>
        </p:txBody>
      </p:sp>
      <p:pic>
        <p:nvPicPr>
          <p:cNvPr id="161" name="Google Shape;161;p24"/>
          <p:cNvPicPr preferRelativeResize="0"/>
          <p:nvPr/>
        </p:nvPicPr>
        <p:blipFill rotWithShape="1">
          <a:blip r:embed="rId3">
            <a:alphaModFix/>
          </a:blip>
          <a:srcRect b="0" l="0" r="53934" t="0"/>
          <a:stretch/>
        </p:blipFill>
        <p:spPr>
          <a:xfrm>
            <a:off x="3240025" y="866300"/>
            <a:ext cx="2663950" cy="3580396"/>
          </a:xfrm>
          <a:prstGeom prst="rect">
            <a:avLst/>
          </a:prstGeom>
          <a:noFill/>
          <a:ln>
            <a:noFill/>
          </a:ln>
        </p:spPr>
      </p:pic>
      <p:pic>
        <p:nvPicPr>
          <p:cNvPr id="162" name="Google Shape;162;p24"/>
          <p:cNvPicPr preferRelativeResize="0"/>
          <p:nvPr/>
        </p:nvPicPr>
        <p:blipFill>
          <a:blip r:embed="rId4">
            <a:alphaModFix/>
          </a:blip>
          <a:stretch>
            <a:fillRect/>
          </a:stretch>
        </p:blipFill>
        <p:spPr>
          <a:xfrm>
            <a:off x="6239500" y="693325"/>
            <a:ext cx="2663950" cy="3904050"/>
          </a:xfrm>
          <a:prstGeom prst="rect">
            <a:avLst/>
          </a:prstGeom>
          <a:noFill/>
          <a:ln>
            <a:noFill/>
          </a:ln>
        </p:spPr>
      </p:pic>
      <p:sp>
        <p:nvSpPr>
          <p:cNvPr id="163" name="Google Shape;163;p24"/>
          <p:cNvSpPr txBox="1"/>
          <p:nvPr/>
        </p:nvSpPr>
        <p:spPr>
          <a:xfrm rot="-5400000">
            <a:off x="1946050" y="2262375"/>
            <a:ext cx="23841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Rating count</a:t>
            </a:r>
            <a:endParaRPr sz="1800">
              <a:latin typeface="Roboto"/>
              <a:ea typeface="Roboto"/>
              <a:cs typeface="Roboto"/>
              <a:sym typeface="Roboto"/>
            </a:endParaRPr>
          </a:p>
        </p:txBody>
      </p:sp>
      <p:sp>
        <p:nvSpPr>
          <p:cNvPr id="164" name="Google Shape;164;p24"/>
          <p:cNvSpPr txBox="1"/>
          <p:nvPr/>
        </p:nvSpPr>
        <p:spPr>
          <a:xfrm>
            <a:off x="4119325" y="4325975"/>
            <a:ext cx="14184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price</a:t>
            </a:r>
            <a:endParaRPr sz="1800">
              <a:latin typeface="Roboto"/>
              <a:ea typeface="Roboto"/>
              <a:cs typeface="Roboto"/>
              <a:sym typeface="Roboto"/>
            </a:endParaRPr>
          </a:p>
        </p:txBody>
      </p:sp>
      <p:sp>
        <p:nvSpPr>
          <p:cNvPr id="165" name="Google Shape;165;p24"/>
          <p:cNvSpPr txBox="1"/>
          <p:nvPr/>
        </p:nvSpPr>
        <p:spPr>
          <a:xfrm>
            <a:off x="3240025" y="536850"/>
            <a:ext cx="5663400" cy="4440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Rating count vs price</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sp>
        <p:nvSpPr>
          <p:cNvPr id="170" name="Google Shape;170;p25"/>
          <p:cNvSpPr/>
          <p:nvPr/>
        </p:nvSpPr>
        <p:spPr>
          <a:xfrm>
            <a:off x="0" y="0"/>
            <a:ext cx="15102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1" name="Google Shape;171;p25"/>
          <p:cNvSpPr/>
          <p:nvPr>
            <p:ph type="title"/>
          </p:nvPr>
        </p:nvSpPr>
        <p:spPr>
          <a:xfrm>
            <a:off x="480060" y="1555772"/>
            <a:ext cx="2064300" cy="20319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2400"/>
              <a:buFont typeface="Calibri"/>
              <a:buNone/>
            </a:pPr>
            <a:r>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User Rating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in Price </a:t>
            </a:r>
            <a:endParaRPr sz="1800"/>
          </a:p>
          <a:p>
            <a:pPr indent="0" lvl="0" marL="0" rtl="0" algn="ctr">
              <a:lnSpc>
                <a:spcPct val="90000"/>
              </a:lnSpc>
              <a:spcBef>
                <a:spcPts val="0"/>
              </a:spcBef>
              <a:spcAft>
                <a:spcPts val="0"/>
              </a:spcAft>
              <a:buClr>
                <a:srgbClr val="FFFFFF"/>
              </a:buClr>
              <a:buSzPts val="2000"/>
              <a:buFont typeface="Calibri"/>
              <a:buNone/>
            </a:pPr>
            <a:r>
              <a:t/>
            </a:r>
            <a:endParaRPr sz="1800">
              <a:solidFill>
                <a:srgbClr val="FFFFFF"/>
              </a:solidFill>
            </a:endParaRPr>
          </a:p>
        </p:txBody>
      </p:sp>
      <p:pic>
        <p:nvPicPr>
          <p:cNvPr id="172" name="Google Shape;172;p25"/>
          <p:cNvPicPr preferRelativeResize="0"/>
          <p:nvPr/>
        </p:nvPicPr>
        <p:blipFill>
          <a:blip r:embed="rId3">
            <a:alphaModFix/>
          </a:blip>
          <a:stretch>
            <a:fillRect/>
          </a:stretch>
        </p:blipFill>
        <p:spPr>
          <a:xfrm>
            <a:off x="2711824" y="135613"/>
            <a:ext cx="6245975" cy="4872275"/>
          </a:xfrm>
          <a:prstGeom prst="rect">
            <a:avLst/>
          </a:prstGeom>
          <a:noFill/>
          <a:ln>
            <a:noFill/>
          </a:ln>
        </p:spPr>
      </p:pic>
      <p:sp>
        <p:nvSpPr>
          <p:cNvPr id="173" name="Google Shape;173;p25"/>
          <p:cNvSpPr txBox="1"/>
          <p:nvPr/>
        </p:nvSpPr>
        <p:spPr>
          <a:xfrm>
            <a:off x="4039650" y="135625"/>
            <a:ext cx="4752300" cy="332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95% CI from Bootstrap for user rating in price</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Google Shape;178;p26"/>
          <p:cNvSpPr/>
          <p:nvPr/>
        </p:nvSpPr>
        <p:spPr>
          <a:xfrm>
            <a:off x="0" y="0"/>
            <a:ext cx="15102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9" name="Google Shape;179;p26"/>
          <p:cNvSpPr/>
          <p:nvPr>
            <p:ph type="title"/>
          </p:nvPr>
        </p:nvSpPr>
        <p:spPr>
          <a:xfrm>
            <a:off x="298975" y="1555800"/>
            <a:ext cx="2417100" cy="22014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2400"/>
              <a:buFont typeface="Calibri"/>
              <a:buNone/>
            </a:pPr>
            <a:r>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User Rating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in languages </a:t>
            </a:r>
            <a:endParaRPr sz="1800"/>
          </a:p>
          <a:p>
            <a:pPr indent="0" lvl="0" marL="0" rtl="0" algn="ctr">
              <a:lnSpc>
                <a:spcPct val="90000"/>
              </a:lnSpc>
              <a:spcBef>
                <a:spcPts val="0"/>
              </a:spcBef>
              <a:spcAft>
                <a:spcPts val="0"/>
              </a:spcAft>
              <a:buClr>
                <a:srgbClr val="FFFFFF"/>
              </a:buClr>
              <a:buSzPts val="2000"/>
              <a:buFont typeface="Calibri"/>
              <a:buNone/>
            </a:pPr>
            <a:r>
              <a:t/>
            </a:r>
            <a:endParaRPr sz="1800">
              <a:solidFill>
                <a:srgbClr val="FFFFFF"/>
              </a:solidFill>
            </a:endParaRPr>
          </a:p>
        </p:txBody>
      </p:sp>
      <p:pic>
        <p:nvPicPr>
          <p:cNvPr id="180" name="Google Shape;180;p26"/>
          <p:cNvPicPr preferRelativeResize="0"/>
          <p:nvPr/>
        </p:nvPicPr>
        <p:blipFill>
          <a:blip r:embed="rId3">
            <a:alphaModFix/>
          </a:blip>
          <a:stretch>
            <a:fillRect/>
          </a:stretch>
        </p:blipFill>
        <p:spPr>
          <a:xfrm>
            <a:off x="2961575" y="213337"/>
            <a:ext cx="6046674" cy="471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4" name="Shape 184"/>
        <p:cNvGrpSpPr/>
        <p:nvPr/>
      </p:nvGrpSpPr>
      <p:grpSpPr>
        <a:xfrm>
          <a:off x="0" y="0"/>
          <a:ext cx="0" cy="0"/>
          <a:chOff x="0" y="0"/>
          <a:chExt cx="0" cy="0"/>
        </a:xfrm>
      </p:grpSpPr>
      <p:sp>
        <p:nvSpPr>
          <p:cNvPr id="185" name="Google Shape;185;p27"/>
          <p:cNvSpPr/>
          <p:nvPr/>
        </p:nvSpPr>
        <p:spPr>
          <a:xfrm>
            <a:off x="0" y="0"/>
            <a:ext cx="15102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6" name="Google Shape;186;p27"/>
          <p:cNvSpPr/>
          <p:nvPr>
            <p:ph type="title"/>
          </p:nvPr>
        </p:nvSpPr>
        <p:spPr>
          <a:xfrm>
            <a:off x="482850" y="1555800"/>
            <a:ext cx="2112600" cy="20319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2400"/>
              <a:buFont typeface="Calibri"/>
              <a:buNone/>
            </a:pPr>
            <a:r>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User Rating </a:t>
            </a:r>
            <a:endParaRPr sz="1800">
              <a:solidFill>
                <a:schemeClr val="lt1"/>
              </a:solidFill>
            </a:endParaRPr>
          </a:p>
          <a:p>
            <a:pPr indent="0" lvl="0" marL="0" rtl="0" algn="ctr">
              <a:spcBef>
                <a:spcPts val="0"/>
              </a:spcBef>
              <a:spcAft>
                <a:spcPts val="0"/>
              </a:spcAft>
              <a:buClr>
                <a:schemeClr val="lt1"/>
              </a:buClr>
              <a:buSzPts val="2400"/>
              <a:buFont typeface="Calibri"/>
              <a:buNone/>
            </a:pPr>
            <a:r>
              <a:rPr lang="en" sz="1800">
                <a:solidFill>
                  <a:schemeClr val="lt1"/>
                </a:solidFill>
              </a:rPr>
              <a:t>in screenshot </a:t>
            </a:r>
            <a:endParaRPr sz="1800"/>
          </a:p>
          <a:p>
            <a:pPr indent="0" lvl="0" marL="0" rtl="0" algn="ctr">
              <a:lnSpc>
                <a:spcPct val="90000"/>
              </a:lnSpc>
              <a:spcBef>
                <a:spcPts val="0"/>
              </a:spcBef>
              <a:spcAft>
                <a:spcPts val="0"/>
              </a:spcAft>
              <a:buClr>
                <a:srgbClr val="FFFFFF"/>
              </a:buClr>
              <a:buSzPts val="2000"/>
              <a:buFont typeface="Calibri"/>
              <a:buNone/>
            </a:pPr>
            <a:r>
              <a:t/>
            </a:r>
            <a:endParaRPr sz="1800">
              <a:solidFill>
                <a:srgbClr val="FFFFFF"/>
              </a:solidFill>
            </a:endParaRPr>
          </a:p>
        </p:txBody>
      </p:sp>
      <p:pic>
        <p:nvPicPr>
          <p:cNvPr id="187" name="Google Shape;187;p27"/>
          <p:cNvPicPr preferRelativeResize="0"/>
          <p:nvPr/>
        </p:nvPicPr>
        <p:blipFill>
          <a:blip r:embed="rId3">
            <a:alphaModFix/>
          </a:blip>
          <a:stretch>
            <a:fillRect/>
          </a:stretch>
        </p:blipFill>
        <p:spPr>
          <a:xfrm>
            <a:off x="2730675" y="46975"/>
            <a:ext cx="6286550" cy="5032225"/>
          </a:xfrm>
          <a:prstGeom prst="rect">
            <a:avLst/>
          </a:prstGeom>
          <a:noFill/>
          <a:ln>
            <a:noFill/>
          </a:ln>
        </p:spPr>
      </p:pic>
      <p:sp>
        <p:nvSpPr>
          <p:cNvPr id="188" name="Google Shape;188;p27"/>
          <p:cNvSpPr txBox="1"/>
          <p:nvPr/>
        </p:nvSpPr>
        <p:spPr>
          <a:xfrm>
            <a:off x="4013700" y="5"/>
            <a:ext cx="4919100" cy="3921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95% CI from Bootstrap for user rating in screenshots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04100" y="4132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of User Rating (overall)</a:t>
            </a:r>
            <a:endParaRPr/>
          </a:p>
        </p:txBody>
      </p:sp>
      <p:sp>
        <p:nvSpPr>
          <p:cNvPr id="194" name="Google Shape;194;p28"/>
          <p:cNvSpPr txBox="1"/>
          <p:nvPr/>
        </p:nvSpPr>
        <p:spPr>
          <a:xfrm>
            <a:off x="5964300" y="2924325"/>
            <a:ext cx="2960400" cy="15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y = user rating (0-5)</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x_1 = number of screen shot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x_2 = number of languages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x_3 = size in MB</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x_4 = total rating count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x_5 = number of supportive devices</a:t>
            </a:r>
            <a:endParaRPr>
              <a:latin typeface="Calibri"/>
              <a:ea typeface="Calibri"/>
              <a:cs typeface="Calibri"/>
              <a:sym typeface="Calibri"/>
            </a:endParaRPr>
          </a:p>
        </p:txBody>
      </p:sp>
      <p:sp>
        <p:nvSpPr>
          <p:cNvPr id="195" name="Google Shape;195;p28"/>
          <p:cNvSpPr/>
          <p:nvPr/>
        </p:nvSpPr>
        <p:spPr>
          <a:xfrm>
            <a:off x="279150" y="1763625"/>
            <a:ext cx="8618100" cy="7422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flipH="1" rot="10800000">
            <a:off x="8515275" y="2165150"/>
            <a:ext cx="123300" cy="12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y = -0.3251 + 0.0003848x_1^4 + 0.0749x_2^{1/5} + 5.445*10^{-37}x_3^{10} + 3.481x_4^{1/50} + 0.00000282x_5^{3}" id="197" name="Google Shape;197;p28" title="MathEquation,#000000"/>
          <p:cNvPicPr preferRelativeResize="0"/>
          <p:nvPr/>
        </p:nvPicPr>
        <p:blipFill>
          <a:blip r:embed="rId3">
            <a:alphaModFix/>
          </a:blip>
          <a:stretch>
            <a:fillRect/>
          </a:stretch>
        </p:blipFill>
        <p:spPr>
          <a:xfrm>
            <a:off x="395738" y="1967024"/>
            <a:ext cx="8384926" cy="335400"/>
          </a:xfrm>
          <a:prstGeom prst="rect">
            <a:avLst/>
          </a:prstGeom>
          <a:noFill/>
          <a:ln>
            <a:noFill/>
          </a:ln>
        </p:spPr>
      </p:pic>
      <p:cxnSp>
        <p:nvCxnSpPr>
          <p:cNvPr id="198" name="Google Shape;198;p28"/>
          <p:cNvCxnSpPr/>
          <p:nvPr/>
        </p:nvCxnSpPr>
        <p:spPr>
          <a:xfrm>
            <a:off x="5871875" y="3070400"/>
            <a:ext cx="0" cy="1255200"/>
          </a:xfrm>
          <a:prstGeom prst="straightConnector1">
            <a:avLst/>
          </a:prstGeom>
          <a:noFill/>
          <a:ln cap="flat" cmpd="sng" w="38100">
            <a:solidFill>
              <a:srgbClr val="4A86E8"/>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p:nvPr/>
        </p:nvSpPr>
        <p:spPr>
          <a:xfrm>
            <a:off x="523550" y="1780263"/>
            <a:ext cx="8083800" cy="7422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523550" y="3037050"/>
            <a:ext cx="8083800" cy="7422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ph type="title"/>
          </p:nvPr>
        </p:nvSpPr>
        <p:spPr>
          <a:xfrm>
            <a:off x="442475" y="4128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of User Rating (Paid &amp; Free)</a:t>
            </a:r>
            <a:endParaRPr/>
          </a:p>
        </p:txBody>
      </p:sp>
      <p:sp>
        <p:nvSpPr>
          <p:cNvPr id="206" name="Google Shape;206;p29"/>
          <p:cNvSpPr txBox="1"/>
          <p:nvPr/>
        </p:nvSpPr>
        <p:spPr>
          <a:xfrm>
            <a:off x="442475" y="1374725"/>
            <a:ext cx="32508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Model for </a:t>
            </a:r>
            <a:r>
              <a:rPr b="1" i="1" lang="en">
                <a:latin typeface="Calibri"/>
                <a:ea typeface="Calibri"/>
                <a:cs typeface="Calibri"/>
                <a:sym typeface="Calibri"/>
              </a:rPr>
              <a:t>free</a:t>
            </a:r>
            <a:r>
              <a:rPr i="1" lang="en">
                <a:latin typeface="Calibri"/>
                <a:ea typeface="Calibri"/>
                <a:cs typeface="Calibri"/>
                <a:sym typeface="Calibri"/>
              </a:rPr>
              <a:t> </a:t>
            </a:r>
            <a:r>
              <a:rPr lang="en">
                <a:latin typeface="Calibri"/>
                <a:ea typeface="Calibri"/>
                <a:cs typeface="Calibri"/>
                <a:sym typeface="Calibri"/>
              </a:rPr>
              <a:t>apps: </a:t>
            </a:r>
            <a:endParaRPr>
              <a:latin typeface="Calibri"/>
              <a:ea typeface="Calibri"/>
              <a:cs typeface="Calibri"/>
              <a:sym typeface="Calibri"/>
            </a:endParaRPr>
          </a:p>
        </p:txBody>
      </p:sp>
      <p:sp>
        <p:nvSpPr>
          <p:cNvPr id="207" name="Google Shape;207;p29"/>
          <p:cNvSpPr txBox="1"/>
          <p:nvPr/>
        </p:nvSpPr>
        <p:spPr>
          <a:xfrm>
            <a:off x="442475" y="2586925"/>
            <a:ext cx="32508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Model for </a:t>
            </a:r>
            <a:r>
              <a:rPr b="1" i="1" lang="en">
                <a:latin typeface="Calibri"/>
                <a:ea typeface="Calibri"/>
                <a:cs typeface="Calibri"/>
                <a:sym typeface="Calibri"/>
              </a:rPr>
              <a:t>paid</a:t>
            </a:r>
            <a:r>
              <a:rPr lang="en">
                <a:latin typeface="Calibri"/>
                <a:ea typeface="Calibri"/>
                <a:cs typeface="Calibri"/>
                <a:sym typeface="Calibri"/>
              </a:rPr>
              <a:t> apps: </a:t>
            </a:r>
            <a:endParaRPr>
              <a:latin typeface="Calibri"/>
              <a:ea typeface="Calibri"/>
              <a:cs typeface="Calibri"/>
              <a:sym typeface="Calibri"/>
            </a:endParaRPr>
          </a:p>
        </p:txBody>
      </p:sp>
      <p:sp>
        <p:nvSpPr>
          <p:cNvPr id="208" name="Google Shape;208;p29"/>
          <p:cNvSpPr txBox="1"/>
          <p:nvPr/>
        </p:nvSpPr>
        <p:spPr>
          <a:xfrm>
            <a:off x="6358850" y="3779250"/>
            <a:ext cx="2400900" cy="11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y = user rating (0-5)</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x_1 = number of screen shot</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x_2 = number of languages</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x_3 = size in MB</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x_4 = total rating count</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x_5 = number of supportive devices</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x_6 = price </a:t>
            </a:r>
            <a:endParaRPr sz="1100">
              <a:latin typeface="Calibri"/>
              <a:ea typeface="Calibri"/>
              <a:cs typeface="Calibri"/>
              <a:sym typeface="Calibri"/>
            </a:endParaRPr>
          </a:p>
        </p:txBody>
      </p:sp>
      <p:pic>
        <p:nvPicPr>
          <p:cNvPr descr="y = -0.7561 + 0.0002714x_1^4 + 0.1543x_2^{1/8}+0.06206log(x_3) + 3.589x_4^{1/72} + 1.353 * 10^{-7}x_5^{4}" id="209" name="Google Shape;209;p29" title="MathEquation,#000000"/>
          <p:cNvPicPr preferRelativeResize="0"/>
          <p:nvPr/>
        </p:nvPicPr>
        <p:blipFill>
          <a:blip r:embed="rId3">
            <a:alphaModFix/>
          </a:blip>
          <a:stretch>
            <a:fillRect/>
          </a:stretch>
        </p:blipFill>
        <p:spPr>
          <a:xfrm>
            <a:off x="628650" y="1950300"/>
            <a:ext cx="7886700" cy="325313"/>
          </a:xfrm>
          <a:prstGeom prst="rect">
            <a:avLst/>
          </a:prstGeom>
          <a:noFill/>
          <a:ln>
            <a:noFill/>
          </a:ln>
        </p:spPr>
      </p:pic>
      <p:pic>
        <p:nvPicPr>
          <p:cNvPr descr="y = -0.2885 + 0.002175x_1^3 + 0.05908 x_2^{1/3}+ 1.509 * 10^{-58} x_3^{16}+3.557 x_4^{1/49} + 0.03899x_6^{1/3}" id="210" name="Google Shape;210;p29" title="MathEquation,#000000"/>
          <p:cNvPicPr preferRelativeResize="0"/>
          <p:nvPr/>
        </p:nvPicPr>
        <p:blipFill>
          <a:blip r:embed="rId4">
            <a:alphaModFix/>
          </a:blip>
          <a:stretch>
            <a:fillRect/>
          </a:stretch>
        </p:blipFill>
        <p:spPr>
          <a:xfrm>
            <a:off x="622103" y="3259475"/>
            <a:ext cx="7886734" cy="325325"/>
          </a:xfrm>
          <a:prstGeom prst="rect">
            <a:avLst/>
          </a:prstGeom>
          <a:noFill/>
          <a:ln>
            <a:noFill/>
          </a:ln>
        </p:spPr>
      </p:pic>
      <p:cxnSp>
        <p:nvCxnSpPr>
          <p:cNvPr id="211" name="Google Shape;211;p29"/>
          <p:cNvCxnSpPr/>
          <p:nvPr/>
        </p:nvCxnSpPr>
        <p:spPr>
          <a:xfrm flipH="1">
            <a:off x="6308600" y="3935500"/>
            <a:ext cx="300" cy="1131600"/>
          </a:xfrm>
          <a:prstGeom prst="straightConnector1">
            <a:avLst/>
          </a:prstGeom>
          <a:noFill/>
          <a:ln cap="flat" cmpd="sng" w="38100">
            <a:solidFill>
              <a:srgbClr val="4A86E8"/>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26450" y="3862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the user rating of an app</a:t>
            </a:r>
            <a:endParaRPr/>
          </a:p>
        </p:txBody>
      </p:sp>
      <p:sp>
        <p:nvSpPr>
          <p:cNvPr id="217" name="Google Shape;217;p30"/>
          <p:cNvSpPr txBox="1"/>
          <p:nvPr>
            <p:ph idx="4294967295" type="body"/>
          </p:nvPr>
        </p:nvSpPr>
        <p:spPr>
          <a:xfrm>
            <a:off x="628650" y="1369219"/>
            <a:ext cx="7886700" cy="3263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For example:</a:t>
            </a:r>
            <a:endParaRPr/>
          </a:p>
          <a:p>
            <a:pPr indent="-311150" lvl="0" marL="457200" rtl="0" algn="l">
              <a:spcBef>
                <a:spcPts val="1600"/>
              </a:spcBef>
              <a:spcAft>
                <a:spcPts val="0"/>
              </a:spcAft>
              <a:buSzPts val="1300"/>
              <a:buChar char="●"/>
            </a:pPr>
            <a:r>
              <a:rPr lang="en"/>
              <a:t>For a </a:t>
            </a:r>
            <a:r>
              <a:rPr i="1" lang="en"/>
              <a:t>paid</a:t>
            </a:r>
            <a:r>
              <a:rPr lang="en"/>
              <a:t> game app (</a:t>
            </a:r>
            <a:r>
              <a:rPr lang="en">
                <a:solidFill>
                  <a:srgbClr val="674EA7"/>
                </a:solidFill>
              </a:rPr>
              <a:t>$0.99</a:t>
            </a:r>
            <a:r>
              <a:rPr lang="en"/>
              <a:t>) with the </a:t>
            </a:r>
            <a:r>
              <a:rPr i="1" lang="en">
                <a:solidFill>
                  <a:srgbClr val="FF9900"/>
                </a:solidFill>
              </a:rPr>
              <a:t>3 screenshots</a:t>
            </a:r>
            <a:r>
              <a:rPr lang="en"/>
              <a:t> in ipad Itunes stores, </a:t>
            </a:r>
            <a:r>
              <a:rPr i="1" lang="en">
                <a:solidFill>
                  <a:srgbClr val="6AA84F"/>
                </a:solidFill>
              </a:rPr>
              <a:t>4 usable languages</a:t>
            </a:r>
            <a:r>
              <a:rPr lang="en"/>
              <a:t>, </a:t>
            </a:r>
            <a:r>
              <a:rPr i="1" lang="en">
                <a:solidFill>
                  <a:srgbClr val="E06666"/>
                </a:solidFill>
              </a:rPr>
              <a:t>size of 34.4 MB</a:t>
            </a:r>
            <a:r>
              <a:rPr lang="en"/>
              <a:t>, </a:t>
            </a:r>
            <a:r>
              <a:rPr i="1" lang="en">
                <a:solidFill>
                  <a:srgbClr val="6D9EEB"/>
                </a:solidFill>
              </a:rPr>
              <a:t>total rating count of 6334</a:t>
            </a:r>
            <a:r>
              <a:rPr lang="en"/>
              <a:t>, </a:t>
            </a:r>
            <a:r>
              <a:rPr lang="en"/>
              <a:t>and </a:t>
            </a:r>
            <a:r>
              <a:rPr i="1" lang="en">
                <a:solidFill>
                  <a:srgbClr val="A64D79"/>
                </a:solidFill>
              </a:rPr>
              <a:t>10 supportive devices</a:t>
            </a:r>
            <a:r>
              <a:rPr lang="en"/>
              <a:t>, what is the predicted user rating disregarding its content?</a:t>
            </a:r>
            <a:endParaRPr/>
          </a:p>
          <a:p>
            <a:pPr indent="-311150" lvl="0" marL="457200" rtl="0" algn="l">
              <a:spcBef>
                <a:spcPts val="0"/>
              </a:spcBef>
              <a:spcAft>
                <a:spcPts val="0"/>
              </a:spcAft>
              <a:buSzPts val="1300"/>
              <a:buChar char="●"/>
            </a:pPr>
            <a:r>
              <a:rPr lang="en"/>
              <a:t>predicted user rating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u="sng"/>
          </a:p>
          <a:p>
            <a:pPr indent="0" lvl="0" marL="0" rtl="0" algn="l">
              <a:spcBef>
                <a:spcPts val="1600"/>
              </a:spcBef>
              <a:spcAft>
                <a:spcPts val="1600"/>
              </a:spcAft>
              <a:buNone/>
            </a:pPr>
            <a:r>
              <a:rPr lang="en" u="sng"/>
              <a:t>	</a:t>
            </a:r>
            <a:r>
              <a:rPr b="1" lang="en" sz="1500"/>
              <a:t>→</a:t>
            </a:r>
            <a:r>
              <a:rPr lang="en" u="sng"/>
              <a:t> </a:t>
            </a:r>
            <a:endParaRPr u="sng"/>
          </a:p>
        </p:txBody>
      </p:sp>
      <p:sp>
        <p:nvSpPr>
          <p:cNvPr id="218" name="Google Shape;218;p30"/>
          <p:cNvSpPr/>
          <p:nvPr/>
        </p:nvSpPr>
        <p:spPr>
          <a:xfrm>
            <a:off x="523563" y="2966600"/>
            <a:ext cx="8083800" cy="742200"/>
          </a:xfrm>
          <a:prstGeom prst="roundRect">
            <a:avLst>
              <a:gd fmla="val 16667"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y = -0.2885 + 0.002175x_1^3 + 0.05908 x_2^{1/3}+ 1.509 * 10^{-58} x_3^{16}+3.557 x_4^{1/49} + 0.03899x_6^{1/3}" id="219" name="Google Shape;219;p30" title="MathEquation,#000000"/>
          <p:cNvPicPr preferRelativeResize="0"/>
          <p:nvPr/>
        </p:nvPicPr>
        <p:blipFill>
          <a:blip r:embed="rId3">
            <a:alphaModFix/>
          </a:blip>
          <a:stretch>
            <a:fillRect/>
          </a:stretch>
        </p:blipFill>
        <p:spPr>
          <a:xfrm>
            <a:off x="622103" y="3183275"/>
            <a:ext cx="7886734" cy="325325"/>
          </a:xfrm>
          <a:prstGeom prst="rect">
            <a:avLst/>
          </a:prstGeom>
          <a:noFill/>
          <a:ln>
            <a:noFill/>
          </a:ln>
        </p:spPr>
      </p:pic>
      <p:pic>
        <p:nvPicPr>
          <p:cNvPr descr="x_1 = 3, x_2 = 4, x_3 = 34.4, x_4 = 6334, x_5 = 10, x_6 = 0.99&#10;" id="220" name="Google Shape;220;p30" title="MathEquation,#000000"/>
          <p:cNvPicPr preferRelativeResize="0"/>
          <p:nvPr/>
        </p:nvPicPr>
        <p:blipFill>
          <a:blip r:embed="rId4">
            <a:alphaModFix/>
          </a:blip>
          <a:stretch>
            <a:fillRect/>
          </a:stretch>
        </p:blipFill>
        <p:spPr>
          <a:xfrm>
            <a:off x="1261625" y="3906125"/>
            <a:ext cx="5680560" cy="255625"/>
          </a:xfrm>
          <a:prstGeom prst="rect">
            <a:avLst/>
          </a:prstGeom>
          <a:noFill/>
          <a:ln>
            <a:noFill/>
          </a:ln>
        </p:spPr>
      </p:pic>
      <p:pic>
        <p:nvPicPr>
          <p:cNvPr descr=" y = 4.15561" id="221" name="Google Shape;221;p30" title="MathEquation,#000000"/>
          <p:cNvPicPr preferRelativeResize="0"/>
          <p:nvPr/>
        </p:nvPicPr>
        <p:blipFill>
          <a:blip r:embed="rId5">
            <a:alphaModFix/>
          </a:blip>
          <a:stretch>
            <a:fillRect/>
          </a:stretch>
        </p:blipFill>
        <p:spPr>
          <a:xfrm>
            <a:off x="1441150" y="4258100"/>
            <a:ext cx="1210062" cy="255625"/>
          </a:xfrm>
          <a:prstGeom prst="rect">
            <a:avLst/>
          </a:prstGeom>
          <a:noFill/>
          <a:ln>
            <a:noFill/>
          </a:ln>
        </p:spPr>
      </p:pic>
      <p:sp>
        <p:nvSpPr>
          <p:cNvPr id="222" name="Google Shape;222;p30"/>
          <p:cNvSpPr txBox="1"/>
          <p:nvPr/>
        </p:nvSpPr>
        <p:spPr>
          <a:xfrm>
            <a:off x="7215525" y="3810000"/>
            <a:ext cx="1928400" cy="10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alibri"/>
                <a:ea typeface="Calibri"/>
                <a:cs typeface="Calibri"/>
                <a:sym typeface="Calibri"/>
              </a:rPr>
              <a:t>y = user rating (0-5)</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x_1 = number of screen shot</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x_2 = number of languages</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x_3 = size in MB</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x_4 = total rating count</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x_5 = number of supportive devices</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x_6 = price </a:t>
            </a:r>
            <a:endParaRPr sz="800">
              <a:latin typeface="Calibri"/>
              <a:ea typeface="Calibri"/>
              <a:cs typeface="Calibri"/>
              <a:sym typeface="Calibri"/>
            </a:endParaRPr>
          </a:p>
        </p:txBody>
      </p:sp>
      <p:cxnSp>
        <p:nvCxnSpPr>
          <p:cNvPr id="223" name="Google Shape;223;p30"/>
          <p:cNvCxnSpPr/>
          <p:nvPr/>
        </p:nvCxnSpPr>
        <p:spPr>
          <a:xfrm>
            <a:off x="7160550" y="3877225"/>
            <a:ext cx="11100" cy="1053300"/>
          </a:xfrm>
          <a:prstGeom prst="straightConnector1">
            <a:avLst/>
          </a:prstGeom>
          <a:noFill/>
          <a:ln cap="flat" cmpd="sng" w="38100">
            <a:solidFill>
              <a:srgbClr val="4A86E8"/>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1904550" y="1949400"/>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2"/>
          <p:cNvPicPr preferRelativeResize="0"/>
          <p:nvPr/>
        </p:nvPicPr>
        <p:blipFill>
          <a:blip r:embed="rId3">
            <a:alphaModFix/>
          </a:blip>
          <a:stretch>
            <a:fillRect/>
          </a:stretch>
        </p:blipFill>
        <p:spPr>
          <a:xfrm>
            <a:off x="0" y="0"/>
            <a:ext cx="9144000" cy="53339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93650" y="4189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Dataset-IOS Mobile Apps </a:t>
            </a:r>
            <a:endParaRPr/>
          </a:p>
        </p:txBody>
      </p:sp>
      <p:sp>
        <p:nvSpPr>
          <p:cNvPr id="77" name="Google Shape;77;p15"/>
          <p:cNvSpPr txBox="1"/>
          <p:nvPr>
            <p:ph idx="1" type="body"/>
          </p:nvPr>
        </p:nvSpPr>
        <p:spPr>
          <a:xfrm>
            <a:off x="117200" y="1563700"/>
            <a:ext cx="44547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Obtained from </a:t>
            </a:r>
            <a:r>
              <a:rPr i="1" lang="en" sz="1800"/>
              <a:t>Kaggle</a:t>
            </a:r>
            <a:r>
              <a:rPr lang="en" sz="1800"/>
              <a:t> ​</a:t>
            </a:r>
            <a:r>
              <a:rPr lang="en" sz="1800" u="sng">
                <a:solidFill>
                  <a:schemeClr val="accent5"/>
                </a:solidFill>
                <a:hlinkClick r:id="rId3"/>
              </a:rPr>
              <a:t>https://www.kaggle.com/ramamet4/app-store-apple-data-set-10k-apps​</a:t>
            </a:r>
            <a:endParaRPr sz="1800"/>
          </a:p>
          <a:p>
            <a:pPr indent="-342900" lvl="0" marL="457200" rtl="0" algn="l">
              <a:spcBef>
                <a:spcPts val="0"/>
              </a:spcBef>
              <a:spcAft>
                <a:spcPts val="0"/>
              </a:spcAft>
              <a:buSzPts val="1800"/>
              <a:buChar char="-"/>
            </a:pPr>
            <a:r>
              <a:rPr lang="en" sz="1800"/>
              <a:t>Contains details for 7198 apps from 16 aspects (16 variables in the dataset) from iTunes Search API</a:t>
            </a:r>
            <a:endParaRPr sz="1800"/>
          </a:p>
          <a:p>
            <a:pPr indent="0" lvl="0" marL="0" rtl="0" algn="l">
              <a:spcBef>
                <a:spcPts val="1600"/>
              </a:spcBef>
              <a:spcAft>
                <a:spcPts val="1600"/>
              </a:spcAft>
              <a:buNone/>
            </a:pPr>
            <a:r>
              <a:t/>
            </a:r>
            <a:endParaRPr/>
          </a:p>
        </p:txBody>
      </p:sp>
      <p:pic>
        <p:nvPicPr>
          <p:cNvPr id="78" name="Google Shape;78;p15"/>
          <p:cNvPicPr preferRelativeResize="0"/>
          <p:nvPr/>
        </p:nvPicPr>
        <p:blipFill rotWithShape="1">
          <a:blip r:embed="rId4">
            <a:alphaModFix/>
          </a:blip>
          <a:srcRect b="27210" l="13366" r="54541" t="21583"/>
          <a:stretch/>
        </p:blipFill>
        <p:spPr>
          <a:xfrm>
            <a:off x="7261775" y="2245375"/>
            <a:ext cx="1772175" cy="1676550"/>
          </a:xfrm>
          <a:prstGeom prst="rect">
            <a:avLst/>
          </a:prstGeom>
          <a:noFill/>
          <a:ln>
            <a:noFill/>
          </a:ln>
        </p:spPr>
      </p:pic>
      <p:pic>
        <p:nvPicPr>
          <p:cNvPr id="79" name="Google Shape;79;p15"/>
          <p:cNvPicPr preferRelativeResize="0"/>
          <p:nvPr/>
        </p:nvPicPr>
        <p:blipFill/>
        <p:spPr>
          <a:xfrm>
            <a:off x="4511273" y="1858163"/>
            <a:ext cx="2451000" cy="2450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grpSp>
        <p:nvGrpSpPr>
          <p:cNvPr id="238" name="Google Shape;238;p33"/>
          <p:cNvGrpSpPr/>
          <p:nvPr/>
        </p:nvGrpSpPr>
        <p:grpSpPr>
          <a:xfrm>
            <a:off x="1600200" y="826175"/>
            <a:ext cx="5943600" cy="3759825"/>
            <a:chOff x="1600200" y="817300"/>
            <a:chExt cx="5943600" cy="3759825"/>
          </a:xfrm>
        </p:grpSpPr>
        <p:pic>
          <p:nvPicPr>
            <p:cNvPr id="239" name="Google Shape;239;p33"/>
            <p:cNvPicPr preferRelativeResize="0"/>
            <p:nvPr/>
          </p:nvPicPr>
          <p:blipFill rotWithShape="1">
            <a:blip r:embed="rId3">
              <a:alphaModFix/>
            </a:blip>
            <a:srcRect b="3456" l="0" r="0" t="0"/>
            <a:stretch/>
          </p:blipFill>
          <p:spPr>
            <a:xfrm>
              <a:off x="1600200" y="852850"/>
              <a:ext cx="5943600" cy="3724275"/>
            </a:xfrm>
            <a:prstGeom prst="rect">
              <a:avLst/>
            </a:prstGeom>
            <a:noFill/>
            <a:ln>
              <a:noFill/>
            </a:ln>
          </p:spPr>
        </p:pic>
        <p:sp>
          <p:nvSpPr>
            <p:cNvPr id="240" name="Google Shape;240;p33"/>
            <p:cNvSpPr txBox="1"/>
            <p:nvPr/>
          </p:nvSpPr>
          <p:spPr>
            <a:xfrm>
              <a:off x="2318550" y="81730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41" name="Google Shape;241;p33"/>
            <p:cNvSpPr txBox="1"/>
            <p:nvPr/>
          </p:nvSpPr>
          <p:spPr>
            <a:xfrm>
              <a:off x="4274400" y="81730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42" name="Google Shape;242;p33"/>
            <p:cNvSpPr txBox="1"/>
            <p:nvPr/>
          </p:nvSpPr>
          <p:spPr>
            <a:xfrm>
              <a:off x="5990175" y="81730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43" name="Google Shape;243;p33"/>
            <p:cNvSpPr txBox="1"/>
            <p:nvPr/>
          </p:nvSpPr>
          <p:spPr>
            <a:xfrm>
              <a:off x="2203075" y="199405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sp>
          <p:nvSpPr>
            <p:cNvPr id="244" name="Google Shape;244;p33"/>
            <p:cNvSpPr txBox="1"/>
            <p:nvPr/>
          </p:nvSpPr>
          <p:spPr>
            <a:xfrm>
              <a:off x="4056350" y="199405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sp>
          <p:nvSpPr>
            <p:cNvPr id="245" name="Google Shape;245;p33"/>
            <p:cNvSpPr txBox="1"/>
            <p:nvPr/>
          </p:nvSpPr>
          <p:spPr>
            <a:xfrm>
              <a:off x="5909625" y="199405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sp>
          <p:nvSpPr>
            <p:cNvPr id="246" name="Google Shape;246;p33"/>
            <p:cNvSpPr txBox="1"/>
            <p:nvPr/>
          </p:nvSpPr>
          <p:spPr>
            <a:xfrm>
              <a:off x="2203075" y="3233000"/>
              <a:ext cx="595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nvSpPr>
        <p:spPr>
          <a:xfrm>
            <a:off x="423637" y="431250"/>
            <a:ext cx="59670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Merriweather"/>
                <a:ea typeface="Merriweather"/>
                <a:cs typeface="Merriweather"/>
                <a:sym typeface="Merriweather"/>
              </a:rPr>
              <a:t>V</a:t>
            </a:r>
            <a:r>
              <a:rPr lang="en" sz="2800">
                <a:solidFill>
                  <a:srgbClr val="FFFFFF"/>
                </a:solidFill>
                <a:latin typeface="Merriweather"/>
                <a:ea typeface="Merriweather"/>
                <a:cs typeface="Merriweather"/>
                <a:sym typeface="Merriweather"/>
              </a:rPr>
              <a:t>ariables in the dataset</a:t>
            </a:r>
            <a:endParaRPr sz="2800">
              <a:solidFill>
                <a:srgbClr val="FFFFFF"/>
              </a:solidFill>
              <a:latin typeface="Merriweather"/>
              <a:ea typeface="Merriweather"/>
              <a:cs typeface="Merriweather"/>
              <a:sym typeface="Merriweather"/>
            </a:endParaRPr>
          </a:p>
        </p:txBody>
      </p:sp>
      <p:pic>
        <p:nvPicPr>
          <p:cNvPr id="85" name="Google Shape;85;p16"/>
          <p:cNvPicPr preferRelativeResize="0"/>
          <p:nvPr/>
        </p:nvPicPr>
        <p:blipFill>
          <a:blip r:embed="rId3">
            <a:alphaModFix/>
          </a:blip>
          <a:stretch>
            <a:fillRect/>
          </a:stretch>
        </p:blipFill>
        <p:spPr>
          <a:xfrm>
            <a:off x="423625" y="1505700"/>
            <a:ext cx="8296749" cy="34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7"/>
          <p:cNvPicPr preferRelativeResize="0"/>
          <p:nvPr/>
        </p:nvPicPr>
        <p:blipFill rotWithShape="1">
          <a:blip r:embed="rId3">
            <a:alphaModFix/>
          </a:blip>
          <a:srcRect b="0" l="0" r="0" t="3175"/>
          <a:stretch/>
        </p:blipFill>
        <p:spPr>
          <a:xfrm>
            <a:off x="4536275" y="121825"/>
            <a:ext cx="2882175" cy="4886455"/>
          </a:xfrm>
          <a:prstGeom prst="rect">
            <a:avLst/>
          </a:prstGeom>
          <a:noFill/>
          <a:ln>
            <a:noFill/>
          </a:ln>
        </p:spPr>
      </p:pic>
      <p:pic>
        <p:nvPicPr>
          <p:cNvPr id="91" name="Google Shape;91;p17"/>
          <p:cNvPicPr preferRelativeResize="0"/>
          <p:nvPr/>
        </p:nvPicPr>
        <p:blipFill rotWithShape="1">
          <a:blip r:embed="rId4">
            <a:alphaModFix/>
          </a:blip>
          <a:srcRect b="0" l="0" r="0" t="3185"/>
          <a:stretch/>
        </p:blipFill>
        <p:spPr>
          <a:xfrm>
            <a:off x="468700" y="121825"/>
            <a:ext cx="2882175" cy="4886449"/>
          </a:xfrm>
          <a:prstGeom prst="rect">
            <a:avLst/>
          </a:prstGeom>
          <a:noFill/>
          <a:ln>
            <a:noFill/>
          </a:ln>
        </p:spPr>
      </p:pic>
      <p:sp>
        <p:nvSpPr>
          <p:cNvPr id="92" name="Google Shape;92;p17"/>
          <p:cNvSpPr txBox="1"/>
          <p:nvPr/>
        </p:nvSpPr>
        <p:spPr>
          <a:xfrm>
            <a:off x="1758000" y="811525"/>
            <a:ext cx="9573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price</a:t>
            </a:r>
            <a:endParaRPr b="1">
              <a:latin typeface="Roboto"/>
              <a:ea typeface="Roboto"/>
              <a:cs typeface="Roboto"/>
              <a:sym typeface="Roboto"/>
            </a:endParaRPr>
          </a:p>
        </p:txBody>
      </p:sp>
      <p:sp>
        <p:nvSpPr>
          <p:cNvPr id="93" name="Google Shape;93;p17"/>
          <p:cNvSpPr txBox="1"/>
          <p:nvPr/>
        </p:nvSpPr>
        <p:spPr>
          <a:xfrm>
            <a:off x="2893875" y="1242425"/>
            <a:ext cx="12837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cont_rating</a:t>
            </a:r>
            <a:endParaRPr b="1">
              <a:latin typeface="Roboto"/>
              <a:ea typeface="Roboto"/>
              <a:cs typeface="Roboto"/>
              <a:sym typeface="Roboto"/>
            </a:endParaRPr>
          </a:p>
        </p:txBody>
      </p:sp>
      <p:sp>
        <p:nvSpPr>
          <p:cNvPr id="94" name="Google Shape;94;p17"/>
          <p:cNvSpPr txBox="1"/>
          <p:nvPr/>
        </p:nvSpPr>
        <p:spPr>
          <a:xfrm>
            <a:off x="1806175" y="1790900"/>
            <a:ext cx="14400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prime_genre</a:t>
            </a:r>
            <a:endParaRPr b="1">
              <a:latin typeface="Roboto"/>
              <a:ea typeface="Roboto"/>
              <a:cs typeface="Roboto"/>
              <a:sym typeface="Roboto"/>
            </a:endParaRPr>
          </a:p>
        </p:txBody>
      </p:sp>
      <p:sp>
        <p:nvSpPr>
          <p:cNvPr id="95" name="Google Shape;95;p17"/>
          <p:cNvSpPr txBox="1"/>
          <p:nvPr/>
        </p:nvSpPr>
        <p:spPr>
          <a:xfrm>
            <a:off x="261475" y="1264475"/>
            <a:ext cx="12837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user_rating</a:t>
            </a:r>
            <a:endParaRPr b="1">
              <a:latin typeface="Roboto"/>
              <a:ea typeface="Roboto"/>
              <a:cs typeface="Roboto"/>
              <a:sym typeface="Roboto"/>
            </a:endParaRPr>
          </a:p>
        </p:txBody>
      </p:sp>
      <p:sp>
        <p:nvSpPr>
          <p:cNvPr id="96" name="Google Shape;96;p17"/>
          <p:cNvSpPr txBox="1"/>
          <p:nvPr/>
        </p:nvSpPr>
        <p:spPr>
          <a:xfrm>
            <a:off x="2611200" y="3915800"/>
            <a:ext cx="16575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ipadSc_urls.num</a:t>
            </a:r>
            <a:endParaRPr b="1">
              <a:latin typeface="Roboto"/>
              <a:ea typeface="Roboto"/>
              <a:cs typeface="Roboto"/>
              <a:sym typeface="Roboto"/>
            </a:endParaRPr>
          </a:p>
        </p:txBody>
      </p:sp>
      <p:sp>
        <p:nvSpPr>
          <p:cNvPr id="97" name="Google Shape;97;p17"/>
          <p:cNvSpPr txBox="1"/>
          <p:nvPr/>
        </p:nvSpPr>
        <p:spPr>
          <a:xfrm>
            <a:off x="6835350" y="283525"/>
            <a:ext cx="9573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a:t>
            </a:r>
            <a:r>
              <a:rPr b="1" lang="en">
                <a:latin typeface="Roboto"/>
                <a:ea typeface="Roboto"/>
                <a:cs typeface="Roboto"/>
                <a:sym typeface="Roboto"/>
              </a:rPr>
              <a:t>urrency</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sp>
        <p:nvSpPr>
          <p:cNvPr id="98" name="Google Shape;98;p17"/>
          <p:cNvSpPr txBox="1"/>
          <p:nvPr/>
        </p:nvSpPr>
        <p:spPr>
          <a:xfrm>
            <a:off x="6493225" y="1312175"/>
            <a:ext cx="19227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rating_count_tot</a:t>
            </a:r>
            <a:endParaRPr b="1">
              <a:latin typeface="Roboto"/>
              <a:ea typeface="Roboto"/>
              <a:cs typeface="Roboto"/>
              <a:sym typeface="Roboto"/>
            </a:endParaRPr>
          </a:p>
        </p:txBody>
      </p:sp>
      <p:sp>
        <p:nvSpPr>
          <p:cNvPr id="99" name="Google Shape;99;p17"/>
          <p:cNvSpPr/>
          <p:nvPr/>
        </p:nvSpPr>
        <p:spPr>
          <a:xfrm>
            <a:off x="1695438" y="1112075"/>
            <a:ext cx="581100" cy="2001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2885125" y="1553875"/>
            <a:ext cx="507000" cy="3570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2030100" y="1753975"/>
            <a:ext cx="581100" cy="2001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522475" y="1553875"/>
            <a:ext cx="1283700" cy="2418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522475" y="2113325"/>
            <a:ext cx="2976000" cy="23391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777900" y="179075"/>
            <a:ext cx="581100" cy="2418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42200" y="1200725"/>
            <a:ext cx="859800" cy="2418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4572000" y="3764525"/>
            <a:ext cx="1032600" cy="200100"/>
          </a:xfrm>
          <a:prstGeom prst="roundRect">
            <a:avLst>
              <a:gd fmla="val 16667" name="adj"/>
            </a:avLst>
          </a:prstGeom>
          <a:no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4320900" y="3503500"/>
            <a:ext cx="12837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ver</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idx="4294967295" type="body"/>
          </p:nvPr>
        </p:nvSpPr>
        <p:spPr>
          <a:xfrm>
            <a:off x="344125" y="1516500"/>
            <a:ext cx="8439300" cy="35073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15000"/>
              </a:lnSpc>
              <a:spcBef>
                <a:spcPts val="0"/>
              </a:spcBef>
              <a:spcAft>
                <a:spcPts val="0"/>
              </a:spcAft>
              <a:buSzPts val="2000"/>
              <a:buChar char="●"/>
            </a:pPr>
            <a:r>
              <a:rPr lang="en" sz="2000"/>
              <a:t>Exploratory data analysis (</a:t>
            </a:r>
            <a:r>
              <a:rPr lang="en" sz="2000"/>
              <a:t>EDA) of the Original Data</a:t>
            </a:r>
            <a:endParaRPr sz="2000"/>
          </a:p>
          <a:p>
            <a:pPr indent="-355600" lvl="0" marL="457200" rtl="0" algn="l">
              <a:lnSpc>
                <a:spcPct val="115000"/>
              </a:lnSpc>
              <a:spcBef>
                <a:spcPts val="0"/>
              </a:spcBef>
              <a:spcAft>
                <a:spcPts val="0"/>
              </a:spcAft>
              <a:buSzPts val="2000"/>
              <a:buChar char="●"/>
            </a:pPr>
            <a:r>
              <a:rPr lang="en" sz="2000"/>
              <a:t>Process the Data</a:t>
            </a:r>
            <a:endParaRPr sz="2000"/>
          </a:p>
          <a:p>
            <a:pPr indent="-355600" lvl="1" marL="914400" rtl="0" algn="l">
              <a:lnSpc>
                <a:spcPct val="115000"/>
              </a:lnSpc>
              <a:spcBef>
                <a:spcPts val="0"/>
              </a:spcBef>
              <a:spcAft>
                <a:spcPts val="0"/>
              </a:spcAft>
              <a:buSzPts val="2000"/>
              <a:buChar char="○"/>
            </a:pPr>
            <a:r>
              <a:rPr lang="en" sz="2000"/>
              <a:t>Delete the apps with average rating and total rating counts equal to 0</a:t>
            </a:r>
            <a:endParaRPr sz="2000"/>
          </a:p>
          <a:p>
            <a:pPr indent="-355600" lvl="0" marL="457200" rtl="0" algn="l">
              <a:lnSpc>
                <a:spcPct val="115000"/>
              </a:lnSpc>
              <a:spcBef>
                <a:spcPts val="0"/>
              </a:spcBef>
              <a:spcAft>
                <a:spcPts val="0"/>
              </a:spcAft>
              <a:buSzPts val="2000"/>
              <a:buChar char="●"/>
            </a:pPr>
            <a:r>
              <a:rPr lang="en" sz="2000"/>
              <a:t>Resampling</a:t>
            </a:r>
            <a:endParaRPr sz="2000"/>
          </a:p>
          <a:p>
            <a:pPr indent="-355600" lvl="1" marL="914400" rtl="0" algn="l">
              <a:lnSpc>
                <a:spcPct val="115000"/>
              </a:lnSpc>
              <a:spcBef>
                <a:spcPts val="0"/>
              </a:spcBef>
              <a:spcAft>
                <a:spcPts val="0"/>
              </a:spcAft>
              <a:buSzPts val="2000"/>
              <a:buChar char="○"/>
            </a:pPr>
            <a:r>
              <a:rPr lang="en" sz="2000"/>
              <a:t>Use bootstrap methods to gain 95% CI of the variables</a:t>
            </a:r>
            <a:endParaRPr sz="2000"/>
          </a:p>
          <a:p>
            <a:pPr indent="-355600" lvl="0" marL="457200" rtl="0" algn="l">
              <a:lnSpc>
                <a:spcPct val="115000"/>
              </a:lnSpc>
              <a:spcBef>
                <a:spcPts val="0"/>
              </a:spcBef>
              <a:spcAft>
                <a:spcPts val="0"/>
              </a:spcAft>
              <a:buSzPts val="2000"/>
              <a:buChar char="●"/>
            </a:pPr>
            <a:r>
              <a:rPr lang="en" sz="2000"/>
              <a:t>Prediction Models</a:t>
            </a:r>
            <a:endParaRPr sz="2000"/>
          </a:p>
          <a:p>
            <a:pPr indent="0" lvl="0" marL="0" marR="0" rtl="0" algn="l">
              <a:lnSpc>
                <a:spcPct val="90000"/>
              </a:lnSpc>
              <a:spcBef>
                <a:spcPts val="400"/>
              </a:spcBef>
              <a:spcAft>
                <a:spcPts val="0"/>
              </a:spcAft>
              <a:buNone/>
            </a:pPr>
            <a:r>
              <a:t/>
            </a:r>
            <a:endParaRPr sz="2000"/>
          </a:p>
          <a:p>
            <a:pPr indent="0" lvl="0" marL="0" rtl="0" algn="l">
              <a:lnSpc>
                <a:spcPct val="90000"/>
              </a:lnSpc>
              <a:spcBef>
                <a:spcPts val="800"/>
              </a:spcBef>
              <a:spcAft>
                <a:spcPts val="0"/>
              </a:spcAft>
              <a:buNone/>
            </a:pPr>
            <a:r>
              <a:t/>
            </a:r>
            <a:endParaRPr sz="2000"/>
          </a:p>
          <a:p>
            <a:pPr indent="0" lvl="0" marL="0" rtl="0" algn="l">
              <a:lnSpc>
                <a:spcPct val="90000"/>
              </a:lnSpc>
              <a:spcBef>
                <a:spcPts val="800"/>
              </a:spcBef>
              <a:spcAft>
                <a:spcPts val="0"/>
              </a:spcAft>
              <a:buNone/>
            </a:pPr>
            <a:r>
              <a:t/>
            </a:r>
            <a:endParaRPr sz="2000"/>
          </a:p>
          <a:p>
            <a:pPr indent="0" lvl="0" marL="0" rtl="0" algn="l">
              <a:lnSpc>
                <a:spcPct val="90000"/>
              </a:lnSpc>
              <a:spcBef>
                <a:spcPts val="400"/>
              </a:spcBef>
              <a:spcAft>
                <a:spcPts val="1600"/>
              </a:spcAft>
              <a:buNone/>
            </a:pPr>
            <a:r>
              <a:t/>
            </a:r>
            <a:endParaRPr sz="2000"/>
          </a:p>
        </p:txBody>
      </p:sp>
      <p:sp>
        <p:nvSpPr>
          <p:cNvPr id="113" name="Google Shape;113;p18"/>
          <p:cNvSpPr txBox="1"/>
          <p:nvPr>
            <p:ph type="title"/>
          </p:nvPr>
        </p:nvSpPr>
        <p:spPr>
          <a:xfrm>
            <a:off x="442800" y="4189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Procedures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435075" y="353450"/>
            <a:ext cx="8520600" cy="6237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FFFFFF"/>
              </a:buClr>
              <a:buSzPts val="4100"/>
              <a:buFont typeface="Calibri"/>
              <a:buNone/>
            </a:pPr>
            <a:r>
              <a:rPr lang="en">
                <a:solidFill>
                  <a:srgbClr val="FFFFFF"/>
                </a:solidFill>
              </a:rPr>
              <a:t>General Information</a:t>
            </a:r>
            <a:endParaRPr/>
          </a:p>
        </p:txBody>
      </p:sp>
      <p:pic>
        <p:nvPicPr>
          <p:cNvPr descr="https://lh5.googleusercontent.com/iPoD0kKTS7fz4sSc2ccXnhUUkPlkzBdYEEquJsLLdD8huzFcu8oYNvTqbVSQDD2SDIQCDYfr3-sf0qBafwFdbttGRT_aTDkWVbEpOHMPMbYDK-4B_M60n779AT0U-ldrkg9pi0xs" id="119" name="Google Shape;119;p19"/>
          <p:cNvPicPr preferRelativeResize="0"/>
          <p:nvPr/>
        </p:nvPicPr>
        <p:blipFill rotWithShape="1">
          <a:blip r:embed="rId3">
            <a:alphaModFix/>
          </a:blip>
          <a:srcRect b="0" l="0" r="0" t="0"/>
          <a:stretch/>
        </p:blipFill>
        <p:spPr>
          <a:xfrm>
            <a:off x="0" y="1424675"/>
            <a:ext cx="4733700" cy="3443775"/>
          </a:xfrm>
          <a:prstGeom prst="rect">
            <a:avLst/>
          </a:prstGeom>
          <a:noFill/>
          <a:ln>
            <a:noFill/>
          </a:ln>
        </p:spPr>
      </p:pic>
      <p:pic>
        <p:nvPicPr>
          <p:cNvPr descr="https://lh3.googleusercontent.com/2FzaZWJqaEwNOKtki8ihuUwaJJShhKwbJlO8nRjhuWc0kDjelWO1_GP0H1jB2jGFXeGMTke2pvES7bHliFHuBi1firA-zMuRJQSjwx3S7yJz7TTepn6qC0wP5MumfrDjCilaBkUH" id="120" name="Google Shape;120;p19"/>
          <p:cNvPicPr preferRelativeResize="0"/>
          <p:nvPr/>
        </p:nvPicPr>
        <p:blipFill rotWithShape="1">
          <a:blip r:embed="rId4">
            <a:alphaModFix/>
          </a:blip>
          <a:srcRect b="0" l="0" r="0" t="0"/>
          <a:stretch/>
        </p:blipFill>
        <p:spPr>
          <a:xfrm>
            <a:off x="4733700" y="1974525"/>
            <a:ext cx="4410299" cy="22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4" name="Shape 124"/>
        <p:cNvGrpSpPr/>
        <p:nvPr/>
      </p:nvGrpSpPr>
      <p:grpSpPr>
        <a:xfrm>
          <a:off x="0" y="0"/>
          <a:ext cx="0" cy="0"/>
          <a:chOff x="0" y="0"/>
          <a:chExt cx="0" cy="0"/>
        </a:xfrm>
      </p:grpSpPr>
      <p:pic>
        <p:nvPicPr>
          <p:cNvPr descr="https://lh4.googleusercontent.com/fU-Tn5mY0S02OSl5fjEGsp5yyLy08dZEzdyEeEkexSm7WTpqj0FKzgnbdFDJAUDrYxWIsY-OtVj-RCMM9t28lE7FpqPDWkbWnJ2dHU3rpAiZerqEA6QaO0Uhd_97SeGhdX63n6Wk" id="125" name="Google Shape;125;p20"/>
          <p:cNvPicPr preferRelativeResize="0"/>
          <p:nvPr/>
        </p:nvPicPr>
        <p:blipFill rotWithShape="1">
          <a:blip r:embed="rId3">
            <a:alphaModFix/>
          </a:blip>
          <a:srcRect b="0" l="0" r="0" t="0"/>
          <a:stretch/>
        </p:blipFill>
        <p:spPr>
          <a:xfrm>
            <a:off x="1925250" y="1287863"/>
            <a:ext cx="5293500" cy="3855637"/>
          </a:xfrm>
          <a:prstGeom prst="rect">
            <a:avLst/>
          </a:prstGeom>
          <a:noFill/>
          <a:ln>
            <a:noFill/>
          </a:ln>
        </p:spPr>
      </p:pic>
      <p:sp>
        <p:nvSpPr>
          <p:cNvPr id="126" name="Google Shape;126;p20"/>
          <p:cNvSpPr txBox="1"/>
          <p:nvPr>
            <p:ph type="title"/>
          </p:nvPr>
        </p:nvSpPr>
        <p:spPr>
          <a:xfrm>
            <a:off x="395250" y="423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Information (cont)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nvSpPr>
        <p:spPr>
          <a:xfrm>
            <a:off x="418175" y="3081950"/>
            <a:ext cx="3898200" cy="178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How is user rating categorized by genres affected by variables such as prices, sizes, languages and screenshots of the apps?</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n"/>
              <a:t>Using resampling methods (bootstrap)</a:t>
            </a:r>
            <a:endParaRPr/>
          </a:p>
          <a:p>
            <a:pPr indent="0" lvl="0" marL="0" rtl="0" algn="l">
              <a:lnSpc>
                <a:spcPct val="115000"/>
              </a:lnSpc>
              <a:spcBef>
                <a:spcPts val="0"/>
              </a:spcBef>
              <a:spcAft>
                <a:spcPts val="0"/>
              </a:spcAft>
              <a:buNone/>
            </a:pPr>
            <a:r>
              <a:t/>
            </a:r>
            <a:endParaRPr/>
          </a:p>
        </p:txBody>
      </p:sp>
      <p:sp>
        <p:nvSpPr>
          <p:cNvPr id="132" name="Google Shape;132;p21"/>
          <p:cNvSpPr txBox="1"/>
          <p:nvPr/>
        </p:nvSpPr>
        <p:spPr>
          <a:xfrm>
            <a:off x="5111350" y="3081950"/>
            <a:ext cx="3493200" cy="206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What could be some important factors to predict the rating of an APP?</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rPr lang="en"/>
              <a:t>AIC: predicting the rating of a new app using the model coefficients we got.</a:t>
            </a:r>
            <a:endParaRPr/>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a:p>
        </p:txBody>
      </p:sp>
      <p:pic>
        <p:nvPicPr>
          <p:cNvPr id="133" name="Google Shape;133;p21"/>
          <p:cNvPicPr preferRelativeResize="0"/>
          <p:nvPr/>
        </p:nvPicPr>
        <p:blipFill>
          <a:blip r:embed="rId3">
            <a:alphaModFix/>
          </a:blip>
          <a:stretch>
            <a:fillRect/>
          </a:stretch>
        </p:blipFill>
        <p:spPr>
          <a:xfrm>
            <a:off x="1534850" y="1742399"/>
            <a:ext cx="1246200" cy="1246200"/>
          </a:xfrm>
          <a:prstGeom prst="rect">
            <a:avLst/>
          </a:prstGeom>
          <a:noFill/>
          <a:ln>
            <a:noFill/>
          </a:ln>
        </p:spPr>
      </p:pic>
      <p:pic>
        <p:nvPicPr>
          <p:cNvPr id="134" name="Google Shape;134;p21"/>
          <p:cNvPicPr preferRelativeResize="0"/>
          <p:nvPr/>
        </p:nvPicPr>
        <p:blipFill>
          <a:blip r:embed="rId4">
            <a:alphaModFix/>
          </a:blip>
          <a:stretch>
            <a:fillRect/>
          </a:stretch>
        </p:blipFill>
        <p:spPr>
          <a:xfrm>
            <a:off x="6022850" y="1702352"/>
            <a:ext cx="1326300" cy="1326300"/>
          </a:xfrm>
          <a:prstGeom prst="rect">
            <a:avLst/>
          </a:prstGeom>
          <a:noFill/>
          <a:ln>
            <a:noFill/>
          </a:ln>
        </p:spPr>
      </p:pic>
      <p:sp>
        <p:nvSpPr>
          <p:cNvPr id="135" name="Google Shape;135;p21"/>
          <p:cNvSpPr txBox="1"/>
          <p:nvPr>
            <p:ph type="title"/>
          </p:nvPr>
        </p:nvSpPr>
        <p:spPr>
          <a:xfrm>
            <a:off x="418175" y="4330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93650" y="419000"/>
            <a:ext cx="8520600" cy="623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a:t>Analysis of Data </a:t>
            </a:r>
            <a:endParaRPr/>
          </a:p>
        </p:txBody>
      </p:sp>
      <p:sp>
        <p:nvSpPr>
          <p:cNvPr id="141" name="Google Shape;141;p22"/>
          <p:cNvSpPr txBox="1"/>
          <p:nvPr>
            <p:ph idx="4294967295" type="body"/>
          </p:nvPr>
        </p:nvSpPr>
        <p:spPr>
          <a:xfrm>
            <a:off x="393650" y="1472401"/>
            <a:ext cx="7886700" cy="3671100"/>
          </a:xfrm>
          <a:prstGeom prst="rect">
            <a:avLst/>
          </a:prstGeom>
          <a:noFill/>
          <a:ln>
            <a:noFill/>
          </a:ln>
        </p:spPr>
        <p:txBody>
          <a:bodyPr anchorCtr="0" anchor="t" bIns="34275" lIns="68575" spcFirstLastPara="1" rIns="68575" wrap="square" tIns="34275">
            <a:noAutofit/>
          </a:bodyPr>
          <a:lstStyle/>
          <a:p>
            <a:pPr indent="-146050" lvl="0" marL="177800" rtl="0" algn="l">
              <a:lnSpc>
                <a:spcPct val="115000"/>
              </a:lnSpc>
              <a:spcBef>
                <a:spcPts val="0"/>
              </a:spcBef>
              <a:spcAft>
                <a:spcPts val="0"/>
              </a:spcAft>
              <a:buClr>
                <a:schemeClr val="dk1"/>
              </a:buClr>
              <a:buSzPts val="1700"/>
              <a:buChar char="●"/>
            </a:pPr>
            <a:r>
              <a:rPr lang="en" sz="1700"/>
              <a:t>Main variables:</a:t>
            </a:r>
            <a:endParaRPr sz="1700"/>
          </a:p>
          <a:p>
            <a:pPr indent="-171450" lvl="1" marL="520700" rtl="0" algn="l">
              <a:lnSpc>
                <a:spcPct val="115000"/>
              </a:lnSpc>
              <a:spcBef>
                <a:spcPts val="400"/>
              </a:spcBef>
              <a:spcAft>
                <a:spcPts val="0"/>
              </a:spcAft>
              <a:buClr>
                <a:schemeClr val="dk1"/>
              </a:buClr>
              <a:buSzPts val="1700"/>
              <a:buChar char="○"/>
            </a:pPr>
            <a:r>
              <a:rPr lang="en" sz="1700"/>
              <a:t>Dependent variable</a:t>
            </a:r>
            <a:endParaRPr sz="1700"/>
          </a:p>
          <a:p>
            <a:pPr indent="-184150" lvl="2" marL="863600" rtl="0" algn="l">
              <a:lnSpc>
                <a:spcPct val="115000"/>
              </a:lnSpc>
              <a:spcBef>
                <a:spcPts val="400"/>
              </a:spcBef>
              <a:spcAft>
                <a:spcPts val="0"/>
              </a:spcAft>
              <a:buClr>
                <a:schemeClr val="dk1"/>
              </a:buClr>
              <a:buSzPts val="1700"/>
              <a:buChar char="■"/>
            </a:pPr>
            <a:r>
              <a:rPr b="1" lang="en" sz="1700"/>
              <a:t>User rating</a:t>
            </a:r>
            <a:r>
              <a:rPr lang="en" sz="1700"/>
              <a:t> (continuous)</a:t>
            </a:r>
            <a:endParaRPr sz="1700"/>
          </a:p>
          <a:p>
            <a:pPr indent="-171450" lvl="1" marL="520700" rtl="0" algn="l">
              <a:lnSpc>
                <a:spcPct val="115000"/>
              </a:lnSpc>
              <a:spcBef>
                <a:spcPts val="400"/>
              </a:spcBef>
              <a:spcAft>
                <a:spcPts val="0"/>
              </a:spcAft>
              <a:buClr>
                <a:schemeClr val="dk1"/>
              </a:buClr>
              <a:buSzPts val="1700"/>
              <a:buChar char="○"/>
            </a:pPr>
            <a:r>
              <a:rPr lang="en" sz="1700"/>
              <a:t>Independent variable</a:t>
            </a:r>
            <a:endParaRPr sz="1700"/>
          </a:p>
          <a:p>
            <a:pPr indent="-184150" lvl="2" marL="863600" rtl="0" algn="l">
              <a:lnSpc>
                <a:spcPct val="115000"/>
              </a:lnSpc>
              <a:spcBef>
                <a:spcPts val="400"/>
              </a:spcBef>
              <a:spcAft>
                <a:spcPts val="0"/>
              </a:spcAft>
              <a:buClr>
                <a:schemeClr val="dk1"/>
              </a:buClr>
              <a:buSzPts val="1700"/>
              <a:buChar char="■"/>
            </a:pPr>
            <a:r>
              <a:rPr lang="en" sz="1700"/>
              <a:t>Total rating count (discrete)</a:t>
            </a:r>
            <a:endParaRPr sz="1700"/>
          </a:p>
          <a:p>
            <a:pPr indent="-184150" lvl="2" marL="863600" rtl="0" algn="l">
              <a:lnSpc>
                <a:spcPct val="115000"/>
              </a:lnSpc>
              <a:spcBef>
                <a:spcPts val="400"/>
              </a:spcBef>
              <a:spcAft>
                <a:spcPts val="0"/>
              </a:spcAft>
              <a:buClr>
                <a:schemeClr val="dk1"/>
              </a:buClr>
              <a:buSzPts val="1700"/>
              <a:buChar char="■"/>
            </a:pPr>
            <a:r>
              <a:rPr lang="en" sz="1700"/>
              <a:t>Ipad Screenshot (discrete) </a:t>
            </a:r>
            <a:endParaRPr sz="1700"/>
          </a:p>
          <a:p>
            <a:pPr indent="-184150" lvl="2" marL="863600" rtl="0" algn="l">
              <a:lnSpc>
                <a:spcPct val="115000"/>
              </a:lnSpc>
              <a:spcBef>
                <a:spcPts val="400"/>
              </a:spcBef>
              <a:spcAft>
                <a:spcPts val="0"/>
              </a:spcAft>
              <a:buClr>
                <a:schemeClr val="dk1"/>
              </a:buClr>
              <a:buSzPts val="1700"/>
              <a:buChar char="■"/>
            </a:pPr>
            <a:r>
              <a:rPr lang="en" sz="1700"/>
              <a:t>Number of Languages (discrete) </a:t>
            </a:r>
            <a:endParaRPr sz="1700"/>
          </a:p>
          <a:p>
            <a:pPr indent="-184150" lvl="2" marL="863600" rtl="0" algn="l">
              <a:lnSpc>
                <a:spcPct val="115000"/>
              </a:lnSpc>
              <a:spcBef>
                <a:spcPts val="400"/>
              </a:spcBef>
              <a:spcAft>
                <a:spcPts val="0"/>
              </a:spcAft>
              <a:buClr>
                <a:schemeClr val="dk1"/>
              </a:buClr>
              <a:buSzPts val="1700"/>
              <a:buChar char="■"/>
            </a:pPr>
            <a:r>
              <a:rPr lang="en" sz="1700"/>
              <a:t>Number of Supporting Devices (discrete)</a:t>
            </a:r>
            <a:endParaRPr sz="1700"/>
          </a:p>
          <a:p>
            <a:pPr indent="-184150" lvl="2" marL="863600" rtl="0" algn="l">
              <a:lnSpc>
                <a:spcPct val="115000"/>
              </a:lnSpc>
              <a:spcBef>
                <a:spcPts val="400"/>
              </a:spcBef>
              <a:spcAft>
                <a:spcPts val="0"/>
              </a:spcAft>
              <a:buClr>
                <a:schemeClr val="dk1"/>
              </a:buClr>
              <a:buSzPts val="1700"/>
              <a:buChar char="■"/>
            </a:pPr>
            <a:r>
              <a:rPr lang="en" sz="1700"/>
              <a:t>Price (</a:t>
            </a:r>
            <a:r>
              <a:rPr lang="en" sz="1700"/>
              <a:t>continuous</a:t>
            </a:r>
            <a:r>
              <a:rPr lang="en" sz="1700"/>
              <a:t>)</a:t>
            </a:r>
            <a:endParaRPr sz="1700"/>
          </a:p>
          <a:p>
            <a:pPr indent="-184150" lvl="2" marL="863600" rtl="0" algn="l">
              <a:lnSpc>
                <a:spcPct val="115000"/>
              </a:lnSpc>
              <a:spcBef>
                <a:spcPts val="400"/>
              </a:spcBef>
              <a:spcAft>
                <a:spcPts val="1600"/>
              </a:spcAft>
              <a:buClr>
                <a:schemeClr val="dk1"/>
              </a:buClr>
              <a:buSzPts val="1700"/>
              <a:buChar char="■"/>
            </a:pPr>
            <a:r>
              <a:rPr lang="en" sz="1700"/>
              <a:t>Size in bytes (continuous)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