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2"/>
  </p:notesMasterIdLst>
  <p:sldIdLst>
    <p:sldId id="313" r:id="rId2"/>
    <p:sldId id="314" r:id="rId3"/>
    <p:sldId id="281" r:id="rId4"/>
    <p:sldId id="282" r:id="rId5"/>
    <p:sldId id="257" r:id="rId6"/>
    <p:sldId id="285" r:id="rId7"/>
    <p:sldId id="315" r:id="rId8"/>
    <p:sldId id="316" r:id="rId9"/>
    <p:sldId id="258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25" r:id="rId28"/>
    <p:sldId id="326" r:id="rId29"/>
    <p:sldId id="284" r:id="rId30"/>
    <p:sldId id="327" r:id="rId31"/>
    <p:sldId id="36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280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6600"/>
    <a:srgbClr val="FA7D00"/>
    <a:srgbClr val="009900"/>
    <a:srgbClr val="003300"/>
    <a:srgbClr val="668A00"/>
    <a:srgbClr val="987206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2023-09-22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tomic0x90.github.io/c-language/2019/06/04/printf-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cus.co.kr/1171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cw-wd.tistory.com/29" TargetMode="Externa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AD39-A56B-9F7D-B5C9-AD257366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990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1 (2</a:t>
            </a:r>
            <a:r>
              <a:rPr lang="ko-KR" altLang="en-US" dirty="0"/>
              <a:t>주차 강의자료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                       230915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06F6075-6CAC-0E3A-FDEC-74D2378C862A}"/>
              </a:ext>
            </a:extLst>
          </p:cNvPr>
          <p:cNvSpPr txBox="1">
            <a:spLocks/>
          </p:cNvSpPr>
          <p:nvPr/>
        </p:nvSpPr>
        <p:spPr>
          <a:xfrm>
            <a:off x="609600" y="51747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정대식 교수</a:t>
            </a:r>
          </a:p>
        </p:txBody>
      </p:sp>
    </p:spTree>
    <p:extLst>
      <p:ext uri="{BB962C8B-B14F-4D97-AF65-F5344CB8AC3E}">
        <p14:creationId xmlns:p14="http://schemas.microsoft.com/office/powerpoint/2010/main" val="12719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906888" cy="704832"/>
          </a:xfrm>
        </p:spPr>
        <p:txBody>
          <a:bodyPr>
            <a:normAutofit fontScale="90000"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기본단위인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의 이해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409428"/>
            <a:ext cx="2524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1340768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기본단위는 함수이다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함수를 만들고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만들어진 함수의 실행순서를 결정하는 것이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언어로 프로그램을 작성하는 것이다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기본특성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수학적으로 함수에는 입력과 출력이 존재한다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함수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언어의 함수에도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입력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출력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존재한다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함수와 관련된 용어의 정리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함수의 정의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만들어진 함수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실행이 가능한 함수를 일컬음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함수의 호출   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실행을 명령하는 행위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인자의 전달   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실행을 명령할 때 전달하는 입력 값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517232"/>
            <a:ext cx="66247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언어는 함수로 시작해서 함수로 끝이 난다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예제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Hello.c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에서의 함수는 어디에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1484784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프로그램의 시작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첫 번째 함수가 호출이 되면서 프로그램은 시작이 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제일 먼저 호출되는 함수는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main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이라는 이름의 함수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언어로 구현된 모든 프로그램은 시작점에 해당하는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main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이라는 이름의 함수를 반드시 정의해야 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main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이라는 이름의 함수가 자동으로 호출이 되면서 프로그램은 실행된다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기능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함수의 기능은 중괄호 안에 표현이 되며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중괄호 안에 표현된 함수의 기능을 가리켜 함수의 몸체라 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함수에 표시가 되는 세 가지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함수의 이름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함수를 호출할 때 사용하게 되는 이름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출력형태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실행의 결과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일반적으로 반환형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(return type)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이라 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입력형태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함수를 호출할 때 전달하는 입력 값의 형태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7583" y="1556792"/>
            <a:ext cx="2650881" cy="224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59" y="4437112"/>
            <a:ext cx="289011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 rot="5400000">
            <a:off x="6012160" y="5301208"/>
            <a:ext cx="720080" cy="1588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156176" y="5664668"/>
            <a:ext cx="179702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순차적으로 실행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세미콜론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1484784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 내에 존재하는 문장의 끝에는 세미콜론 문자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;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을 붙여준다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세미콜론은 문장의 끝을 표현하기 위한 문자이다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열 줄에 표현된 코드는 열 개의 문장인가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하나의 문장이 둘 이상의 줄에 표시될 수도 있고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한 줄에 둘 이상의 문장이 표시될 수도 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줄 바뀜은 문장의 바뀜을 뜻하는 것이 아니다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한 줄에 하나의 문장을 표시하는 것이 가장 일반적이고 또 보기도 좋다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다음 세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main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함수는 모두 동일한 프로그램이다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줄 바뀜의 차이가 프로그램의 차이로 이어지지 않는다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23928" y="4482616"/>
            <a:ext cx="230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int main(void)</a:t>
            </a:r>
          </a:p>
          <a:p>
            <a:r>
              <a:rPr lang="en-US" altLang="ko-KR" sz="1200" dirty="0">
                <a:latin typeface="+mn-ea"/>
              </a:rPr>
              <a:t>{</a:t>
            </a:r>
          </a:p>
          <a:p>
            <a:r>
              <a:rPr lang="en-US" altLang="ko-KR" sz="1200" dirty="0">
                <a:latin typeface="+mn-ea"/>
              </a:rPr>
              <a:t>    printf("Hello world! \n");</a:t>
            </a:r>
          </a:p>
          <a:p>
            <a:r>
              <a:rPr lang="en-US" altLang="ko-KR" sz="1200" dirty="0">
                <a:latin typeface="+mn-ea"/>
              </a:rPr>
              <a:t>    return 0;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4542219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int main(void)</a:t>
            </a:r>
          </a:p>
          <a:p>
            <a:r>
              <a:rPr lang="en-US" altLang="ko-KR" sz="1200" dirty="0">
                <a:latin typeface="+mn-ea"/>
              </a:rPr>
              <a:t>{</a:t>
            </a:r>
          </a:p>
          <a:p>
            <a:r>
              <a:rPr lang="en-US" altLang="ko-KR" sz="1200" dirty="0">
                <a:latin typeface="+mn-ea"/>
              </a:rPr>
              <a:t>    printf("Hello world! \n"); return 0;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5805264"/>
            <a:ext cx="3888432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int main(void) { printf("Hello world! \n"); return 0; 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51920" y="4437112"/>
            <a:ext cx="2448272" cy="1080120"/>
          </a:xfrm>
          <a:prstGeom prst="roundRect">
            <a:avLst>
              <a:gd name="adj" fmla="val 485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4437112"/>
            <a:ext cx="3024336" cy="1080120"/>
          </a:xfrm>
          <a:prstGeom prst="roundRect">
            <a:avLst>
              <a:gd name="adj" fmla="val 485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5661248"/>
            <a:ext cx="3888432" cy="576064"/>
          </a:xfrm>
          <a:prstGeom prst="roundRect">
            <a:avLst>
              <a:gd name="adj" fmla="val 485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소스코드의 세세한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568" y="1484784"/>
            <a:ext cx="309634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int main(void)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    printf("Hello world! \n");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}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340768"/>
            <a:ext cx="3600400" cy="2448272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1600" y="2604660"/>
            <a:ext cx="2448272" cy="288032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19672" y="2276872"/>
            <a:ext cx="23042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처음 보는 함수의 호출문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9992" y="3633991"/>
            <a:ext cx="4392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printf("Hello world! \n");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printf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라는 이름의 함수를 호출하는 문장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인자는 문자열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"Hello world! \n"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인자는 소괄호를 통해서 해당 함수에 전달이 된다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4005064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표준함수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이미 만들어져서 기본적으로 제공이 되는 함수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함수는 표준함수이다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표준 라이브러리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표준함수들의 모임을 뜻하는 말이다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printf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함수는 표준 라이브러리의 일부이다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68" y="1570044"/>
            <a:ext cx="1800200" cy="288032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11760" y="1628800"/>
            <a:ext cx="165618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헤더파일 선언문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9992" y="2193831"/>
            <a:ext cx="4392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stdio.h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파일의 내용을 이 위치에 가져다 놓으라는 뜻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∙ printf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호출을 위해서 선언해야 하는 문장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∙ stdio.h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파일에는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함수호출에 필요한 정보 존재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71600" y="2964700"/>
            <a:ext cx="1080120" cy="320284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499992" y="5051792"/>
            <a:ext cx="43924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함수를 호출한 영역으로 값을 전달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반환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현재 실행중인 함수의 종료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주석의 필요성과 블록단위 주석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주석의 이해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주석은 소스코드에 삽입된 메모를 뜻한다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이는 컴파일의 대상에서 제외가 되기 때문에 주석의 유무는 컴파일 및 실행의 결과에 영향을 미치지 않는다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주석의 필요성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코드의 분석은 글을 읽는 것 만큼 간단하지 않다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때문에 코드를 분석해야 하는 남을 위해서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그리고 코드를 작성한 작성자 스스로를 위해서라도 코드에 대한 설명인 주석을 간단히나마 달아놓을 필요가 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 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주석은 선택이 아닌 필수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블록 단위 주석                                          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행 단위 주석                                                                                              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18" y="4437112"/>
            <a:ext cx="175135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5456" y="4437112"/>
            <a:ext cx="1512168" cy="70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755576" y="4437112"/>
            <a:ext cx="1800200" cy="360040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6" y="4869160"/>
            <a:ext cx="1800200" cy="1224136"/>
          </a:xfrm>
          <a:prstGeom prst="roundRect">
            <a:avLst>
              <a:gd name="adj" fmla="val 5165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39952" y="4365104"/>
            <a:ext cx="1800200" cy="864096"/>
          </a:xfrm>
          <a:prstGeom prst="roundRect">
            <a:avLst>
              <a:gd name="adj" fmla="val 5165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79712" y="4077072"/>
            <a:ext cx="175135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행의 주석처리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07704" y="6024708"/>
            <a:ext cx="18722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여러 행의 주석처리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68144" y="4797152"/>
            <a:ext cx="23042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한 행 단위로의 주석처리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9952" y="5517232"/>
            <a:ext cx="403244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주석을 다는 방식은 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프로젝트 별로 팀원과 상의하여 결정하게 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주석처리에 있어서의 주의점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484784"/>
            <a:ext cx="2649094" cy="135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34494"/>
            <a:ext cx="2376264" cy="128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683568" y="1412776"/>
            <a:ext cx="2808312" cy="1512168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63888" y="2564904"/>
            <a:ext cx="36004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잘못 달린 주석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시 오류 발생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3284984"/>
            <a:ext cx="2808312" cy="1440160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63888" y="4437112"/>
            <a:ext cx="39604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잘 달린 주석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(</a:t>
            </a:r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시 오류 발생하지 않음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)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523094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주석을 달다 보면 주석이 겹치는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중첩되는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경우가 발생하기도 한다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그런데 블록 단위 주석은 겹치는 형태로 달 수 없다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96138" cy="990600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printf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함수의 기본적인 이해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printf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함수를 이용한 정수의 출력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2304256" cy="135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9068" y="2172612"/>
            <a:ext cx="1440160" cy="65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811556" y="175956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484784"/>
            <a:ext cx="4220344" cy="132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39552" y="3212976"/>
            <a:ext cx="5256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%d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문자열에 삽입된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가리켜 </a:t>
            </a:r>
            <a:r>
              <a:rPr lang="en-US" altLang="ko-KR" sz="1200" b="1" dirty="0">
                <a:solidFill>
                  <a:srgbClr val="737C22"/>
                </a:solidFill>
                <a:latin typeface="+mn-ea"/>
              </a:rPr>
              <a:t>‘</a:t>
            </a: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서식문자</a:t>
            </a:r>
            <a:r>
              <a:rPr lang="en-US" altLang="ko-KR" sz="1200" b="1" dirty="0">
                <a:solidFill>
                  <a:srgbClr val="737C22"/>
                </a:solidFill>
                <a:latin typeface="+mn-ea"/>
              </a:rPr>
              <a:t>’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라 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서식문자는 출력의 형태를 지정하는 용도로 사용이 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부호가 있는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 정수의 형태로 출력하라는 의미를 담는다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출력의 대상은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큰 따옴표로 표시되는 문자열의 뒤에 이어서 표시를 하며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콤마로 각각을 구분한다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서식문자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가 두 개 등장하면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출력의 대상도 두 개 등장해야 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6136" y="351378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37C22"/>
                </a:solidFill>
                <a:latin typeface="+mn-ea"/>
              </a:rPr>
              <a:t>\n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은 </a:t>
            </a: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이스케이프 시퀀스</a:t>
            </a:r>
            <a:r>
              <a:rPr lang="en-US" altLang="ko-KR" sz="1200" b="1" dirty="0">
                <a:solidFill>
                  <a:srgbClr val="737C22"/>
                </a:solidFill>
                <a:latin typeface="+mn-ea"/>
              </a:rPr>
              <a:t>(escape sequence) 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또는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특수문자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라 불리며 개 행을 의미하는 용도로 사용된다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.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 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4CE8-25FE-E86F-4DDB-1A1F9E1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b="1" i="0" dirty="0">
                <a:solidFill>
                  <a:srgbClr val="FF0000"/>
                </a:solidFill>
                <a:effectLst/>
                <a:latin typeface="Roboto Slab" pitchFamily="2" charset="0"/>
              </a:rPr>
              <a:t>형식 지정자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Roboto Slab" pitchFamily="2" charset="0"/>
              </a:rPr>
              <a:t>(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Roboto Slab" pitchFamily="2" charset="0"/>
              </a:rPr>
              <a:t>format specifiers)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28FC7-9F43-8D6D-708A-98418D844BFB}"/>
              </a:ext>
            </a:extLst>
          </p:cNvPr>
          <p:cNvSpPr txBox="1"/>
          <p:nvPr/>
        </p:nvSpPr>
        <p:spPr>
          <a:xfrm>
            <a:off x="755576" y="1268760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2"/>
              </a:rPr>
              <a:t>https://atomic0x90.github.io/c-language/2019/06/04/printf-format.html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DC076-BE9A-6FD4-7B98-25BEEA62DC5A}"/>
              </a:ext>
            </a:extLst>
          </p:cNvPr>
          <p:cNvSpPr txBox="1"/>
          <p:nvPr/>
        </p:nvSpPr>
        <p:spPr>
          <a:xfrm>
            <a:off x="457200" y="1748030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형식 지정자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(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format specifiers)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Roboto Slab" pitchFamily="2" charset="0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데이터들은 각자 다른 형태로 존재한다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이러한 다양한 데이터들을 화면에 출력하기 위해서 각각 형식 지정자들이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데이터에 알맞지 않은 형태의 형식 지정자를 사용하면 오류가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br>
              <a:rPr lang="ko-KR" altLang="en-US" dirty="0"/>
            </a:br>
            <a:endParaRPr lang="ko-Kore-KR" altLang="en-US" dirty="0"/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FA3A6A1-0434-EE2E-9079-C6FAB963A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24944"/>
            <a:ext cx="4533811" cy="3616164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36E281C-A2FC-86C5-C512-977C1A3AB8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29" y="2950028"/>
            <a:ext cx="3869580" cy="28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7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정수의 출력에 사용된 서식문자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%d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43672"/>
            <a:ext cx="53244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3744416" cy="170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C5113-B7BF-2CE1-BB16-D6CF7CF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933700"/>
            <a:ext cx="8229600" cy="990600"/>
          </a:xfrm>
        </p:spPr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178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출력의 형태를 다양하게 조합하는 것이 가능하다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543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988840"/>
            <a:ext cx="1485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995936" y="163222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56992"/>
            <a:ext cx="52578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24128" y="34290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이후에는 보다 다양한 서식문자를 공부하게 된다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그리고 그렇게 되면 보다 다양한 형태로 출력의 형태를 조합할 수 있게 된다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.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 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연산을 위한 연산자와 값의 저장을 위한 변수</a:t>
            </a:r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(Variable)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5901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덧셈 프로그램의 구현에 필요한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+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연산자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2638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27584" y="2996952"/>
            <a:ext cx="66247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컴파일 및 실행 시 문제가 발생하지 않으므로 인식 가능한 기호임이 확실하다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실제로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+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덧셈의 의미를 갖는다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실행으로 인해서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합이 진행이 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+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와 같은 기호를 가리켜 연산자라 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연산의 결과는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+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연산만 요구를 하였지 그 결과를 출력하기 위한 어떠한 코드도 삽입되지 않았다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따라서 아무런 출력도 이뤄지지 않는다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연산의 결과를 저장해 둬야 원하는 바를 추가로 진행할 수 있다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연산결과 또는 값의 저장을 위해서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언어에서는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변수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(variable)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이라는 것을 제공한다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75856" y="2424308"/>
            <a:ext cx="39604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실행결과로는 아무것도 나타나지 않습니다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변수를 이용한 데이터의 저장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1268760"/>
            <a:ext cx="8856984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변수란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(variable)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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즉 프로그램 안에서 코드로 인해 할당 받은 메모리 공간을 의미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!!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값을 저장할 수 있는 메모리 공간에 붙여진 이름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변수라는 것을 선언하면 메모리 공간이 할당되고 할당된 메모리 공간에 이름이 붙는다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변수의 이름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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 즉 할당 받은 메모리 공간의 식별자를 변수 이름이라고 하면 영어로는 식별자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(identifier)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변수의 이름을 통해서 할당된 메모리 공간에 접근이 가능하다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값을 저장할 수도 있고 저장된 값을 참조할 수도 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3675899"/>
            <a:ext cx="6264696" cy="236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int	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정수의 저장을 위한 메모리 공간의 할당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(int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4byte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할당 받음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∙ num 	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할당된 메모리 공간의 이름은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num=20;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변수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접근하여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20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을 저장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printf("%d", num);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num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저장된 값을 참조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출력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033" y="3743536"/>
            <a:ext cx="20097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755576" y="3717032"/>
            <a:ext cx="2304256" cy="1800200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latin typeface="+mn-ea"/>
                <a:ea typeface="+mn-ea"/>
              </a:rPr>
              <a:t>변수를 이용한 데이터의 저장</a:t>
            </a:r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</a:rPr>
              <a:t>(2)</a:t>
            </a:r>
            <a:endParaRPr lang="ko-KR" altLang="en-US" sz="25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4749FC6-A205-D668-F162-A4BFBF117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2534792"/>
            <a:ext cx="5004048" cy="3702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2D25A-418F-1877-3CCC-F2FBC5A56674}"/>
              </a:ext>
            </a:extLst>
          </p:cNvPr>
          <p:cNvSpPr txBox="1"/>
          <p:nvPr/>
        </p:nvSpPr>
        <p:spPr>
          <a:xfrm>
            <a:off x="576064" y="63093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3"/>
              </a:rPr>
              <a:t>https://www.crocus.co.kr/1171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pic>
        <p:nvPicPr>
          <p:cNvPr id="12" name="그림 11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22966BDB-59B2-A4AB-D1AE-0C19C60362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2" y="1268759"/>
            <a:ext cx="4572272" cy="1194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034A0C-5009-8830-AF5F-E27DBE733CA2}"/>
              </a:ext>
            </a:extLst>
          </p:cNvPr>
          <p:cNvSpPr txBox="1"/>
          <p:nvPr/>
        </p:nvSpPr>
        <p:spPr>
          <a:xfrm>
            <a:off x="4114800" y="6336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5"/>
              </a:rPr>
              <a:t>https://cw-wd.tistory.com/29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A36ADCB-A608-B12F-87F3-F23FF5FF54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780928"/>
            <a:ext cx="347720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1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변수의 다양한 선언 및 초기화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52673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84" y="3212976"/>
            <a:ext cx="30861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724128" y="278092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4149080"/>
            <a:ext cx="5616624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num1, num2;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변수를 선언만 할 수 있다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콤마를 이용하여 둘 이상의 변수를 동시에 선언할 수 있다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선언만 하면 값이 대입되기 전까지 쓰레기 값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의미 없는 값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 채워진다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num3=30, num4=40;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선언과 동시에 초기화 할 수 있다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변수선언 시 주의할 사항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579" y="1560212"/>
            <a:ext cx="1237109" cy="177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2644" y="1573465"/>
            <a:ext cx="125755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3" y="4205064"/>
            <a:ext cx="6048672" cy="14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467544" y="1501456"/>
            <a:ext cx="1656184" cy="194421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63888" y="1488204"/>
            <a:ext cx="1656184" cy="194421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7544" y="4077072"/>
            <a:ext cx="6264696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35896" y="5301208"/>
            <a:ext cx="5184576" cy="1008112"/>
          </a:xfrm>
          <a:prstGeom prst="roundRect">
            <a:avLst>
              <a:gd name="adj" fmla="val 2626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445224"/>
            <a:ext cx="4991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2123728" y="3072380"/>
            <a:ext cx="14401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가능한 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 선언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20072" y="3000372"/>
            <a:ext cx="36004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컴파일이 불가능할 수도 있는 변수선언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36096" y="156021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과거의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표준에서는 변수의 선언이 맨 앞에 올 것을 요구하였다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그런데 지금도 그 표준을 따르는 컴파일러가 존재한다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7544" y="3717032"/>
            <a:ext cx="22322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변수의 이름 규칙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시험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6336" y="49411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잘못된 이름들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248" y="4078813"/>
            <a:ext cx="208823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의미 있는 이름을 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짓는 것이 가장 중요하다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가독성을 높이기 위해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!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변수의 자료형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(Data Type)</a:t>
            </a:r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</a:t>
            </a:r>
            <a:r>
              <a:rPr lang="ko-KR" altLang="en-US" sz="2500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System Defined Type!</a:t>
            </a:r>
            <a:endParaRPr lang="ko-KR" altLang="en-US" sz="25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124744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정수형 두 가지 부류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정수형 변수와 실수형 변수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정수형 변수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정수 값의 저장을 목적으로 선언된 변수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정수형 변수는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char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short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int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long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변수로 나뉜다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실수형 변수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실수 값의 저장을 목적으로 선언된 변수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실수형 변수는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float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변수와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double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변수로 나뉜다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정수형 변수와 실수형 변수가 나뉘는 이유는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정수를 저장하는 방식과 실수를 저장하는 방식이 다르기 때문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948914"/>
            <a:ext cx="324036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num1=24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num1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은 정수형 변수 중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int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double num2=3.14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num2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실수형 변수 중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double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64088" y="1844824"/>
            <a:ext cx="3384376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31E5B26-E3F8-359F-0F1A-6A9264C64C36}"/>
              </a:ext>
            </a:extLst>
          </p:cNvPr>
          <p:cNvGraphicFramePr>
            <a:graphicFrameLocks noGrp="1"/>
          </p:cNvGraphicFramePr>
          <p:nvPr/>
        </p:nvGraphicFramePr>
        <p:xfrm>
          <a:off x="4470280" y="4774272"/>
          <a:ext cx="42781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73">
                  <a:extLst>
                    <a:ext uri="{9D8B030D-6E8A-4147-A177-3AD203B41FA5}">
                      <a16:colId xmlns:a16="http://schemas.microsoft.com/office/drawing/2014/main" val="1293457982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1120344978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3944495389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2443650616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2733040653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3906218906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1439473153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2630729169"/>
                    </a:ext>
                  </a:extLst>
                </a:gridCol>
              </a:tblGrid>
              <a:tr h="31199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75107"/>
                  </a:ext>
                </a:extLst>
              </a:tr>
              <a:tr h="31199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18296"/>
                  </a:ext>
                </a:extLst>
              </a:tr>
              <a:tr h="31199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56322"/>
                  </a:ext>
                </a:extLst>
              </a:tr>
              <a:tr h="31199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491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870637-1690-422E-F6A9-A26ED3A859D7}"/>
              </a:ext>
            </a:extLst>
          </p:cNvPr>
          <p:cNvSpPr txBox="1"/>
          <p:nvPr/>
        </p:nvSpPr>
        <p:spPr>
          <a:xfrm>
            <a:off x="683568" y="4960167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Int num1=24</a:t>
            </a:r>
            <a:r>
              <a:rPr kumimoji="1" lang="ko-Kore-KR" altLang="en-US" dirty="0"/>
              <a:t>가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메모리에 이진수 값으로 어떻게 들어가 있는 걸까</a:t>
            </a:r>
            <a:r>
              <a:rPr kumimoji="1" lang="en-US" altLang="ko-KR" dirty="0"/>
              <a:t>?</a:t>
            </a:r>
            <a:endParaRPr kumimoji="1" lang="en-US" altLang="ko-Kore-KR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59EA8F3C-D5F5-0D0F-652C-718DF17225E4}"/>
              </a:ext>
            </a:extLst>
          </p:cNvPr>
          <p:cNvSpPr/>
          <p:nvPr/>
        </p:nvSpPr>
        <p:spPr>
          <a:xfrm>
            <a:off x="2987824" y="5301208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9F8D6-7E79-7B82-3632-92747BE5B1AE}"/>
              </a:ext>
            </a:extLst>
          </p:cNvPr>
          <p:cNvSpPr txBox="1"/>
          <p:nvPr/>
        </p:nvSpPr>
        <p:spPr>
          <a:xfrm>
            <a:off x="2665546" y="489302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이진수로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AF83-428F-49DF-AD34-904B60518ED8}"/>
              </a:ext>
            </a:extLst>
          </p:cNvPr>
          <p:cNvSpPr txBox="1"/>
          <p:nvPr/>
        </p:nvSpPr>
        <p:spPr>
          <a:xfrm>
            <a:off x="3048000" y="6008914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0x18</a:t>
            </a:r>
          </a:p>
          <a:p>
            <a:r>
              <a:rPr kumimoji="1" lang="en-US" altLang="ko-Kore-KR" dirty="0"/>
              <a:t>(00000018)</a:t>
            </a:r>
            <a:endParaRPr kumimoji="1" lang="ko-Kore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덧셈 프로그램의 완성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54721"/>
            <a:ext cx="51720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0632" y="3553637"/>
            <a:ext cx="22193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652120" y="321026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616" y="472514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변수를 선언하여 덧셈의 결과를 저장했기 때문에 덧셈결과를 다양한 형태로 출력할 수 있다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990600"/>
          </a:xfrm>
        </p:spPr>
        <p:txBody>
          <a:bodyPr>
            <a:noAutofit/>
          </a:bodyPr>
          <a:lstStyle/>
          <a:p>
            <a:pPr algn="l"/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언어의 다양한 </a:t>
            </a:r>
            <a:b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연산자 소개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906888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언어는 프로그래밍 언어이다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24948"/>
            <a:ext cx="3888432" cy="204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86870"/>
            <a:ext cx="4032448" cy="147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499992" y="1628800"/>
            <a:ext cx="4499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프로그래밍 언어란 무엇인가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사람과 컴파일러가 이해할 수 있는 약속된 형태의 언어를 의미한다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언어도 프로그래밍 언어 중 하나이다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컴파일러는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프로그래밍 언어로 작성된 프로그램을 컴퓨터가 이해할 수 있는 기계어로 번역하는 역할을 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기계어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(Machine Language)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컴퓨터가 이해할 수 있는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로 구성된 형태의 언어를 뜻함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언어를 공부한다는 것은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문법을 이해하는 것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표현능력을 향상시키는 것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많이 사용할수록 표현에 능숙해진다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다른 이의 표현을 참조할수록 표현이 부드러워진다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대입 연산자와 산술 연산자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805" y="1191004"/>
            <a:ext cx="5472608" cy="282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16" y="4116964"/>
            <a:ext cx="4657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8341" y="5212812"/>
            <a:ext cx="1701688" cy="102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948264" y="588069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3072" y="4077072"/>
            <a:ext cx="374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함수호출 문장에 연산식이 있는 경우 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연산이 이뤄지고 그 결과를 기반으로 함수의 호출이 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진행된다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복합 대입 연산자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13" y="1340768"/>
            <a:ext cx="29432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218" y="3789040"/>
            <a:ext cx="43053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698" y="5445224"/>
            <a:ext cx="173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070698" y="50851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부호의 의미를 갖는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+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연산자와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연산자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27051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1115616" y="1844824"/>
            <a:ext cx="1296144" cy="288032"/>
          </a:xfrm>
          <a:prstGeom prst="round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11760" y="177455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37C22"/>
                </a:solidFill>
                <a:latin typeface="+mn-ea"/>
              </a:rPr>
              <a:t>int num1 = 2; </a:t>
            </a: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와</a:t>
            </a:r>
            <a:r>
              <a:rPr lang="en-US" altLang="ko-KR" sz="1200" b="1" dirty="0">
                <a:solidFill>
                  <a:srgbClr val="737C22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동일한 문장</a:t>
            </a:r>
            <a:r>
              <a:rPr lang="en-US" altLang="ko-KR" sz="1200" b="1" dirty="0">
                <a:solidFill>
                  <a:srgbClr val="737C22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37C22"/>
                </a:solidFill>
                <a:latin typeface="+mn-ea"/>
              </a:rPr>
              <a:t>+</a:t>
            </a: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를 연산자의 범주에 포함시켰기 때문에 컴파일이 가능하다</a:t>
            </a:r>
            <a:r>
              <a:rPr lang="en-US" altLang="ko-KR" sz="1200" b="1" dirty="0">
                <a:solidFill>
                  <a:srgbClr val="737C22"/>
                </a:solidFill>
                <a:latin typeface="+mn-ea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2888" y="3298236"/>
            <a:ext cx="933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419872" y="292494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5835" y="4293096"/>
            <a:ext cx="3286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2784" y="5286722"/>
            <a:ext cx="3505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827584" y="4149080"/>
            <a:ext cx="3744416" cy="864096"/>
          </a:xfrm>
          <a:prstGeom prst="roundRect">
            <a:avLst>
              <a:gd name="adj" fmla="val 1331"/>
            </a:avLst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7584" y="5157192"/>
            <a:ext cx="3744416" cy="864096"/>
          </a:xfrm>
          <a:prstGeom prst="roundRect">
            <a:avLst>
              <a:gd name="adj" fmla="val 1331"/>
            </a:avLst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46531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두 연산자를 혼동하지 않도록 주의한다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56612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혼동을 최소화 하는 띄어쓰기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증가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감소 연산자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261256"/>
            <a:ext cx="6048672" cy="236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300" y="3736032"/>
            <a:ext cx="3816424" cy="248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7" y="4744144"/>
            <a:ext cx="13896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5652120" y="58276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증가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감소 연산자 추가 예제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3505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212976"/>
            <a:ext cx="1085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220072" y="32849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491955"/>
            <a:ext cx="38481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499992" y="55720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연산의 과정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관계 연산자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65957"/>
            <a:ext cx="3816424" cy="278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427984" y="141277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연산의 조건을 만족하면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참을 의미하는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반환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하고 만족하지 않으면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거짓을 의미하는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반환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하는 연산자들이다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460601" cy="267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5589240"/>
            <a:ext cx="1343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491880" y="523262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2348880"/>
            <a:ext cx="3096344" cy="124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67544" y="443711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언어는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아닌 모든 값을 참으로 간주한다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다만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 참을 의미하는 대표적인 값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일 뿐이다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20072" y="4653136"/>
            <a:ext cx="2016224" cy="216024"/>
          </a:xfrm>
          <a:prstGeom prst="round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논리 연산자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72422"/>
            <a:ext cx="5832648" cy="159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0928"/>
            <a:ext cx="30750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064" y="5556988"/>
            <a:ext cx="1085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632924" y="590377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284984"/>
            <a:ext cx="3528392" cy="148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931844" y="3874300"/>
            <a:ext cx="2520280" cy="202772"/>
          </a:xfrm>
          <a:prstGeom prst="round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904" y="4797152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왼쪽 예제에서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num1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은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아니므로 참과 거짓의 관계로 본다면 거짓에 해당한다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연산의 결과로 참을 의미하는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반환되는 것이다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콤마 연산자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59163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콤마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 , 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콤마도 연산자이다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둘 이상의 변수를 동시에 선언하거나 둘 이상의 문장을 한 행에 삽입하는 경우에 사용되는 연산자이다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둘 이상의 인자를 함수로 전달할 때 인자의 구분을 목적으로도 사용된다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콤마 연산자는 다른 연산자들과 달리 연산의 결과가 아닌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구분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을 목적으로 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521" y="3780177"/>
            <a:ext cx="4608512" cy="173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3789" y="5004313"/>
            <a:ext cx="1514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322025" y="464769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연산자의 우선순위와 결합방향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1591632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연산자의 우선순위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연산의 순서에 대한 순위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덧셈과 뺄셈보다는 곱셈과 나눗셈의 우선순위가 높다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연산자의 결합방향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우선순위가 동일한 두 연산자 사이에서의 연산을 진행하는 방향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덧셈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뺄셈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곱셈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나눗셈 모두 결합방향이 왼쪽에서 오른쪽으로 진행된다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971600" y="4581128"/>
          <a:ext cx="2520280" cy="381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Magic" r:id="rId2" imgW="1257120" imgH="190440" progId="Equation.MathMagic">
                  <p:embed/>
                </p:oleObj>
              </mc:Choice>
              <mc:Fallback>
                <p:oleObj name="MathMagic" r:id="rId2" imgW="1257120" imgH="190440" progId="Equation.MathMagic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81128"/>
                        <a:ext cx="2520280" cy="381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683568" y="4365104"/>
            <a:ext cx="3168352" cy="720080"/>
          </a:xfrm>
          <a:prstGeom prst="roundRect">
            <a:avLst>
              <a:gd name="adj" fmla="val 1331"/>
            </a:avLst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67944" y="429309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연산자의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우선순위에 근거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하여 곱셈과 나눗셈이 먼저 진행된다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결합방향에 근거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하여 곱셈이 나눗셈보다 먼저 진행된다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키보드로부터의 데이터 입력과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언어의 키워드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역사와 특징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1484784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역사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1971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년경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UNIX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라는 운영체제의 개발을 위해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Dennis Ritchie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Ken Thompson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함께 설계한 범용적인 고급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(high-level)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근원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: ALGOL 60(1960) ▶ CPL(1963) ▶ BCPL(1969) ▶ B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(1970)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 등장 이전의 유닉스 개발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어셈블리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(assemlby)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언어라는 저급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(low-level)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언어로 만들어졌었다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그런데 어셈블리 언어는 하드웨어에 따라서 그 구성이 달라지기 때문에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별로 유닉스를 각각 개발해야만 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 등장 이후 유닉스 개발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언어의 구성은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에 따라 나뉘지 않기 때문에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별로 유닉스를 각각 개발할 필요가 없다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고급언어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저급언어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사람이 이해하기 쉬운 언어는 고급언어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기계어에 가까울 수록 저급언어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언어는 고급언어이면서 메모리에 직접 접근이 가능하기 때문에 저급언어의 특성도 함께 지닌다고 이야기 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키보드로부터의 정수입력을 위한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scanf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함수의 호출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762" y="1412776"/>
            <a:ext cx="2162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02754" y="1340768"/>
            <a:ext cx="2304256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268760"/>
            <a:ext cx="31051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987824" y="2780928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∙ printf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함수에서의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진수 정수의 출력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의미한다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반면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scanf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함수에서의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진수 정수의 입력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의미한다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변수의 이름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num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앞에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붙인 이유는 이후에 천천히 알게 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802149"/>
            <a:ext cx="3724991" cy="24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1724" y="5484837"/>
            <a:ext cx="1362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4283968" y="509829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입력의 형태를 다양하게 지정할 수 있다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875" y="1484784"/>
            <a:ext cx="3781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590119" y="1426028"/>
            <a:ext cx="3960440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323" y="1412776"/>
            <a:ext cx="390236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142" y="3933056"/>
            <a:ext cx="479486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9019" y="5589240"/>
            <a:ext cx="2219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377011" y="515719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875" y="306896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한 번의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scanf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함수호출을 통해서 둘 이상의 데이터를 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원하는 방식으로 입력 받을 수 있다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표준 키워드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447" y="1706488"/>
            <a:ext cx="4619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611560" y="1628800"/>
            <a:ext cx="4752528" cy="2592288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4438853"/>
            <a:ext cx="4896544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언어의 문법을 구성하는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그 의미가 결정되어 있는 단어들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! 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이러한 단어들을 가리켜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키워드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(keyword)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라 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04-1. 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컴퓨터가 데이터를 표현하는 방식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059016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진수란 무엇인가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b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더불어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진수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, 16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진수란 무엇인가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0285"/>
            <a:ext cx="3744416" cy="108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149080"/>
            <a:ext cx="2736304" cy="1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429000"/>
            <a:ext cx="3528392" cy="26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99992" y="1340768"/>
            <a:ext cx="46440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두 개의 기호를 이용해서 값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를 표현하는 방식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열 개의 기호를 이용해서 값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을 표현하는 방식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N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N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개의 기호를 이용해서 값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을 표현하는 방식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데이터의 표현단위인 비트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(Bit)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와 바이트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(Byte)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733" y="1563241"/>
            <a:ext cx="37242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65104"/>
            <a:ext cx="30099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95936" y="530294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왼쪽의 의미 있는 정보를 이용하면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진수를 쉽게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진수로 변환할 수 있다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501456"/>
            <a:ext cx="4176464" cy="221557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4293096"/>
            <a:ext cx="3240360" cy="1639512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32040" y="278092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컴퓨터 메모리의 주소 값은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바이트당 하나의 주소가 할당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되어 있다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바이트는 컴퓨터에 있어서 상당히 의미가 있는 단위이다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8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진수와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16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진수를 이용한 데이터 표현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45339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39552" y="1484784"/>
            <a:ext cx="4608512" cy="93610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08920"/>
            <a:ext cx="3672408" cy="27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9" y="4149080"/>
            <a:ext cx="205858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364088" y="379246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정수와 실수의 표현방식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618856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정수의 표현방식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2808312" cy="13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89648"/>
            <a:ext cx="4152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63888" y="2001614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가장 왼쪽 비트를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MSB(Most Significant Bit)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라 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MSB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부호를 나타내는 비트이다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MSB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제외한 나머지 비트는 크기를 나타내는데 사용된다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016" y="500972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왼쪽에서는 양의 정수를 표현하는 방식으로 음의 정수를 표현하는 것이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적절치 않은 이유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설명한다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314096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정수의 표현방식은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바이트의 크기와는 상관 없다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바이트의 크기가 크면 그만큼 넓은 범위의 정수를 표현할 수 있을 뿐이다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음의 정수 표현방식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3240360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365104"/>
            <a:ext cx="43338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39552" y="1628800"/>
            <a:ext cx="3312368" cy="2160240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314270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음의 정수를 표현하는 방식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보수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취하여 음의 정수를 표현한다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8024" y="508692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보수 표현법이 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음수를 표현하는데에 있어서 타당한지를 확인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장점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1484784"/>
            <a:ext cx="813690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언어는 절차지향적 특성을 지닌다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따라서 쉽게 익숙해질 수 있다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인간의 사고하는 방식과 유사하다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언어로 작성된 프로그램은 이식성이 좋다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에 따라 프로그램을 재작성할 필요가 없다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그러나 근래에는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언어보다 이식성이 훨씬 뛰어난 언어들이 등장하고 있어서 장점으로 부각시키기에는 한계가 있다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언어로 구현된 프로그램은 좋은 성능을 보인다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언어를 이용하면 메모리의 사용량을 줄일 수 있고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속도를 저하시키는 요소들을 최소화 할 수 있다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단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잘못 구현하면 오히려 성능이 좋지 못한 프로그램이 만들어지기도 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언어의 장점은 앞으로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언어를 공부해 나가면서 보다 정확히 이해하게 된다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latin typeface="+mn-ea"/>
                <a:ea typeface="+mn-ea"/>
              </a:rPr>
              <a:t>실수의 표현방식</a:t>
            </a:r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dirty="0">
                <a:solidFill>
                  <a:srgbClr val="FF0000"/>
                </a:solidFill>
                <a:latin typeface="+mn-ea"/>
                <a:ea typeface="+mn-ea"/>
              </a:rPr>
              <a:t>시험</a:t>
            </a:r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9708" y="2276872"/>
            <a:ext cx="3960440" cy="124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9552" y="134076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다음의 방식과 같이 정수를 표현하는 방식과 유사하게 실수를 표현하면 다음의 문제가 따른다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표현할 수 있는 실수의 수가 몇 개 되지 않는다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3.1245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6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3.1245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7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사이에 있는 무수히 많은 실수조차 제대로 표현하지 못한다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2687" y="4581128"/>
            <a:ext cx="3835697" cy="167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11560" y="3645024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실수의 표현방식은 정수의 표현방식과 다르다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실수의 표현방식에서는 정밀도를 포기하는 대신에 표현할 수 있는 값의 범위를 넓힌다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따라서 컴퓨터는 완벽하게 정밀한 실수를 표현하지 못한다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564973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오차가 존재하지만 </a:t>
            </a:r>
            <a:endParaRPr lang="en-US" altLang="ko-KR" sz="1200" b="1" dirty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적절한 실수의 표현방법</a:t>
            </a:r>
            <a:endParaRPr lang="en-US" altLang="ko-KR" sz="1200" b="1" dirty="0">
              <a:solidFill>
                <a:srgbClr val="737C22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4160" y="2780928"/>
            <a:ext cx="171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적절하지 못한 실수의 </a:t>
            </a:r>
            <a:endParaRPr lang="en-US" altLang="ko-KR" sz="1200" b="1" dirty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737C22"/>
                </a:solidFill>
                <a:latin typeface="+mn-ea"/>
              </a:rPr>
              <a:t>표현방법</a:t>
            </a:r>
            <a:endParaRPr lang="en-US" altLang="ko-KR" sz="1200" b="1" dirty="0">
              <a:solidFill>
                <a:srgbClr val="737C2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실수 표현의 오차 확인하기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42" y="1700808"/>
            <a:ext cx="48006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3382" y="4031568"/>
            <a:ext cx="306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364088" y="364844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479889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이론적으로 오차 없이 모든 실수를 완벽하게 표현할 능력이 있는 컴퓨팅 환경은 존재하지 않는다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실수 표현에 있어서의 오차 발생은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언어의 특성이 아닌 컴퓨터의 기본적인 특성이다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비트 연산자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비트 연산자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비트 이동 연산자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3437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&amp;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연산자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비트단위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AND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700808"/>
            <a:ext cx="2143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6156176" y="1628800"/>
            <a:ext cx="2448272" cy="129614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202" y="1632220"/>
            <a:ext cx="52959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648444"/>
            <a:ext cx="1733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004048" y="386446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588" y="4466431"/>
            <a:ext cx="4762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연산자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비트단위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OR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56176" y="1628800"/>
            <a:ext cx="2448272" cy="129614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700808"/>
            <a:ext cx="1914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28800"/>
            <a:ext cx="48863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5212" y="3487756"/>
            <a:ext cx="16192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932040" y="371703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221088"/>
            <a:ext cx="44577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^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연산자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비트단위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XOR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685038"/>
            <a:ext cx="2162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52006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6180" y="3677276"/>
            <a:ext cx="1847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932040" y="400506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12160" y="1628800"/>
            <a:ext cx="2448272" cy="129614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509120"/>
            <a:ext cx="47720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~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연산자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773188"/>
            <a:ext cx="1952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6012160" y="1628800"/>
            <a:ext cx="2448272" cy="86409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51435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5416" y="3429000"/>
            <a:ext cx="2009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932040" y="378904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576" y="4725144"/>
            <a:ext cx="48965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+mn-ea"/>
              </a:rPr>
              <a:t>~ </a:t>
            </a:r>
            <a:r>
              <a:rPr lang="ko-KR" altLang="en-US" sz="1500" dirty="0">
                <a:latin typeface="+mn-ea"/>
              </a:rPr>
              <a:t>연산 전</a:t>
            </a:r>
            <a:r>
              <a:rPr lang="en-US" altLang="ko-KR" sz="1500" dirty="0">
                <a:latin typeface="+mn-ea"/>
              </a:rPr>
              <a:t>    00000000 00000000 00000000 00001111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~ </a:t>
            </a:r>
            <a:r>
              <a:rPr lang="ko-KR" altLang="en-US" sz="1500" dirty="0">
                <a:latin typeface="+mn-ea"/>
              </a:rPr>
              <a:t>연산 후    </a:t>
            </a:r>
            <a:r>
              <a:rPr lang="en-US" altLang="ko-KR" sz="1500" dirty="0">
                <a:latin typeface="+mn-ea"/>
              </a:rPr>
              <a:t>11111111 11111111 11111111 11110000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3568" y="4581128"/>
            <a:ext cx="4968552" cy="1080120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&lt;&lt;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연산자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비트의 왼쪽 이동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(Shift)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462" y="2060848"/>
            <a:ext cx="506546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2396" y="4129163"/>
            <a:ext cx="1656184" cy="73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510468" y="369711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7980" y="2924943"/>
            <a:ext cx="648072" cy="648072"/>
          </a:xfrm>
          <a:prstGeom prst="roundRect">
            <a:avLst>
              <a:gd name="adj" fmla="val 5374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5820" y="5120421"/>
            <a:ext cx="482453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00000000 00000000 00000000 000</a:t>
            </a:r>
            <a:r>
              <a:rPr lang="en-US" altLang="ko-KR" sz="1200" b="1" dirty="0">
                <a:latin typeface="+mn-ea"/>
              </a:rPr>
              <a:t>11110     // 10</a:t>
            </a:r>
            <a:r>
              <a:rPr lang="ko-KR" altLang="en-US" sz="1200" b="1" dirty="0">
                <a:latin typeface="+mn-ea"/>
              </a:rPr>
              <a:t>진수로 </a:t>
            </a:r>
            <a:r>
              <a:rPr lang="en-US" altLang="ko-KR" sz="1200" b="1" dirty="0">
                <a:latin typeface="+mn-ea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00000000 00000000 00000000 00</a:t>
            </a:r>
            <a:r>
              <a:rPr lang="en-US" altLang="ko-KR" sz="1200" b="1" dirty="0">
                <a:latin typeface="+mn-ea"/>
              </a:rPr>
              <a:t>111100     // 10</a:t>
            </a:r>
            <a:r>
              <a:rPr lang="ko-KR" altLang="en-US" sz="1200" b="1" dirty="0">
                <a:latin typeface="+mn-ea"/>
              </a:rPr>
              <a:t>진수로 </a:t>
            </a:r>
            <a:r>
              <a:rPr lang="en-US" altLang="ko-KR" sz="1200" b="1" dirty="0">
                <a:latin typeface="+mn-ea"/>
              </a:rPr>
              <a:t>60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00000000 00000000 00000000 0</a:t>
            </a:r>
            <a:r>
              <a:rPr lang="en-US" altLang="ko-KR" sz="1200" b="1" dirty="0">
                <a:latin typeface="+mn-ea"/>
              </a:rPr>
              <a:t>1111000     // 10</a:t>
            </a:r>
            <a:r>
              <a:rPr lang="ko-KR" altLang="en-US" sz="1200" b="1" dirty="0">
                <a:latin typeface="+mn-ea"/>
              </a:rPr>
              <a:t>진수로 </a:t>
            </a:r>
            <a:r>
              <a:rPr lang="en-US" altLang="ko-KR" sz="1200" b="1" dirty="0">
                <a:latin typeface="+mn-ea"/>
              </a:rPr>
              <a:t>120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812" y="5143940"/>
            <a:ext cx="4975110" cy="86409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84372" y="5115484"/>
            <a:ext cx="30243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왼쪽으로 한 칸씩 이동할 때마다 정수의 값은 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두 배씩 증가한다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.  </a:t>
            </a:r>
          </a:p>
          <a:p>
            <a:endParaRPr lang="en-US" altLang="ko-KR" sz="400" b="1" dirty="0">
              <a:solidFill>
                <a:srgbClr val="CC6600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반대로 오른쪽으로 한 칸씩 이동할 때마다 정수의 값은 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반으로 줄어든다</a:t>
            </a:r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057" y="1380525"/>
            <a:ext cx="5328591" cy="47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</a:rPr>
              <a:t>&gt;&gt; </a:t>
            </a:r>
            <a:r>
              <a:rPr lang="ko-KR" altLang="en-US" sz="2500" dirty="0">
                <a:solidFill>
                  <a:schemeClr val="tx1"/>
                </a:solidFill>
                <a:latin typeface="+mn-ea"/>
              </a:rPr>
              <a:t>연산자</a:t>
            </a:r>
            <a:r>
              <a:rPr lang="en-US" altLang="ko-KR" sz="25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+mn-ea"/>
              </a:rPr>
              <a:t>비트의 오른쪽 이동</a:t>
            </a:r>
            <a:r>
              <a:rPr lang="en-US" altLang="ko-KR" sz="2500" dirty="0">
                <a:solidFill>
                  <a:schemeClr val="tx1"/>
                </a:solidFill>
                <a:latin typeface="+mn-ea"/>
              </a:rPr>
              <a:t>(Shift)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316" y="1445028"/>
            <a:ext cx="4305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70863"/>
            <a:ext cx="52101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957196"/>
            <a:ext cx="5200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611560" y="1340768"/>
            <a:ext cx="5616624" cy="50405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1560" y="2453140"/>
            <a:ext cx="5616624" cy="86409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0072" y="2597156"/>
            <a:ext cx="216024" cy="648072"/>
          </a:xfrm>
          <a:prstGeom prst="roundRect">
            <a:avLst>
              <a:gd name="adj" fmla="val 5374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2195736" y="2021092"/>
            <a:ext cx="360040" cy="2880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55776" y="2021092"/>
            <a:ext cx="270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C6600"/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rgbClr val="CC6600"/>
                </a:solidFill>
                <a:latin typeface="+mn-ea"/>
              </a:rPr>
              <a:t>에 따라서 달라지는 연산의 결과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542259"/>
            <a:ext cx="52101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5622379"/>
            <a:ext cx="23907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7236296" y="523262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3538464"/>
            <a:ext cx="741682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왼쪽 비트가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으로 채워진 음수의 경우 오른쪽으로 비트를 이동시킨 결과는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 따라서 달라진다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따라서 호환성이 요구되는 경우에는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&gt;&gt;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연산자의 사용을 제한해야 한다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  <a:endParaRPr lang="en-US" altLang="ko-KR" sz="1200" b="1" dirty="0">
              <a:solidFill>
                <a:srgbClr val="CC66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</a:rPr>
              <a:t>C </a:t>
            </a:r>
            <a:r>
              <a:rPr lang="ko-KR" altLang="en-US" sz="2500" dirty="0">
                <a:solidFill>
                  <a:srgbClr val="FF0000"/>
                </a:solidFill>
                <a:latin typeface="+mn-ea"/>
                <a:ea typeface="+mn-ea"/>
              </a:rPr>
              <a:t>프로그램 완성과정의 전체적인 이해</a:t>
            </a:r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500" dirty="0">
                <a:solidFill>
                  <a:srgbClr val="FF0000"/>
                </a:solidFill>
                <a:latin typeface="+mn-ea"/>
                <a:ea typeface="+mn-ea"/>
              </a:rPr>
              <a:t>중요</a:t>
            </a:r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5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324556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427984" y="4296578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∙ 첫 번째 단계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 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프로그램의 작성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∙ 두 번째 단계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 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작성한 프로그램의 컴파일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∙ 세 번째 단계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 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컴파일 된 결과물의 링크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01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906888" cy="704832"/>
          </a:xfrm>
        </p:spPr>
        <p:txBody>
          <a:bodyPr>
            <a:normAutofit fontScale="90000"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기본단위인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의 이해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409428"/>
            <a:ext cx="2524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1340768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언어의 기본단위는 함수이다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함수를 만들고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만들어진 함수의 실행순서를 결정하는 것이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언어로 프로그램을 작성하는 것이다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함수의 기본특성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수학적으로 함수에는 입력과 출력이 존재한다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언어의 함수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언어의 함수에도 입력과 출력이 존재한다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함수와 관련된 용어의 정리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함수의 정의    만들어진 함수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실행이 가능한 함수를 일컬음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(Function Define)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함수의 호출    함수의 실행을 명령하는 행위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(Function Call)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∙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인자의 전달    함수의 실행을 명령할 때 전달하는 입력 값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(Parameter)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517232"/>
            <a:ext cx="66247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언어는 함수로 시작해서 함수로 끝이 난다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906888" cy="704832"/>
          </a:xfrm>
        </p:spPr>
        <p:txBody>
          <a:bodyPr>
            <a:normAutofit fontScale="90000"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기본단위인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함수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의 이해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43AA05-08D8-5CEE-5AEF-6E57CA52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800"/>
            <a:ext cx="4114800" cy="3848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102399-95BD-1ED8-8E16-E3F3F216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83" y="2248600"/>
            <a:ext cx="3961048" cy="32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2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Hello world! 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들여다보기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1264</TotalTime>
  <Words>2812</Words>
  <Application>Microsoft Office PowerPoint</Application>
  <PresentationFormat>화면 슬라이드 쇼(4:3)</PresentationFormat>
  <Paragraphs>447</Paragraphs>
  <Slides>60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1" baseType="lpstr">
      <vt:lpstr>휴먼매직체</vt:lpstr>
      <vt:lpstr>휴먼편지체</vt:lpstr>
      <vt:lpstr>Bookman Old Style</vt:lpstr>
      <vt:lpstr>Gill Sans MT</vt:lpstr>
      <vt:lpstr>Open Sans</vt:lpstr>
      <vt:lpstr>Roboto Slab</vt:lpstr>
      <vt:lpstr>Wingdings</vt:lpstr>
      <vt:lpstr>Wingdings 3</vt:lpstr>
      <vt:lpstr>맑은 고딕</vt:lpstr>
      <vt:lpstr>원본</vt:lpstr>
      <vt:lpstr>MathMagic</vt:lpstr>
      <vt:lpstr>C프로그래밍1 (2주차 강의자료)                                  230915</vt:lpstr>
      <vt:lpstr>Review</vt:lpstr>
      <vt:lpstr>C언어는 프로그래밍 언어이다.</vt:lpstr>
      <vt:lpstr>C언어의 역사와 특징</vt:lpstr>
      <vt:lpstr>C언어의 장점</vt:lpstr>
      <vt:lpstr>C 프로그램 완성과정의 전체적인 이해(중요)</vt:lpstr>
      <vt:lpstr>C언어의 기본단위인 ‘함수’의 이해</vt:lpstr>
      <vt:lpstr>C언어의 기본단위인 ‘함수’의 이해(2)</vt:lpstr>
      <vt:lpstr>Hello world! 들여다보기</vt:lpstr>
      <vt:lpstr>C언어의 기본단위인 ‘함수’의 이해</vt:lpstr>
      <vt:lpstr>예제 Hello.c에서의 함수는 어디에?</vt:lpstr>
      <vt:lpstr>세미콜론</vt:lpstr>
      <vt:lpstr>소스코드의 세세한 분석</vt:lpstr>
      <vt:lpstr>주석의 필요성과 블록단위 주석</vt:lpstr>
      <vt:lpstr>주석처리에 있어서의 주의점</vt:lpstr>
      <vt:lpstr>printf 함수의 기본적인 이해</vt:lpstr>
      <vt:lpstr>printf 함수를 이용한 정수의 출력</vt:lpstr>
      <vt:lpstr>형식 지정자(format specifiers)</vt:lpstr>
      <vt:lpstr>정수의 출력에 사용된 서식문자 %d</vt:lpstr>
      <vt:lpstr>출력의 형태를 다양하게 조합하는 것이 가능하다.</vt:lpstr>
      <vt:lpstr>연산을 위한 연산자와 값의 저장을 위한 변수(Variable)</vt:lpstr>
      <vt:lpstr>덧셈 프로그램의 구현에 필요한 + 연산자</vt:lpstr>
      <vt:lpstr>변수를 이용한 데이터의 저장</vt:lpstr>
      <vt:lpstr>변수를 이용한 데이터의 저장(2)</vt:lpstr>
      <vt:lpstr>변수의 다양한 선언 및 초기화 방법</vt:lpstr>
      <vt:lpstr>변수선언 시 주의할 사항</vt:lpstr>
      <vt:lpstr>변수의 자료형(Data Type) System Defined Type!</vt:lpstr>
      <vt:lpstr>덧셈 프로그램의 완성</vt:lpstr>
      <vt:lpstr>C언어의 다양한  연산자 소개</vt:lpstr>
      <vt:lpstr>대입 연산자와 산술 연산자</vt:lpstr>
      <vt:lpstr>복합 대입 연산자</vt:lpstr>
      <vt:lpstr>부호의 의미를 갖는 + 연산자와 - 연산자</vt:lpstr>
      <vt:lpstr>증가, 감소 연산자</vt:lpstr>
      <vt:lpstr>증가, 감소 연산자 추가 예제</vt:lpstr>
      <vt:lpstr>관계 연산자</vt:lpstr>
      <vt:lpstr>논리 연산자</vt:lpstr>
      <vt:lpstr>콤마 연산자</vt:lpstr>
      <vt:lpstr>연산자의 우선순위와 결합방향</vt:lpstr>
      <vt:lpstr>키보드로부터의 데이터 입력과 C언어의 키워드</vt:lpstr>
      <vt:lpstr>키보드로부터의 정수입력을 위한 scanf 함수의 호출</vt:lpstr>
      <vt:lpstr>입력의 형태를 다양하게 지정할 수 있다.</vt:lpstr>
      <vt:lpstr>C언어의 표준 키워드</vt:lpstr>
      <vt:lpstr>Chapter 04-1. 컴퓨터가 데이터를 표현하는 방식</vt:lpstr>
      <vt:lpstr>2진수란 무엇인가?  더불어 10진수, 16진수란 무엇인가?</vt:lpstr>
      <vt:lpstr>데이터의 표현단위인 비트(Bit)와 바이트(Byte)</vt:lpstr>
      <vt:lpstr>8진수와 16진수를 이용한 데이터 표현</vt:lpstr>
      <vt:lpstr>정수와 실수의 표현방식</vt:lpstr>
      <vt:lpstr>정수의 표현방식</vt:lpstr>
      <vt:lpstr>음의 정수 표현방식</vt:lpstr>
      <vt:lpstr>실수의 표현방식(시험)</vt:lpstr>
      <vt:lpstr>실수 표현의 오차 확인하기</vt:lpstr>
      <vt:lpstr>비트 연산자</vt:lpstr>
      <vt:lpstr>비트 연산자(비트 이동 연산자)</vt:lpstr>
      <vt:lpstr>&amp; 연산자: 비트단위 AND</vt:lpstr>
      <vt:lpstr>| 연산자: 비트단위 OR</vt:lpstr>
      <vt:lpstr>^ 연산자: 비트단위 XOR</vt:lpstr>
      <vt:lpstr>~ 연산자</vt:lpstr>
      <vt:lpstr>&lt;&lt; 연산자: 비트의 왼쪽 이동(Shift)</vt:lpstr>
      <vt:lpstr>&gt;&gt; 연산자: 비트의 오른쪽 이동(Shift)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선균 박</cp:lastModifiedBy>
  <cp:revision>280</cp:revision>
  <dcterms:created xsi:type="dcterms:W3CDTF">2009-11-30T05:34:12Z</dcterms:created>
  <dcterms:modified xsi:type="dcterms:W3CDTF">2023-09-22T04:13:22Z</dcterms:modified>
</cp:coreProperties>
</file>