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313" r:id="rId2"/>
    <p:sldId id="314" r:id="rId3"/>
    <p:sldId id="317" r:id="rId4"/>
    <p:sldId id="318" r:id="rId5"/>
    <p:sldId id="320" r:id="rId6"/>
    <p:sldId id="321" r:id="rId7"/>
    <p:sldId id="358" r:id="rId8"/>
    <p:sldId id="363" r:id="rId9"/>
    <p:sldId id="364" r:id="rId10"/>
    <p:sldId id="338" r:id="rId11"/>
    <p:sldId id="365" r:id="rId12"/>
    <p:sldId id="281" r:id="rId13"/>
    <p:sldId id="282" r:id="rId14"/>
    <p:sldId id="331" r:id="rId15"/>
    <p:sldId id="332" r:id="rId16"/>
    <p:sldId id="333" r:id="rId17"/>
    <p:sldId id="334" r:id="rId18"/>
    <p:sldId id="366" r:id="rId19"/>
    <p:sldId id="367" r:id="rId20"/>
    <p:sldId id="335" r:id="rId21"/>
    <p:sldId id="368" r:id="rId22"/>
    <p:sldId id="369" r:id="rId23"/>
    <p:sldId id="370" r:id="rId24"/>
    <p:sldId id="371" r:id="rId25"/>
    <p:sldId id="336" r:id="rId26"/>
    <p:sldId id="372" r:id="rId27"/>
    <p:sldId id="373" r:id="rId28"/>
    <p:sldId id="376" r:id="rId29"/>
    <p:sldId id="374" r:id="rId30"/>
    <p:sldId id="337" r:id="rId31"/>
    <p:sldId id="375" r:id="rId32"/>
    <p:sldId id="339" r:id="rId33"/>
    <p:sldId id="342" r:id="rId34"/>
    <p:sldId id="343" r:id="rId35"/>
    <p:sldId id="340" r:id="rId36"/>
    <p:sldId id="341" r:id="rId37"/>
    <p:sldId id="280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6600"/>
    <a:srgbClr val="FA7D00"/>
    <a:srgbClr val="009900"/>
    <a:srgbClr val="003300"/>
    <a:srgbClr val="668A00"/>
    <a:srgbClr val="987206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2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2023-09-29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tomic0x90.github.io/c-language/2019/06/04/printf-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cus.co.kr/117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w-wd.tistory.com/29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1 (4</a:t>
            </a:r>
            <a:r>
              <a:rPr lang="ko-KR" altLang="en-US" dirty="0"/>
              <a:t>주차 강의자료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                230929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609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표준 키워드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447" y="1706488"/>
            <a:ext cx="4619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11560" y="1628800"/>
            <a:ext cx="4752528" cy="2592288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4438853"/>
            <a:ext cx="4896544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문법을 구성하는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그 의미가 결정되어 있는 단어들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이러한 단어들을 가리켜 키워드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(keyword)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라 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43608" y="933448"/>
            <a:ext cx="4429156" cy="36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1. printf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126972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printf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함수와 특수문자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44960"/>
            <a:ext cx="2981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337048"/>
            <a:ext cx="1790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419872" y="197700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40905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첫 번째 인자로 전달된 문자열을 출력한다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544" y="3455504"/>
            <a:ext cx="4824536" cy="432048"/>
          </a:xfrm>
          <a:prstGeom prst="roundRect">
            <a:avLst>
              <a:gd name="adj" fmla="val 67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7544" y="4179336"/>
            <a:ext cx="4824536" cy="1152128"/>
          </a:xfrm>
          <a:prstGeom prst="roundRect">
            <a:avLst>
              <a:gd name="adj" fmla="val 215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7544" y="3527512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printf(“</a:t>
            </a:r>
            <a:r>
              <a:rPr lang="ko-KR" altLang="en-US" sz="1400" dirty="0">
                <a:latin typeface="+mn-ea"/>
              </a:rPr>
              <a:t>앞집 강아지가 말했다</a:t>
            </a:r>
            <a:r>
              <a:rPr lang="en-US" altLang="ko-KR" sz="1400" dirty="0">
                <a:latin typeface="+mn-ea"/>
              </a:rPr>
              <a:t>. “</a:t>
            </a:r>
            <a:r>
              <a:rPr lang="ko-KR" altLang="en-US" sz="1400" dirty="0">
                <a:latin typeface="+mn-ea"/>
              </a:rPr>
              <a:t>멍</a:t>
            </a:r>
            <a:r>
              <a:rPr lang="en-US" altLang="ko-KR" sz="1400" dirty="0">
                <a:latin typeface="+mn-ea"/>
              </a:rPr>
              <a:t>~! </a:t>
            </a:r>
            <a:r>
              <a:rPr lang="ko-KR" altLang="en-US" sz="1400" dirty="0">
                <a:latin typeface="+mn-ea"/>
              </a:rPr>
              <a:t>멍</a:t>
            </a:r>
            <a:r>
              <a:rPr lang="en-US" altLang="ko-KR" sz="1400" dirty="0">
                <a:latin typeface="+mn-ea"/>
              </a:rPr>
              <a:t>~!” </a:t>
            </a:r>
            <a:r>
              <a:rPr lang="ko-KR" altLang="en-US" sz="1400" dirty="0">
                <a:latin typeface="+mn-ea"/>
              </a:rPr>
              <a:t>정말 귀엽다</a:t>
            </a:r>
            <a:r>
              <a:rPr lang="en-US" altLang="ko-KR" sz="1400" dirty="0">
                <a:latin typeface="+mn-ea"/>
              </a:rPr>
              <a:t>.”);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179336"/>
            <a:ext cx="2160240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"</a:t>
            </a:r>
            <a:r>
              <a:rPr lang="ko-KR" altLang="en-US" sz="1300" dirty="0">
                <a:latin typeface="+mn-ea"/>
              </a:rPr>
              <a:t>앞집 강아지가 말했다</a:t>
            </a:r>
            <a:r>
              <a:rPr lang="en-US" altLang="ko-KR" sz="1300" dirty="0">
                <a:latin typeface="+mn-ea"/>
              </a:rPr>
              <a:t>. “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멍</a:t>
            </a:r>
            <a:r>
              <a:rPr lang="en-US" altLang="ko-KR" sz="1300" dirty="0">
                <a:latin typeface="+mn-ea"/>
              </a:rPr>
              <a:t>~! </a:t>
            </a:r>
            <a:r>
              <a:rPr lang="ko-KR" altLang="en-US" sz="1300" dirty="0">
                <a:latin typeface="+mn-ea"/>
              </a:rPr>
              <a:t>멍</a:t>
            </a:r>
            <a:r>
              <a:rPr lang="en-US" altLang="ko-KR" sz="1300" dirty="0">
                <a:latin typeface="+mn-ea"/>
              </a:rPr>
              <a:t>~! 		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" </a:t>
            </a:r>
            <a:r>
              <a:rPr lang="ko-KR" altLang="en-US" sz="1300" dirty="0">
                <a:latin typeface="+mn-ea"/>
              </a:rPr>
              <a:t>정말 귀엽다</a:t>
            </a:r>
            <a:r>
              <a:rPr lang="en-US" altLang="ko-KR" sz="1300" dirty="0">
                <a:latin typeface="+mn-ea"/>
              </a:rPr>
              <a:t>." 	</a:t>
            </a:r>
            <a:endParaRPr lang="ko-KR" altLang="en-US" sz="13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197627"/>
            <a:ext cx="23042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itchFamily="18" charset="-127"/>
                <a:ea typeface="휴먼편지체" pitchFamily="18" charset="-127"/>
              </a:rPr>
              <a:t>음 이것은 하나의 문자열이군</a:t>
            </a:r>
            <a:r>
              <a:rPr lang="en-US" altLang="ko-KR" sz="1400" dirty="0">
                <a:latin typeface="휴먼편지체" pitchFamily="18" charset="-127"/>
                <a:ea typeface="휴먼편지체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itchFamily="18" charset="-127"/>
                <a:ea typeface="휴먼편지체" pitchFamily="18" charset="-127"/>
              </a:rPr>
              <a:t>이건 뭐지</a:t>
            </a:r>
            <a:r>
              <a:rPr lang="en-US" altLang="ko-KR" sz="1400" dirty="0">
                <a:latin typeface="휴먼편지체" pitchFamily="18" charset="-127"/>
                <a:ea typeface="휴먼편지체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itchFamily="18" charset="-127"/>
                <a:ea typeface="휴먼편지체" pitchFamily="18" charset="-127"/>
              </a:rPr>
              <a:t>이것도 하나의 문자열이고</a:t>
            </a:r>
            <a:r>
              <a:rPr lang="en-US" altLang="ko-KR" sz="1400" dirty="0"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400" dirty="0"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627784" y="4395360"/>
            <a:ext cx="288032" cy="1588"/>
          </a:xfrm>
          <a:prstGeom prst="straightConnector1">
            <a:avLst/>
          </a:prstGeom>
          <a:ln w="2222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627784" y="4723148"/>
            <a:ext cx="288032" cy="1588"/>
          </a:xfrm>
          <a:prstGeom prst="straightConnector1">
            <a:avLst/>
          </a:prstGeom>
          <a:ln w="2222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627784" y="5041844"/>
            <a:ext cx="288032" cy="1588"/>
          </a:xfrm>
          <a:prstGeom prst="straightConnector1">
            <a:avLst/>
          </a:prstGeom>
          <a:ln w="2222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줄무늬가 있는 오른쪽 화살표 38"/>
          <p:cNvSpPr/>
          <p:nvPr/>
        </p:nvSpPr>
        <p:spPr>
          <a:xfrm rot="5400000">
            <a:off x="2591780" y="3927308"/>
            <a:ext cx="252028" cy="2520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92080" y="345550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잘못된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 호출문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4962132"/>
            <a:ext cx="172819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컴파일러의 오해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42" name="줄무늬가 있는 오른쪽 화살표 41"/>
          <p:cNvSpPr/>
          <p:nvPr/>
        </p:nvSpPr>
        <p:spPr>
          <a:xfrm rot="5400000">
            <a:off x="2591780" y="5367468"/>
            <a:ext cx="252028" cy="2520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7544" y="5615744"/>
            <a:ext cx="4824536" cy="432048"/>
          </a:xfrm>
          <a:prstGeom prst="roundRect">
            <a:avLst>
              <a:gd name="adj" fmla="val 67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7544" y="5687752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printf(“</a:t>
            </a:r>
            <a:r>
              <a:rPr lang="ko-KR" altLang="en-US" sz="1400" dirty="0">
                <a:latin typeface="+mn-ea"/>
              </a:rPr>
              <a:t>앞집 강아지가 말했다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b="1" dirty="0">
                <a:solidFill>
                  <a:srgbClr val="C00000"/>
                </a:solidFill>
              </a:rPr>
              <a:t>\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1400" dirty="0">
                <a:latin typeface="+mn-ea"/>
              </a:rPr>
              <a:t>멍</a:t>
            </a:r>
            <a:r>
              <a:rPr lang="en-US" altLang="ko-KR" sz="1400" dirty="0">
                <a:latin typeface="+mn-ea"/>
              </a:rPr>
              <a:t>~! </a:t>
            </a:r>
            <a:r>
              <a:rPr lang="ko-KR" altLang="en-US" sz="1400" dirty="0">
                <a:latin typeface="+mn-ea"/>
              </a:rPr>
              <a:t>멍</a:t>
            </a:r>
            <a:r>
              <a:rPr lang="en-US" altLang="ko-KR" sz="1400" dirty="0">
                <a:latin typeface="+mn-ea"/>
              </a:rPr>
              <a:t>~!</a:t>
            </a:r>
            <a:r>
              <a:rPr lang="en-US" altLang="ko-KR" sz="1400" b="1" dirty="0">
                <a:solidFill>
                  <a:srgbClr val="C00000"/>
                </a:solidFill>
              </a:rPr>
              <a:t>\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”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정말 귀엽다</a:t>
            </a:r>
            <a:r>
              <a:rPr lang="en-US" altLang="ko-KR" sz="1400" dirty="0">
                <a:latin typeface="+mn-ea"/>
              </a:rPr>
              <a:t>.”);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2080" y="563163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제대로 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 호출문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6096" y="4177325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큰 따옴표는 문자열의 시작과 끝으로 해석이 되니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큰 따옴표 자체의 출력을 원하는 경우에는 큰 따옴표 앞에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</a:rPr>
              <a:t>\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문자를 붙여주기로 하자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36096" y="4156584"/>
            <a:ext cx="3456384" cy="720080"/>
          </a:xfrm>
          <a:prstGeom prst="roundRect">
            <a:avLst>
              <a:gd name="adj" fmla="val 773"/>
            </a:avLst>
          </a:prstGeom>
          <a:noFill/>
          <a:ln>
            <a:solidFill>
              <a:srgbClr val="9872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236296" y="489566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특수문자의 탄생 배경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특수문자의 종류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7529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55576" y="5445224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\f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\v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모니터 출력이 아닌 프린터 출력을 위해 정의된 특수문자이기 때문에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모니터의 출력에 사용하면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이상한 문자 출력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340" y="2898440"/>
            <a:ext cx="4536504" cy="28803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4365104"/>
            <a:ext cx="4536504" cy="28803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printf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함수의 서식지정과 서식문자들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5256584" cy="118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3096344" cy="2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7544" y="278092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053" y="2636912"/>
            <a:ext cx="5184427" cy="364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796136" y="1268760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서식문자를 이용해서 출력할 문자열의 형태를 조합해 낼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출력의 서식을 지정할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3645024"/>
            <a:ext cx="2592288" cy="132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5013176"/>
            <a:ext cx="714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115616" y="51606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7544" y="5517232"/>
            <a:ext cx="30243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삽입하면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앞에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0, 16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앞에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0x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 삽입된다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실수의 출력을 위한 서식문자들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%</a:t>
            </a:r>
            <a:r>
              <a:rPr lang="en-US" altLang="ko-KR" sz="2500" dirty="0">
                <a:latin typeface="+mn-ea"/>
                <a:cs typeface="+mj-cs"/>
              </a:rPr>
              <a:t>f, %e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34094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69368"/>
            <a:ext cx="1170806" cy="84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788024" y="192025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12" y="3671528"/>
            <a:ext cx="194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76" y="4437112"/>
            <a:ext cx="790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576" y="5157192"/>
            <a:ext cx="695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539552" y="3645024"/>
            <a:ext cx="2160240" cy="36004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4365104"/>
            <a:ext cx="1152128" cy="36004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552" y="5085184"/>
            <a:ext cx="1152128" cy="36004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970012" y="4221088"/>
            <a:ext cx="288032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970806" y="4940374"/>
            <a:ext cx="288032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1680" y="4437112"/>
            <a:ext cx="115212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C6600"/>
                </a:solidFill>
                <a:latin typeface="+mn-ea"/>
              </a:rPr>
              <a:t>지수 표기법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1680" y="5157192"/>
            <a:ext cx="115212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e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 표기법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56176" y="2492896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컴퓨터는 지수를 표현할 수 없으므로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e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표기법으로 지수를 대신 표현한다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4365104"/>
            <a:ext cx="2743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2915816" y="4365104"/>
            <a:ext cx="2880320" cy="36004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915816" y="5085184"/>
            <a:ext cx="2520280" cy="36004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4139158" y="4940374"/>
            <a:ext cx="288032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4437112"/>
            <a:ext cx="100811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지수 표기법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6096" y="5157192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e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 표기법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5157192"/>
            <a:ext cx="22764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%g</a:t>
            </a:r>
            <a:r>
              <a:rPr lang="ko-KR" altLang="en-US" sz="2500" dirty="0">
                <a:latin typeface="+mn-ea"/>
                <a:cs typeface="+mj-cs"/>
              </a:rPr>
              <a:t>의 실수출력과 </a:t>
            </a:r>
            <a:r>
              <a:rPr lang="en-US" altLang="ko-KR" sz="2500" dirty="0">
                <a:latin typeface="+mn-ea"/>
                <a:cs typeface="+mj-cs"/>
              </a:rPr>
              <a:t>%s</a:t>
            </a:r>
            <a:r>
              <a:rPr lang="ko-KR" altLang="en-US" sz="2500" dirty="0">
                <a:latin typeface="+mn-ea"/>
                <a:cs typeface="+mj-cs"/>
              </a:rPr>
              <a:t>의 문자열 출력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317383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778" y="2991204"/>
            <a:ext cx="89007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635896" y="260808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07904" y="1484784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%g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는 실수의 형태에 따라서 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%f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%e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사이에서 적절한 형태의 출력을 진행한다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%g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%G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의 차이점은 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e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표기법의 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e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를 소문자로 출력하느냐 대문자로 출력하느냐에 있다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56803"/>
            <a:ext cx="403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7504" y="5147403"/>
            <a:ext cx="1257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4427984" y="476427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9552" y="5410672"/>
            <a:ext cx="532859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%s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문자열 출력과 관련해서는 배열과 포인터 공부 후에 완벽히 이해하자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일단은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%s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의 사용법을 예제 기반으로 이해하자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필드 폭을 지정하여 정돈된 출력 보이기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811" y="1700808"/>
            <a:ext cx="5256584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C6600"/>
                </a:solidFill>
                <a:latin typeface="+mn-ea"/>
              </a:rPr>
              <a:t>%8d </a:t>
            </a:r>
          </a:p>
          <a:p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    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필드 폭을 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8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칸 확보하고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오른쪽 정렬해서 출력을 진행한다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C6600"/>
                </a:solidFill>
                <a:latin typeface="+mn-ea"/>
              </a:rPr>
              <a:t>%-8d </a:t>
            </a:r>
          </a:p>
          <a:p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    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필드 폭을 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8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칸 확보하고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987206"/>
                </a:solidFill>
                <a:latin typeface="+mn-ea"/>
              </a:rPr>
              <a:t>왼쪽 정렬해서 출력을 진행한다</a:t>
            </a:r>
            <a:r>
              <a:rPr lang="en-US" altLang="ko-KR" sz="1300" dirty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803" y="1628800"/>
            <a:ext cx="5688632" cy="129614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214653"/>
            <a:ext cx="2088232" cy="84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004047" y="378099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2" y="5122640"/>
            <a:ext cx="532859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서식문자 사이에 들어가는 숫자는 필드의 폭을 의미한다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기본 오른쪽 정렬이다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–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는 왼쪽 정렬을 의미하는 용도로 사용된다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44767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43608" y="933448"/>
            <a:ext cx="4429156" cy="36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2. </a:t>
            </a:r>
            <a:r>
              <a:rPr lang="en-US" altLang="ko-KR" sz="4000" dirty="0" err="1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scanf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309445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정수 기반의 입력형태 정의하기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입력의 형식</a:t>
            </a:r>
            <a:r>
              <a:rPr lang="ko-KR" altLang="en-US" sz="1200" dirty="0">
                <a:solidFill>
                  <a:srgbClr val="987206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어떻게 받아들일 거니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입력의 장소 </a:t>
            </a: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어디에 저장할까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552" y="1628800"/>
            <a:ext cx="3024336" cy="7200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35896" y="1772816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데이터를 입력 받는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함수에게 전달해야 할 두 가지 정보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2689920"/>
            <a:ext cx="446449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%d </a:t>
            </a: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정수의 형태로 데이터를 입력 받는다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%o </a:t>
            </a: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8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%x</a:t>
            </a: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16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552" y="2564904"/>
            <a:ext cx="4464496" cy="108012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6056" y="2996952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서식문자의 의미는 출력을 입력으로만 변경하면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함수와 유사하다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4154688"/>
            <a:ext cx="3456384" cy="18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578874"/>
            <a:ext cx="2637792" cy="44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3995936" y="51628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78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실수 기반의 입력형태 정의하기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661052"/>
            <a:ext cx="597666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함수에서는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서식문자 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%f, %e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그리고 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%g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의 의미가 각각 달랐다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그러나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scanf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함수에서는 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형 데이터를 입력 받겠다’는 동일한 의미를 담고 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1628800"/>
            <a:ext cx="6048672" cy="7200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6064" y="2996952"/>
            <a:ext cx="3995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%lf     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double	%f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l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이 추가된 형태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%Lf     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long double	%f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L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이 추가된 형태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996952"/>
            <a:ext cx="4248472" cy="64807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9872" y="1268760"/>
            <a:ext cx="316835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float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데이터의 삽입을 위한 서식문자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560" y="263691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long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데이터의 삽입을 위한 서식문자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068960"/>
            <a:ext cx="3024979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2280" y="4891564"/>
            <a:ext cx="2664296" cy="133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283968" y="45091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9552" y="5554688"/>
            <a:ext cx="201622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실수의 입력과정에서 </a:t>
            </a:r>
            <a:endParaRPr lang="en-US" altLang="ko-KR" sz="12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e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표기법을 사용해도 된다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38627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float, double, long double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의 데이터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출력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%f, %f, %Lf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float, double, long double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의 데이터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입력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%f, %lf, %Lf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43608" y="933448"/>
            <a:ext cx="7056784" cy="36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3. While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문에 의한 문장의 반복 </a:t>
            </a:r>
          </a:p>
        </p:txBody>
      </p:sp>
    </p:spTree>
    <p:extLst>
      <p:ext uri="{BB962C8B-B14F-4D97-AF65-F5344CB8AC3E}">
        <p14:creationId xmlns:p14="http://schemas.microsoft.com/office/powerpoint/2010/main" val="370818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반복문의 이해와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while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552" y="1249159"/>
            <a:ext cx="799288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∙ 반복문이란 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하나 이상의 문장을 두 번 이상 반복 실행하기 위해서 구성하는 문장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∙ 반복문의 종류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while, do~while, for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3648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1003852" y="3645024"/>
            <a:ext cx="3280116" cy="108012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87824" y="3212976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반복문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139952" y="4194584"/>
            <a:ext cx="360040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572000" y="400506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목적이 되는 대상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횟수를 조절하기 위한 것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95736" y="4296516"/>
            <a:ext cx="18002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중괄호 내부 반복영역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569" y="5274704"/>
            <a:ext cx="1368152" cy="102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1907704" y="59527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348880"/>
            <a:ext cx="3168352" cy="45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015952"/>
            <a:ext cx="3456384" cy="40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5076056" y="2276872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076056" y="2924944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08104" y="190754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반복의 대상이 한 문장이면 중괄호 생략 가능</a:t>
            </a:r>
            <a:endParaRPr lang="en-US" altLang="ko-KR" sz="12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반복문 안에서도 들여쓰기 합니다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2342346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int num=0;</a:t>
            </a:r>
          </a:p>
          <a:p>
            <a:r>
              <a:rPr lang="en-US" altLang="ko-KR" sz="1400" dirty="0">
                <a:latin typeface="Maiandra GD" pitchFamily="34" charset="0"/>
              </a:rPr>
              <a:t>while(num&lt;5)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printf("Hello world! %d \n", num);</a:t>
            </a:r>
          </a:p>
          <a:p>
            <a:r>
              <a:rPr lang="en-US" altLang="ko-KR" sz="1400" dirty="0">
                <a:latin typeface="Maiandra GD" pitchFamily="34" charset="0"/>
              </a:rPr>
              <a:t>num++;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</a:p>
          <a:p>
            <a:r>
              <a:rPr lang="en-US" altLang="ko-KR" sz="1400" dirty="0">
                <a:latin typeface="Maiandra GD" pitchFamily="34" charset="0"/>
              </a:rPr>
              <a:t>return 0;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342346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    int num=0;</a:t>
            </a:r>
          </a:p>
          <a:p>
            <a:r>
              <a:rPr lang="en-US" altLang="ko-KR" sz="1400" dirty="0">
                <a:latin typeface="Maiandra GD" pitchFamily="34" charset="0"/>
              </a:rPr>
              <a:t>    while(num&lt;5)</a:t>
            </a:r>
          </a:p>
          <a:p>
            <a:r>
              <a:rPr lang="en-US" altLang="ko-KR" sz="1400" dirty="0">
                <a:latin typeface="Maiandra GD" pitchFamily="34" charset="0"/>
              </a:rPr>
              <a:t>    {</a:t>
            </a:r>
          </a:p>
          <a:p>
            <a:r>
              <a:rPr lang="en-US" altLang="ko-KR" sz="1400" dirty="0">
                <a:latin typeface="Maiandra GD" pitchFamily="34" charset="0"/>
              </a:rPr>
              <a:t>        printf("Hello world! %d \n", num);</a:t>
            </a:r>
          </a:p>
          <a:p>
            <a:r>
              <a:rPr lang="en-US" altLang="ko-KR" sz="1400" dirty="0">
                <a:latin typeface="Maiandra GD" pitchFamily="34" charset="0"/>
              </a:rPr>
              <a:t>        num++;</a:t>
            </a:r>
          </a:p>
          <a:p>
            <a:r>
              <a:rPr lang="en-US" altLang="ko-KR" sz="1400" dirty="0">
                <a:latin typeface="Maiandra GD" pitchFamily="34" charset="0"/>
              </a:rPr>
              <a:t>    }</a:t>
            </a:r>
          </a:p>
          <a:p>
            <a:r>
              <a:rPr lang="en-US" altLang="ko-KR" sz="1400" dirty="0">
                <a:latin typeface="Maiandra GD" pitchFamily="34" charset="0"/>
              </a:rPr>
              <a:t>    return 0;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2198330"/>
            <a:ext cx="3528392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4008" y="2198330"/>
            <a:ext cx="3600400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1680" y="5150658"/>
            <a:ext cx="56886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987206"/>
                </a:solidFill>
                <a:latin typeface="+mn-ea"/>
              </a:rPr>
              <a:t>들여쓰기를 한 것과 하지 않은 것의 차이가 쉽게 눈에 들어온다</a:t>
            </a:r>
            <a:r>
              <a:rPr lang="en-US" altLang="ko-KR" sz="1500" b="1" dirty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3466" y="1844824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한 것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1855857"/>
            <a:ext cx="201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하지 않은 것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while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구성과 실행흐름의 세세한 관찰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794" y="1449432"/>
            <a:ext cx="3384376" cy="22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500778" y="1340768"/>
            <a:ext cx="3744416" cy="2448272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0032" y="1340768"/>
            <a:ext cx="3744416" cy="2448272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4389210" y="2348880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45394" y="3856692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과정은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778" y="4005064"/>
            <a:ext cx="3744416" cy="218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245194" y="5872916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flow chart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기준에서의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구구단의 출력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4767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057" y="2636912"/>
            <a:ext cx="971162" cy="211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940152" y="436852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941168"/>
            <a:ext cx="5544616" cy="5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구구단은 반복문을 이해하는데 사용되는 대표적인 예제이다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이후에 반복문의 중첩에서는 구구단 전체를 출력하는 예제를 접한다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무한루프의 구성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960440" cy="121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539552" y="1916832"/>
            <a:ext cx="4176464" cy="144016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7544" y="3429000"/>
            <a:ext cx="763284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숫자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을 의미하므로 반복문의 조건은 계속해서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이렇듯 반복문의 탈출조건이 성립하지 않는 경우 무한루프를 형성한다고 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이러한 무한루프는 실수로 만들어지는 경우도 있지만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break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문과 함께 유용하게 사용되기도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while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문의 중첩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40421"/>
            <a:ext cx="4581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3292549"/>
            <a:ext cx="5904656" cy="2304256"/>
          </a:xfrm>
          <a:prstGeom prst="rect">
            <a:avLst/>
          </a:prstGeom>
          <a:noFill/>
          <a:ln w="158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3986125"/>
            <a:ext cx="4968552" cy="1152128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580581"/>
            <a:ext cx="11521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안쪽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80112" y="2932509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바깥쪽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1347057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 안에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문이 존재하는 상태를 의미한다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아래의 예제에서는 </a:t>
            </a:r>
            <a:r>
              <a:rPr lang="en-US" altLang="ko-KR" sz="1300" b="1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>
                <a:solidFill>
                  <a:schemeClr val="bg2">
                    <a:lumMod val="25000"/>
                  </a:schemeClr>
                </a:solidFill>
                <a:latin typeface="+mn-ea"/>
              </a:rPr>
              <a:t>문을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중첩시켜서 구구단 전체를 출력한다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 예제를 통해서 중첩된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코드 흐름을 이해하자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43608" y="933448"/>
            <a:ext cx="7528920" cy="36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4. </a:t>
            </a:r>
            <a:r>
              <a:rPr lang="en-US" altLang="ko-KR" sz="4000" dirty="0" err="1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do~while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문에 의한 문장의 반복 </a:t>
            </a:r>
          </a:p>
        </p:txBody>
      </p:sp>
    </p:spTree>
    <p:extLst>
      <p:ext uri="{BB962C8B-B14F-4D97-AF65-F5344CB8AC3E}">
        <p14:creationId xmlns:p14="http://schemas.microsoft.com/office/powerpoint/2010/main" val="201002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do~while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기본구성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2808312" cy="129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211960" y="1628800"/>
            <a:ext cx="3744416" cy="295232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>
            <a:off x="3707904" y="2348880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4648780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과정은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628800"/>
            <a:ext cx="3024336" cy="1728192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5157192"/>
            <a:ext cx="62646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반복조건을 반복문의 마지막에 진행하는 형태이기 때문에 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최소한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회는 반복영역을 실행하게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이것이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문과의 가장 큰 차이점이다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91064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기본단위인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409428"/>
            <a:ext cx="2524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340768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기본단위는 함수이다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만들고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만들어진 함수의 실행순서를 결정하는 것이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프로그램을 작성하는 것이다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기본특성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수학적으로 함수에는 입력과 출력이 존재한다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언어의 함수에도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입력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출력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존재한다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함수와 관련된 용어의 정리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함수의 정의    만들어진 함수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실행이 가능한 함수를 일컬음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함수의 호출    함수의 실행을 명령하는 행위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인자의 전달    함수의 실행을 명령할 때 전달하는 입력 값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66247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함수로 시작해서 함수로 끝이 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do~while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문이 자연스러운 상황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54" y="1340769"/>
            <a:ext cx="3638214" cy="111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3068961"/>
            <a:ext cx="3744416" cy="10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11560" y="1268760"/>
            <a:ext cx="3888432" cy="122413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9207" y="2996952"/>
            <a:ext cx="3900785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/아래쪽 화살표 7"/>
          <p:cNvSpPr/>
          <p:nvPr/>
        </p:nvSpPr>
        <p:spPr>
          <a:xfrm>
            <a:off x="2195736" y="2564904"/>
            <a:ext cx="216024" cy="36004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2564904"/>
            <a:ext cx="28083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동일한 횟수를 반복하는 반복문들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323" y="1268760"/>
            <a:ext cx="324593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576" y="3743536"/>
            <a:ext cx="15803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732240" y="37170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0072" y="5085184"/>
            <a:ext cx="3600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최소한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회 이상 실행되어야 하는 반복문은 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do~while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문으로 구성하는 것이 자연스럽다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437112"/>
            <a:ext cx="2304256" cy="18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915816" y="5877272"/>
            <a:ext cx="187220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do~while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순서도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43608" y="933448"/>
            <a:ext cx="7056784" cy="36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5. for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문에 의한 문장의 반복 </a:t>
            </a:r>
          </a:p>
        </p:txBody>
      </p:sp>
    </p:spTree>
    <p:extLst>
      <p:ext uri="{BB962C8B-B14F-4D97-AF65-F5344CB8AC3E}">
        <p14:creationId xmlns:p14="http://schemas.microsoft.com/office/powerpoint/2010/main" val="414480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반복문의 필수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요소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71131"/>
            <a:ext cx="5472608" cy="231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83568" y="1412776"/>
            <a:ext cx="5616624" cy="237626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4149080"/>
            <a:ext cx="73448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정해진 횟수의 반복을 위해서는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하나의 변수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 변수를 기반으로 하는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조건검사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조건검사가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false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되게 하기 위한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연산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위의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문에서 보이듯이 반복문에 필요한 세 가지 요소가 여러 행에 걸쳐서 분산되어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따라서 반복의 횟수가 바로 인식 불가능하다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  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004048" y="4293096"/>
            <a:ext cx="144016" cy="720080"/>
          </a:xfrm>
          <a:prstGeom prst="rightBrac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4293096"/>
            <a:ext cx="26642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 세 가지를 한 줄에 표시하도록 돕는 것이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구조와 이해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2088232" cy="84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372199" y="1484784"/>
            <a:ext cx="2304256" cy="1008112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536504" cy="20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2695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1560" y="3861048"/>
            <a:ext cx="2880320" cy="201622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30294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일부 컴파일러는 여전히 초기식에서의 변수 선언을 허용하지 않는다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for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문의 반복영역도 한 줄이면 중괄호 생략 가능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흐름 이해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1628800"/>
            <a:ext cx="59766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초기식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본격적으로 반복을 시작하기에 앞서 딱 한번 실행된다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조건식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반복의 시작에 앞서 실행되며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 결과를 기반으로 반복유무를 결정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증감식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반복실행 후 마지막에 연산이 이뤄진다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3568" y="1556792"/>
            <a:ext cx="6624736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46487"/>
            <a:ext cx="590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923928" y="3183685"/>
            <a:ext cx="4572000" cy="82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int num=0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초기화는 반복문의 시작에 앞서 딱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num&lt;3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조건의 검사는 매 반복문의 시작에 앞서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num++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증감연산은 반복영역을 실행한 후에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3068960"/>
            <a:ext cx="4680520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568" y="1268760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구성요소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264" y="2780928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 흐름의 핵심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 기반의 다양한 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528392" cy="230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340768"/>
            <a:ext cx="2232248" cy="44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140968"/>
            <a:ext cx="3240360" cy="30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4804" y="5167744"/>
            <a:ext cx="2439169" cy="10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067944" y="17728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9672" y="58086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2204864"/>
            <a:ext cx="345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다양한 예제를 통해서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문에 익숙해지자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3861048"/>
            <a:ext cx="417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오른쪽 예제에서 보이듯이 불필요하다면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초기식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조건식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증감식을 생략할 수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단 조건식을 생략하면 참으로 인식이 되어 무한루프를 형성하게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중첩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4314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2162952"/>
            <a:ext cx="3456384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while, do~while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중첩과 다르지 않다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구구단 전체를 출력하는 왼편의 예제를 통해서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중첩을 이해하자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475656" y="2638402"/>
            <a:ext cx="5797308" cy="194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40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40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예제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Hello.c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함수는 어디에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484784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프로그램의 시작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첫 번째 함수가 호출이 되면서 프로그램은 시작이 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제일 먼저 호출되는 함수는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이름의 함수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구현된 모든 프로그램은 시작점에 해당하는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이름의 함수를 반드시 정의해야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main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이라는 이름의 함수가 자동으로 호출이 되면서 프로그램은 실행된다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기능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기능은 중괄호 안에 표현이 되며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중괄호 안에 표현된 함수의 기능을 가리켜 함수의 몸체라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함수에 표시가 되는 세 가지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함수의 이름    함수를 호출할 때 사용하게 되는 이름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출력형태    실행의 결과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일반적으로 반환형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(return type)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이라 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입력형태    함수를 호출할 때 전달하는 입력 값의 형태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7583" y="1556792"/>
            <a:ext cx="2650881" cy="224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59" y="4437112"/>
            <a:ext cx="2890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rot="5400000">
            <a:off x="6012160" y="5301208"/>
            <a:ext cx="720080" cy="158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56176" y="5664668"/>
            <a:ext cx="17970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순차적으로 실행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소스코드의 세세한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1484784"/>
            <a:ext cx="309634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   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}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340768"/>
            <a:ext cx="3600400" cy="244827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2604660"/>
            <a:ext cx="2448272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19672" y="2276872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처음 보는 함수의 호출문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9992" y="363399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printf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라는 이름의 함수를 호출하는 문장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문자열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"Hello world! \n"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소괄호를 통해서 해당 함수에 전달이 된다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4005064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표준함수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이미 만들어져서 기본적으로 제공이 되는 함수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함수는 표준함수이다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표준 라이브러리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표준함수들의 모임을 뜻하는 말이다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printf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함수는 표준 라이브러리의 일부이다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1570044"/>
            <a:ext cx="1800200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1760" y="1628800"/>
            <a:ext cx="16561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헤더파일 선언문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9992" y="219383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stdio.h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파일의 내용을 이 위치에 가져다 놓으라는 뜻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호출을 위해서 선언해야 하는 문장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stdio.h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파일에는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함수호출에 필요한 정보 존재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1600" y="2964700"/>
            <a:ext cx="1080120" cy="32028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99992" y="5051792"/>
            <a:ext cx="43924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호출한 영역으로 값을 전달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반환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현재 실행중인 함수의 종료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주석의 필요성과 블록단위 주석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주석의 이해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주석은 소스코드에 삽입된 메모를 뜻한다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이는 컴파일의 대상에서 제외가 되기 때문에 주석의 유무는 컴파일 및 실행의 결과에 영향을 미치지 않는다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주석의 필요성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코드의 분석은 글을 읽는 것 만큼 간단하지 않다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때문에 코드를 분석해야 하는 남을 위해서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그리고 코드를 작성한 작성자 스스로를 위해서라도 코드에 대한 설명인 주석을 간단히나마 달아놓을 필요가 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즉 주석은 선택이 아닌 필수이다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블록 단위 주석                                          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행 단위 주석                                                                                             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18" y="4437112"/>
            <a:ext cx="17513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456" y="4437112"/>
            <a:ext cx="1512168" cy="70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755576" y="4437112"/>
            <a:ext cx="1800200" cy="360040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4869160"/>
            <a:ext cx="1800200" cy="122413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4365104"/>
            <a:ext cx="1800200" cy="86409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79712" y="4077072"/>
            <a:ext cx="175135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행의 주석처리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07704" y="6024708"/>
            <a:ext cx="18722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여러 행의 주석처리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68144" y="4797152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 단위로의 주석처리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9952" y="5517232"/>
            <a:ext cx="40324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주석을 다는 방식은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프로젝트 별로 팀원과 상의하여 결정하게 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4CE8-25FE-E86F-4DDB-1A1F9E1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형식 지정자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(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format specifiers)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8FC7-9F43-8D6D-708A-98418D844BFB}"/>
              </a:ext>
            </a:extLst>
          </p:cNvPr>
          <p:cNvSpPr txBox="1"/>
          <p:nvPr/>
        </p:nvSpPr>
        <p:spPr>
          <a:xfrm>
            <a:off x="755576" y="126876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2"/>
              </a:rPr>
              <a:t>https://atomic0x90.github.io/c-language/2019/06/04/printf-format.html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C076-BE9A-6FD4-7B98-25BEEA62DC5A}"/>
              </a:ext>
            </a:extLst>
          </p:cNvPr>
          <p:cNvSpPr txBox="1"/>
          <p:nvPr/>
        </p:nvSpPr>
        <p:spPr>
          <a:xfrm>
            <a:off x="457200" y="174803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형식 지정자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format specifiers)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데이터들은 각자 다른 형태로 존재한다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이러한 다양한 데이터들을 화면에 출력하기 위해서 각각 형식 지정자들이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데이터에 알맞지 않은 형태의 형식 지정자를 사용하면 오류가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A3A6A1-0434-EE2E-9079-C6FAB963A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4533811" cy="3616164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36E281C-A2FC-86C5-C512-977C1A3AB8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29" y="2950028"/>
            <a:ext cx="3869580" cy="28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변수를 이용한 데이터의 저장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268760"/>
            <a:ext cx="8856984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(variable)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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즉 프로그램 안에서 코드로 인해 할당 받은 메모리 공간을 의미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!!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 있는 메모리 공간에 붙여진 이름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변수라는 것을 선언하면 메모리 공간이 할당되고 할당된 메모리 공간에 이름이 붙는다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변수의 이름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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 즉 할당 받은 메모리 공간의 식별자를 변수 이름이라고 하면 영어로는 식별자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(identifier)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변수의 이름을 통해서 할당된 메모리 공간에 접근이 가능하다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수도 있고 저장된 값을 참조할 수도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3675899"/>
            <a:ext cx="6264696" cy="236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int	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정수의 저장을 위한 메모리 공간의 할당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(int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4byte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할당 받음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num 	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할당된 메모리 공간의 이름은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num=20;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접근하여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 저장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printf("%d", num);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저장된 값을 참조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출력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033" y="3743536"/>
            <a:ext cx="20097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755576" y="3717032"/>
            <a:ext cx="2304256" cy="180020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변수를 이용한 데이터의 저장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(2)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프로그램과 프로세스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4749FC6-A205-D668-F162-A4BFBF117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2534792"/>
            <a:ext cx="5004048" cy="3702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2D25A-418F-1877-3CCC-F2FBC5A56674}"/>
              </a:ext>
            </a:extLst>
          </p:cNvPr>
          <p:cNvSpPr txBox="1"/>
          <p:nvPr/>
        </p:nvSpPr>
        <p:spPr>
          <a:xfrm>
            <a:off x="576064" y="6309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3"/>
              </a:rPr>
              <a:t>https://www.crocus.co.kr/1171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2" name="그림 11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22966BDB-59B2-A4AB-D1AE-0C19C6036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" y="1268759"/>
            <a:ext cx="4572272" cy="1194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034A0C-5009-8830-AF5F-E27DBE733CA2}"/>
              </a:ext>
            </a:extLst>
          </p:cNvPr>
          <p:cNvSpPr txBox="1"/>
          <p:nvPr/>
        </p:nvSpPr>
        <p:spPr>
          <a:xfrm>
            <a:off x="4114800" y="6336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5"/>
              </a:rPr>
              <a:t>https://cw-wd.tistory.com/29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36ADCB-A608-B12F-87F3-F23FF5FF54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80928"/>
            <a:ext cx="347720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1336</TotalTime>
  <Words>1859</Words>
  <Application>Microsoft Office PowerPoint</Application>
  <PresentationFormat>화면 슬라이드 쇼(4:3)</PresentationFormat>
  <Paragraphs>277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맑은 고딕</vt:lpstr>
      <vt:lpstr>휴먼매직체</vt:lpstr>
      <vt:lpstr>휴먼편지체</vt:lpstr>
      <vt:lpstr>Bookman Old Style</vt:lpstr>
      <vt:lpstr>Gill Sans MT</vt:lpstr>
      <vt:lpstr>Maiandra GD</vt:lpstr>
      <vt:lpstr>Open Sans</vt:lpstr>
      <vt:lpstr>Roboto Slab</vt:lpstr>
      <vt:lpstr>Wingdings</vt:lpstr>
      <vt:lpstr>Wingdings 3</vt:lpstr>
      <vt:lpstr>원본</vt:lpstr>
      <vt:lpstr>C프로그래밍1 (4주차 강의자료)                                  230929</vt:lpstr>
      <vt:lpstr>Review</vt:lpstr>
      <vt:lpstr>C언어의 기본단위인 ‘함수’의 이해(중요)</vt:lpstr>
      <vt:lpstr>예제 Hello.c에서의 함수는 어디에?(중요)</vt:lpstr>
      <vt:lpstr>소스코드의 세세한 분석</vt:lpstr>
      <vt:lpstr>주석의 필요성과 블록단위 주석</vt:lpstr>
      <vt:lpstr>형식 지정자(format specifiers)</vt:lpstr>
      <vt:lpstr>변수를 이용한 데이터의 저장(중요)</vt:lpstr>
      <vt:lpstr>변수를 이용한 데이터의 저장(2) (프로그램과 프로세스)</vt:lpstr>
      <vt:lpstr>C언어의 표준 키워드(중요)</vt:lpstr>
      <vt:lpstr>PowerPoint 프레젠테이션</vt:lpstr>
      <vt:lpstr>printf 함수와 특수문자</vt:lpstr>
      <vt:lpstr>특수문자의 종류</vt:lpstr>
      <vt:lpstr>printf 함수의 서식지정과 서식문자들</vt:lpstr>
      <vt:lpstr>PowerPoint 프레젠테이션</vt:lpstr>
      <vt:lpstr>PowerPoint 프레젠테이션</vt:lpstr>
      <vt:lpstr>필드 폭을 지정하여 정돈된 출력 보이기</vt:lpstr>
      <vt:lpstr>PowerPoint 프레젠테이션</vt:lpstr>
      <vt:lpstr>정수 기반의 입력형태 정의하기</vt:lpstr>
      <vt:lpstr>실수 기반의 입력형태 정의하기</vt:lpstr>
      <vt:lpstr>PowerPoint 프레젠테이션</vt:lpstr>
      <vt:lpstr>반복문의 이해와 while문</vt:lpstr>
      <vt:lpstr>반복문 안에서도 들여쓰기 합니다.</vt:lpstr>
      <vt:lpstr>while문의 구성과 실행흐름의 세세한 관찰</vt:lpstr>
      <vt:lpstr>구구단의 출력</vt:lpstr>
      <vt:lpstr>PowerPoint 프레젠테이션</vt:lpstr>
      <vt:lpstr>PowerPoint 프레젠테이션</vt:lpstr>
      <vt:lpstr>PowerPoint 프레젠테이션</vt:lpstr>
      <vt:lpstr>do~while문의 기본구성 </vt:lpstr>
      <vt:lpstr>do~while문이 자연스러운 상황</vt:lpstr>
      <vt:lpstr>PowerPoint 프레젠테이션</vt:lpstr>
      <vt:lpstr>반복문의 필수3요소</vt:lpstr>
      <vt:lpstr>for문의 구조와 이해</vt:lpstr>
      <vt:lpstr>for문의 흐름 이해</vt:lpstr>
      <vt:lpstr>for문 기반의 다양한 예제</vt:lpstr>
      <vt:lpstr>for문의 중첩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대식 정</cp:lastModifiedBy>
  <cp:revision>282</cp:revision>
  <dcterms:created xsi:type="dcterms:W3CDTF">2009-11-30T05:34:12Z</dcterms:created>
  <dcterms:modified xsi:type="dcterms:W3CDTF">2023-09-28T18:44:04Z</dcterms:modified>
</cp:coreProperties>
</file>