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4"/>
  </p:notesMasterIdLst>
  <p:sldIdLst>
    <p:sldId id="313" r:id="rId2"/>
    <p:sldId id="405" r:id="rId3"/>
    <p:sldId id="314" r:id="rId4"/>
    <p:sldId id="282" r:id="rId5"/>
    <p:sldId id="331" r:id="rId6"/>
    <p:sldId id="367" r:id="rId7"/>
    <p:sldId id="370" r:id="rId8"/>
    <p:sldId id="372" r:id="rId9"/>
    <p:sldId id="373" r:id="rId10"/>
    <p:sldId id="337" r:id="rId11"/>
    <p:sldId id="339" r:id="rId12"/>
    <p:sldId id="342" r:id="rId13"/>
    <p:sldId id="343" r:id="rId14"/>
    <p:sldId id="341" r:id="rId15"/>
    <p:sldId id="381" r:id="rId16"/>
    <p:sldId id="281" r:id="rId17"/>
    <p:sldId id="374" r:id="rId18"/>
    <p:sldId id="375" r:id="rId19"/>
    <p:sldId id="336" r:id="rId20"/>
    <p:sldId id="332" r:id="rId21"/>
    <p:sldId id="333" r:id="rId22"/>
    <p:sldId id="344" r:id="rId23"/>
    <p:sldId id="383" r:id="rId24"/>
    <p:sldId id="345" r:id="rId25"/>
    <p:sldId id="382" r:id="rId26"/>
    <p:sldId id="320" r:id="rId27"/>
    <p:sldId id="376" r:id="rId28"/>
    <p:sldId id="384" r:id="rId29"/>
    <p:sldId id="377" r:id="rId30"/>
    <p:sldId id="378" r:id="rId31"/>
    <p:sldId id="379" r:id="rId32"/>
    <p:sldId id="340" r:id="rId33"/>
    <p:sldId id="380" r:id="rId34"/>
    <p:sldId id="40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346" r:id="rId45"/>
    <p:sldId id="347" r:id="rId46"/>
    <p:sldId id="394" r:id="rId47"/>
    <p:sldId id="395" r:id="rId48"/>
    <p:sldId id="396" r:id="rId49"/>
    <p:sldId id="348" r:id="rId50"/>
    <p:sldId id="349" r:id="rId51"/>
    <p:sldId id="397" r:id="rId52"/>
    <p:sldId id="398" r:id="rId53"/>
    <p:sldId id="399" r:id="rId54"/>
    <p:sldId id="400" r:id="rId55"/>
    <p:sldId id="401" r:id="rId56"/>
    <p:sldId id="402" r:id="rId57"/>
    <p:sldId id="403" r:id="rId58"/>
    <p:sldId id="351" r:id="rId59"/>
    <p:sldId id="352" r:id="rId60"/>
    <p:sldId id="353" r:id="rId61"/>
    <p:sldId id="354" r:id="rId62"/>
    <p:sldId id="280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CC6600"/>
    <a:srgbClr val="FA7D00"/>
    <a:srgbClr val="009900"/>
    <a:srgbClr val="003300"/>
    <a:srgbClr val="668A00"/>
    <a:srgbClr val="987206"/>
    <a:srgbClr val="00CC99"/>
    <a:srgbClr val="CC99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2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2023-10-05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2023-10-05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2023-10-05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2023-10-05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2023-10-05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2023-10-05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2023-10-05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2023-10-05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2023-10-05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2023-10-05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2023-10-05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2023-10-05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2023-10-05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AD39-A56B-9F7D-B5C9-AD257366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9906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dirty="0"/>
              <a:t>C</a:t>
            </a:r>
            <a:r>
              <a:rPr lang="ko-KR" altLang="en-US" dirty="0"/>
              <a:t>프로그래밍</a:t>
            </a:r>
            <a:r>
              <a:rPr lang="en-US" altLang="ko-KR" dirty="0"/>
              <a:t>1 (5</a:t>
            </a:r>
            <a:r>
              <a:rPr lang="ko-KR" altLang="en-US" dirty="0"/>
              <a:t>주차 강의자료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                             231005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06F6075-6CAC-0E3A-FDEC-74D2378C862A}"/>
              </a:ext>
            </a:extLst>
          </p:cNvPr>
          <p:cNvSpPr txBox="1">
            <a:spLocks/>
          </p:cNvSpPr>
          <p:nvPr/>
        </p:nvSpPr>
        <p:spPr>
          <a:xfrm>
            <a:off x="609600" y="5174704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/>
              <a:t>정대식 교수</a:t>
            </a:r>
          </a:p>
        </p:txBody>
      </p:sp>
    </p:spTree>
    <p:extLst>
      <p:ext uri="{BB962C8B-B14F-4D97-AF65-F5344CB8AC3E}">
        <p14:creationId xmlns:p14="http://schemas.microsoft.com/office/powerpoint/2010/main" val="127193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do~while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문이 자연스러운 상황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754" y="1340769"/>
            <a:ext cx="3638214" cy="111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9" y="3068961"/>
            <a:ext cx="3744416" cy="109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611560" y="1268760"/>
            <a:ext cx="3888432" cy="1224136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99207" y="2996952"/>
            <a:ext cx="3900785" cy="1296144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위쪽/아래쪽 화살표 7"/>
          <p:cNvSpPr/>
          <p:nvPr/>
        </p:nvSpPr>
        <p:spPr>
          <a:xfrm>
            <a:off x="2195736" y="2564904"/>
            <a:ext cx="216024" cy="360040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39752" y="2564904"/>
            <a:ext cx="280831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동일한 횟수를 반복하는 반복문들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323" y="1268760"/>
            <a:ext cx="324593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46576" y="3743536"/>
            <a:ext cx="158036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6732240" y="371703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0072" y="5085184"/>
            <a:ext cx="3600400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최소한 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회 이상 실행되어야 하는 반복문은 </a:t>
            </a:r>
            <a:endParaRPr lang="en-US" altLang="ko-KR" sz="13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do~while</a:t>
            </a: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문으로 구성하는 것이 자연스럽다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. 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437112"/>
            <a:ext cx="2304256" cy="183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915816" y="5877272"/>
            <a:ext cx="187220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do~while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문의 순서도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반복문의 필수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요소 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중요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71131"/>
            <a:ext cx="5472608" cy="2317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683568" y="1412776"/>
            <a:ext cx="5616624" cy="2376264"/>
          </a:xfrm>
          <a:prstGeom prst="roundRect">
            <a:avLst>
              <a:gd name="adj" fmla="val 195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4149080"/>
            <a:ext cx="73448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정해진 횟수의 반복을 위해서는 </a:t>
            </a: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하나의 변수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가 필요하다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그 변수를 기반으로 하는 </a:t>
            </a: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조건검사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가 필요하다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조건검사가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false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가 되게 하기 위한 </a:t>
            </a: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연산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이 필요하다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위의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while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문에서 보이듯이 반복문에 필요한 세 가지 요소가 여러 행에 걸쳐서 분산되어 있다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따라서 반복의 횟수가 바로 인식 불가능하다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   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5004048" y="4293096"/>
            <a:ext cx="144016" cy="720080"/>
          </a:xfrm>
          <a:prstGeom prst="rightBrace">
            <a:avLst/>
          </a:prstGeom>
          <a:ln w="1905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20072" y="4293096"/>
            <a:ext cx="2664296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이 세 가지를 한 줄에 표시하도록 돕는 것이 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for</a:t>
            </a: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문이다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for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문의 구조와 이해 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중요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! 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시험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!)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556792"/>
            <a:ext cx="2088232" cy="84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6372199" y="1484784"/>
            <a:ext cx="2304256" cy="1008112"/>
          </a:xfrm>
          <a:prstGeom prst="roundRect">
            <a:avLst>
              <a:gd name="adj" fmla="val 195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556792"/>
            <a:ext cx="4536504" cy="207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933056"/>
            <a:ext cx="2695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611560" y="3861048"/>
            <a:ext cx="2880320" cy="2016224"/>
          </a:xfrm>
          <a:prstGeom prst="roundRect">
            <a:avLst>
              <a:gd name="adj" fmla="val 195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91880" y="5302949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일부 컴파일러는 여전히 초기식에서의 변수 선언을 허용하지 않는다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for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문의 반복영역도 한 줄이면 중괄호 생략 가능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for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문의 흐름 이해 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중요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!)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1628800"/>
            <a:ext cx="59766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√ 초기식     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본격적으로 반복을 시작하기에 앞서 딱 한번 실행된다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√ 조건식     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매 반복의 시작에 앞서 실행되며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그 결과를 기반으로 반복유무를 결정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√ 증감식     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매 반복실행 후 마지막에 연산이 이뤄진다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3568" y="1556792"/>
            <a:ext cx="6624736" cy="1080120"/>
          </a:xfrm>
          <a:prstGeom prst="roundRect">
            <a:avLst>
              <a:gd name="adj" fmla="val 195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446487"/>
            <a:ext cx="59055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3923928" y="3183685"/>
            <a:ext cx="4572000" cy="8213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int num=0</a:t>
            </a:r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에 해당하는 초기화는 반복문의 시작에 앞서 딱 </a:t>
            </a: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회 진행</a:t>
            </a: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num&lt;3</a:t>
            </a:r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에 해당하는 조건의 검사는 매 반복문의 시작에 앞서 진행</a:t>
            </a: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num++</a:t>
            </a:r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에 해당하는 증감연산은 반복영역을 실행한 후에 진행</a:t>
            </a: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!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51920" y="3068960"/>
            <a:ext cx="4680520" cy="1080120"/>
          </a:xfrm>
          <a:prstGeom prst="roundRect">
            <a:avLst>
              <a:gd name="adj" fmla="val 195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3568" y="1268760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문의 구성요소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48264" y="2780928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 흐름의 핵심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9036496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for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문의 중첩 </a:t>
            </a:r>
            <a:b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2000" b="1" dirty="0">
                <a:solidFill>
                  <a:srgbClr val="FF0000"/>
                </a:solidFill>
                <a:latin typeface="+mn-ea"/>
                <a:ea typeface="+mn-ea"/>
              </a:rPr>
              <a:t>(while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ea typeface="+mn-ea"/>
              </a:rPr>
              <a:t>문 중첩보다 명확하게 이해가능한 구문 형태가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ea typeface="+mn-ea"/>
              </a:rPr>
              <a:t>for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ea typeface="+mn-ea"/>
              </a:rPr>
              <a:t>문이다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ea typeface="+mn-ea"/>
              </a:rPr>
              <a:t>!)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43148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4048" y="2162952"/>
            <a:ext cx="3456384" cy="15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문의 중첩은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while, do~while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문의 중첩과 다르지 않다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구구단 전체를 출력하는 왼편의 예제를 통해서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문의 중첩을 이해하자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C5113-B7BF-2CE1-BB16-D6CF7CFC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9337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1. 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조건적 실행과 흐름의 분기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if , if ~else</a:t>
            </a:r>
            <a:b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31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6203032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흐름의 분기가 필요한 이유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343" y="1268760"/>
            <a:ext cx="54578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539552" y="5733256"/>
            <a:ext cx="6984776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프로그램을 구현하다 보면 상황에 따라서 선택적으로 실행해야 하는 영역도 존재하기 마련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!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084168" y="4752727"/>
            <a:ext cx="2915816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분기하지 못하면 프로그램 사용자는 사칙연산 중 하나를 선택하지 못한다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if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문을 이용한 조건적 실행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3240360" cy="117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852936"/>
            <a:ext cx="3312368" cy="48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539552" y="1340768"/>
            <a:ext cx="3528392" cy="1296144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9552" y="2708920"/>
            <a:ext cx="3528392" cy="720080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63688" y="1340768"/>
            <a:ext cx="237626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num1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num2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보다 크면 실행</a:t>
            </a:r>
            <a:endParaRPr lang="en-US" altLang="ko-KR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35696" y="2702386"/>
            <a:ext cx="230425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한 줄이면 중괄호 생략 가능</a:t>
            </a:r>
            <a:endParaRPr lang="en-US" altLang="ko-KR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1340768"/>
            <a:ext cx="421882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40989" y="5013176"/>
            <a:ext cx="1699164" cy="50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40426" y="5589240"/>
            <a:ext cx="1296144" cy="48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5940152" y="515719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08104" y="573667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3574593"/>
            <a:ext cx="3096344" cy="273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if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문을 이용한 계산기 프로그램 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  <a:ea typeface="+mn-ea"/>
              </a:rPr>
              <a:t>실습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1)</a:t>
            </a:r>
            <a:endParaRPr lang="ko-KR" altLang="en-US" sz="2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3641744" cy="47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5012091"/>
            <a:ext cx="28479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283968" y="458112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83968" y="1628800"/>
            <a:ext cx="4716016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이제 계산기 프로그램에 실질적으로 더 가까운 형태가 되었다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프로그램 구성상 사칙연산 중 하나만 실행이 된다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그럼에도 불구하고 프로그램 사용자가 덧셈연산을 선택할지라도 </a:t>
            </a:r>
            <a:r>
              <a:rPr lang="ko-KR" altLang="en-US" sz="1300" b="1" dirty="0">
                <a:solidFill>
                  <a:srgbClr val="CC6600"/>
                </a:solidFill>
                <a:latin typeface="+mn-ea"/>
              </a:rPr>
              <a:t>총 </a:t>
            </a:r>
            <a:r>
              <a:rPr lang="en-US" altLang="ko-KR" sz="1300" b="1" dirty="0">
                <a:solidFill>
                  <a:srgbClr val="CC6600"/>
                </a:solidFill>
                <a:latin typeface="+mn-ea"/>
              </a:rPr>
              <a:t>4</a:t>
            </a:r>
            <a:r>
              <a:rPr lang="ko-KR" altLang="en-US" sz="1300" b="1" dirty="0">
                <a:solidFill>
                  <a:srgbClr val="CC6600"/>
                </a:solidFill>
                <a:latin typeface="+mn-ea"/>
              </a:rPr>
              <a:t>번의 조건검사</a:t>
            </a:r>
            <a:r>
              <a:rPr lang="en-US" altLang="ko-KR" sz="1300" b="1" dirty="0">
                <a:solidFill>
                  <a:srgbClr val="CC6600"/>
                </a:solidFill>
                <a:latin typeface="+mn-ea"/>
              </a:rPr>
              <a:t>(if</a:t>
            </a:r>
            <a:r>
              <a:rPr lang="ko-KR" altLang="en-US" sz="1300" b="1" dirty="0">
                <a:solidFill>
                  <a:srgbClr val="CC6600"/>
                </a:solidFill>
                <a:latin typeface="+mn-ea"/>
              </a:rPr>
              <a:t>문을 통한</a:t>
            </a:r>
            <a:r>
              <a:rPr lang="en-US" altLang="ko-KR" sz="1300" b="1" dirty="0">
                <a:solidFill>
                  <a:srgbClr val="CC6600"/>
                </a:solidFill>
                <a:latin typeface="+mn-ea"/>
              </a:rPr>
              <a:t>)</a:t>
            </a:r>
            <a:r>
              <a:rPr lang="ko-KR" altLang="en-US" sz="1300" b="1" dirty="0">
                <a:solidFill>
                  <a:srgbClr val="CC6600"/>
                </a:solidFill>
                <a:latin typeface="+mn-ea"/>
              </a:rPr>
              <a:t>를 진행한다는 불합리한 점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이 존재한다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이러한 불합리한 점의 해결에 사용되는 것이 </a:t>
            </a:r>
            <a:r>
              <a:rPr lang="en-US" altLang="ko-KR" sz="1300" b="1" dirty="0">
                <a:solidFill>
                  <a:srgbClr val="CC6600"/>
                </a:solidFill>
                <a:latin typeface="+mn-ea"/>
              </a:rPr>
              <a:t>if~else</a:t>
            </a:r>
            <a:r>
              <a:rPr lang="ko-KR" altLang="en-US" sz="1300" b="1" dirty="0">
                <a:solidFill>
                  <a:srgbClr val="CC6600"/>
                </a:solidFill>
                <a:latin typeface="+mn-ea"/>
              </a:rPr>
              <a:t>문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이다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if~else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문을 이용한 흐름의 분기 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  <a:ea typeface="+mn-ea"/>
              </a:rPr>
              <a:t>실습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2)</a:t>
            </a:r>
            <a:endParaRPr lang="ko-KR" altLang="en-US" sz="2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3384376" cy="208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611560" y="1340768"/>
            <a:ext cx="3600400" cy="2232248"/>
          </a:xfrm>
          <a:prstGeom prst="roundRect">
            <a:avLst>
              <a:gd name="adj" fmla="val 1639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35696" y="1340768"/>
            <a:ext cx="237626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num1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num2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보다 크면 실행</a:t>
            </a:r>
            <a:endParaRPr lang="en-US" altLang="ko-KR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9632" y="2276872"/>
            <a:ext cx="295232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num1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num2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보다 크지 않으면 실행</a:t>
            </a:r>
            <a:endParaRPr lang="en-US" altLang="ko-KR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859" y="3645024"/>
            <a:ext cx="3800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7283" y="5791312"/>
            <a:ext cx="20669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4305275" y="5359264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27984" y="2852936"/>
            <a:ext cx="424847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if~else</a:t>
            </a: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문은 하나의 문장임에 주목하자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!</a:t>
            </a:r>
          </a:p>
          <a:p>
            <a:endParaRPr lang="en-US" altLang="ko-KR" sz="1300" b="1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따라서 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if</a:t>
            </a: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와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 else </a:t>
            </a: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사이에 다른 문장이 삽입될 수 없다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2F8F-66B6-A4A8-9063-F84BAF54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990600"/>
          </a:xfrm>
        </p:spPr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FCCD3-61BA-FCFF-B162-961AA6BA9586}"/>
              </a:ext>
            </a:extLst>
          </p:cNvPr>
          <p:cNvSpPr txBox="1"/>
          <p:nvPr/>
        </p:nvSpPr>
        <p:spPr>
          <a:xfrm>
            <a:off x="755576" y="22593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8A281-A9B2-8F6D-F024-FF682E9DEF31}"/>
              </a:ext>
            </a:extLst>
          </p:cNvPr>
          <p:cNvSpPr txBox="1"/>
          <p:nvPr/>
        </p:nvSpPr>
        <p:spPr>
          <a:xfrm>
            <a:off x="747877" y="263547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조건적 실행과 흐름의 분기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if , if ~else</a:t>
            </a:r>
            <a:b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569ED-CDFA-B3DD-60CF-13988343BC2E}"/>
              </a:ext>
            </a:extLst>
          </p:cNvPr>
          <p:cNvSpPr txBox="1"/>
          <p:nvPr/>
        </p:nvSpPr>
        <p:spPr>
          <a:xfrm>
            <a:off x="747877" y="301159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반복문의 생략과 탈출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continue &amp; break </a:t>
            </a:r>
            <a:b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C696E2-4441-5DE8-6C27-D38E960A3C87}"/>
              </a:ext>
            </a:extLst>
          </p:cNvPr>
          <p:cNvSpPr txBox="1"/>
          <p:nvPr/>
        </p:nvSpPr>
        <p:spPr>
          <a:xfrm>
            <a:off x="756015" y="34290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switch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문에 의한 선택적 실행과 </a:t>
            </a:r>
            <a:r>
              <a:rPr lang="en-US" altLang="ko-KR" sz="18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goto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855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457200" y="152400"/>
            <a:ext cx="8229600" cy="70483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500" dirty="0">
                <a:latin typeface="+mn-ea"/>
                <a:cs typeface="+mj-cs"/>
              </a:rPr>
              <a:t>if...else if...else</a:t>
            </a:r>
            <a:r>
              <a:rPr lang="ko-KR" altLang="en-US" sz="2500" dirty="0">
                <a:latin typeface="+mn-ea"/>
                <a:cs typeface="+mj-cs"/>
              </a:rPr>
              <a:t>의 구성 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cs typeface="+mj-cs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cs typeface="+mj-cs"/>
              </a:rPr>
              <a:t>중요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cs typeface="+mj-cs"/>
              </a:rPr>
              <a:t>!)</a:t>
            </a:r>
            <a:endParaRPr kumimoji="0" lang="ko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23442"/>
            <a:ext cx="4191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844824"/>
            <a:ext cx="2657229" cy="334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115616" y="5301208"/>
            <a:ext cx="2915816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if...else if...else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문의 구성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12568" y="5301208"/>
            <a:ext cx="2915816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if...else if...else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문의 흐름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52400"/>
            <a:ext cx="8229600" cy="70483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500" dirty="0">
                <a:latin typeface="+mn-ea"/>
                <a:cs typeface="+mj-cs"/>
              </a:rPr>
              <a:t>if...else if...else</a:t>
            </a:r>
            <a:r>
              <a:rPr lang="ko-KR" altLang="en-US" sz="2500" dirty="0">
                <a:latin typeface="+mn-ea"/>
                <a:cs typeface="+mj-cs"/>
              </a:rPr>
              <a:t>문의 적용 </a:t>
            </a:r>
            <a:r>
              <a:rPr lang="en-US" altLang="ko-KR" sz="2500" b="1" dirty="0">
                <a:latin typeface="+mn-ea"/>
                <a:cs typeface="+mj-cs"/>
              </a:rPr>
              <a:t>(</a:t>
            </a:r>
            <a:r>
              <a:rPr lang="ko-KR" altLang="en-US" sz="2500" b="1" dirty="0">
                <a:latin typeface="+mn-ea"/>
                <a:cs typeface="+mj-cs"/>
              </a:rPr>
              <a:t>실습</a:t>
            </a:r>
            <a:r>
              <a:rPr lang="en-US" altLang="ko-KR" sz="2500" b="1" dirty="0">
                <a:latin typeface="+mn-ea"/>
                <a:cs typeface="+mj-cs"/>
              </a:rPr>
              <a:t>3)</a:t>
            </a:r>
            <a:endParaRPr kumimoji="0" lang="ko-KR" altLang="en-US" sz="2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36687"/>
            <a:ext cx="42862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4860032" y="5628873"/>
            <a:ext cx="370790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합리적으로 완성된 사칙연산 계산기 프로그램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152400"/>
            <a:ext cx="8229600" cy="70483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500" dirty="0">
                <a:latin typeface="+mn-ea"/>
                <a:cs typeface="+mj-cs"/>
              </a:rPr>
              <a:t>if...else if...else</a:t>
            </a:r>
            <a:r>
              <a:rPr lang="ko-KR" altLang="en-US" sz="2500" dirty="0">
                <a:latin typeface="+mn-ea"/>
                <a:cs typeface="+mj-cs"/>
              </a:rPr>
              <a:t>의 진실</a:t>
            </a: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32670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0492" y="2204864"/>
            <a:ext cx="30099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335" y="3645024"/>
            <a:ext cx="34766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611560" y="1340768"/>
            <a:ext cx="3600400" cy="1800200"/>
          </a:xfrm>
          <a:prstGeom prst="roundRect">
            <a:avLst>
              <a:gd name="adj" fmla="val 1639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560" y="3573016"/>
            <a:ext cx="3600400" cy="2736304"/>
          </a:xfrm>
          <a:prstGeom prst="roundRect">
            <a:avLst>
              <a:gd name="adj" fmla="val 1639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톱니 모양의 오른쪽 화살표 12"/>
          <p:cNvSpPr/>
          <p:nvPr/>
        </p:nvSpPr>
        <p:spPr>
          <a:xfrm rot="1452394">
            <a:off x="4485969" y="2478873"/>
            <a:ext cx="36004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톱니 모양의 오른쪽 화살표 13"/>
          <p:cNvSpPr/>
          <p:nvPr/>
        </p:nvSpPr>
        <p:spPr>
          <a:xfrm rot="8306999">
            <a:off x="4497894" y="3359089"/>
            <a:ext cx="36004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32040" y="1556792"/>
            <a:ext cx="396044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if~else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문은 하나의 문장임을 상기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!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860032" y="4869160"/>
            <a:ext cx="410445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else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에 하나의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if~else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문이 속한 상황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속한 문장이 하나일 때에는 중괄호를 생략할 수 있다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57200" y="152400"/>
            <a:ext cx="8229600" cy="70483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500" dirty="0">
                <a:latin typeface="+mn-ea"/>
                <a:cs typeface="+mj-cs"/>
              </a:rPr>
              <a:t>if...else if...else</a:t>
            </a:r>
            <a:r>
              <a:rPr lang="ko-KR" altLang="en-US" sz="2500" dirty="0">
                <a:latin typeface="+mn-ea"/>
                <a:cs typeface="+mj-cs"/>
              </a:rPr>
              <a:t>의 진실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cs typeface="+mj-cs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cs typeface="+mj-cs"/>
              </a:rPr>
              <a:t>실습을 통해 분기 과정 확인하기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cs typeface="+mj-cs"/>
              </a:rPr>
              <a:t>!)</a:t>
            </a:r>
            <a:endParaRPr kumimoji="0" lang="ko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CCBAF7-029C-AC92-2405-6CC351A15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4019550" cy="3133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EAA0F0-6CE8-01F3-F407-877C447139C7}"/>
              </a:ext>
            </a:extLst>
          </p:cNvPr>
          <p:cNvSpPr txBox="1"/>
          <p:nvPr/>
        </p:nvSpPr>
        <p:spPr>
          <a:xfrm>
            <a:off x="457200" y="4509120"/>
            <a:ext cx="289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값을 </a:t>
            </a:r>
            <a:r>
              <a:rPr lang="en-US" altLang="ko-KR" dirty="0"/>
              <a:t>3</a:t>
            </a:r>
            <a:r>
              <a:rPr lang="ko-KR" altLang="en-US" dirty="0"/>
              <a:t>으로 해서</a:t>
            </a:r>
            <a:endParaRPr lang="en-US" altLang="ko-KR" dirty="0"/>
          </a:p>
          <a:p>
            <a:r>
              <a:rPr lang="ko-KR" altLang="en-US" dirty="0"/>
              <a:t>분기 과정 지켜보기</a:t>
            </a:r>
            <a:r>
              <a:rPr lang="en-US" altLang="ko-KR" dirty="0"/>
              <a:t>!!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BADE5A-1F18-D4EA-C2D2-3E580666A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06" y="1196752"/>
            <a:ext cx="44672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34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57200" y="152400"/>
            <a:ext cx="8229600" cy="70483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noProof="0" dirty="0">
                <a:latin typeface="+mn-ea"/>
                <a:cs typeface="+mj-cs"/>
              </a:rPr>
              <a:t>조건 연산자</a:t>
            </a:r>
            <a:r>
              <a:rPr lang="en-US" altLang="ko-KR" sz="2500" noProof="0" dirty="0">
                <a:latin typeface="+mn-ea"/>
                <a:cs typeface="+mj-cs"/>
              </a:rPr>
              <a:t>: </a:t>
            </a:r>
            <a:r>
              <a:rPr lang="ko-KR" altLang="en-US" sz="2500" noProof="0" dirty="0">
                <a:latin typeface="+mn-ea"/>
                <a:cs typeface="+mj-cs"/>
              </a:rPr>
              <a:t>피 연산자가 세 개인 </a:t>
            </a:r>
            <a:r>
              <a:rPr lang="en-US" altLang="ko-KR" sz="2500" noProof="0" dirty="0">
                <a:latin typeface="+mn-ea"/>
                <a:cs typeface="+mj-cs"/>
              </a:rPr>
              <a:t>‘</a:t>
            </a:r>
            <a:r>
              <a:rPr lang="ko-KR" altLang="en-US" sz="2500" noProof="0" dirty="0">
                <a:latin typeface="+mn-ea"/>
                <a:cs typeface="+mj-cs"/>
              </a:rPr>
              <a:t>삼 항 연산자</a:t>
            </a:r>
            <a:r>
              <a:rPr lang="en-US" altLang="ko-KR" sz="2500" noProof="0" dirty="0">
                <a:latin typeface="+mn-ea"/>
                <a:cs typeface="+mj-cs"/>
              </a:rPr>
              <a:t>’ </a:t>
            </a:r>
            <a:r>
              <a:rPr lang="en-US" altLang="ko-KR" sz="2500" b="1" noProof="0" dirty="0">
                <a:latin typeface="+mn-ea"/>
                <a:cs typeface="+mj-cs"/>
              </a:rPr>
              <a:t>(</a:t>
            </a:r>
            <a:r>
              <a:rPr lang="ko-KR" altLang="en-US" sz="2500" b="1" noProof="0" dirty="0">
                <a:latin typeface="+mn-ea"/>
                <a:cs typeface="+mj-cs"/>
              </a:rPr>
              <a:t>실습</a:t>
            </a:r>
            <a:r>
              <a:rPr lang="en-US" altLang="ko-KR" sz="2500" b="1" noProof="0" dirty="0">
                <a:latin typeface="+mn-ea"/>
                <a:cs typeface="+mj-cs"/>
              </a:rPr>
              <a:t>4)</a:t>
            </a:r>
            <a:endParaRPr kumimoji="0" lang="ko-KR" altLang="en-US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28098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556" y="1844824"/>
            <a:ext cx="21621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모서리가 둥근 직사각형 16"/>
          <p:cNvSpPr/>
          <p:nvPr/>
        </p:nvSpPr>
        <p:spPr>
          <a:xfrm>
            <a:off x="611560" y="1340768"/>
            <a:ext cx="3168352" cy="936104"/>
          </a:xfrm>
          <a:prstGeom prst="roundRect">
            <a:avLst>
              <a:gd name="adj" fmla="val 1639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79912" y="1916832"/>
            <a:ext cx="4032448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조건이 참이면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data1 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반환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거짓이면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data2 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반환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8556" y="2564904"/>
            <a:ext cx="38195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970659"/>
            <a:ext cx="15335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3284275"/>
            <a:ext cx="1552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모서리가 둥근 직사각형 19"/>
          <p:cNvSpPr/>
          <p:nvPr/>
        </p:nvSpPr>
        <p:spPr>
          <a:xfrm>
            <a:off x="611560" y="2420888"/>
            <a:ext cx="4176464" cy="1296144"/>
          </a:xfrm>
          <a:prstGeom prst="roundRect">
            <a:avLst>
              <a:gd name="adj" fmla="val 1639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11760" y="2918410"/>
            <a:ext cx="20882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num1&gt;num2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가 참이면</a:t>
            </a:r>
            <a:endParaRPr lang="en-US" altLang="ko-KR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11760" y="3212976"/>
            <a:ext cx="20882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num1&gt;num2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가 거짓이면</a:t>
            </a:r>
            <a:endParaRPr lang="en-US" altLang="ko-KR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7896" y="3933056"/>
            <a:ext cx="30480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78876" y="5637237"/>
            <a:ext cx="15049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4254940" y="5233655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C5113-B7BF-2CE1-BB16-D6CF7CFC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9337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2.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반복문의 생략과 탈출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continue &amp; break </a:t>
            </a:r>
            <a:b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887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break!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이제 그만 빠져나가자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! 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  <a:ea typeface="+mn-ea"/>
              </a:rPr>
              <a:t>실습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5)</a:t>
            </a:r>
            <a:endParaRPr lang="ko-KR" altLang="en-US" sz="2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45339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4984148"/>
            <a:ext cx="1076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076056" y="455210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75656" y="3674052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11552" y="2564904"/>
            <a:ext cx="3636912" cy="15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break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문은 자신을 감싸는 반복문 하나를 빠져 나간다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if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문과 함께 사용이 되어서 특정 조만이 만족될 때 반복문을 빠져나가는 용도로 주로 사용된다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179963" cy="704832"/>
          </a:xfrm>
        </p:spPr>
        <p:txBody>
          <a:bodyPr>
            <a:no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continue! 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나머지 생략하고 반복조건 확인하러 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실습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6)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835" y="1628800"/>
            <a:ext cx="3737149" cy="23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628800"/>
            <a:ext cx="3345083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4998100"/>
            <a:ext cx="2881511" cy="29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5292080" y="530120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83568" y="4005064"/>
            <a:ext cx="396044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continue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문은 반복문을 빠져나가지 않는다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다만 반복조건을 확인하러 올라갈 뿐이다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그리고 반복조건이 여전히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‘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참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’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이라면 반복영역을 처음부터 실행하게 된다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C5113-B7BF-2CE1-BB16-D6CF7CFC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9337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3.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switch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문에 의한 선택적 실행과 </a:t>
            </a:r>
            <a:r>
              <a:rPr lang="en-US" altLang="ko-KR" sz="3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goto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312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switch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문의 구성과 기본기능 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중요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!)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556792"/>
            <a:ext cx="3096344" cy="382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060848"/>
            <a:ext cx="4871442" cy="330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755576" y="5373216"/>
            <a:ext cx="201622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switch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문의 기본구성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5373216"/>
            <a:ext cx="309634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삽입되어 있는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break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문이 갖는 의미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C5113-B7BF-2CE1-BB16-D6CF7CFC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933700"/>
            <a:ext cx="8229600" cy="990600"/>
          </a:xfrm>
        </p:spPr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178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switch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문 관련 예제 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781" y="1268760"/>
            <a:ext cx="27146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1101" y="3861048"/>
            <a:ext cx="25050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1101" y="4792963"/>
            <a:ext cx="249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1101" y="5732487"/>
            <a:ext cx="24860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5091261" y="350100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91261" y="443711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1261" y="537321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3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355160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break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문을 생략한 형태의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switch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문 구성 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실습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7)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34385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6876" y="5560774"/>
            <a:ext cx="20193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5072980" y="516061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283968" y="2004080"/>
            <a:ext cx="4176464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왼편의 예제와 같은 경우 다음과 같이 두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case 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레이블을 한 줄에 같이 표시하기도 한다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case ‘M’: case ‘m’: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   . . . . .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case ‘A’: case ‘a’: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   . . . . .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case ‘E’: case ‘e’: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   . . . . . 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switch vs. if...else if...else 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  <a:ea typeface="+mn-ea"/>
              </a:rPr>
              <a:t>중요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!)</a:t>
            </a:r>
            <a:endParaRPr lang="ko-KR" altLang="en-US" sz="2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58" y="1800400"/>
            <a:ext cx="383082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32856"/>
            <a:ext cx="4131538" cy="239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669166" y="4680719"/>
            <a:ext cx="34563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if...else if...else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보다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switch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문을 선호한다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switch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문이 더 간결해 보이기 때문이다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586514" y="4653136"/>
            <a:ext cx="3456384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모든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if...else if...else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문을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switch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문으로 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대체할 수 있는 것은 아니다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7118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마지막으로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goto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에 대해서 소개합니다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  <a:ea typeface="+mn-ea"/>
              </a:rPr>
              <a:t>실습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8)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4032647"/>
            <a:ext cx="381642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goto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는 단점이 많다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따라서 이해는 하되 활용은 하지 말자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2286" y="1412776"/>
            <a:ext cx="362015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700808"/>
            <a:ext cx="16668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755576" y="1628800"/>
            <a:ext cx="2160240" cy="2376264"/>
          </a:xfrm>
          <a:prstGeom prst="roundRect">
            <a:avLst>
              <a:gd name="adj" fmla="val 1639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19672" y="2414354"/>
            <a:ext cx="252028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위치를 표시하는 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rabbit 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레이블</a:t>
            </a:r>
            <a:endParaRPr lang="en-US" altLang="ko-KR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11760" y="2947264"/>
            <a:ext cx="2520280" cy="40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레이블 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rabbit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으로 무조건 이동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5589240"/>
            <a:ext cx="17811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3923928" y="515719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2F8F-66B6-A4A8-9063-F84BAF54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990600"/>
          </a:xfrm>
        </p:spPr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09B736-587A-A14F-37BE-3211A1D263C8}"/>
              </a:ext>
            </a:extLst>
          </p:cNvPr>
          <p:cNvSpPr txBox="1"/>
          <p:nvPr/>
        </p:nvSpPr>
        <p:spPr>
          <a:xfrm>
            <a:off x="899592" y="23488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함수를 정의하고 선언하기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378B1-D2A8-E7BE-3FE1-C37F2353334F}"/>
              </a:ext>
            </a:extLst>
          </p:cNvPr>
          <p:cNvSpPr txBox="1"/>
          <p:nvPr/>
        </p:nvSpPr>
        <p:spPr>
          <a:xfrm>
            <a:off x="899592" y="2718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변수의 존재기간과 접근범위 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1: 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지역변수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5833E-940A-60A4-D6AA-DCB4BC74FE3B}"/>
              </a:ext>
            </a:extLst>
          </p:cNvPr>
          <p:cNvSpPr txBox="1"/>
          <p:nvPr/>
        </p:nvSpPr>
        <p:spPr>
          <a:xfrm>
            <a:off x="899592" y="30875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전역변수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static 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변수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register 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변수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FDF4F-4F22-96C5-EE3A-37477CFDA319}"/>
              </a:ext>
            </a:extLst>
          </p:cNvPr>
          <p:cNvSpPr txBox="1"/>
          <p:nvPr/>
        </p:nvSpPr>
        <p:spPr>
          <a:xfrm>
            <a:off x="899592" y="34568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재귀함수에 대한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956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C5113-B7BF-2CE1-BB16-D6CF7CFC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9337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4.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함수를 정의하고 선언하기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63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6203032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함수를 만드는 이유 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중요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!)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75856" y="1700808"/>
            <a:ext cx="5256584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다수의 작은 단위 함수를 만들어서 프로그램을 작성하면 큰 문제를 작게 쪼개서 해결하는 효과를 얻을 수 있다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그러나 함수를 만드는 이유 및 이점은 이보다 훨씬 다양하다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2514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683568" y="1916832"/>
            <a:ext cx="2520280" cy="576064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3568" y="3168258"/>
            <a:ext cx="511256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main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함수를 포함하여 함수의 크기는 작을수록 좋다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무조건 작다고 좋은 것은 아니지만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불필요하게 큰 함수가 만들어지지 않도록 주의해야 한다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하나의 함수는 하나의 일만 담당하도록 디자인 되어야 한다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물론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</a:rPr>
              <a:t>하나의 일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이라는 것은 매우 주관적인 기준이다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그러나 이러한 주관적 기준 역시 프로그래밍에 대한 경험이 쌓이면 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매우 명확한 기준이 된다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212976"/>
            <a:ext cx="2731793" cy="23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함수의 입력과 출력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: printf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함수도 반환을 합니다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  <a:ea typeface="+mn-ea"/>
              </a:rPr>
              <a:t>실습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9)</a:t>
            </a:r>
            <a:endParaRPr lang="ko-KR" altLang="en-US" sz="2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083" y="1700808"/>
            <a:ext cx="327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6479" y="2824470"/>
            <a:ext cx="15716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5436096" y="321639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11560" y="3933056"/>
            <a:ext cx="6264696" cy="224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함수가 값을 반환하면 반환된 값이 함수의 호출문을 대체한다고 생각하면 된다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예를 들어서 아래의 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printf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 호출문이 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6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을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반환한다면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sz="13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문자 개수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3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공백 문자도 문자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!)</a:t>
            </a:r>
            <a:r>
              <a:rPr lang="ko-KR" altLang="en-US" sz="13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와 서식문자 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\n</a:t>
            </a:r>
            <a:r>
              <a:rPr lang="ko-KR" altLang="en-US" sz="13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을 포함해서 개수를 </a:t>
            </a:r>
            <a:r>
              <a:rPr lang="ko-KR" altLang="en-US" sz="1300" b="1" dirty="0" err="1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리턴함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!</a:t>
            </a:r>
            <a:endParaRPr lang="en-US" altLang="ko-KR" sz="13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C00000"/>
                </a:solidFill>
                <a:latin typeface="Maiandra GD" pitchFamily="34" charset="0"/>
              </a:rPr>
              <a:t>   num1=printf(“12345\n”);</a:t>
            </a: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함수의 호출결과는 다음과 같이 되어 대입연산이 진행된다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C00000"/>
                </a:solidFill>
                <a:latin typeface="+mn-ea"/>
              </a:rPr>
              <a:t>   num1=6;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995936" y="1642794"/>
            <a:ext cx="4680520" cy="99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printf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함수도 사실상 값을 반환한다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다만 반환값이 필요 없어서 반환되는 값을 저장하지 않았을 뿐이다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printf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함수는 출력된 문자열의 길이를 반환한다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en-US" altLang="ko-KR" sz="1500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함수의 구분 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중요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!)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7664" y="2060848"/>
            <a:ext cx="52565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987206"/>
                </a:solidFill>
                <a:latin typeface="+mn-ea"/>
              </a:rPr>
              <a:t>유형 </a:t>
            </a:r>
            <a:r>
              <a:rPr lang="en-US" altLang="ko-KR" sz="1400" b="1" dirty="0">
                <a:solidFill>
                  <a:srgbClr val="987206"/>
                </a:solidFill>
                <a:latin typeface="+mn-ea"/>
              </a:rPr>
              <a:t>1:</a:t>
            </a:r>
            <a:r>
              <a:rPr lang="en-US" altLang="ko-KR" sz="1400" dirty="0">
                <a:solidFill>
                  <a:srgbClr val="987206"/>
                </a:solidFill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전달인자 있고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반환 값 있다</a:t>
            </a:r>
            <a:r>
              <a:rPr lang="en-US" altLang="ko-KR" sz="1400" dirty="0">
                <a:latin typeface="+mn-ea"/>
              </a:rPr>
              <a:t>! </a:t>
            </a:r>
            <a:r>
              <a:rPr lang="ko-KR" altLang="en-US" sz="1400" dirty="0">
                <a:latin typeface="+mn-ea"/>
              </a:rPr>
              <a:t>전달인자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>
                <a:latin typeface="바탕"/>
                <a:ea typeface="바탕"/>
              </a:rPr>
              <a:t>○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반환 값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>
                <a:latin typeface="바탕"/>
                <a:ea typeface="바탕"/>
              </a:rPr>
              <a:t>○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987206"/>
                </a:solidFill>
                <a:latin typeface="+mn-ea"/>
              </a:rPr>
              <a:t>유형 </a:t>
            </a:r>
            <a:r>
              <a:rPr lang="en-US" altLang="ko-KR" sz="1400" b="1" dirty="0">
                <a:solidFill>
                  <a:srgbClr val="987206"/>
                </a:solidFill>
                <a:latin typeface="+mn-ea"/>
              </a:rPr>
              <a:t>2: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전달인자 있고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반환 값 없다</a:t>
            </a:r>
            <a:r>
              <a:rPr lang="en-US" altLang="ko-KR" sz="1400" dirty="0">
                <a:latin typeface="+mn-ea"/>
              </a:rPr>
              <a:t>! </a:t>
            </a:r>
            <a:r>
              <a:rPr lang="ko-KR" altLang="en-US" sz="1400" dirty="0">
                <a:latin typeface="+mn-ea"/>
              </a:rPr>
              <a:t>전달인자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>
                <a:latin typeface="바탕"/>
                <a:ea typeface="바탕"/>
              </a:rPr>
              <a:t>○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반환 값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  <a:sym typeface="Wingdings 2"/>
              </a:rPr>
              <a:t>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987206"/>
                </a:solidFill>
                <a:latin typeface="+mn-ea"/>
              </a:rPr>
              <a:t>유형 </a:t>
            </a:r>
            <a:r>
              <a:rPr lang="en-US" altLang="ko-KR" sz="1400" b="1" dirty="0">
                <a:solidFill>
                  <a:srgbClr val="987206"/>
                </a:solidFill>
                <a:latin typeface="+mn-ea"/>
              </a:rPr>
              <a:t>3: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전달인자 없고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반환 값 있다</a:t>
            </a:r>
            <a:r>
              <a:rPr lang="en-US" altLang="ko-KR" sz="1400" dirty="0">
                <a:latin typeface="+mn-ea"/>
              </a:rPr>
              <a:t>! </a:t>
            </a:r>
            <a:r>
              <a:rPr lang="ko-KR" altLang="en-US" sz="1400" dirty="0">
                <a:latin typeface="+mn-ea"/>
              </a:rPr>
              <a:t>전달인자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  <a:sym typeface="Wingdings 2"/>
              </a:rPr>
              <a:t>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반환 값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>
                <a:latin typeface="바탕"/>
                <a:ea typeface="바탕"/>
              </a:rPr>
              <a:t>○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987206"/>
                </a:solidFill>
                <a:latin typeface="+mn-ea"/>
              </a:rPr>
              <a:t>유형 </a:t>
            </a:r>
            <a:r>
              <a:rPr lang="en-US" altLang="ko-KR" sz="1400" b="1" dirty="0">
                <a:solidFill>
                  <a:srgbClr val="987206"/>
                </a:solidFill>
                <a:latin typeface="+mn-ea"/>
              </a:rPr>
              <a:t>4: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전달인자 없고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반환 값 없다</a:t>
            </a:r>
            <a:r>
              <a:rPr lang="en-US" altLang="ko-KR" sz="1400" dirty="0">
                <a:latin typeface="+mn-ea"/>
              </a:rPr>
              <a:t>! </a:t>
            </a:r>
            <a:r>
              <a:rPr lang="ko-KR" altLang="en-US" sz="1400" dirty="0">
                <a:latin typeface="+mn-ea"/>
              </a:rPr>
              <a:t>전달인자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  <a:sym typeface="Wingdings 2"/>
              </a:rPr>
              <a:t>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반환 값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  <a:sym typeface="Wingdings 2"/>
              </a:rPr>
              <a:t>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75656" y="2060848"/>
            <a:ext cx="5400600" cy="1872208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47664" y="4365104"/>
            <a:ext cx="5328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전달인자와 반환 값의 유무에 따른 함수의 구분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전달인자 반환 값 모두 있는 경우 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  <a:ea typeface="+mn-ea"/>
              </a:rPr>
              <a:t>실습 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10)</a:t>
            </a:r>
            <a:endParaRPr lang="ko-KR" altLang="en-US" sz="2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7584" y="1412776"/>
            <a:ext cx="504056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b="1" dirty="0">
                <a:solidFill>
                  <a:srgbClr val="003300"/>
                </a:solidFill>
                <a:latin typeface="+mn-ea"/>
              </a:rPr>
              <a:t>전달인자는 </a:t>
            </a:r>
            <a:r>
              <a:rPr lang="en-US" altLang="ko-KR" sz="1300" b="1" dirty="0">
                <a:solidFill>
                  <a:srgbClr val="003300"/>
                </a:solidFill>
                <a:latin typeface="+mn-ea"/>
              </a:rPr>
              <a:t>int</a:t>
            </a:r>
            <a:r>
              <a:rPr lang="ko-KR" altLang="en-US" sz="1300" b="1" dirty="0">
                <a:solidFill>
                  <a:srgbClr val="003300"/>
                </a:solidFill>
                <a:latin typeface="+mn-ea"/>
              </a:rPr>
              <a:t>형 정수 둘이며</a:t>
            </a:r>
            <a:r>
              <a:rPr lang="en-US" altLang="ko-KR" sz="1300" b="1" dirty="0">
                <a:solidFill>
                  <a:srgbClr val="003300"/>
                </a:solidFill>
                <a:latin typeface="+mn-ea"/>
              </a:rPr>
              <a:t>, </a:t>
            </a:r>
            <a:r>
              <a:rPr lang="ko-KR" altLang="en-US" sz="1300" b="1" dirty="0">
                <a:solidFill>
                  <a:srgbClr val="003300"/>
                </a:solidFill>
                <a:latin typeface="+mn-ea"/>
              </a:rPr>
              <a:t>이 둘을 이용한 덧셈을 진행한다</a:t>
            </a:r>
            <a:r>
              <a:rPr lang="en-US" altLang="ko-KR" sz="1300" b="1" dirty="0">
                <a:solidFill>
                  <a:srgbClr val="003300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300" b="1" dirty="0">
                <a:solidFill>
                  <a:srgbClr val="003300"/>
                </a:solidFill>
                <a:latin typeface="+mn-ea"/>
              </a:rPr>
              <a:t>덧셈결과는 반환이 되며</a:t>
            </a:r>
            <a:r>
              <a:rPr lang="en-US" altLang="ko-KR" sz="1300" b="1" dirty="0">
                <a:solidFill>
                  <a:srgbClr val="003300"/>
                </a:solidFill>
                <a:latin typeface="+mn-ea"/>
              </a:rPr>
              <a:t>, </a:t>
            </a:r>
            <a:r>
              <a:rPr lang="ko-KR" altLang="en-US" sz="1300" b="1" dirty="0">
                <a:solidFill>
                  <a:srgbClr val="003300"/>
                </a:solidFill>
                <a:latin typeface="+mn-ea"/>
              </a:rPr>
              <a:t>따라서 반환형도 </a:t>
            </a:r>
            <a:r>
              <a:rPr lang="en-US" altLang="ko-KR" sz="1300" b="1" dirty="0">
                <a:solidFill>
                  <a:srgbClr val="003300"/>
                </a:solidFill>
                <a:latin typeface="+mn-ea"/>
              </a:rPr>
              <a:t>int</a:t>
            </a:r>
            <a:r>
              <a:rPr lang="ko-KR" altLang="en-US" sz="1300" b="1" dirty="0">
                <a:solidFill>
                  <a:srgbClr val="003300"/>
                </a:solidFill>
                <a:latin typeface="+mn-ea"/>
              </a:rPr>
              <a:t>형으로 선언한다</a:t>
            </a:r>
            <a:r>
              <a:rPr lang="en-US" altLang="ko-KR" sz="1300" b="1" dirty="0">
                <a:solidFill>
                  <a:srgbClr val="003300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300" b="1" dirty="0">
                <a:solidFill>
                  <a:srgbClr val="003300"/>
                </a:solidFill>
                <a:latin typeface="+mn-ea"/>
              </a:rPr>
              <a:t>마지막으로 함수의 이름은 </a:t>
            </a:r>
            <a:r>
              <a:rPr lang="en-US" altLang="ko-KR" sz="1300" b="1" dirty="0">
                <a:solidFill>
                  <a:srgbClr val="003300"/>
                </a:solidFill>
                <a:latin typeface="+mn-ea"/>
              </a:rPr>
              <a:t>Add</a:t>
            </a:r>
            <a:r>
              <a:rPr lang="ko-KR" altLang="en-US" sz="1300" b="1" dirty="0">
                <a:solidFill>
                  <a:srgbClr val="003300"/>
                </a:solidFill>
                <a:latin typeface="+mn-ea"/>
              </a:rPr>
              <a:t>라 하자</a:t>
            </a:r>
            <a:r>
              <a:rPr lang="en-US" altLang="ko-KR" sz="1300" b="1" dirty="0">
                <a:solidFill>
                  <a:srgbClr val="003300"/>
                </a:solidFill>
                <a:latin typeface="+mn-ea"/>
              </a:rPr>
              <a:t>!</a:t>
            </a:r>
            <a:endParaRPr lang="ko-KR" altLang="en-US" sz="1300" b="1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55576" y="1384310"/>
            <a:ext cx="5040560" cy="1368152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000118"/>
            <a:ext cx="3888432" cy="168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줄무늬가 있는 오른쪽 화살표 15"/>
          <p:cNvSpPr/>
          <p:nvPr/>
        </p:nvSpPr>
        <p:spPr>
          <a:xfrm rot="5400000">
            <a:off x="3851920" y="2924944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6226" y="3429000"/>
            <a:ext cx="305822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6066" y="5589240"/>
            <a:ext cx="1323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3169962" y="5808684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280" y="3861048"/>
            <a:ext cx="15841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덧셈이 선 진행되고 그 결과가 반환됨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771800" y="4797152"/>
            <a:ext cx="295232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함수호출이 완료되면 호출한 위치로 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이동해서 실행을 이어간다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  <a:endParaRPr lang="en-US" altLang="ko-KR" sz="1500" dirty="0">
              <a:solidFill>
                <a:srgbClr val="987206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특수문자의 종류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실제 한번씩 실행해보기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!)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47529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755576" y="5445224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\f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와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\v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모니터 출력이 아닌 프린터 출력을 위해 정의된 특수문자이기 때문에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모니터의 출력에 사용하면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이상한 문자 출력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!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7340" y="2898440"/>
            <a:ext cx="4536504" cy="288032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9592" y="4365104"/>
            <a:ext cx="4536504" cy="288032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457200" y="152400"/>
            <a:ext cx="8229600" cy="70483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dirty="0">
                <a:latin typeface="+mn-ea"/>
                <a:cs typeface="+mj-cs"/>
              </a:rPr>
              <a:t>전달인자나 반환 값이 존재하지 않는 경우</a:t>
            </a:r>
            <a:endParaRPr kumimoji="0" lang="ko-KR" altLang="en-US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4968552" cy="100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924944"/>
            <a:ext cx="4104456" cy="153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1" y="4808081"/>
            <a:ext cx="5184576" cy="128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611560" y="1455756"/>
            <a:ext cx="5256584" cy="1152128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1560" y="2852936"/>
            <a:ext cx="5256584" cy="1656184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1560" y="4797152"/>
            <a:ext cx="5256584" cy="1296144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57200" y="152400"/>
            <a:ext cx="8229600" cy="70483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4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가지 함수 유형을 조합한 예제 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실습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11)</a:t>
            </a:r>
            <a:endParaRPr kumimoji="0" lang="ko-KR" altLang="en-US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432435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600334"/>
            <a:ext cx="23241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5004048" y="415250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4581128"/>
            <a:ext cx="3457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57200" y="152400"/>
            <a:ext cx="8229600" cy="70483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값을 반환하지 않는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return</a:t>
            </a: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20314"/>
            <a:ext cx="4176463" cy="1518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모서리가 둥근 직사각형 16"/>
          <p:cNvSpPr/>
          <p:nvPr/>
        </p:nvSpPr>
        <p:spPr>
          <a:xfrm>
            <a:off x="683568" y="1819278"/>
            <a:ext cx="4536504" cy="1613204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11560" y="3720514"/>
            <a:ext cx="7992888" cy="13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return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문에는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값의 반환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’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함수의 탈출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’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이라는 두 가지 기능이 담겨있다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!!</a:t>
            </a: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위의 예제에서 보이듯이 값을 반환하지 않는 형태로 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return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문을 구성하여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값은 반환하지 않되 함수를 빠져나가는 용도로 사용할 수 있다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57200" y="152400"/>
            <a:ext cx="8229600" cy="70483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함수의 정의와 그에 따른 원형의 선언 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중요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!)</a:t>
            </a:r>
            <a:endParaRPr kumimoji="0" lang="ko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1567600"/>
            <a:ext cx="4680520" cy="258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4572000" y="1556792"/>
            <a:ext cx="3960440" cy="95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컴파일이 위에서 아래로 진행이 되기 때문에 함수의 배치순서는 중요하다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컴파일 되지 않은 함수는 호출이 불가능하다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.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2636912"/>
            <a:ext cx="23622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683568" y="4365104"/>
            <a:ext cx="576064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이후에 등장하는 함수에 대한 정보를 컴파일러에게 제공해서 이후에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등장하는 함수의 호출문장이 컴파일 가능하게 도울 수 있다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이렇게 제공되는 함수의 정보를 가리켜 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함수의 선언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’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이라 한다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int Increment(int n);   //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함수의 선언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int Increment(int);   //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위와 동일한 함수선언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매개변수 이름 생략 가능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57200" y="152400"/>
            <a:ext cx="8229600" cy="70483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다양한 종류의 함수 정의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1 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실습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12)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32462"/>
            <a:ext cx="5184576" cy="29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1623" y="3967255"/>
            <a:ext cx="2030738" cy="469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5652120" y="3520693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151" y="4773141"/>
            <a:ext cx="5318001" cy="57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1025" y="5445225"/>
            <a:ext cx="3846959" cy="54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539552" y="4725144"/>
            <a:ext cx="7848872" cy="1368152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72000" y="5520652"/>
            <a:ext cx="36724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위의 두 문장한 </a:t>
            </a:r>
            <a:r>
              <a:rPr lang="en-US" altLang="ko-KR" sz="13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NumberCompare </a:t>
            </a:r>
            <a:r>
              <a:rPr lang="ko-KR" altLang="en-US" sz="13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함수호출 이후 왼쪽과 같이 된다</a:t>
            </a:r>
            <a:r>
              <a:rPr lang="en-US" altLang="ko-KR" sz="13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  <a:endParaRPr lang="ko-KR" altLang="en-US" sz="13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39752" y="3429000"/>
            <a:ext cx="295232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중간에도 얼마든지 </a:t>
            </a:r>
            <a:r>
              <a:rPr lang="en-US" altLang="ko-KR" sz="13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return</a:t>
            </a:r>
            <a:r>
              <a:rPr lang="ko-KR" altLang="en-US" sz="13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문이 올 수 있다</a:t>
            </a:r>
            <a:r>
              <a:rPr lang="en-US" altLang="ko-KR" sz="13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57200" y="152400"/>
            <a:ext cx="8229600" cy="70483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다양한 종류의 함수 정의</a:t>
            </a:r>
            <a:r>
              <a:rPr lang="en-US" altLang="ko-KR" sz="2500" dirty="0">
                <a:latin typeface="+mn-ea"/>
                <a:cs typeface="+mj-cs"/>
              </a:rPr>
              <a:t>2 </a:t>
            </a:r>
            <a:r>
              <a:rPr lang="en-US" altLang="ko-KR" sz="2500" b="1" dirty="0">
                <a:latin typeface="+mn-ea"/>
                <a:cs typeface="+mj-cs"/>
              </a:rPr>
              <a:t>(</a:t>
            </a:r>
            <a:r>
              <a:rPr lang="ko-KR" altLang="en-US" sz="2500" b="1" dirty="0">
                <a:latin typeface="+mn-ea"/>
                <a:cs typeface="+mj-cs"/>
              </a:rPr>
              <a:t>실습</a:t>
            </a:r>
            <a:r>
              <a:rPr lang="en-US" altLang="ko-KR" sz="2500" b="1" dirty="0">
                <a:latin typeface="+mn-ea"/>
                <a:cs typeface="+mj-cs"/>
              </a:rPr>
              <a:t>13)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81676"/>
            <a:ext cx="4545405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4522" y="5776798"/>
            <a:ext cx="2771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5076056" y="537321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132856"/>
            <a:ext cx="3211016" cy="55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9" y="2852936"/>
            <a:ext cx="1080120" cy="50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모서리가 둥근 직사각형 17"/>
          <p:cNvSpPr/>
          <p:nvPr/>
        </p:nvSpPr>
        <p:spPr>
          <a:xfrm>
            <a:off x="5220072" y="2132856"/>
            <a:ext cx="3528392" cy="1440160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372200" y="2780928"/>
            <a:ext cx="23042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GetAbsoValue </a:t>
            </a:r>
            <a:r>
              <a:rPr lang="ko-KR" altLang="en-US" sz="13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함수호출 이후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183560" y="3717032"/>
            <a:ext cx="363691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이 예제에서 보이듯이 함수의 호출문장은 어디에든 놓일 수 있다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C5113-B7BF-2CE1-BB16-D6CF7CFC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9337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5.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변수의 존재기간과 접근범위 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1: 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지역변수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0556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3232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함수 내에만 존재 및 접근 가능한 지역변수 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  <a:ea typeface="+mn-ea"/>
              </a:rPr>
              <a:t>실습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14)</a:t>
            </a:r>
            <a:endParaRPr lang="ko-KR" altLang="en-US" sz="2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14" y="1268760"/>
            <a:ext cx="4536504" cy="330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15" y="4581128"/>
            <a:ext cx="4536504" cy="163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3646" y="5402244"/>
            <a:ext cx="21526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5054618" y="494116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148064" y="1512074"/>
            <a:ext cx="3744416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함수 내에 선언되는 변수를 가리켜 지역변수라 한다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</a:p>
          <a:p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sz="1300" b="1" dirty="0">
                <a:solidFill>
                  <a:srgbClr val="CC6600"/>
                </a:solidFill>
                <a:latin typeface="+mn-ea"/>
              </a:rPr>
              <a:t>지역변수는 선언된 이후로부터 함수 내에서만 접근이 가능하다</a:t>
            </a:r>
            <a:r>
              <a:rPr lang="en-US" altLang="ko-KR" sz="1300" b="1" dirty="0">
                <a:solidFill>
                  <a:srgbClr val="CC6600"/>
                </a:solidFill>
                <a:latin typeface="+mn-ea"/>
              </a:rPr>
              <a:t>.</a:t>
            </a:r>
          </a:p>
          <a:p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한 지역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(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함수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) 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내에 동일한 이름의 변수 선언 불가능하다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  <a:p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sz="1300" b="1" dirty="0">
                <a:solidFill>
                  <a:srgbClr val="CC6600"/>
                </a:solidFill>
                <a:latin typeface="+mn-ea"/>
              </a:rPr>
              <a:t>다른 지역에 동일한 이름의 변수 선언 가능하다</a:t>
            </a:r>
            <a:r>
              <a:rPr lang="en-US" altLang="ko-KR" sz="1300" b="1" dirty="0">
                <a:solidFill>
                  <a:srgbClr val="CC6600"/>
                </a:solidFill>
                <a:latin typeface="+mn-ea"/>
              </a:rPr>
              <a:t>. </a:t>
            </a:r>
          </a:p>
          <a:p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해당 지역을 빠져나가면 지역변수는 소멸된다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 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그리고 호출될 때마다 새롭게 할당된다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메모리 공간의 할당과 소멸 관찰하기 </a:t>
            </a:r>
            <a:b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디버깅을 통해 확인해보기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!)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14" y="1268760"/>
            <a:ext cx="4536504" cy="330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15" y="4581128"/>
            <a:ext cx="4536504" cy="163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5148064" y="1268760"/>
            <a:ext cx="3528392" cy="4968552"/>
          </a:xfrm>
          <a:prstGeom prst="roundRect">
            <a:avLst>
              <a:gd name="adj" fmla="val 2183"/>
            </a:avLst>
          </a:prstGeom>
          <a:noFill/>
          <a:ln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다양한 형태의 지역변수 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실습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15) 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시험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!!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9"/>
            <a:ext cx="3168352" cy="225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779912" y="1412776"/>
            <a:ext cx="4752528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문의 중괄호 내에 선언된 변수도 지역변수이다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그리고 이 지역변수는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문의 중괄호를 빠져나가면 소멸된다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따라서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문의 반복횟수만큼 지역변수가 할당되고 소멸된다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322" y="3573016"/>
            <a:ext cx="473452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5719304"/>
            <a:ext cx="27146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8122" y="4653136"/>
            <a:ext cx="27051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1058122" y="422108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43608" y="5376636"/>
            <a:ext cx="201622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주석처리 후 실행결과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851920" y="3147257"/>
            <a:ext cx="4752528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지역변수는 외부에 선언된 동일한 이름의 변수를 가린다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292080" y="4224508"/>
            <a:ext cx="266429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if</a:t>
            </a:r>
            <a:r>
              <a:rPr lang="ko-KR" altLang="en-US" sz="1500" dirty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문 내에 선언된 변수 </a:t>
            </a:r>
            <a:r>
              <a:rPr lang="en-US" altLang="ko-KR" sz="1500" dirty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num</a:t>
            </a:r>
            <a:r>
              <a:rPr lang="ko-KR" altLang="en-US" sz="1500" dirty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이 </a:t>
            </a:r>
            <a:r>
              <a:rPr lang="en-US" altLang="ko-KR" sz="1500" dirty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main </a:t>
            </a:r>
            <a:r>
              <a:rPr lang="ko-KR" altLang="en-US" sz="1500" dirty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함수의 변수 </a:t>
            </a:r>
            <a:r>
              <a:rPr lang="en-US" altLang="ko-KR" sz="1500" dirty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num</a:t>
            </a:r>
            <a:r>
              <a:rPr lang="ko-KR" altLang="en-US" sz="1500" dirty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을 가린다</a:t>
            </a:r>
            <a:r>
              <a:rPr lang="en-US" altLang="ko-KR" sz="1500" dirty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endParaRPr lang="ko-KR" altLang="en-US" sz="1500" dirty="0">
              <a:solidFill>
                <a:srgbClr val="CC66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printf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함수의 서식지정과 서식문자들 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중요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5256584" cy="118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564904"/>
            <a:ext cx="3096344" cy="24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67544" y="278092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8053" y="2636912"/>
            <a:ext cx="5184427" cy="3649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5796136" y="1268760"/>
            <a:ext cx="3168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서식문자를 이용해서 출력할 문자열의 형태를 조합해 낼 수 있다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즉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출력의 서식을 지정할 수 있다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3" y="3645024"/>
            <a:ext cx="2592288" cy="132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5013176"/>
            <a:ext cx="714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1115616" y="516061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67544" y="5517232"/>
            <a:ext cx="302433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삽입하면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8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진수 앞에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0, 16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진수 앞에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0x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가 삽입된다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지역변수의 일종인 매개변수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7584" y="2420888"/>
            <a:ext cx="2880320" cy="1656184"/>
          </a:xfrm>
          <a:prstGeom prst="roundRect">
            <a:avLst>
              <a:gd name="adj" fmla="val 6914"/>
            </a:avLst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267744" y="2852936"/>
            <a:ext cx="1224136" cy="792088"/>
          </a:xfrm>
          <a:prstGeom prst="ellipse">
            <a:avLst/>
          </a:prstGeom>
          <a:noFill/>
          <a:ln w="28575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매개변수</a:t>
            </a:r>
          </a:p>
        </p:txBody>
      </p:sp>
      <p:sp>
        <p:nvSpPr>
          <p:cNvPr id="22" name="타원 21"/>
          <p:cNvSpPr/>
          <p:nvPr/>
        </p:nvSpPr>
        <p:spPr>
          <a:xfrm>
            <a:off x="1475656" y="1916832"/>
            <a:ext cx="1728192" cy="576064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지역변수</a:t>
            </a:r>
          </a:p>
        </p:txBody>
      </p:sp>
      <p:sp>
        <p:nvSpPr>
          <p:cNvPr id="23" name="타원 22"/>
          <p:cNvSpPr/>
          <p:nvPr/>
        </p:nvSpPr>
        <p:spPr>
          <a:xfrm>
            <a:off x="971600" y="2924944"/>
            <a:ext cx="1368152" cy="576064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  .  .  . 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79912" y="3684657"/>
            <a:ext cx="2664296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737C22"/>
                </a:solidFill>
                <a:latin typeface="+mn-ea"/>
              </a:rPr>
              <a:t>매개변수는 일종의 지역변수이다</a:t>
            </a:r>
            <a:r>
              <a:rPr lang="en-US" altLang="ko-KR" sz="1300" b="1" dirty="0">
                <a:solidFill>
                  <a:srgbClr val="737C22"/>
                </a:solidFill>
                <a:latin typeface="+mn-ea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27584" y="4365104"/>
            <a:ext cx="7848872" cy="958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매개변수도 선언된 함수 내에서만 접근이 가능하다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선언된 함수가 반환을 하면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지역변수와 마찬가지로 매개변수도 소멸된다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C5113-B7BF-2CE1-BB16-D6CF7CFC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9337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6.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전역변수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static 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변수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register 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085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전역변수의 이해와 선언방법 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  <a:ea typeface="+mn-ea"/>
              </a:rPr>
              <a:t>실습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16)</a:t>
            </a:r>
            <a:endParaRPr lang="ko-KR" altLang="en-US" sz="2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3816424" cy="340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728564"/>
            <a:ext cx="11525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1691680" y="501659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99992" y="1268760"/>
            <a:ext cx="417646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전역변수는 함수 외부에 선언된다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  <a:p>
            <a:endParaRPr lang="en-US" altLang="ko-KR" sz="1300" b="1" dirty="0">
              <a:solidFill>
                <a:srgbClr val="737C22"/>
              </a:solidFill>
              <a:latin typeface="+mn-ea"/>
            </a:endParaRPr>
          </a:p>
          <a:p>
            <a:r>
              <a:rPr lang="ko-KR" altLang="en-US" sz="1300" b="1" dirty="0">
                <a:solidFill>
                  <a:srgbClr val="737C22"/>
                </a:solidFill>
                <a:latin typeface="+mn-ea"/>
              </a:rPr>
              <a:t>프로그램의 시작과 동시에 메모리 공간에 할당되어 종료 시까지 존재한다</a:t>
            </a:r>
            <a:r>
              <a:rPr lang="en-US" altLang="ko-KR" sz="1300" b="1" dirty="0">
                <a:solidFill>
                  <a:srgbClr val="737C22"/>
                </a:solidFill>
                <a:latin typeface="+mn-ea"/>
              </a:rPr>
              <a:t>.</a:t>
            </a:r>
          </a:p>
          <a:p>
            <a:endParaRPr lang="en-US" altLang="ko-KR" sz="1300" b="1" dirty="0">
              <a:solidFill>
                <a:srgbClr val="737C22"/>
              </a:solidFill>
              <a:latin typeface="+mn-ea"/>
            </a:endParaRPr>
          </a:p>
          <a:p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별도의 값으로 초기화하지 않으면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0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으로 초기화된다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  <a:p>
            <a:endParaRPr lang="en-US" altLang="ko-KR" sz="1300" b="1" dirty="0">
              <a:solidFill>
                <a:srgbClr val="737C22"/>
              </a:solidFill>
              <a:latin typeface="+mn-ea"/>
            </a:endParaRPr>
          </a:p>
          <a:p>
            <a:r>
              <a:rPr lang="ko-KR" altLang="en-US" sz="1300" b="1" dirty="0">
                <a:solidFill>
                  <a:srgbClr val="737C22"/>
                </a:solidFill>
                <a:latin typeface="+mn-ea"/>
              </a:rPr>
              <a:t>프로그램 전체 영역 어디서든 접근이 가능하다</a:t>
            </a:r>
            <a:r>
              <a:rPr lang="en-US" altLang="ko-KR" sz="1300" b="1" dirty="0">
                <a:solidFill>
                  <a:srgbClr val="737C22"/>
                </a:solidFill>
                <a:latin typeface="+mn-ea"/>
              </a:rPr>
              <a:t>.</a:t>
            </a:r>
            <a:endParaRPr lang="ko-KR" altLang="en-US" sz="1300" b="1" dirty="0">
              <a:solidFill>
                <a:srgbClr val="737C22"/>
              </a:solidFill>
              <a:latin typeface="+mn-ea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3068960"/>
            <a:ext cx="27527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3036" y="5704228"/>
            <a:ext cx="13144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3779912" y="587727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851920" y="5024789"/>
            <a:ext cx="23042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1" dirty="0">
                <a:solidFill>
                  <a:srgbClr val="737C22"/>
                </a:solidFill>
                <a:latin typeface="+mn-ea"/>
              </a:rPr>
              <a:t>지역변수의 이름이 </a:t>
            </a:r>
            <a:endParaRPr lang="en-US" altLang="ko-KR" sz="1300" b="1" dirty="0">
              <a:solidFill>
                <a:srgbClr val="737C22"/>
              </a:solidFill>
              <a:latin typeface="+mn-ea"/>
            </a:endParaRPr>
          </a:p>
          <a:p>
            <a:r>
              <a:rPr lang="ko-KR" altLang="en-US" sz="1300" b="1" dirty="0">
                <a:solidFill>
                  <a:srgbClr val="737C22"/>
                </a:solidFill>
                <a:latin typeface="+mn-ea"/>
              </a:rPr>
              <a:t>전역변수의 이름을 가린다</a:t>
            </a:r>
            <a:r>
              <a:rPr lang="en-US" altLang="ko-KR" sz="1300" b="1" dirty="0">
                <a:solidFill>
                  <a:srgbClr val="737C22"/>
                </a:solidFill>
                <a:latin typeface="+mn-ea"/>
              </a:rPr>
              <a:t>.</a:t>
            </a:r>
            <a:endParaRPr lang="ko-KR" altLang="en-US" sz="1300" b="1" dirty="0">
              <a:solidFill>
                <a:srgbClr val="737C22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전역변수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!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많이 써도 되는가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? 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중요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!)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48006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1115616" y="4509120"/>
            <a:ext cx="40324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b="1" dirty="0">
                <a:solidFill>
                  <a:srgbClr val="737C22"/>
                </a:solidFill>
                <a:latin typeface="+mn-ea"/>
              </a:rPr>
              <a:t>G0~G9</a:t>
            </a:r>
            <a:r>
              <a:rPr lang="ko-KR" altLang="en-US" sz="1300" b="1" dirty="0">
                <a:solidFill>
                  <a:srgbClr val="737C22"/>
                </a:solidFill>
                <a:latin typeface="+mn-ea"/>
              </a:rPr>
              <a:t>의 전역변수와 함수와의 접근관계의 예시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55576" y="5013176"/>
            <a:ext cx="7272808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전역변수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!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많이 쓰면 좋지 않다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전역변수의 변경은 전체 프로그램의 변경으로 이어질 수 있으며 전역변수에 의존적인 코드는 프로그램 전체 영역에서 찾아야 한다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어디서든 접근이 가능한 변수이므로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...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5240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지역변수에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static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선언을 추가한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static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변수 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  <a:ea typeface="+mn-ea"/>
              </a:rPr>
              <a:t>실습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17)</a:t>
            </a:r>
            <a:endParaRPr lang="ko-KR" altLang="en-US" sz="2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340768"/>
            <a:ext cx="4176464" cy="3117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3511" y="3789601"/>
            <a:ext cx="2016224" cy="69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4788024" y="3356991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860032" y="1700807"/>
            <a:ext cx="338437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선언된 함수 내에서만 접근이 가능하다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지역변수 특성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  <a:p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딱 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회 초기화되고 프로그램 종료 시까지 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메모리 공간에 존재한다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(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전역변수 특성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endParaRPr lang="ko-KR" altLang="en-US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552" y="4785960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“난 사실 </a:t>
            </a: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전역변수랑 성격이 같아</a:t>
            </a:r>
            <a:r>
              <a:rPr lang="en-US" altLang="ko-KR" sz="1200" b="1" dirty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초기화하지 않으면 전역변수처럼 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으로 초기화되고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프로그램 시작과 동시에 할당 및 초기화되어서 프로그램이 종료될 때까지 메모리 공간에 남아있지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!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그럼 왜 이 위치에 선언되었냐고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?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그건 </a:t>
            </a: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접근의 범위를 </a:t>
            </a:r>
            <a:r>
              <a:rPr lang="en-US" altLang="ko-KR" sz="1200" b="1" dirty="0">
                <a:solidFill>
                  <a:srgbClr val="987206"/>
                </a:solidFill>
                <a:latin typeface="+mn-ea"/>
              </a:rPr>
              <a:t>SimpleFunc</a:t>
            </a: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로 제한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하기 위해서야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!”</a:t>
            </a:r>
            <a:endParaRPr lang="ko-KR" altLang="en-US" sz="12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64088" y="5424678"/>
            <a:ext cx="252028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static 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지역변수의 발언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1" y="5949280"/>
            <a:ext cx="62501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프로그램이 실행되면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static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지역변수는 해당 함수에 존재하지 않는다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. 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static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지역변수는 좀 써도 되나요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? 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중요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!)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1772816"/>
            <a:ext cx="7704856" cy="3762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√ 전역변수가 필요한 이유 중 하나는 다음과 같다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  </a:t>
            </a:r>
            <a:r>
              <a:rPr lang="ko-KR" altLang="en-US" sz="17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선언된 변수가 함수를 빠져나가도 계속해서 메모리 공간에 존재할 필요가 있다</a:t>
            </a:r>
            <a:r>
              <a:rPr lang="en-US" altLang="ko-KR" sz="17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√ 함수를 빠져나가도 계속해서 메모리 공간에 존재해야 하는 변수를 선언하는 방법은 다음 두 가지이다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  </a:t>
            </a:r>
            <a:r>
              <a:rPr lang="ko-KR" altLang="en-US" sz="17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전역변수</a:t>
            </a:r>
            <a:r>
              <a:rPr lang="en-US" altLang="ko-KR" sz="17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, static </a:t>
            </a:r>
            <a:r>
              <a:rPr lang="ko-KR" altLang="en-US" sz="17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지역 변수</a:t>
            </a:r>
            <a:endParaRPr lang="en-US" altLang="ko-KR" sz="17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√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static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지역변수는 접근의 범위가 전역변수보다 훨씬 좁기 때문에 훨씬 안정적이다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  static </a:t>
            </a:r>
            <a:r>
              <a:rPr lang="ko-KR" altLang="en-US" sz="17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지역변수를 사용하여 전역변수의 선언을 최소화하자</a:t>
            </a:r>
            <a:r>
              <a:rPr lang="en-US" altLang="ko-KR" sz="17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  <a:endParaRPr lang="ko-KR" altLang="en-US" sz="13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보다 빠르게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! register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변수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20277"/>
            <a:ext cx="23336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모서리가 둥근 직사각형 17"/>
          <p:cNvSpPr/>
          <p:nvPr/>
        </p:nvSpPr>
        <p:spPr>
          <a:xfrm>
            <a:off x="755576" y="2136276"/>
            <a:ext cx="2736304" cy="1872208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3568" y="4277932"/>
            <a:ext cx="734481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987206"/>
                </a:solidFill>
                <a:latin typeface="+mn-ea"/>
              </a:rPr>
              <a:t>“이 변수는 내가 빈번히 사용하거든</a:t>
            </a:r>
            <a:r>
              <a:rPr lang="en-US" altLang="ko-KR" sz="1400" b="1" dirty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987206"/>
                </a:solidFill>
                <a:latin typeface="+mn-ea"/>
              </a:rPr>
              <a:t>그래서 접근이 가장 빠른 레지스터에 저장하는 것이 성능향상에 도움이 될 거야”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987824" y="4656556"/>
            <a:ext cx="252028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register 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변수 선언의 의미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707904" y="2267805"/>
            <a:ext cx="410445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register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힌트를 제공하는 키워드이다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컴파일러는 이를 무시하기도 한다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그리고 레지스터는 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CPU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내부에 존재하는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때문에 접근이 가장 빠른 메모리 장치이다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ko-KR" altLang="en-US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C5113-B7BF-2CE1-BB16-D6CF7CFC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9337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6.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재귀함수에 대한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4179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재귀함수의 기본적인 이해 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중요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!)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1073"/>
            <a:ext cx="4451548" cy="382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789040"/>
            <a:ext cx="3600400" cy="123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5004047" y="3645023"/>
            <a:ext cx="3816424" cy="1440160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04048" y="5157191"/>
            <a:ext cx="3672408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자기자신을 재호출하는 형태로 정의된 함수를 가리켜 재귀함수라 한다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ko-KR" altLang="en-US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5373216"/>
            <a:ext cx="309634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재귀함수 호출의 이해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!</a:t>
            </a:r>
            <a:endParaRPr lang="ko-KR" altLang="en-US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탈출조건이 존재하는 재귀함수의 예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268760"/>
            <a:ext cx="522638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060" y="3343194"/>
            <a:ext cx="33432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5436" y="5388446"/>
            <a:ext cx="17907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4005436" y="499937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211960" y="2852936"/>
            <a:ext cx="388843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호출순서의 역순으로 반환이 이뤄진다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  <a:endParaRPr lang="ko-KR" altLang="en-US" sz="1300" b="1" dirty="0">
              <a:solidFill>
                <a:srgbClr val="987206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85698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정수 기반의 입력형태 정의하기 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입력 받을 형태 지정 가능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!)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11560" y="1628800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입력의 형식</a:t>
            </a:r>
            <a:r>
              <a:rPr lang="ko-KR" altLang="en-US" sz="1200" dirty="0">
                <a:solidFill>
                  <a:srgbClr val="987206"/>
                </a:solidFill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	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어떻게 받아들일 거니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입력의 장소 </a:t>
            </a:r>
            <a:r>
              <a:rPr lang="en-US" altLang="ko-KR" sz="1200" dirty="0">
                <a:latin typeface="+mn-ea"/>
              </a:rPr>
              <a:t>	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어디에 저장할까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?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9552" y="1628800"/>
            <a:ext cx="3024336" cy="72008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35896" y="1772816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데이터를 입력 받는 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scanf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함수에게 전달해야 할 두 가지 정보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1560" y="2689920"/>
            <a:ext cx="446449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%d     10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진수 정수의 형태로 데이터를 입력 받는다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%o     8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진수 양의 정수의 형태로 데이터를 입력 받는다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%x     16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진수 양의 정수의 형태로 데이터를 입력 받는다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9552" y="2564904"/>
            <a:ext cx="4464496" cy="108012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076056" y="2996952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서식문자의 의미는 출력을 입력으로만 변경하면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printf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함수와 유사하다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4154688"/>
            <a:ext cx="3456384" cy="185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5578874"/>
            <a:ext cx="2637792" cy="442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3995936" y="516280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재귀함수의 디자인 사례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1484784"/>
            <a:ext cx="4032448" cy="1830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564904"/>
            <a:ext cx="2880320" cy="65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줄무늬가 있는 오른쪽 화살표 10"/>
          <p:cNvSpPr/>
          <p:nvPr/>
        </p:nvSpPr>
        <p:spPr>
          <a:xfrm>
            <a:off x="4795910" y="2788814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27576" y="2492896"/>
            <a:ext cx="3132856" cy="864096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 rot="8420991">
            <a:off x="4717466" y="3574466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528542"/>
            <a:ext cx="28860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5565229"/>
            <a:ext cx="13811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899592" y="4168502"/>
            <a:ext cx="33028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 x f(n-1) . . . .  n&gt;=1 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대한 코드 구현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9592" y="5205189"/>
            <a:ext cx="23042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f(n)=1 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대한 코드 구현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83568" y="4077072"/>
            <a:ext cx="3744416" cy="2160240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4788024" y="4797152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8" y="4671789"/>
            <a:ext cx="28956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모서리가 둥근 직사각형 25"/>
          <p:cNvSpPr/>
          <p:nvPr/>
        </p:nvSpPr>
        <p:spPr>
          <a:xfrm>
            <a:off x="5292080" y="4581128"/>
            <a:ext cx="3132856" cy="1296144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292080" y="2060848"/>
            <a:ext cx="237626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팩토리얼에 대한 수학적 표현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팩토리얼 함수의 예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34766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0988" y="4235602"/>
            <a:ext cx="14097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4211960" y="378904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499992" y="1844824"/>
            <a:ext cx="4032448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C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언어가 재귀적 함수호출을 지원한다는 것은 그만큼 표현할 수 있는 범위가 넓다는 것을 의미한다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! </a:t>
            </a: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C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언어의 재귀함수를 이용하면 재귀적으로 작성된 식을 그대로 코드로 옮길 수 있다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357422" y="378904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32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32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32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32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반복문 안에서도 들여쓰기 합니다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</a:rPr>
              <a:t>가독성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</a:rPr>
              <a:t>!!)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3568" y="2342346"/>
            <a:ext cx="33843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Maiandra GD" pitchFamily="34" charset="0"/>
              </a:rPr>
              <a:t>int main(void)</a:t>
            </a:r>
          </a:p>
          <a:p>
            <a:r>
              <a:rPr lang="en-US" altLang="ko-KR" sz="1400" dirty="0">
                <a:latin typeface="Maiandra GD" pitchFamily="34" charset="0"/>
              </a:rPr>
              <a:t>{</a:t>
            </a:r>
          </a:p>
          <a:p>
            <a:r>
              <a:rPr lang="en-US" altLang="ko-KR" sz="1400" dirty="0">
                <a:latin typeface="Maiandra GD" pitchFamily="34" charset="0"/>
              </a:rPr>
              <a:t>int num=0;</a:t>
            </a:r>
          </a:p>
          <a:p>
            <a:r>
              <a:rPr lang="en-US" altLang="ko-KR" sz="1400" dirty="0">
                <a:latin typeface="Maiandra GD" pitchFamily="34" charset="0"/>
              </a:rPr>
              <a:t>while(num&lt;5)</a:t>
            </a:r>
          </a:p>
          <a:p>
            <a:r>
              <a:rPr lang="en-US" altLang="ko-KR" sz="1400" dirty="0">
                <a:latin typeface="Maiandra GD" pitchFamily="34" charset="0"/>
              </a:rPr>
              <a:t>{</a:t>
            </a:r>
          </a:p>
          <a:p>
            <a:r>
              <a:rPr lang="en-US" altLang="ko-KR" sz="1400" dirty="0">
                <a:latin typeface="Maiandra GD" pitchFamily="34" charset="0"/>
              </a:rPr>
              <a:t>printf("Hello world! %d \n", num);</a:t>
            </a:r>
          </a:p>
          <a:p>
            <a:r>
              <a:rPr lang="en-US" altLang="ko-KR" sz="1400" dirty="0">
                <a:latin typeface="Maiandra GD" pitchFamily="34" charset="0"/>
              </a:rPr>
              <a:t>num++;</a:t>
            </a:r>
          </a:p>
          <a:p>
            <a:r>
              <a:rPr lang="en-US" altLang="ko-KR" sz="1400" dirty="0">
                <a:latin typeface="Maiandra GD" pitchFamily="34" charset="0"/>
              </a:rPr>
              <a:t>}</a:t>
            </a:r>
          </a:p>
          <a:p>
            <a:r>
              <a:rPr lang="en-US" altLang="ko-KR" sz="1400" dirty="0">
                <a:latin typeface="Maiandra GD" pitchFamily="34" charset="0"/>
              </a:rPr>
              <a:t>return 0;</a:t>
            </a:r>
          </a:p>
          <a:p>
            <a:r>
              <a:rPr lang="en-US" altLang="ko-KR" sz="1400" dirty="0">
                <a:latin typeface="Maiandra GD" pitchFamily="34" charset="0"/>
              </a:rPr>
              <a:t>}</a:t>
            </a:r>
            <a:endParaRPr lang="ko-KR" altLang="en-US" sz="1400" dirty="0">
              <a:latin typeface="Maiandra GD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342346"/>
            <a:ext cx="34563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Maiandra GD" pitchFamily="34" charset="0"/>
              </a:rPr>
              <a:t>int main(void)</a:t>
            </a:r>
          </a:p>
          <a:p>
            <a:r>
              <a:rPr lang="en-US" altLang="ko-KR" sz="1400" dirty="0">
                <a:latin typeface="Maiandra GD" pitchFamily="34" charset="0"/>
              </a:rPr>
              <a:t>{</a:t>
            </a:r>
          </a:p>
          <a:p>
            <a:r>
              <a:rPr lang="en-US" altLang="ko-KR" sz="1400" dirty="0">
                <a:latin typeface="Maiandra GD" pitchFamily="34" charset="0"/>
              </a:rPr>
              <a:t>    int num=0;</a:t>
            </a:r>
          </a:p>
          <a:p>
            <a:r>
              <a:rPr lang="en-US" altLang="ko-KR" sz="1400" dirty="0">
                <a:latin typeface="Maiandra GD" pitchFamily="34" charset="0"/>
              </a:rPr>
              <a:t>    while(num&lt;5)</a:t>
            </a:r>
          </a:p>
          <a:p>
            <a:r>
              <a:rPr lang="en-US" altLang="ko-KR" sz="1400" dirty="0">
                <a:latin typeface="Maiandra GD" pitchFamily="34" charset="0"/>
              </a:rPr>
              <a:t>    {</a:t>
            </a:r>
          </a:p>
          <a:p>
            <a:r>
              <a:rPr lang="en-US" altLang="ko-KR" sz="1400" dirty="0">
                <a:latin typeface="Maiandra GD" pitchFamily="34" charset="0"/>
              </a:rPr>
              <a:t>        printf("Hello world! %d \n", num);</a:t>
            </a:r>
          </a:p>
          <a:p>
            <a:r>
              <a:rPr lang="en-US" altLang="ko-KR" sz="1400" dirty="0">
                <a:latin typeface="Maiandra GD" pitchFamily="34" charset="0"/>
              </a:rPr>
              <a:t>        num++;</a:t>
            </a:r>
          </a:p>
          <a:p>
            <a:r>
              <a:rPr lang="en-US" altLang="ko-KR" sz="1400" dirty="0">
                <a:latin typeface="Maiandra GD" pitchFamily="34" charset="0"/>
              </a:rPr>
              <a:t>    }</a:t>
            </a:r>
          </a:p>
          <a:p>
            <a:r>
              <a:rPr lang="en-US" altLang="ko-KR" sz="1400" dirty="0">
                <a:latin typeface="Maiandra GD" pitchFamily="34" charset="0"/>
              </a:rPr>
              <a:t>    return 0;</a:t>
            </a:r>
          </a:p>
          <a:p>
            <a:r>
              <a:rPr lang="en-US" altLang="ko-KR" sz="1400" dirty="0">
                <a:latin typeface="Maiandra GD" pitchFamily="34" charset="0"/>
              </a:rPr>
              <a:t>}</a:t>
            </a:r>
            <a:endParaRPr lang="ko-KR" altLang="en-US" sz="1400" dirty="0">
              <a:latin typeface="Maiandra GD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2198330"/>
            <a:ext cx="3528392" cy="252028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44008" y="2198330"/>
            <a:ext cx="3600400" cy="252028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91680" y="5150658"/>
            <a:ext cx="56886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987206"/>
                </a:solidFill>
                <a:latin typeface="+mn-ea"/>
              </a:rPr>
              <a:t>들여쓰기를 한 것과 하지 않은 것의 차이가 쉽게 눈에 들어온다</a:t>
            </a:r>
            <a:r>
              <a:rPr lang="en-US" altLang="ko-KR" sz="1500" b="1" dirty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3466" y="1844824"/>
            <a:ext cx="1550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들여쓰기를 한 것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3728" y="1855857"/>
            <a:ext cx="20162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들여쓰기를 하지 않은 것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457200" y="152400"/>
            <a:ext cx="8229600" cy="70483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무한루프의 구성 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중요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)</a:t>
            </a:r>
            <a:endParaRPr kumimoji="0" lang="ko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3960440" cy="121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모서리가 둥근 직사각형 29"/>
          <p:cNvSpPr/>
          <p:nvPr/>
        </p:nvSpPr>
        <p:spPr>
          <a:xfrm>
            <a:off x="539552" y="1916832"/>
            <a:ext cx="4176464" cy="1440160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67544" y="3429000"/>
            <a:ext cx="8136904" cy="2502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숫자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1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은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‘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참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’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을 의미하므로 반복문의 조건은 계속해서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‘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참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’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이 된다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이렇듯 반복문의 탈출조건이 성립하지 않는 경우 무한루프를 형성한다고 한다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FF0000"/>
                </a:solidFill>
                <a:latin typeface="+mn-ea"/>
              </a:rPr>
              <a:t>이러한 무한루프는 실수로 만들어지는 경우도 있지만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, break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</a:rPr>
              <a:t>문과 함께 유용하게 사용되기도 한다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.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57200" y="152400"/>
            <a:ext cx="8229600" cy="70483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while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문의 중첩 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중요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! 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시험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!)</a:t>
            </a:r>
            <a:endParaRPr kumimoji="0" lang="ko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40421"/>
            <a:ext cx="45815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899592" y="3292549"/>
            <a:ext cx="5904656" cy="2304256"/>
          </a:xfrm>
          <a:prstGeom prst="rect">
            <a:avLst/>
          </a:prstGeom>
          <a:noFill/>
          <a:ln w="158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59632" y="3986125"/>
            <a:ext cx="4968552" cy="1152128"/>
          </a:xfrm>
          <a:prstGeom prst="rect">
            <a:avLst/>
          </a:prstGeom>
          <a:noFill/>
          <a:ln w="158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48064" y="3580581"/>
            <a:ext cx="115212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안쪽 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while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580112" y="2932509"/>
            <a:ext cx="136815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바깥쪽 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while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1560" y="1347057"/>
            <a:ext cx="76328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while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 안에 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while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문이 존재하는 상태를 의미한다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아래의 예제에서는 </a:t>
            </a:r>
            <a:r>
              <a:rPr lang="en-US" altLang="ko-KR" sz="1300" b="1">
                <a:solidFill>
                  <a:schemeClr val="bg2">
                    <a:lumMod val="25000"/>
                  </a:schemeClr>
                </a:solidFill>
                <a:latin typeface="+mn-ea"/>
              </a:rPr>
              <a:t>while</a:t>
            </a:r>
            <a:r>
              <a:rPr lang="ko-KR" altLang="en-US" sz="1300" b="1">
                <a:solidFill>
                  <a:schemeClr val="bg2">
                    <a:lumMod val="25000"/>
                  </a:schemeClr>
                </a:solidFill>
                <a:latin typeface="+mn-ea"/>
              </a:rPr>
              <a:t>문을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중첩시켜서 구구단 전체를 출력한다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이 예제를 통해서 중첩된 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while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문의 코드 흐름을 이해하자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1419</TotalTime>
  <Words>2348</Words>
  <Application>Microsoft Office PowerPoint</Application>
  <PresentationFormat>화면 슬라이드 쇼(4:3)</PresentationFormat>
  <Paragraphs>338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2" baseType="lpstr">
      <vt:lpstr>맑은 고딕</vt:lpstr>
      <vt:lpstr>바탕</vt:lpstr>
      <vt:lpstr>휴먼매직체</vt:lpstr>
      <vt:lpstr>휴먼편지체</vt:lpstr>
      <vt:lpstr>Bookman Old Style</vt:lpstr>
      <vt:lpstr>Gill Sans MT</vt:lpstr>
      <vt:lpstr>Maiandra GD</vt:lpstr>
      <vt:lpstr>Wingdings</vt:lpstr>
      <vt:lpstr>Wingdings 3</vt:lpstr>
      <vt:lpstr>원본</vt:lpstr>
      <vt:lpstr>C프로그래밍1 (5주차 강의자료)                                  231005</vt:lpstr>
      <vt:lpstr>PART 1</vt:lpstr>
      <vt:lpstr>Review</vt:lpstr>
      <vt:lpstr>특수문자의 종류(실제 한번씩 실행해보기!)</vt:lpstr>
      <vt:lpstr>printf 함수의 서식지정과 서식문자들 (중요)</vt:lpstr>
      <vt:lpstr>정수 기반의 입력형태 정의하기 (입력 받을 형태 지정 가능!) </vt:lpstr>
      <vt:lpstr>반복문 안에서도 들여쓰기 합니다.(가독성!!)</vt:lpstr>
      <vt:lpstr>PowerPoint 프레젠테이션</vt:lpstr>
      <vt:lpstr>PowerPoint 프레젠테이션</vt:lpstr>
      <vt:lpstr>do~while문이 자연스러운 상황</vt:lpstr>
      <vt:lpstr>반복문의 필수3요소 (중요)</vt:lpstr>
      <vt:lpstr>for문의 구조와 이해 (중요! 시험!)</vt:lpstr>
      <vt:lpstr>for문의 흐름 이해 (중요!)</vt:lpstr>
      <vt:lpstr>for문의 중첩  (while문 중첩보다 명확하게 이해가능한 구문 형태가 for 문이다!)</vt:lpstr>
      <vt:lpstr>1. 조건적 실행과 흐름의 분기: if , if ~else </vt:lpstr>
      <vt:lpstr>흐름의 분기가 필요한 이유</vt:lpstr>
      <vt:lpstr>if문을 이용한 조건적 실행</vt:lpstr>
      <vt:lpstr>if문을 이용한 계산기 프로그램 (실습1)</vt:lpstr>
      <vt:lpstr>if~else문을 이용한 흐름의 분기 (실습2)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반복문의 생략과 탈출: continue &amp; break  </vt:lpstr>
      <vt:lpstr>break! 이제 그만 빠져나가자! (실습5)</vt:lpstr>
      <vt:lpstr>continue! 나머지 생략하고 반복조건 확인하러 (실습6)</vt:lpstr>
      <vt:lpstr>3. switch문에 의한 선택적 실행과 goto문</vt:lpstr>
      <vt:lpstr>switch문의 구성과 기본기능 (중요!)</vt:lpstr>
      <vt:lpstr>switch문 관련 예제 </vt:lpstr>
      <vt:lpstr>break문을 생략한 형태의 switch문 구성 (실습7)</vt:lpstr>
      <vt:lpstr>switch vs. if...else if...else (중요!)</vt:lpstr>
      <vt:lpstr>마지막으로 goto에 대해서 소개합니다. (실습8) </vt:lpstr>
      <vt:lpstr>PART 2</vt:lpstr>
      <vt:lpstr>4. 함수를 정의하고 선언하기</vt:lpstr>
      <vt:lpstr>함수를 만드는 이유 (중요!)</vt:lpstr>
      <vt:lpstr>함수의 입력과 출력: printf 함수도 반환을 합니다. (실습9)</vt:lpstr>
      <vt:lpstr>함수의 구분 (중요!)</vt:lpstr>
      <vt:lpstr>전달인자 반환 값 모두 있는 경우 (실습 10)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변수의 존재기간과 접근범위 1: 지역변수</vt:lpstr>
      <vt:lpstr>함수 내에만 존재 및 접근 가능한 지역변수 (실습14)</vt:lpstr>
      <vt:lpstr>메모리 공간의 할당과 소멸 관찰하기  (디버깅을 통해 확인해보기!)</vt:lpstr>
      <vt:lpstr>다양한 형태의 지역변수 (실습15) 시험!!</vt:lpstr>
      <vt:lpstr>지역변수의 일종인 매개변수 </vt:lpstr>
      <vt:lpstr>6. 전역변수, static 변수, register 변수</vt:lpstr>
      <vt:lpstr>전역변수의 이해와 선언방법 (실습16)</vt:lpstr>
      <vt:lpstr>전역변수! 많이 써도 되는가? (중요!)</vt:lpstr>
      <vt:lpstr>지역변수에 static 선언을 추가한 static 변수 (실습17)</vt:lpstr>
      <vt:lpstr>static 지역변수는 좀 써도 되나요? (중요!)</vt:lpstr>
      <vt:lpstr>보다 빠르게! register 변수</vt:lpstr>
      <vt:lpstr>6. 재귀함수에 대한 이해</vt:lpstr>
      <vt:lpstr>재귀함수의 기본적인 이해 (중요!)</vt:lpstr>
      <vt:lpstr>탈출조건이 존재하는 재귀함수의 예</vt:lpstr>
      <vt:lpstr>재귀함수의 디자인 사례</vt:lpstr>
      <vt:lpstr>팩토리얼 함수의 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대식 정</cp:lastModifiedBy>
  <cp:revision>285</cp:revision>
  <dcterms:created xsi:type="dcterms:W3CDTF">2009-11-30T05:34:12Z</dcterms:created>
  <dcterms:modified xsi:type="dcterms:W3CDTF">2023-10-05T13:52:18Z</dcterms:modified>
</cp:coreProperties>
</file>