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DA9EA-4426-47AF-B434-32394602F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11FB75-F482-4128-865D-21BE4445E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7D402-BFB2-497C-9987-28F7460DE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9258-3059-4364-B57F-B81E5C0686A3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167113-07F7-4E57-9B6A-2AAAD24B0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54BEA-C3C3-49CD-B1BE-4909441E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381-1AEC-4EC2-8147-2FC05D718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01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D5A98-8E03-406D-A582-C13094F6D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2E32EB-F2AC-4EEE-B97A-4CA0AD43A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F9B8F-6B7A-493C-8C95-C02EFCD2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9258-3059-4364-B57F-B81E5C0686A3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8945CA-87E2-4A09-A7C6-82F454E4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32B8A6-7484-4442-AAF2-84F52F52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381-1AEC-4EC2-8147-2FC05D718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18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4EB1D0-8B78-4FE4-AA5D-DB04C6E52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C23AA9-7A0B-4631-BCBC-88E45E1B5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E92690-0F3A-4D6C-BC2E-934542031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9258-3059-4364-B57F-B81E5C0686A3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CF6CEC-07B8-4459-ADA6-E7F103A2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C7BDD-A2CE-4673-98D6-C4CCE08F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381-1AEC-4EC2-8147-2FC05D718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83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37EA6-80A6-41BB-B43A-308407E64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1E8F5-2F05-4E1D-ADC7-2B16C9E2D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2826A2-1F33-4A7F-AA0D-7C15B13F0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9258-3059-4364-B57F-B81E5C0686A3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FCD93C-3F64-491F-AB5C-4ACEE649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EB3692-C596-45EE-A171-BFF23882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381-1AEC-4EC2-8147-2FC05D718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47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2106D-D5D0-421E-9DA0-765346C8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FE2E00-8A52-49C9-9442-FE480328A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58D4DD-DCD2-4773-9329-EAFD0923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9258-3059-4364-B57F-B81E5C0686A3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0F9181-65A0-4CA0-B93F-975DA1FF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19E7B-B8BF-44F0-9C7E-27850B95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381-1AEC-4EC2-8147-2FC05D718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49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5F354-A646-4638-B6D4-FDD3C320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ACD93C-DA5C-4038-84E6-83AD85249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1AF180-9324-42B7-8EFC-F51E10E1D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47B345-20CD-4706-B515-36C2CD222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9258-3059-4364-B57F-B81E5C0686A3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3FEBFB-4D80-42C0-AE9E-DBF3EC5D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6E58D-D16C-40E7-803F-E41C0298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381-1AEC-4EC2-8147-2FC05D718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97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E6FD7-BD96-4420-8E6F-7A96F04EA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00E3B2-1B3B-4881-8508-501EC6CE0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3C136C-965C-4096-81C9-7830FC838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547509-884C-4937-8A54-D95D48E4B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0C454E-5967-420F-BEAB-D9DC1B8ED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662666-6AD0-467F-ACC6-A131FAE8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9258-3059-4364-B57F-B81E5C0686A3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BE59-240A-44B4-9A61-FEEED26E0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0E103D-7886-40F9-AB3E-8027E0DB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381-1AEC-4EC2-8147-2FC05D718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55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83B82-1F5A-4C1C-A36C-9E6E1716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DE8B19-6081-4B0C-A7CE-6CCE79E1A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9258-3059-4364-B57F-B81E5C0686A3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75D938-BA4B-43D5-B003-B22CD3C9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2C4A14-80F8-4F75-B6A4-ECDC5667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381-1AEC-4EC2-8147-2FC05D718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66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ACB409-C96D-45EC-9067-9373DE256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9258-3059-4364-B57F-B81E5C0686A3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C9D58B-DF7A-41EC-851C-0EA83B74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D93BC5-F128-4CB1-8529-047D4DB5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381-1AEC-4EC2-8147-2FC05D718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62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D920E-1AA1-4CC2-9B35-9C70AF61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332945-4C1B-42E7-8788-66B832C9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6E6909-A62F-4BA2-8701-F6B49E1A8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AA2167-7D1C-4008-B235-29DD3C43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9258-3059-4364-B57F-B81E5C0686A3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65DEEA-5862-4FE3-9DC1-016C825FD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06FB09-A07E-4B8E-A709-101C35E7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381-1AEC-4EC2-8147-2FC05D718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41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CD324-FAB9-4C23-96A9-D6B24CF0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CEDC50-CC40-435F-A267-316FB131B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8E0843-ADB8-4C5D-AE2B-DD8A8C7D7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DEFAA8-7AD2-4843-A741-C7B12AA6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9258-3059-4364-B57F-B81E5C0686A3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78907B-D9AF-496C-9D6C-E97A906C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7663AD-4AD7-4AD0-81CA-BD8BAEB95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381-1AEC-4EC2-8147-2FC05D718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48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0BA78A-47BA-42B9-B13F-2752DDFE8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BCD29-FAE9-4E9C-96BC-5E4B53C4C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8AF896-0EB2-4E55-80A5-3A240A449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99258-3059-4364-B57F-B81E5C0686A3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4ACE2-2323-4DBD-B4E2-821A44FFC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48CBF8-0DD5-421A-A817-7AA79FE71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C6381-1AEC-4EC2-8147-2FC05D718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31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56052-B6A8-49AE-90CF-548CD30921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대부업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143A37-8CA1-4A1A-AFBC-3FE368F888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201935264 </a:t>
            </a:r>
            <a:r>
              <a:rPr lang="ko-KR" altLang="en-US" dirty="0"/>
              <a:t>박수민</a:t>
            </a:r>
          </a:p>
        </p:txBody>
      </p:sp>
    </p:spTree>
    <p:extLst>
      <p:ext uri="{BB962C8B-B14F-4D97-AF65-F5344CB8AC3E}">
        <p14:creationId xmlns:p14="http://schemas.microsoft.com/office/powerpoint/2010/main" val="767436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68435-FA48-4440-9859-D23D0021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나의 생각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5FBCA2-7F3C-45AB-AC4C-E66D984F1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풍선효과</a:t>
            </a:r>
            <a:r>
              <a:rPr lang="en-US" altLang="ko-KR" dirty="0"/>
              <a:t> – </a:t>
            </a:r>
            <a:r>
              <a:rPr lang="ko-KR" altLang="en-US" dirty="0"/>
              <a:t>금주법</a:t>
            </a:r>
            <a:r>
              <a:rPr lang="en-US" altLang="ko-KR" dirty="0"/>
              <a:t>, </a:t>
            </a:r>
            <a:r>
              <a:rPr lang="ko-KR" altLang="en-US" dirty="0"/>
              <a:t>마약과의 전쟁</a:t>
            </a:r>
          </a:p>
        </p:txBody>
      </p:sp>
    </p:spTree>
    <p:extLst>
      <p:ext uri="{BB962C8B-B14F-4D97-AF65-F5344CB8AC3E}">
        <p14:creationId xmlns:p14="http://schemas.microsoft.com/office/powerpoint/2010/main" val="119025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3958C-E505-4BCF-8E6F-D13332D0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참고문헌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1BBA8-E129-48C8-A7B7-36FCDE16F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9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7C06E-4FA8-4EDA-8015-34FAAE6BA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8A2B68-DFD8-465B-89F2-CE72F737B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대부업의 정의와 역사</a:t>
            </a:r>
            <a:endParaRPr lang="en-US" altLang="ko-KR" dirty="0"/>
          </a:p>
          <a:p>
            <a:r>
              <a:rPr lang="ko-KR" altLang="en-US" dirty="0"/>
              <a:t>대한민국의 </a:t>
            </a:r>
            <a:r>
              <a:rPr lang="ko-KR" altLang="en-US" dirty="0" err="1"/>
              <a:t>대부업법</a:t>
            </a:r>
            <a:endParaRPr lang="en-US" altLang="ko-KR" dirty="0"/>
          </a:p>
          <a:p>
            <a:r>
              <a:rPr lang="ko-KR" altLang="en-US" dirty="0" err="1"/>
              <a:t>대부업법의</a:t>
            </a:r>
            <a:r>
              <a:rPr lang="ko-KR" altLang="en-US" dirty="0"/>
              <a:t> 장점과 단점</a:t>
            </a:r>
            <a:endParaRPr lang="en-US" altLang="ko-KR" dirty="0"/>
          </a:p>
          <a:p>
            <a:r>
              <a:rPr lang="ko-KR" altLang="en-US" dirty="0"/>
              <a:t>나의 생각</a:t>
            </a:r>
          </a:p>
        </p:txBody>
      </p:sp>
    </p:spTree>
    <p:extLst>
      <p:ext uri="{BB962C8B-B14F-4D97-AF65-F5344CB8AC3E}">
        <p14:creationId xmlns:p14="http://schemas.microsoft.com/office/powerpoint/2010/main" val="382860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57F8D-8DA3-491C-982B-A8CF92AC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대부업의 정의와 역사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9B1C6A-A9C7-4C6B-902A-BAD323D3C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금전의 대부를 업</a:t>
            </a:r>
            <a:r>
              <a:rPr lang="en-US" altLang="ko-KR" dirty="0"/>
              <a:t>(</a:t>
            </a:r>
            <a:r>
              <a:rPr lang="ko-KR" altLang="en-US" dirty="0"/>
              <a:t>業</a:t>
            </a:r>
            <a:r>
              <a:rPr lang="en-US" altLang="ko-KR" dirty="0"/>
              <a:t>)</a:t>
            </a:r>
            <a:r>
              <a:rPr lang="ko-KR" altLang="en-US" dirty="0"/>
              <a:t>으로 하거나</a:t>
            </a:r>
            <a:r>
              <a:rPr lang="en-US" altLang="ko-KR" dirty="0"/>
              <a:t>, </a:t>
            </a:r>
            <a:r>
              <a:rPr lang="ko-KR" altLang="en-US" dirty="0"/>
              <a:t>대부계약에 따른 채권을 양도받아 이를 추심</a:t>
            </a:r>
            <a:r>
              <a:rPr lang="en-US" altLang="ko-KR" dirty="0"/>
              <a:t>(</a:t>
            </a:r>
            <a:r>
              <a:rPr lang="ko-KR" altLang="en-US" dirty="0"/>
              <a:t>대부채권매입추심</a:t>
            </a:r>
            <a:r>
              <a:rPr lang="en-US" altLang="ko-KR" dirty="0"/>
              <a:t>)</a:t>
            </a:r>
            <a:r>
              <a:rPr lang="ko-KR" altLang="en-US" dirty="0"/>
              <a:t>하는 것을 업으로 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은행</a:t>
            </a:r>
            <a:r>
              <a:rPr lang="en-US" altLang="ko-KR" dirty="0"/>
              <a:t>·</a:t>
            </a:r>
            <a:r>
              <a:rPr lang="ko-KR" altLang="en-US" dirty="0"/>
              <a:t>보험회사</a:t>
            </a:r>
            <a:r>
              <a:rPr lang="en-US" altLang="ko-KR" dirty="0"/>
              <a:t>·</a:t>
            </a:r>
            <a:r>
              <a:rPr lang="ko-KR" altLang="en-US" dirty="0"/>
              <a:t>금융회사 등 예금 취급기관과는 달리 예금을 취급하지 않는 금융회사로서 여신 업무만을 취급하는 금융업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주로 은행 및 저축기관에서 돈을 빌릴 수 없는 사람들을 상대로 신용만으로 대출을 해주고 무담보의 위험성을 높은 이자로 충당한다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96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7A1E0-A9B0-4DB2-871B-3B4AFDFB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대부업의 정의와 역사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4F0A2-4B63-47C4-BC51-521349907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높은 이자로 재산을 늘리는 것은</a:t>
            </a:r>
            <a:r>
              <a:rPr lang="en-US" altLang="ko-KR" dirty="0"/>
              <a:t>, </a:t>
            </a:r>
            <a:r>
              <a:rPr lang="ko-KR" altLang="en-US" dirty="0"/>
              <a:t>마침내</a:t>
            </a:r>
            <a:r>
              <a:rPr lang="en-US" altLang="ko-KR" dirty="0"/>
              <a:t>, </a:t>
            </a:r>
            <a:r>
              <a:rPr lang="ko-KR" altLang="en-US" dirty="0"/>
              <a:t>가난한 사람들에게 은혜로 베풀어질 재산을 쌓아 두는 것이다</a:t>
            </a:r>
            <a:r>
              <a:rPr lang="en-US" altLang="ko-KR" dirty="0"/>
              <a:t>. (</a:t>
            </a:r>
            <a:r>
              <a:rPr lang="ko-KR" altLang="en-US" dirty="0"/>
              <a:t>잠언 </a:t>
            </a:r>
            <a:r>
              <a:rPr lang="en-US" altLang="ko-KR" dirty="0"/>
              <a:t>28:8)</a:t>
            </a:r>
          </a:p>
          <a:p>
            <a:r>
              <a:rPr lang="ko-KR" altLang="en-US" dirty="0"/>
              <a:t>너는 타인의 보증을 서지 말고</a:t>
            </a:r>
            <a:r>
              <a:rPr lang="en-US" altLang="ko-KR" dirty="0"/>
              <a:t>, </a:t>
            </a:r>
            <a:r>
              <a:rPr lang="ko-KR" altLang="en-US" dirty="0"/>
              <a:t>타인의 빚 보증인이 되지 마라</a:t>
            </a:r>
            <a:r>
              <a:rPr lang="en-US" altLang="ko-KR" dirty="0"/>
              <a:t>. </a:t>
            </a:r>
            <a:r>
              <a:rPr lang="ko-KR" altLang="en-US" dirty="0"/>
              <a:t>네가 갚을 돈이 없으면</a:t>
            </a:r>
            <a:r>
              <a:rPr lang="en-US" altLang="ko-KR" dirty="0"/>
              <a:t>, </a:t>
            </a:r>
            <a:r>
              <a:rPr lang="ko-KR" altLang="en-US" dirty="0"/>
              <a:t>네가 누운 </a:t>
            </a:r>
            <a:r>
              <a:rPr lang="ko-KR" altLang="en-US" dirty="0" err="1"/>
              <a:t>침대마저도</a:t>
            </a:r>
            <a:r>
              <a:rPr lang="ko-KR" altLang="en-US" dirty="0"/>
              <a:t> </a:t>
            </a:r>
            <a:r>
              <a:rPr lang="ko-KR" altLang="en-US" dirty="0" err="1"/>
              <a:t>차압당할</a:t>
            </a:r>
            <a:r>
              <a:rPr lang="ko-KR" altLang="en-US" dirty="0"/>
              <a:t>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(</a:t>
            </a:r>
            <a:r>
              <a:rPr lang="ko-KR" altLang="en-US" dirty="0"/>
              <a:t>잠언 </a:t>
            </a:r>
            <a:r>
              <a:rPr lang="en-US" altLang="ko-KR" dirty="0"/>
              <a:t>22:26~27)</a:t>
            </a:r>
            <a:endParaRPr lang="ko-KR" altLang="en-US" dirty="0"/>
          </a:p>
          <a:p>
            <a:r>
              <a:rPr lang="ko-KR" altLang="en-US" dirty="0"/>
              <a:t>베니스의 상인의 고리대금업자 샤일록</a:t>
            </a:r>
          </a:p>
        </p:txBody>
      </p:sp>
    </p:spTree>
    <p:extLst>
      <p:ext uri="{BB962C8B-B14F-4D97-AF65-F5344CB8AC3E}">
        <p14:creationId xmlns:p14="http://schemas.microsoft.com/office/powerpoint/2010/main" val="189344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2C17-366C-4542-A024-97A62DCA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대한민국의 </a:t>
            </a:r>
            <a:r>
              <a:rPr lang="ko-KR" altLang="en-US" dirty="0" err="1"/>
              <a:t>대부업법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01CD3-A554-4240-8DB4-E1C8B1C17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외환위기로 인한 경기 침체와 이자제한법 폐지로 취약계층을 위한 </a:t>
            </a:r>
            <a:r>
              <a:rPr lang="ko-KR" altLang="en-US" dirty="0" err="1"/>
              <a:t>대부업</a:t>
            </a:r>
            <a:r>
              <a:rPr lang="ko-KR" altLang="en-US" dirty="0"/>
              <a:t> 시장 규모가 확대됨</a:t>
            </a:r>
            <a:endParaRPr lang="en-US" altLang="ko-KR" dirty="0"/>
          </a:p>
          <a:p>
            <a:r>
              <a:rPr lang="en-US" altLang="ko-KR" dirty="0"/>
              <a:t>2000</a:t>
            </a:r>
            <a:r>
              <a:rPr lang="ko-KR" altLang="en-US" dirty="0"/>
              <a:t>년대 일본계 대부업이 국내 시장에 진출하면서 급성장</a:t>
            </a:r>
            <a:endParaRPr lang="en-US" altLang="ko-KR" dirty="0"/>
          </a:p>
          <a:p>
            <a:r>
              <a:rPr lang="ko-KR" altLang="en-US" dirty="0"/>
              <a:t>과다한 고금리 이자</a:t>
            </a:r>
            <a:r>
              <a:rPr lang="en-US" altLang="ko-KR" dirty="0"/>
              <a:t>, </a:t>
            </a:r>
            <a:r>
              <a:rPr lang="ko-KR" altLang="en-US" dirty="0"/>
              <a:t>불법채권추심 등 사회문제가 부각되자 </a:t>
            </a:r>
            <a:r>
              <a:rPr lang="en-US" altLang="ko-KR" dirty="0"/>
              <a:t>2002</a:t>
            </a:r>
            <a:r>
              <a:rPr lang="ko-KR" altLang="en-US" dirty="0"/>
              <a:t>년 </a:t>
            </a:r>
            <a:r>
              <a:rPr lang="en-US" altLang="ko-KR" dirty="0"/>
              <a:t>“</a:t>
            </a:r>
            <a:r>
              <a:rPr lang="ko-KR" altLang="en-US" dirty="0" err="1"/>
              <a:t>대부업</a:t>
            </a:r>
            <a:r>
              <a:rPr lang="ko-KR" altLang="en-US" dirty="0"/>
              <a:t> 등의 등록 및 금융이용자 보호에 관한 법률“</a:t>
            </a:r>
            <a:r>
              <a:rPr lang="en-US" altLang="ko-KR" dirty="0"/>
              <a:t>(</a:t>
            </a:r>
            <a:r>
              <a:rPr lang="ko-KR" altLang="en-US" dirty="0"/>
              <a:t>약칭 </a:t>
            </a:r>
            <a:r>
              <a:rPr lang="ko-KR" altLang="en-US" dirty="0" err="1"/>
              <a:t>대부업법</a:t>
            </a:r>
            <a:r>
              <a:rPr lang="en-US" altLang="ko-KR" dirty="0"/>
              <a:t>)</a:t>
            </a:r>
            <a:r>
              <a:rPr lang="ko-KR" altLang="en-US" dirty="0"/>
              <a:t>이 제정됨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65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09729-9108-49C9-8590-10A7FDBF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대한민국의 </a:t>
            </a:r>
            <a:r>
              <a:rPr lang="ko-KR" altLang="en-US" dirty="0" err="1"/>
              <a:t>대부업법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576AA7-4DE0-4927-BD0B-77E902DD2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1</a:t>
            </a:r>
            <a:r>
              <a:rPr lang="ko-KR" altLang="en-US" dirty="0"/>
              <a:t>조</a:t>
            </a:r>
            <a:r>
              <a:rPr lang="en-US" altLang="ko-KR" dirty="0"/>
              <a:t>(</a:t>
            </a:r>
            <a:r>
              <a:rPr lang="ko-KR" altLang="en-US" dirty="0"/>
              <a:t>목적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ko-KR" altLang="en-US" dirty="0"/>
              <a:t>이 법은 </a:t>
            </a:r>
            <a:r>
              <a:rPr lang="ko-KR" altLang="en-US" dirty="0" err="1"/>
              <a:t>대부업ㆍ대부중개업의</a:t>
            </a:r>
            <a:r>
              <a:rPr lang="ko-KR" altLang="en-US" dirty="0"/>
              <a:t> 등록 및 감독에 필요한 사항을 정하고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대부업자와 여신금융기관의 불법적 채권추심행위 및 이자율 등을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규제함으로써 대부업의 건전한 발전을 도모하는 한편</a:t>
            </a:r>
            <a:r>
              <a:rPr lang="en-US" altLang="ko-KR" dirty="0"/>
              <a:t>, </a:t>
            </a:r>
            <a:r>
              <a:rPr lang="ko-KR" altLang="en-US" dirty="0"/>
              <a:t>금융이용자를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보호하고 국민의 경제생활 안정에 이바지함을 목적으로 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제</a:t>
            </a:r>
            <a:r>
              <a:rPr lang="en-US" altLang="ko-KR" dirty="0"/>
              <a:t>2</a:t>
            </a:r>
            <a:r>
              <a:rPr lang="ko-KR" altLang="en-US" dirty="0"/>
              <a:t>조</a:t>
            </a:r>
            <a:r>
              <a:rPr lang="en-US" altLang="ko-KR" dirty="0"/>
              <a:t>(</a:t>
            </a:r>
            <a:r>
              <a:rPr lang="ko-KR" altLang="en-US" dirty="0"/>
              <a:t>정의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ko-KR" altLang="en-US" dirty="0"/>
              <a:t>금전의 대부</a:t>
            </a:r>
            <a:r>
              <a:rPr lang="en-US" altLang="ko-KR" dirty="0"/>
              <a:t>(</a:t>
            </a:r>
            <a:r>
              <a:rPr lang="ko-KR" altLang="en-US" dirty="0" err="1"/>
              <a:t>어음할인ㆍ양도담보</a:t>
            </a:r>
            <a:r>
              <a:rPr lang="en-US" altLang="ko-KR" dirty="0"/>
              <a:t>, </a:t>
            </a:r>
            <a:r>
              <a:rPr lang="ko-KR" altLang="en-US" dirty="0"/>
              <a:t>그 밖에 이와 비슷한 방법을 통한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금전의 교부를 포함한다</a:t>
            </a:r>
            <a:r>
              <a:rPr lang="en-US" altLang="ko-KR" dirty="0"/>
              <a:t>. </a:t>
            </a:r>
            <a:r>
              <a:rPr lang="ko-KR" altLang="en-US" dirty="0"/>
              <a:t>이하 </a:t>
            </a:r>
            <a:r>
              <a:rPr lang="en-US" altLang="ko-KR" dirty="0"/>
              <a:t>"</a:t>
            </a:r>
            <a:r>
              <a:rPr lang="ko-KR" altLang="en-US" dirty="0"/>
              <a:t>대부</a:t>
            </a:r>
            <a:r>
              <a:rPr lang="en-US" altLang="ko-KR" dirty="0"/>
              <a:t>"</a:t>
            </a:r>
            <a:r>
              <a:rPr lang="ko-KR" altLang="en-US" dirty="0"/>
              <a:t>라 한다</a:t>
            </a:r>
            <a:r>
              <a:rPr lang="en-US" altLang="ko-KR" dirty="0"/>
              <a:t>)</a:t>
            </a:r>
            <a:r>
              <a:rPr lang="ko-KR" altLang="en-US" dirty="0"/>
              <a:t>를 업</a:t>
            </a:r>
            <a:r>
              <a:rPr lang="en-US" altLang="ko-KR" dirty="0"/>
              <a:t>(</a:t>
            </a:r>
            <a:r>
              <a:rPr lang="ko-KR" altLang="en-US" dirty="0"/>
              <a:t>業</a:t>
            </a:r>
            <a:r>
              <a:rPr lang="en-US" altLang="ko-KR" dirty="0"/>
              <a:t>)</a:t>
            </a:r>
            <a:r>
              <a:rPr lang="ko-KR" altLang="en-US" dirty="0"/>
              <a:t>으로 하거나 다음 각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목의 어느 하나에 해당하는 자로부터 대부계약에 따른 채권을 양도받아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이를 추심</a:t>
            </a:r>
            <a:r>
              <a:rPr lang="en-US" altLang="ko-KR" dirty="0"/>
              <a:t>(</a:t>
            </a:r>
            <a:r>
              <a:rPr lang="ko-KR" altLang="en-US" dirty="0"/>
              <a:t>이하 </a:t>
            </a:r>
            <a:r>
              <a:rPr lang="en-US" altLang="ko-KR" dirty="0"/>
              <a:t>"</a:t>
            </a:r>
            <a:r>
              <a:rPr lang="ko-KR" altLang="en-US" dirty="0"/>
              <a:t>대부채권매입추심</a:t>
            </a:r>
            <a:r>
              <a:rPr lang="en-US" altLang="ko-KR" dirty="0"/>
              <a:t>"</a:t>
            </a:r>
            <a:r>
              <a:rPr lang="ko-KR" altLang="en-US" dirty="0"/>
              <a:t>이라 한다</a:t>
            </a:r>
            <a:r>
              <a:rPr lang="en-US" altLang="ko-KR" dirty="0"/>
              <a:t>)</a:t>
            </a:r>
            <a:r>
              <a:rPr lang="ko-KR" altLang="en-US" dirty="0"/>
              <a:t>하는 것을 업으로 하는 것을 말한다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896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93D98-37F7-45AB-82B9-7CB0B7DB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대한민국의 </a:t>
            </a:r>
            <a:r>
              <a:rPr lang="ko-KR" altLang="en-US" dirty="0" err="1"/>
              <a:t>대부업법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21797E-6F79-472E-9824-397591005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3</a:t>
            </a:r>
            <a:r>
              <a:rPr lang="ko-KR" altLang="en-US" dirty="0"/>
              <a:t>조</a:t>
            </a:r>
            <a:r>
              <a:rPr lang="en-US" altLang="ko-KR" dirty="0"/>
              <a:t>(</a:t>
            </a:r>
            <a:r>
              <a:rPr lang="ko-KR" altLang="en-US" dirty="0"/>
              <a:t>등록 등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 err="1"/>
              <a:t>대부업</a:t>
            </a:r>
            <a:r>
              <a:rPr lang="ko-KR" altLang="en-US" dirty="0"/>
              <a:t> 또는 대부중개업</a:t>
            </a:r>
            <a:r>
              <a:rPr lang="en-US" altLang="ko-KR" dirty="0"/>
              <a:t>(</a:t>
            </a:r>
            <a:r>
              <a:rPr lang="ko-KR" altLang="en-US" dirty="0"/>
              <a:t>이하 </a:t>
            </a:r>
            <a:r>
              <a:rPr lang="en-US" altLang="ko-KR" dirty="0"/>
              <a:t>"</a:t>
            </a:r>
            <a:r>
              <a:rPr lang="ko-KR" altLang="en-US" dirty="0" err="1"/>
              <a:t>대부업등</a:t>
            </a:r>
            <a:r>
              <a:rPr lang="en-US" altLang="ko-KR" dirty="0"/>
              <a:t>" </a:t>
            </a:r>
            <a:r>
              <a:rPr lang="ko-KR" altLang="en-US" dirty="0"/>
              <a:t>이라 한다</a:t>
            </a:r>
            <a:r>
              <a:rPr lang="en-US" altLang="ko-KR" dirty="0"/>
              <a:t>)</a:t>
            </a:r>
            <a:r>
              <a:rPr lang="ko-KR" altLang="en-US" dirty="0"/>
              <a:t>을 하려는 자</a:t>
            </a:r>
            <a:r>
              <a:rPr lang="en-US" altLang="ko-KR" dirty="0"/>
              <a:t>(</a:t>
            </a:r>
            <a:r>
              <a:rPr lang="ko-KR" altLang="en-US" dirty="0"/>
              <a:t>여신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금융기관은 제외한다</a:t>
            </a:r>
            <a:r>
              <a:rPr lang="en-US" altLang="ko-KR" dirty="0"/>
              <a:t>)</a:t>
            </a:r>
            <a:r>
              <a:rPr lang="ko-KR" altLang="en-US" dirty="0"/>
              <a:t>는 영업소별로 해당 영업소를 관할하는 특별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시장ㆍ광역시장ㆍ특별자치시장ㆍ도지사</a:t>
            </a:r>
            <a:r>
              <a:rPr lang="ko-KR" altLang="en-US" dirty="0"/>
              <a:t> 또는 특별자치도지사</a:t>
            </a:r>
            <a:r>
              <a:rPr lang="en-US" altLang="ko-KR" dirty="0"/>
              <a:t>(</a:t>
            </a:r>
            <a:r>
              <a:rPr lang="ko-KR" altLang="en-US" dirty="0"/>
              <a:t>이하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"</a:t>
            </a:r>
            <a:r>
              <a:rPr lang="ko-KR" altLang="en-US" dirty="0" err="1"/>
              <a:t>시ㆍ도지사</a:t>
            </a:r>
            <a:r>
              <a:rPr lang="en-US" altLang="ko-KR" dirty="0"/>
              <a:t>"</a:t>
            </a:r>
            <a:r>
              <a:rPr lang="ko-KR" altLang="en-US" dirty="0"/>
              <a:t>라 한다</a:t>
            </a:r>
            <a:r>
              <a:rPr lang="en-US" altLang="ko-KR" dirty="0"/>
              <a:t>)</a:t>
            </a:r>
            <a:r>
              <a:rPr lang="ko-KR" altLang="en-US" dirty="0"/>
              <a:t>에게 등록하여야 한다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제</a:t>
            </a:r>
            <a:r>
              <a:rPr lang="en-US" altLang="ko-KR" dirty="0"/>
              <a:t>9</a:t>
            </a:r>
            <a:r>
              <a:rPr lang="ko-KR" altLang="en-US" dirty="0"/>
              <a:t>조의</a:t>
            </a:r>
            <a:r>
              <a:rPr lang="en-US" altLang="ko-KR" dirty="0"/>
              <a:t>4(</a:t>
            </a:r>
            <a:r>
              <a:rPr lang="ko-KR" altLang="en-US" dirty="0"/>
              <a:t>미등록대부업자로부터의 채권양수 추심 금지 등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대부업자는 제</a:t>
            </a:r>
            <a:r>
              <a:rPr lang="en-US" altLang="ko-KR" dirty="0"/>
              <a:t>3</a:t>
            </a:r>
            <a:r>
              <a:rPr lang="ko-KR" altLang="en-US" dirty="0"/>
              <a:t>조에 따른 대부업의 등록 또는 제</a:t>
            </a:r>
            <a:r>
              <a:rPr lang="en-US" altLang="ko-KR" dirty="0"/>
              <a:t>3</a:t>
            </a:r>
            <a:r>
              <a:rPr lang="ko-KR" altLang="en-US" dirty="0"/>
              <a:t>조의</a:t>
            </a:r>
            <a:r>
              <a:rPr lang="en-US" altLang="ko-KR" dirty="0"/>
              <a:t>2</a:t>
            </a:r>
            <a:r>
              <a:rPr lang="ko-KR" altLang="en-US" dirty="0"/>
              <a:t>에 따른 등록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갱신을 하지 아니하고 사실상 대부업을 하는 자</a:t>
            </a:r>
            <a:r>
              <a:rPr lang="en-US" altLang="ko-KR" dirty="0"/>
              <a:t>(</a:t>
            </a:r>
            <a:r>
              <a:rPr lang="ko-KR" altLang="en-US" dirty="0"/>
              <a:t>이하 </a:t>
            </a:r>
            <a:r>
              <a:rPr lang="en-US" altLang="ko-KR" dirty="0"/>
              <a:t>"</a:t>
            </a:r>
            <a:r>
              <a:rPr lang="ko-KR" altLang="en-US" dirty="0"/>
              <a:t>미등록대부업자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"</a:t>
            </a:r>
            <a:r>
              <a:rPr lang="ko-KR" altLang="en-US" dirty="0"/>
              <a:t>라 한다</a:t>
            </a:r>
            <a:r>
              <a:rPr lang="en-US" altLang="ko-KR" dirty="0"/>
              <a:t>)</a:t>
            </a:r>
            <a:r>
              <a:rPr lang="ko-KR" altLang="en-US" dirty="0"/>
              <a:t>로부터 대부계약에 따른 채권을 양도받아 이를 추심하는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행위를 하여서는 아니 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7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8C1ED-1E4F-4C43-B3CD-AC90205C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대한민국의 </a:t>
            </a:r>
            <a:r>
              <a:rPr lang="ko-KR" altLang="en-US" dirty="0" err="1"/>
              <a:t>대부업법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5A9D8-D46A-47B7-B9FC-81739B61B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7</a:t>
            </a:r>
            <a:r>
              <a:rPr lang="ko-KR" altLang="en-US" dirty="0"/>
              <a:t>조</a:t>
            </a:r>
            <a:r>
              <a:rPr lang="en-US" altLang="ko-KR" dirty="0"/>
              <a:t>(</a:t>
            </a:r>
            <a:r>
              <a:rPr lang="ko-KR" altLang="en-US" dirty="0"/>
              <a:t>과잉 대부의 금지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대부업자는 거래상대방의 </a:t>
            </a:r>
            <a:r>
              <a:rPr lang="ko-KR" altLang="en-US" dirty="0" err="1"/>
              <a:t>소득ㆍ재산ㆍ부채상황ㆍ신용</a:t>
            </a:r>
            <a:r>
              <a:rPr lang="ko-KR" altLang="en-US" dirty="0"/>
              <a:t> 및 변제계획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등을 고려하여 객관적인 변제능력을 초과하는 대부계약을 체결하여서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는 아니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제</a:t>
            </a:r>
            <a:r>
              <a:rPr lang="en-US" altLang="ko-KR" dirty="0"/>
              <a:t>8</a:t>
            </a:r>
            <a:r>
              <a:rPr lang="ko-KR" altLang="en-US" dirty="0"/>
              <a:t>조</a:t>
            </a:r>
            <a:r>
              <a:rPr lang="en-US" altLang="ko-KR" dirty="0"/>
              <a:t>(</a:t>
            </a:r>
            <a:r>
              <a:rPr lang="ko-KR" altLang="en-US" dirty="0"/>
              <a:t>대부업자의 이자율 제한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대부업자가 개인이나 「중소기업기본법」 제</a:t>
            </a:r>
            <a:r>
              <a:rPr lang="en-US" altLang="ko-KR" dirty="0"/>
              <a:t>2</a:t>
            </a:r>
            <a:r>
              <a:rPr lang="ko-KR" altLang="en-US" dirty="0"/>
              <a:t>조제</a:t>
            </a:r>
            <a:r>
              <a:rPr lang="en-US" altLang="ko-KR" dirty="0"/>
              <a:t>2</a:t>
            </a:r>
            <a:r>
              <a:rPr lang="ko-KR" altLang="en-US" dirty="0"/>
              <a:t>항에 따른 소기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업</a:t>
            </a:r>
            <a:r>
              <a:rPr lang="en-US" altLang="ko-KR" dirty="0"/>
              <a:t>(</a:t>
            </a:r>
            <a:r>
              <a:rPr lang="ko-KR" altLang="en-US" dirty="0"/>
              <a:t>小企業</a:t>
            </a:r>
            <a:r>
              <a:rPr lang="en-US" altLang="ko-KR" dirty="0"/>
              <a:t>)</a:t>
            </a:r>
            <a:r>
              <a:rPr lang="ko-KR" altLang="en-US" dirty="0"/>
              <a:t>에 해당하는 법인에 대부를 하는 경우 그 이자율은 연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100</a:t>
            </a:r>
            <a:r>
              <a:rPr lang="ko-KR" altLang="en-US" dirty="0"/>
              <a:t>분의 </a:t>
            </a:r>
            <a:r>
              <a:rPr lang="en-US" altLang="ko-KR" dirty="0"/>
              <a:t>27.9 </a:t>
            </a:r>
            <a:r>
              <a:rPr lang="ko-KR" altLang="en-US" dirty="0"/>
              <a:t>이하의 범위에서 대통령령으로 정하는 율을 초과할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수 없다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421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B7BCE-4C3E-4C84-B4D2-74713848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대부업법의</a:t>
            </a:r>
            <a:r>
              <a:rPr lang="ko-KR" altLang="en-US" dirty="0"/>
              <a:t> 긍정적인 면</a:t>
            </a:r>
            <a:r>
              <a:rPr lang="en-US" altLang="ko-KR" dirty="0"/>
              <a:t>,</a:t>
            </a:r>
            <a:r>
              <a:rPr lang="ko-KR" altLang="en-US" dirty="0"/>
              <a:t> 부정적인 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D782DF-96A7-4E3E-8B51-7EDAC8398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긍정적인 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34AE1D-15F1-4916-99AE-921668F993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사금융의 양성화</a:t>
            </a:r>
            <a:endParaRPr lang="en-US" altLang="ko-KR" dirty="0"/>
          </a:p>
          <a:p>
            <a:r>
              <a:rPr lang="ko-KR" altLang="en-US" dirty="0"/>
              <a:t>이자율 감소</a:t>
            </a:r>
            <a:endParaRPr lang="en-US" altLang="ko-KR" dirty="0"/>
          </a:p>
          <a:p>
            <a:r>
              <a:rPr lang="ko-KR" altLang="en-US" dirty="0"/>
              <a:t>이용자 보호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265915-2660-440E-ACC1-BA7B75E1F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부정적인 면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BA003D-56C2-4E82-97DB-B496D477705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 err="1"/>
              <a:t>저이자율로</a:t>
            </a:r>
            <a:r>
              <a:rPr lang="ko-KR" altLang="en-US" dirty="0"/>
              <a:t> 인한 수익성 악화</a:t>
            </a:r>
            <a:endParaRPr lang="en-US" altLang="ko-KR" dirty="0"/>
          </a:p>
          <a:p>
            <a:r>
              <a:rPr lang="ko-KR" altLang="en-US" dirty="0"/>
              <a:t>불법 고리대금업자의 증가</a:t>
            </a:r>
          </a:p>
        </p:txBody>
      </p:sp>
    </p:spTree>
    <p:extLst>
      <p:ext uri="{BB962C8B-B14F-4D97-AF65-F5344CB8AC3E}">
        <p14:creationId xmlns:p14="http://schemas.microsoft.com/office/powerpoint/2010/main" val="65521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488</Words>
  <Application>Microsoft Office PowerPoint</Application>
  <PresentationFormat>와이드스크린</PresentationFormat>
  <Paragraphs>70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대부업</vt:lpstr>
      <vt:lpstr>목차</vt:lpstr>
      <vt:lpstr>대부업의 정의와 역사</vt:lpstr>
      <vt:lpstr>대부업의 정의와 역사</vt:lpstr>
      <vt:lpstr>대한민국의 대부업법</vt:lpstr>
      <vt:lpstr>대한민국의 대부업법</vt:lpstr>
      <vt:lpstr>대한민국의 대부업법</vt:lpstr>
      <vt:lpstr>대한민국의 대부업법</vt:lpstr>
      <vt:lpstr>대부업법의 긍정적인 면, 부정적인 면</vt:lpstr>
      <vt:lpstr>나의 생각</vt:lpstr>
      <vt:lpstr>참고문헌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대부업</dc:title>
  <dc:creator>박수민</dc:creator>
  <cp:lastModifiedBy>박수민</cp:lastModifiedBy>
  <cp:revision>17</cp:revision>
  <dcterms:created xsi:type="dcterms:W3CDTF">2020-06-07T01:23:13Z</dcterms:created>
  <dcterms:modified xsi:type="dcterms:W3CDTF">2020-06-07T07:21:05Z</dcterms:modified>
</cp:coreProperties>
</file>