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6" r:id="rId14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2E01"/>
    <a:srgbClr val="F5842F"/>
    <a:srgbClr val="232926"/>
    <a:srgbClr val="696BBB"/>
    <a:srgbClr val="8332FA"/>
    <a:srgbClr val="C804CD"/>
    <a:srgbClr val="CB7CFC"/>
    <a:srgbClr val="F69B16"/>
    <a:srgbClr val="9C81E7"/>
    <a:srgbClr val="FA9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>
        <p:scale>
          <a:sx n="75" d="100"/>
          <a:sy n="75" d="100"/>
        </p:scale>
        <p:origin x="-1315" y="-43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FAB52-1095-4921-8A2F-FE39ECB16C6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DE10-689A-46E9-AEB1-8316A44FE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1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5DE10-689A-46E9-AEB1-8316A44FE3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3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1DD8E3-B9C5-B05A-849D-C4E2E17AA9F4}"/>
              </a:ext>
            </a:extLst>
          </p:cNvPr>
          <p:cNvSpPr/>
          <p:nvPr/>
        </p:nvSpPr>
        <p:spPr>
          <a:xfrm>
            <a:off x="-61915" y="-66675"/>
            <a:ext cx="10820400" cy="7696200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1819771" y="3933825"/>
            <a:ext cx="7057031" cy="175432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SMART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defRPr/>
            </a:pPr>
            <a:r>
              <a:rPr lang="en-US" altLang="ko-KR" sz="5400" b="0" i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WATER BARRIER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  <a:cs typeface="Bebas Ne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1088" y="6067425"/>
            <a:ext cx="6634395" cy="3231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500" b="1" kern="0" spc="400" dirty="0">
                <a:solidFill>
                  <a:srgbClr val="2D3136"/>
                </a:solidFill>
                <a:latin typeface="NanumSquare"/>
                <a:cs typeface="NanumSquare"/>
              </a:rPr>
              <a:t>POWERPOINT PRESENTATION</a:t>
            </a:r>
            <a:endParaRPr 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DAB6255-FB98-2487-C56D-08A0E05DF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890" y1="35772" x2="45890" y2="35772"/>
                        <a14:foregroundMark x1="51781" y1="42683" x2="51781" y2="42683"/>
                        <a14:foregroundMark x1="63425" y1="51220" x2="63425" y2="51220"/>
                        <a14:foregroundMark x1="66027" y1="62398" x2="66027" y2="62398"/>
                        <a14:backgroundMark x1="65205" y1="59959" x2="65205" y2="59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9487" y="752475"/>
            <a:ext cx="3587208" cy="2417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0D2EF81-1DFA-CF3F-819F-7CD0C837742C}"/>
              </a:ext>
            </a:extLst>
          </p:cNvPr>
          <p:cNvSpPr/>
          <p:nvPr/>
        </p:nvSpPr>
        <p:spPr>
          <a:xfrm>
            <a:off x="-61913" y="-104774"/>
            <a:ext cx="10896600" cy="777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E87564-0ECB-9308-C9F1-CD8986053A83}"/>
              </a:ext>
            </a:extLst>
          </p:cNvPr>
          <p:cNvSpPr/>
          <p:nvPr/>
        </p:nvSpPr>
        <p:spPr>
          <a:xfrm>
            <a:off x="-138113" y="-104774"/>
            <a:ext cx="10972800" cy="914399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70749"/>
              </p:ext>
            </p:extLst>
          </p:nvPr>
        </p:nvGraphicFramePr>
        <p:xfrm>
          <a:off x="90487" y="962025"/>
          <a:ext cx="10606089" cy="648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35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35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728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400" b="1" i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400" b="1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추진내용</a:t>
                      </a:r>
                      <a:endParaRPr 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400" b="1" i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400" b="1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추진기간</a:t>
                      </a:r>
                      <a:endParaRPr 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400" b="1" i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400" b="1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세부내용</a:t>
                      </a:r>
                      <a:endParaRPr 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4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000" b="0" i="0" dirty="0" smtClean="0">
                        <a:solidFill>
                          <a:srgbClr val="00002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000" b="0" i="0" dirty="0" err="1" smtClean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제품</a:t>
                      </a:r>
                      <a:r>
                        <a:rPr lang="en-US" sz="2000" b="0" i="0" dirty="0" smtClean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2000" b="0" i="0" dirty="0" smtClean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시안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2022.09.28 </a:t>
                      </a:r>
                    </a:p>
                    <a:p>
                      <a:pPr algn="ctr">
                        <a:defRPr/>
                      </a:pP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~</a:t>
                      </a:r>
                    </a:p>
                    <a:p>
                      <a:pPr algn="ctr">
                        <a:defRPr/>
                      </a:pPr>
                      <a:r>
                        <a:rPr lang="en-US" sz="2000" b="0" i="0" dirty="0" smtClean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2022.12.08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000" b="0" i="0" dirty="0">
                        <a:solidFill>
                          <a:srgbClr val="00002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제품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기능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개발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및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보완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59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제품 특허 및 실용신안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2022.12.15</a:t>
                      </a:r>
                    </a:p>
                    <a:p>
                      <a:pPr algn="ctr">
                        <a:defRPr/>
                      </a:pP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~</a:t>
                      </a:r>
                    </a:p>
                    <a:p>
                      <a:pPr algn="ctr">
                        <a:defRPr/>
                      </a:pP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2024.06.05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특허 및 실용신안</a:t>
                      </a:r>
                      <a:r>
                        <a:rPr lang="en-US" altLang="ko-KR" sz="2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구체화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000" b="0" i="0" dirty="0">
                        <a:solidFill>
                          <a:srgbClr val="00002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건축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박람회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2023.02.09 </a:t>
                      </a:r>
                    </a:p>
                    <a:p>
                      <a:pPr algn="ctr">
                        <a:defRPr/>
                      </a:pP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~ </a:t>
                      </a:r>
                    </a:p>
                    <a:p>
                      <a:pPr algn="ctr">
                        <a:defRPr/>
                      </a:pP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2023.02.12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000" b="0" i="0" dirty="0">
                        <a:solidFill>
                          <a:srgbClr val="00002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건축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박람회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참여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및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홍보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000" b="0" i="0" dirty="0">
                        <a:solidFill>
                          <a:srgbClr val="00002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000" b="0" i="0" dirty="0" err="1" smtClean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예비</a:t>
                      </a:r>
                      <a:r>
                        <a:rPr lang="en-US" sz="2000" b="0" i="0" dirty="0" smtClean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창업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패키지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b="0" i="0" dirty="0" smtClean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2023.03.05 </a:t>
                      </a:r>
                      <a:endParaRPr lang="en-US" sz="2000" b="0" i="0" dirty="0">
                        <a:solidFill>
                          <a:srgbClr val="00002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~ </a:t>
                      </a:r>
                    </a:p>
                    <a:p>
                      <a:pPr algn="ctr">
                        <a:defRPr/>
                      </a:pP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2023.08.28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000" b="0" i="0" dirty="0">
                        <a:solidFill>
                          <a:srgbClr val="00002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000" b="0" i="0" dirty="0" err="1" smtClean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사업</a:t>
                      </a:r>
                      <a:r>
                        <a:rPr lang="en-US" sz="2000" b="0" i="0" dirty="0" smtClean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계획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검토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및 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자금마련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9622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000" b="0" i="0" dirty="0">
                        <a:solidFill>
                          <a:srgbClr val="00002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기업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간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협업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2023.10.08</a:t>
                      </a:r>
                    </a:p>
                    <a:p>
                      <a:pPr algn="ctr">
                        <a:defRPr/>
                      </a:pP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~</a:t>
                      </a:r>
                    </a:p>
                    <a:p>
                      <a:pPr algn="ctr">
                        <a:defRPr/>
                      </a:pPr>
                      <a:r>
                        <a:rPr lang="en-US" sz="2000" b="0" i="0" dirty="0" smtClean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2024.04.08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2000" b="0" i="0" dirty="0">
                        <a:solidFill>
                          <a:srgbClr val="00002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  <a:p>
                      <a:pPr algn="ctr">
                        <a:defRPr/>
                      </a:pP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차수벽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공장과의</a:t>
                      </a:r>
                      <a:r>
                        <a:rPr lang="en-US" sz="2000" b="0" i="0" dirty="0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2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협업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6687" y="123825"/>
            <a:ext cx="7602691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창업아이템의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실현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계획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7177087" y="352425"/>
            <a:ext cx="3417886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04. </a:t>
            </a:r>
            <a:r>
              <a:rPr lang="en-US" sz="17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창업아이템의</a:t>
            </a:r>
            <a:r>
              <a:rPr lang="en-US" sz="1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사업</a:t>
            </a:r>
            <a:r>
              <a:rPr 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추진계획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8A38696-E99F-11D1-CB69-223731F8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452" y="0"/>
            <a:ext cx="10805365" cy="75852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D685C18-9D3D-28F1-60E7-2F91D3E3BC37}"/>
              </a:ext>
            </a:extLst>
          </p:cNvPr>
          <p:cNvSpPr/>
          <p:nvPr/>
        </p:nvSpPr>
        <p:spPr>
          <a:xfrm>
            <a:off x="-138113" y="-104775"/>
            <a:ext cx="10972800" cy="914399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90488" y="1364166"/>
            <a:ext cx="5488042" cy="5541459"/>
            <a:chOff x="833023" y="1868989"/>
            <a:chExt cx="4855659" cy="48556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33023" y="1868989"/>
              <a:ext cx="4855659" cy="485565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688682" y="4848226"/>
            <a:ext cx="4729522" cy="163121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-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홈페이지를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개발하여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자료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2-1처럼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아두이노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회로</a:t>
            </a:r>
            <a:endParaRPr lang="en-US" sz="1600" b="1" kern="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Dotum_Pro Light"/>
            </a:endParaRPr>
          </a:p>
          <a:p>
            <a:pPr lvl="0">
              <a:defRPr/>
            </a:pP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  도 를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포함한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제품의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상세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설명과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실현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가능성을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</a:p>
          <a:p>
            <a:pPr lvl="0">
              <a:defRPr/>
            </a:pP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 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보여준다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.</a:t>
            </a:r>
          </a:p>
          <a:p>
            <a:pPr lvl="0">
              <a:defRPr/>
            </a:pP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-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자료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2-2와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같이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박람회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부스를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이용한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오프라</a:t>
            </a:r>
            <a:r>
              <a:rPr lang="ko-KR" alt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인 </a:t>
            </a:r>
            <a:endParaRPr lang="en-US" altLang="ko-KR" sz="1600" b="1" kern="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Dotum_Pro Light"/>
            </a:endParaRPr>
          </a:p>
          <a:p>
            <a:pPr lvl="0">
              <a:defRPr/>
            </a:pP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 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마케팅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.</a:t>
            </a:r>
          </a:p>
          <a:p>
            <a:pPr lvl="0">
              <a:defRPr/>
            </a:pP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-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SNS를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이용한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홍보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및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소셜커머스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활용</a:t>
            </a:r>
            <a:r>
              <a:rPr lang="en-US" altLang="ko-KR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5688682" y="1800226"/>
            <a:ext cx="4917405" cy="2514599"/>
            <a:chOff x="5688682" y="2263768"/>
            <a:chExt cx="4455247" cy="22357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688682" y="2263768"/>
              <a:ext cx="4455247" cy="223570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722873" y="6448425"/>
            <a:ext cx="2701614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자료</a:t>
            </a:r>
            <a:r>
              <a:rPr 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 2-1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18744" y="4314825"/>
            <a:ext cx="1487343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자료</a:t>
            </a:r>
            <a:r>
              <a:rPr 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 2-2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2887" y="118944"/>
            <a:ext cx="7602691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창업아이템의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실현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방향성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77087" y="352425"/>
            <a:ext cx="3417886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04. </a:t>
            </a:r>
            <a:r>
              <a:rPr lang="en-US" sz="17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창업아이템의</a:t>
            </a:r>
            <a:r>
              <a:rPr lang="en-US" sz="1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사업</a:t>
            </a:r>
            <a:r>
              <a:rPr 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추진계획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278465F-1DC6-3B4D-26EB-6CED06D4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"/>
            <a:ext cx="10696575" cy="75628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653087" y="4619625"/>
            <a:ext cx="4648200" cy="15696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- </a:t>
            </a:r>
            <a:r>
              <a:rPr lang="en-US" sz="1600" b="1" kern="0" spc="-1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기존</a:t>
            </a: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고객을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유지하기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위한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의견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수렴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및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사업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아</a:t>
            </a:r>
            <a:r>
              <a:rPr lang="ko-KR" alt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이</a:t>
            </a: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템 </a:t>
            </a:r>
            <a:r>
              <a:rPr lang="en-US" altLang="ko-KR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보수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.</a:t>
            </a:r>
          </a:p>
          <a:p>
            <a:pPr lvl="0">
              <a:defRPr/>
            </a:pP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- </a:t>
            </a:r>
            <a:r>
              <a:rPr lang="en-US" sz="1600" b="1" kern="0" spc="-1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자료</a:t>
            </a: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3-1, 3-2처럼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지하에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국한되지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않는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침수예상</a:t>
            </a: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지역</a:t>
            </a: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어디서든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적용할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수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있는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제품개발로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인한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기대</a:t>
            </a:r>
            <a:endParaRPr lang="en-US" sz="1600" b="1" kern="0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Dotum_Pro Light"/>
            </a:endParaRPr>
          </a:p>
          <a:p>
            <a:pPr lvl="0">
              <a:defRPr/>
            </a:pP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- </a:t>
            </a:r>
            <a:r>
              <a:rPr lang="en-US" sz="1600" b="1" kern="0" spc="-1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침수피해가</a:t>
            </a: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예상되는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주변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지하철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,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지하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주차장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등 </a:t>
            </a:r>
          </a:p>
          <a:p>
            <a:pPr lvl="0">
              <a:defRPr/>
            </a:pP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 </a:t>
            </a:r>
            <a:r>
              <a:rPr lang="en-US" sz="1600" b="1" kern="0" spc="-1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범용적으로</a:t>
            </a:r>
            <a:r>
              <a:rPr lang="en-US" sz="1600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 </a:t>
            </a:r>
            <a:r>
              <a:rPr lang="en-US" sz="1600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적용가능</a:t>
            </a:r>
            <a:r>
              <a:rPr lang="en-US" sz="1600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Dotum_Pro Light"/>
              </a:rPr>
              <a:t>.</a:t>
            </a:r>
          </a:p>
        </p:txBody>
      </p:sp>
      <p:grpSp>
        <p:nvGrpSpPr>
          <p:cNvPr id="1005" name="그룹 1005"/>
          <p:cNvGrpSpPr/>
          <p:nvPr/>
        </p:nvGrpSpPr>
        <p:grpSpPr>
          <a:xfrm>
            <a:off x="5576887" y="1571625"/>
            <a:ext cx="4800600" cy="2514600"/>
            <a:chOff x="5705998" y="2188061"/>
            <a:chExt cx="4455247" cy="2171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705998" y="2188061"/>
              <a:ext cx="4455247" cy="217172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99673" y="6600825"/>
            <a:ext cx="2701614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출처</a:t>
            </a:r>
            <a:r>
              <a:rPr 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 : </a:t>
            </a:r>
            <a:r>
              <a:rPr 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부산시</a:t>
            </a:r>
            <a:endParaRPr 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83621" y="6143625"/>
            <a:ext cx="1264666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자료</a:t>
            </a:r>
            <a:r>
              <a:rPr 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 3-1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10687" y="4086225"/>
            <a:ext cx="1113286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자료</a:t>
            </a:r>
            <a:r>
              <a:rPr 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 3-2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9994961-3475-0290-B502-85F5E95CB99F}"/>
              </a:ext>
            </a:extLst>
          </p:cNvPr>
          <p:cNvSpPr/>
          <p:nvPr/>
        </p:nvSpPr>
        <p:spPr>
          <a:xfrm>
            <a:off x="-138113" y="-104774"/>
            <a:ext cx="10972800" cy="914399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260196" y="123825"/>
            <a:ext cx="7602691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창업아이템의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지속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가능성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ttps://cdn.discordapp.com/attachments/579152063586631682/1042118523444547604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1571625"/>
            <a:ext cx="5029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9"/>
          <p:cNvSpPr txBox="1"/>
          <p:nvPr/>
        </p:nvSpPr>
        <p:spPr>
          <a:xfrm>
            <a:off x="7177087" y="352425"/>
            <a:ext cx="3417886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04. </a:t>
            </a:r>
            <a:r>
              <a:rPr lang="en-US" sz="17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창업아이템의</a:t>
            </a:r>
            <a:r>
              <a:rPr lang="en-US" sz="1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사업</a:t>
            </a:r>
            <a:r>
              <a:rPr 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추진계획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2DBF4C1-12F4-0E85-AEC0-61B93027C06C}"/>
              </a:ext>
            </a:extLst>
          </p:cNvPr>
          <p:cNvSpPr/>
          <p:nvPr/>
        </p:nvSpPr>
        <p:spPr>
          <a:xfrm>
            <a:off x="-138113" y="-28575"/>
            <a:ext cx="10972800" cy="7620000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-308199" y="1493189"/>
            <a:ext cx="11311636" cy="106903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6400" dirty="0">
                <a:solidFill>
                  <a:srgbClr val="16161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Gmarket Sans Bold"/>
              </a:rPr>
              <a:t>Thank You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43083" y="5195470"/>
            <a:ext cx="4603436" cy="338555"/>
            <a:chOff x="2050008" y="4998340"/>
            <a:chExt cx="4325809" cy="264454"/>
          </a:xfrm>
        </p:grpSpPr>
        <p:sp>
          <p:nvSpPr>
            <p:cNvPr id="7" name="Object 7"/>
            <p:cNvSpPr txBox="1"/>
            <p:nvPr/>
          </p:nvSpPr>
          <p:spPr>
            <a:xfrm>
              <a:off x="3070430" y="4998340"/>
              <a:ext cx="3305387" cy="264453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  <a:cs typeface="ONE Mobile OTF Regular"/>
                </a:rPr>
                <a:t>010.3346.8117</a:t>
              </a:r>
              <a:endParaRPr 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359436" y="4998341"/>
              <a:ext cx="1396450" cy="264453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1600" b="1" dirty="0">
                  <a:solidFill>
                    <a:srgbClr val="16161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ONE Mobile OTF Bold"/>
                </a:rPr>
                <a:t>Phone</a:t>
              </a:r>
              <a:endParaRPr 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2050008" y="5000855"/>
              <a:ext cx="252448" cy="227077"/>
              <a:chOff x="2050008" y="5000855"/>
              <a:chExt cx="252449" cy="22707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050008" y="5000855"/>
                <a:ext cx="252449" cy="22707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5"/>
          <p:cNvGrpSpPr/>
          <p:nvPr/>
        </p:nvGrpSpPr>
        <p:grpSpPr>
          <a:xfrm>
            <a:off x="6034087" y="5193091"/>
            <a:ext cx="4094451" cy="340934"/>
            <a:chOff x="6370287" y="5011500"/>
            <a:chExt cx="3910651" cy="262624"/>
          </a:xfrm>
        </p:grpSpPr>
        <p:sp>
          <p:nvSpPr>
            <p:cNvPr id="13" name="Object 13"/>
            <p:cNvSpPr txBox="1"/>
            <p:nvPr/>
          </p:nvSpPr>
          <p:spPr>
            <a:xfrm>
              <a:off x="7422172" y="5013333"/>
              <a:ext cx="2858766" cy="26079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  <a:cs typeface="ONE Mobile OTF Regular"/>
                </a:rPr>
                <a:t>jeh200223@gmail.com</a:t>
              </a:r>
              <a:endParaRPr 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711187" y="5013333"/>
              <a:ext cx="1396448" cy="26079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1600" b="1" dirty="0">
                  <a:solidFill>
                    <a:srgbClr val="16161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ONE Mobile OTF Bold"/>
                </a:rPr>
                <a:t>Email</a:t>
              </a:r>
              <a:endParaRPr 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1004" name="그룹 1004"/>
            <p:cNvGrpSpPr/>
            <p:nvPr/>
          </p:nvGrpSpPr>
          <p:grpSpPr>
            <a:xfrm>
              <a:off x="6370287" y="5011500"/>
              <a:ext cx="237476" cy="237476"/>
              <a:chOff x="6370287" y="5011500"/>
              <a:chExt cx="237476" cy="237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6370287" y="5011500"/>
                <a:ext cx="237476" cy="237476"/>
              </a:xfrm>
              <a:prstGeom prst="rect">
                <a:avLst/>
              </a:prstGeom>
            </p:spPr>
          </p:pic>
        </p:grpSp>
      </p:grpSp>
      <p:sp>
        <p:nvSpPr>
          <p:cNvPr id="19" name="Object 19"/>
          <p:cNvSpPr txBox="1"/>
          <p:nvPr/>
        </p:nvSpPr>
        <p:spPr>
          <a:xfrm>
            <a:off x="-737428" y="3350538"/>
            <a:ext cx="1217142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5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Medium"/>
              </a:rPr>
              <a:t>Natural disasters</a:t>
            </a:r>
          </a:p>
          <a:p>
            <a:pPr algn="ctr">
              <a:defRPr/>
            </a:pPr>
            <a:r>
              <a:rPr lang="en-US" sz="2500" b="1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KR Medium"/>
              </a:rPr>
              <a:t>technology can minimize them</a:t>
            </a:r>
            <a:endParaRPr lang="en-US" sz="2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943930B-8E2B-4B09-D978-CC240ABAE951}"/>
              </a:ext>
            </a:extLst>
          </p:cNvPr>
          <p:cNvSpPr/>
          <p:nvPr/>
        </p:nvSpPr>
        <p:spPr>
          <a:xfrm>
            <a:off x="-35862" y="-28575"/>
            <a:ext cx="10870549" cy="763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3782184" y="657225"/>
            <a:ext cx="2937703" cy="8156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47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ebas Neue"/>
              </a:rPr>
              <a:t>CONTENTS</a:t>
            </a:r>
            <a:endParaRPr 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39044" y="2726063"/>
            <a:ext cx="3694842" cy="956929"/>
            <a:chOff x="691238" y="2797182"/>
            <a:chExt cx="8845795" cy="1023641"/>
          </a:xfrm>
        </p:grpSpPr>
        <p:sp>
          <p:nvSpPr>
            <p:cNvPr id="4" name="Object 4"/>
            <p:cNvSpPr txBox="1"/>
            <p:nvPr/>
          </p:nvSpPr>
          <p:spPr>
            <a:xfrm>
              <a:off x="691238" y="2797182"/>
              <a:ext cx="5032951" cy="49385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01.개요</a:t>
              </a:r>
              <a:endPara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969560" y="3475128"/>
              <a:ext cx="6567473" cy="345695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15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제안</a:t>
              </a:r>
              <a:r>
                <a:rPr 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5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동기</a:t>
              </a:r>
              <a:r>
                <a:rPr 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및 </a:t>
              </a:r>
              <a:r>
                <a:rPr lang="en-US" sz="15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아이디어</a:t>
              </a:r>
              <a:r>
                <a:rPr 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5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개요</a:t>
              </a:r>
              <a:endPara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739044" y="4531508"/>
            <a:ext cx="5489547" cy="874352"/>
            <a:chOff x="734185" y="3942858"/>
            <a:chExt cx="7336594" cy="946550"/>
          </a:xfrm>
        </p:grpSpPr>
        <p:sp>
          <p:nvSpPr>
            <p:cNvPr id="11" name="Object 11"/>
            <p:cNvSpPr txBox="1"/>
            <p:nvPr/>
          </p:nvSpPr>
          <p:spPr>
            <a:xfrm>
              <a:off x="734185" y="3942858"/>
              <a:ext cx="4390732" cy="499786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02.제안 </a:t>
              </a:r>
              <a:r>
                <a:rPr lang="en-US" sz="24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아이디어</a:t>
              </a:r>
              <a:r>
                <a:rPr 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소개</a:t>
              </a:r>
              <a:endPara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617056" y="4539558"/>
              <a:ext cx="5453723" cy="34985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15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아이디어</a:t>
              </a:r>
              <a:r>
                <a:rPr 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5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내용</a:t>
              </a:r>
              <a:r>
                <a:rPr 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및 </a:t>
              </a:r>
              <a:r>
                <a:rPr lang="en-US" sz="15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특성</a:t>
              </a:r>
              <a:endPara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5576887" y="2790825"/>
            <a:ext cx="6172200" cy="895379"/>
            <a:chOff x="5105655" y="2745540"/>
            <a:chExt cx="10617013" cy="938591"/>
          </a:xfrm>
        </p:grpSpPr>
        <p:sp>
          <p:nvSpPr>
            <p:cNvPr id="15" name="Object 15"/>
            <p:cNvSpPr txBox="1"/>
            <p:nvPr/>
          </p:nvSpPr>
          <p:spPr>
            <a:xfrm>
              <a:off x="5105655" y="2745540"/>
              <a:ext cx="7226382" cy="483946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400" b="1" kern="1200" dirty="0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03.창업아이템의 </a:t>
              </a:r>
              <a:r>
                <a:rPr lang="en-US" altLang="ko-KR" sz="24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시장성</a:t>
              </a:r>
              <a:endParaRPr lang="ko-KR" altLang="ko-KR" sz="2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775734" y="3345370"/>
              <a:ext cx="6946934" cy="33876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5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제품</a:t>
              </a:r>
              <a:r>
                <a:rPr lang="en-US" altLang="ko-KR" sz="1500" b="1" kern="1200" dirty="0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altLang="ko-KR" sz="15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사업성</a:t>
              </a:r>
              <a:r>
                <a:rPr lang="en-US" altLang="ko-KR" sz="1500" b="1" kern="1200" dirty="0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및 </a:t>
              </a:r>
              <a:r>
                <a:rPr lang="en-US" altLang="ko-KR" sz="15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제품</a:t>
              </a:r>
              <a:r>
                <a:rPr lang="en-US" altLang="ko-KR" sz="1500" b="1" kern="1200" dirty="0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altLang="ko-KR" sz="15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경쟁력</a:t>
              </a:r>
              <a:endParaRPr lang="ko-KR" altLang="ko-KR" sz="15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5500688" y="4486368"/>
            <a:ext cx="7162799" cy="895257"/>
            <a:chOff x="4875067" y="4080332"/>
            <a:chExt cx="11234262" cy="895257"/>
          </a:xfrm>
        </p:grpSpPr>
        <p:sp>
          <p:nvSpPr>
            <p:cNvPr id="23" name="Object 23"/>
            <p:cNvSpPr txBox="1"/>
            <p:nvPr/>
          </p:nvSpPr>
          <p:spPr>
            <a:xfrm>
              <a:off x="4875067" y="4080332"/>
              <a:ext cx="7226382" cy="461665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400" b="1" kern="1200" dirty="0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04.창업아이템의 </a:t>
              </a:r>
              <a:r>
                <a:rPr lang="en-US" altLang="ko-KR" sz="24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사업</a:t>
              </a:r>
              <a:r>
                <a:rPr lang="en-US" altLang="ko-KR" sz="2400" b="1" kern="1200" dirty="0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 </a:t>
              </a:r>
              <a:r>
                <a:rPr lang="en-US" altLang="ko-KR" sz="24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추진계획</a:t>
              </a:r>
              <a:endParaRPr lang="ko-KR" altLang="ko-KR" sz="2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8579982" y="4652424"/>
              <a:ext cx="7529347" cy="323165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5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창업</a:t>
              </a:r>
              <a:r>
                <a:rPr lang="en-US" altLang="ko-KR" sz="1500" b="1" kern="1200" dirty="0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altLang="ko-KR" sz="15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아이템의</a:t>
              </a:r>
              <a:r>
                <a:rPr lang="en-US" altLang="ko-KR" sz="1500" b="1" kern="1200" dirty="0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altLang="ko-KR" sz="15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실현</a:t>
              </a:r>
              <a:r>
                <a:rPr lang="en-US" altLang="ko-KR" sz="1500" b="1" kern="1200" dirty="0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altLang="ko-KR" sz="1500" b="1" kern="1200" dirty="0" err="1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계획</a:t>
              </a:r>
              <a:endParaRPr lang="ko-KR" altLang="ko-KR" sz="15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C2D9CFB-F491-5063-B099-0181476F8256}"/>
              </a:ext>
            </a:extLst>
          </p:cNvPr>
          <p:cNvCxnSpPr>
            <a:cxnSpLocks/>
          </p:cNvCxnSpPr>
          <p:nvPr/>
        </p:nvCxnSpPr>
        <p:spPr>
          <a:xfrm>
            <a:off x="2888837" y="1571625"/>
            <a:ext cx="45930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F337251E-FFB6-39A9-9621-6B507FA918F4}"/>
              </a:ext>
            </a:extLst>
          </p:cNvPr>
          <p:cNvCxnSpPr>
            <a:cxnSpLocks/>
          </p:cNvCxnSpPr>
          <p:nvPr/>
        </p:nvCxnSpPr>
        <p:spPr>
          <a:xfrm flipV="1">
            <a:off x="755237" y="3226434"/>
            <a:ext cx="3526250" cy="136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27ACD3A0-DCAD-281F-98B8-3E74DC9E621B}"/>
              </a:ext>
            </a:extLst>
          </p:cNvPr>
          <p:cNvCxnSpPr>
            <a:cxnSpLocks/>
          </p:cNvCxnSpPr>
          <p:nvPr/>
        </p:nvCxnSpPr>
        <p:spPr>
          <a:xfrm>
            <a:off x="5576887" y="3226434"/>
            <a:ext cx="4495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C69A885D-7262-299A-8EB0-654B823B8725}"/>
              </a:ext>
            </a:extLst>
          </p:cNvPr>
          <p:cNvCxnSpPr>
            <a:cxnSpLocks/>
          </p:cNvCxnSpPr>
          <p:nvPr/>
        </p:nvCxnSpPr>
        <p:spPr>
          <a:xfrm>
            <a:off x="5500687" y="4933790"/>
            <a:ext cx="457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FC3BD4D8-AC99-2906-0275-7D35271491DD}"/>
              </a:ext>
            </a:extLst>
          </p:cNvPr>
          <p:cNvCxnSpPr>
            <a:cxnSpLocks/>
          </p:cNvCxnSpPr>
          <p:nvPr/>
        </p:nvCxnSpPr>
        <p:spPr>
          <a:xfrm flipV="1">
            <a:off x="739044" y="5001928"/>
            <a:ext cx="3526250" cy="136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E465194-50DC-1EF4-B1BC-0C484E4FDA03}"/>
              </a:ext>
            </a:extLst>
          </p:cNvPr>
          <p:cNvSpPr/>
          <p:nvPr/>
        </p:nvSpPr>
        <p:spPr>
          <a:xfrm>
            <a:off x="-61913" y="-104774"/>
            <a:ext cx="10896600" cy="777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8EA395F-6DDA-C2F8-4E55-A31E5FBFA2A4}"/>
              </a:ext>
            </a:extLst>
          </p:cNvPr>
          <p:cNvSpPr/>
          <p:nvPr/>
        </p:nvSpPr>
        <p:spPr>
          <a:xfrm>
            <a:off x="-138113" y="-104774"/>
            <a:ext cx="10972800" cy="914399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6338887" y="1343025"/>
            <a:ext cx="3429000" cy="1905001"/>
            <a:chOff x="734185" y="2476057"/>
            <a:chExt cx="2716269" cy="18596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34185" y="2476057"/>
              <a:ext cx="2716269" cy="18596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3969" y="72450"/>
            <a:ext cx="512431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아이디어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제안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 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동기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3087" y="428625"/>
            <a:ext cx="1371600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01. </a:t>
            </a:r>
            <a:r>
              <a:rPr 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개요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66273" y="3245048"/>
            <a:ext cx="2701614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출처</a:t>
            </a:r>
            <a:r>
              <a:rPr 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/>
              </a:rPr>
              <a:t> : YTN</a:t>
            </a:r>
            <a:endParaRPr 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https://cdn.discordapp.com/attachments/579152063586631682/1042114182339891241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328236"/>
            <a:ext cx="5181600" cy="55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discordapp.com/attachments/579152063586631682/1042116607209635941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1" y="3711576"/>
            <a:ext cx="3438526" cy="315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BA899E8-BCFA-1E9D-CA9C-94F06B50A0E2}"/>
              </a:ext>
            </a:extLst>
          </p:cNvPr>
          <p:cNvSpPr/>
          <p:nvPr/>
        </p:nvSpPr>
        <p:spPr>
          <a:xfrm>
            <a:off x="-61913" y="-104774"/>
            <a:ext cx="10896600" cy="777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A39379D-226F-FE0A-216C-B3BC21F1576C}"/>
              </a:ext>
            </a:extLst>
          </p:cNvPr>
          <p:cNvSpPr/>
          <p:nvPr/>
        </p:nvSpPr>
        <p:spPr>
          <a:xfrm>
            <a:off x="-138113" y="-104774"/>
            <a:ext cx="10972800" cy="914399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C0AA6A8-7F60-26B3-1226-F3072232D8DE}"/>
              </a:ext>
            </a:extLst>
          </p:cNvPr>
          <p:cNvSpPr/>
          <p:nvPr/>
        </p:nvSpPr>
        <p:spPr>
          <a:xfrm>
            <a:off x="7253287" y="834451"/>
            <a:ext cx="3581400" cy="6833176"/>
          </a:xfrm>
          <a:prstGeom prst="rect">
            <a:avLst/>
          </a:prstGeom>
          <a:solidFill>
            <a:srgbClr val="23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568F6E9-0566-E3C9-B9D2-5C8DCA4EF76B}"/>
              </a:ext>
            </a:extLst>
          </p:cNvPr>
          <p:cNvSpPr/>
          <p:nvPr/>
        </p:nvSpPr>
        <p:spPr>
          <a:xfrm>
            <a:off x="3516156" y="809625"/>
            <a:ext cx="3737131" cy="68580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81280" y="2738313"/>
            <a:ext cx="3594105" cy="2391026"/>
            <a:chOff x="690734" y="4772466"/>
            <a:chExt cx="1954745" cy="1069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2">
              <a:alphaModFix amt="57000"/>
            </a:blip>
            <a:stretch>
              <a:fillRect/>
            </a:stretch>
          </p:blipFill>
          <p:spPr>
            <a:xfrm>
              <a:off x="690734" y="4772466"/>
              <a:ext cx="1954745" cy="1069524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1804033" y="6101708"/>
            <a:ext cx="8344853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아두이노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를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이용한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스마트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시티화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구현</a:t>
            </a:r>
            <a:r>
              <a:rPr lang="en-US" b="1" kern="0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,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센서를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이용한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수위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정보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제공제공받은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</a:p>
          <a:p>
            <a:pPr lvl="0">
              <a:defRPr/>
            </a:pP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정보를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이용하여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실린더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자동화</a:t>
            </a:r>
            <a:r>
              <a:rPr lang="en-US" b="1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 </a:t>
            </a:r>
            <a:r>
              <a:rPr lang="en-US" b="1" kern="0" spc="-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적용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228" y="72450"/>
            <a:ext cx="8590382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3200" b="1" kern="0" spc="-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아이디어</a:t>
            </a:r>
            <a:r>
              <a:rPr lang="en-US" sz="3200" b="1" kern="0" spc="-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</a:t>
            </a:r>
            <a:r>
              <a:rPr lang="en-US" sz="3200" b="1" kern="0" spc="-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소개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7272655" y="2738313"/>
            <a:ext cx="3581399" cy="2391026"/>
            <a:chOff x="5326101" y="4772466"/>
            <a:chExt cx="1954745" cy="10695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3">
              <a:alphaModFix amt="57000"/>
            </a:blip>
            <a:stretch>
              <a:fillRect/>
            </a:stretch>
          </p:blipFill>
          <p:spPr>
            <a:xfrm>
              <a:off x="5326101" y="4772466"/>
              <a:ext cx="1954745" cy="106952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04" name="그룹 1004"/>
          <p:cNvGrpSpPr/>
          <p:nvPr/>
        </p:nvGrpSpPr>
        <p:grpSpPr>
          <a:xfrm>
            <a:off x="3516156" y="2738313"/>
            <a:ext cx="3756499" cy="2391026"/>
            <a:chOff x="3008418" y="4772466"/>
            <a:chExt cx="1954745" cy="106952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4">
              <a:alphaModFix amt="57000"/>
            </a:blip>
            <a:stretch>
              <a:fillRect/>
            </a:stretch>
          </p:blipFill>
          <p:spPr>
            <a:xfrm>
              <a:off x="3008418" y="4772466"/>
              <a:ext cx="1954745" cy="106952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D504143-D3D6-8626-4F86-37A8F08FF006}"/>
              </a:ext>
            </a:extLst>
          </p:cNvPr>
          <p:cNvSpPr txBox="1"/>
          <p:nvPr/>
        </p:nvSpPr>
        <p:spPr>
          <a:xfrm>
            <a:off x="1004887" y="1691878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ARDUINO</a:t>
            </a:r>
            <a:endParaRPr lang="ko-KR" altLang="en-US" sz="2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A42AAE8-0F42-1B21-73F0-3290CFEA2DE4}"/>
              </a:ext>
            </a:extLst>
          </p:cNvPr>
          <p:cNvSpPr txBox="1"/>
          <p:nvPr/>
        </p:nvSpPr>
        <p:spPr>
          <a:xfrm>
            <a:off x="4738687" y="1674138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SENSER</a:t>
            </a:r>
            <a:endParaRPr lang="ko-KR" altLang="en-US" sz="2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C81D172-E299-412D-4CFC-83CE30011AF0}"/>
              </a:ext>
            </a:extLst>
          </p:cNvPr>
          <p:cNvSpPr txBox="1"/>
          <p:nvPr/>
        </p:nvSpPr>
        <p:spPr>
          <a:xfrm>
            <a:off x="8320087" y="1674138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SILINDER</a:t>
            </a:r>
            <a:endParaRPr lang="ko-KR" altLang="en-US" sz="2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FF2EC2B1-80BE-F5F3-26C0-BC317EA6EF9A}"/>
              </a:ext>
            </a:extLst>
          </p:cNvPr>
          <p:cNvCxnSpPr>
            <a:cxnSpLocks/>
          </p:cNvCxnSpPr>
          <p:nvPr/>
        </p:nvCxnSpPr>
        <p:spPr>
          <a:xfrm>
            <a:off x="1233487" y="2122765"/>
            <a:ext cx="1066800" cy="0"/>
          </a:xfrm>
          <a:prstGeom prst="line">
            <a:avLst/>
          </a:prstGeom>
          <a:ln>
            <a:solidFill>
              <a:srgbClr val="F58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5A89C72B-DE88-A837-8A55-C2C0B897AC5E}"/>
              </a:ext>
            </a:extLst>
          </p:cNvPr>
          <p:cNvCxnSpPr>
            <a:cxnSpLocks/>
          </p:cNvCxnSpPr>
          <p:nvPr/>
        </p:nvCxnSpPr>
        <p:spPr>
          <a:xfrm>
            <a:off x="4814887" y="2122765"/>
            <a:ext cx="1066800" cy="0"/>
          </a:xfrm>
          <a:prstGeom prst="line">
            <a:avLst/>
          </a:prstGeom>
          <a:ln>
            <a:solidFill>
              <a:srgbClr val="F58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6E53D248-28D9-C477-EA61-CF74B004D25C}"/>
              </a:ext>
            </a:extLst>
          </p:cNvPr>
          <p:cNvCxnSpPr>
            <a:cxnSpLocks/>
          </p:cNvCxnSpPr>
          <p:nvPr/>
        </p:nvCxnSpPr>
        <p:spPr>
          <a:xfrm>
            <a:off x="8472487" y="2105025"/>
            <a:ext cx="1066800" cy="0"/>
          </a:xfrm>
          <a:prstGeom prst="line">
            <a:avLst/>
          </a:prstGeom>
          <a:ln>
            <a:solidFill>
              <a:srgbClr val="F58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15"/>
          <p:cNvSpPr txBox="1"/>
          <p:nvPr/>
        </p:nvSpPr>
        <p:spPr>
          <a:xfrm>
            <a:off x="9463087" y="428625"/>
            <a:ext cx="1371600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01. </a:t>
            </a:r>
            <a:r>
              <a:rPr 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개요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E465194-50DC-1EF4-B1BC-0C484E4FDA03}"/>
              </a:ext>
            </a:extLst>
          </p:cNvPr>
          <p:cNvSpPr/>
          <p:nvPr/>
        </p:nvSpPr>
        <p:spPr>
          <a:xfrm>
            <a:off x="-61913" y="-104774"/>
            <a:ext cx="10896600" cy="777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8EA395F-6DDA-C2F8-4E55-A31E5FBFA2A4}"/>
              </a:ext>
            </a:extLst>
          </p:cNvPr>
          <p:cNvSpPr/>
          <p:nvPr/>
        </p:nvSpPr>
        <p:spPr>
          <a:xfrm>
            <a:off x="-138113" y="-104774"/>
            <a:ext cx="10972800" cy="914399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223969" y="72450"/>
            <a:ext cx="512431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설계도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3087" y="428625"/>
            <a:ext cx="1371600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01. </a:t>
            </a:r>
            <a:r>
              <a:rPr 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개요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xmlns="" id="{68787461-646B-9D09-E475-64C6463923F7}"/>
              </a:ext>
            </a:extLst>
          </p:cNvPr>
          <p:cNvSpPr/>
          <p:nvPr/>
        </p:nvSpPr>
        <p:spPr>
          <a:xfrm flipH="1">
            <a:off x="1538287" y="1454025"/>
            <a:ext cx="1728000" cy="54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태풍 발생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FE580499-E65B-46D2-6D49-665CB10789B3}"/>
              </a:ext>
            </a:extLst>
          </p:cNvPr>
          <p:cNvCxnSpPr>
            <a:cxnSpLocks/>
          </p:cNvCxnSpPr>
          <p:nvPr/>
        </p:nvCxnSpPr>
        <p:spPr>
          <a:xfrm>
            <a:off x="3266287" y="1713480"/>
            <a:ext cx="939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다이아몬드 13">
            <a:extLst>
              <a:ext uri="{FF2B5EF4-FFF2-40B4-BE49-F238E27FC236}">
                <a16:creationId xmlns:a16="http://schemas.microsoft.com/office/drawing/2014/main" xmlns="" id="{A83DDCD9-141A-8CF4-65B3-AB2CB2F12A4E}"/>
              </a:ext>
            </a:extLst>
          </p:cNvPr>
          <p:cNvSpPr/>
          <p:nvPr/>
        </p:nvSpPr>
        <p:spPr>
          <a:xfrm>
            <a:off x="4205287" y="1266825"/>
            <a:ext cx="1728000" cy="9144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수위 센서가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일정값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 작동했는가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406D75B-9DC8-23CA-90FE-B5E52D71B6AB}"/>
              </a:ext>
            </a:extLst>
          </p:cNvPr>
          <p:cNvCxnSpPr>
            <a:cxnSpLocks/>
          </p:cNvCxnSpPr>
          <p:nvPr/>
        </p:nvCxnSpPr>
        <p:spPr>
          <a:xfrm>
            <a:off x="5069287" y="2187450"/>
            <a:ext cx="0" cy="54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070C28-8813-ED90-3C6A-507568FBDAAF}"/>
              </a:ext>
            </a:extLst>
          </p:cNvPr>
          <p:cNvSpPr txBox="1"/>
          <p:nvPr/>
        </p:nvSpPr>
        <p:spPr>
          <a:xfrm>
            <a:off x="5117900" y="2203563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81B4481-EC72-14F0-FD57-ADD51E31254B}"/>
              </a:ext>
            </a:extLst>
          </p:cNvPr>
          <p:cNvCxnSpPr>
            <a:cxnSpLocks/>
          </p:cNvCxnSpPr>
          <p:nvPr/>
        </p:nvCxnSpPr>
        <p:spPr>
          <a:xfrm flipV="1">
            <a:off x="5902087" y="1713480"/>
            <a:ext cx="1656000" cy="36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9BC613-B6E7-FCBC-5177-1F892FFB154F}"/>
              </a:ext>
            </a:extLst>
          </p:cNvPr>
          <p:cNvSpPr txBox="1"/>
          <p:nvPr/>
        </p:nvSpPr>
        <p:spPr>
          <a:xfrm>
            <a:off x="5902087" y="1793069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0BDBC1C-4D0B-DC40-9AF5-B244605FC069}"/>
              </a:ext>
            </a:extLst>
          </p:cNvPr>
          <p:cNvSpPr txBox="1">
            <a:spLocks/>
          </p:cNvSpPr>
          <p:nvPr/>
        </p:nvSpPr>
        <p:spPr>
          <a:xfrm>
            <a:off x="7582534" y="1479480"/>
            <a:ext cx="1728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차수벽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비활성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xmlns="" id="{1EADBA52-454C-289E-FA51-58964A0B44A7}"/>
              </a:ext>
            </a:extLst>
          </p:cNvPr>
          <p:cNvSpPr/>
          <p:nvPr/>
        </p:nvSpPr>
        <p:spPr>
          <a:xfrm>
            <a:off x="4227814" y="4980332"/>
            <a:ext cx="1728000" cy="9144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수위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센서값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0&amp;&amp;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스위치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DE5938A-0DDA-BA5D-2070-4BA99B9B4BD3}"/>
              </a:ext>
            </a:extLst>
          </p:cNvPr>
          <p:cNvSpPr txBox="1">
            <a:spLocks/>
          </p:cNvSpPr>
          <p:nvPr/>
        </p:nvSpPr>
        <p:spPr>
          <a:xfrm>
            <a:off x="4216701" y="2727450"/>
            <a:ext cx="1728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경보음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활성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49785426-3025-EA4C-0A75-D6851037DF1B}"/>
              </a:ext>
            </a:extLst>
          </p:cNvPr>
          <p:cNvCxnSpPr>
            <a:cxnSpLocks/>
          </p:cNvCxnSpPr>
          <p:nvPr/>
        </p:nvCxnSpPr>
        <p:spPr>
          <a:xfrm>
            <a:off x="5091814" y="3208044"/>
            <a:ext cx="0" cy="54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61A2003-A40F-0087-1368-EB86D3D55115}"/>
              </a:ext>
            </a:extLst>
          </p:cNvPr>
          <p:cNvSpPr txBox="1">
            <a:spLocks/>
          </p:cNvSpPr>
          <p:nvPr/>
        </p:nvSpPr>
        <p:spPr>
          <a:xfrm>
            <a:off x="4227814" y="3771178"/>
            <a:ext cx="17280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유압 실린더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차수벽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활성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568F852-F506-4A2C-6554-4A9DC6BBD527}"/>
              </a:ext>
            </a:extLst>
          </p:cNvPr>
          <p:cNvCxnSpPr>
            <a:cxnSpLocks/>
          </p:cNvCxnSpPr>
          <p:nvPr/>
        </p:nvCxnSpPr>
        <p:spPr>
          <a:xfrm>
            <a:off x="5100565" y="4417509"/>
            <a:ext cx="0" cy="54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40ABE2F-75C9-BC05-C0DA-768307D2ED0C}"/>
              </a:ext>
            </a:extLst>
          </p:cNvPr>
          <p:cNvSpPr txBox="1"/>
          <p:nvPr/>
        </p:nvSpPr>
        <p:spPr>
          <a:xfrm>
            <a:off x="5119817" y="5926693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6F36DB9-89AD-53C2-CD56-3A65D6A66BF3}"/>
              </a:ext>
            </a:extLst>
          </p:cNvPr>
          <p:cNvSpPr txBox="1"/>
          <p:nvPr/>
        </p:nvSpPr>
        <p:spPr>
          <a:xfrm>
            <a:off x="5955992" y="5495067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EE0F9AFE-A910-128C-4F1C-2F77A3EA87F2}"/>
              </a:ext>
            </a:extLst>
          </p:cNvPr>
          <p:cNvCxnSpPr>
            <a:cxnSpLocks/>
          </p:cNvCxnSpPr>
          <p:nvPr/>
        </p:nvCxnSpPr>
        <p:spPr>
          <a:xfrm>
            <a:off x="5090112" y="5894732"/>
            <a:ext cx="0" cy="54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9C95783E-648B-334E-2DE5-C708D3EA9E27}"/>
              </a:ext>
            </a:extLst>
          </p:cNvPr>
          <p:cNvCxnSpPr>
            <a:cxnSpLocks/>
          </p:cNvCxnSpPr>
          <p:nvPr/>
        </p:nvCxnSpPr>
        <p:spPr>
          <a:xfrm flipV="1">
            <a:off x="5955814" y="5437956"/>
            <a:ext cx="1656000" cy="36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51FE93C-5B0D-9EE2-743B-A2F978CF8A39}"/>
              </a:ext>
            </a:extLst>
          </p:cNvPr>
          <p:cNvSpPr txBox="1">
            <a:spLocks/>
          </p:cNvSpPr>
          <p:nvPr/>
        </p:nvSpPr>
        <p:spPr>
          <a:xfrm>
            <a:off x="7611814" y="5185129"/>
            <a:ext cx="1728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차수벽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비활성화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4">
            <a:extLst>
              <a:ext uri="{FF2B5EF4-FFF2-40B4-BE49-F238E27FC236}">
                <a16:creationId xmlns:a16="http://schemas.microsoft.com/office/drawing/2014/main" xmlns="" id="{DB56DE53-1AC5-DF30-B3BE-A46851D4E995}"/>
              </a:ext>
            </a:extLst>
          </p:cNvPr>
          <p:cNvSpPr/>
          <p:nvPr/>
        </p:nvSpPr>
        <p:spPr>
          <a:xfrm flipH="1">
            <a:off x="4236565" y="6480810"/>
            <a:ext cx="1728000" cy="6621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경보음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차수벽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비활성화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5070C28-8813-ED90-3C6A-507568FBDAAF}"/>
              </a:ext>
            </a:extLst>
          </p:cNvPr>
          <p:cNvSpPr txBox="1"/>
          <p:nvPr/>
        </p:nvSpPr>
        <p:spPr>
          <a:xfrm>
            <a:off x="3278587" y="1793069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BB48729-F337-1472-5459-64F502447B7A}"/>
              </a:ext>
            </a:extLst>
          </p:cNvPr>
          <p:cNvSpPr/>
          <p:nvPr/>
        </p:nvSpPr>
        <p:spPr>
          <a:xfrm>
            <a:off x="-61913" y="-104774"/>
            <a:ext cx="10896600" cy="777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25B7D41-2B91-D5A1-28BB-66CE5EB7ED39}"/>
              </a:ext>
            </a:extLst>
          </p:cNvPr>
          <p:cNvSpPr/>
          <p:nvPr/>
        </p:nvSpPr>
        <p:spPr>
          <a:xfrm>
            <a:off x="-138113" y="-104775"/>
            <a:ext cx="10972800" cy="914399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6441744" y="466725"/>
            <a:ext cx="4885074" cy="7219286"/>
            <a:chOff x="6249316" y="301183"/>
            <a:chExt cx="4885074" cy="7219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249316" y="301183"/>
              <a:ext cx="4885074" cy="7219286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377585" y="2013005"/>
              <a:ext cx="2442537" cy="360964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22962" y="1724025"/>
            <a:ext cx="6106526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- 11호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태풍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힌남노로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인한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해안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주변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지역들에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침수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피해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발생</a:t>
            </a:r>
            <a:endParaRPr 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anumSquare"/>
            </a:endParaRPr>
          </a:p>
          <a:p>
            <a:pPr lvl="0">
              <a:defRPr/>
            </a:pP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IT관련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학과의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특성을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살려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피해를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방지할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수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있는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스마트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차수벽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제작의견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도출</a:t>
            </a:r>
            <a:endParaRPr 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anumSquare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54452" y="1800225"/>
            <a:ext cx="660334" cy="429666"/>
            <a:chOff x="554452" y="2699908"/>
            <a:chExt cx="660334" cy="42966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64508" y="2699908"/>
              <a:ext cx="421660" cy="421660"/>
              <a:chOff x="664508" y="2699908"/>
              <a:chExt cx="421660" cy="42166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64508" y="2699908"/>
                <a:ext cx="421660" cy="421660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54452" y="2744853"/>
              <a:ext cx="660334" cy="38472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9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Bebas Neue"/>
                </a:rPr>
                <a:t>01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22961" y="3552825"/>
            <a:ext cx="7181547" cy="6463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센서를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이용한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자동화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 </a:t>
            </a:r>
          </a:p>
          <a:p>
            <a:pPr lvl="0">
              <a:defRPr/>
            </a:pP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저렴한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가격으로도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구현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가능</a:t>
            </a:r>
            <a:endParaRPr 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545171" y="3629025"/>
            <a:ext cx="660334" cy="429666"/>
            <a:chOff x="565063" y="3838095"/>
            <a:chExt cx="660334" cy="42966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5118" y="3838095"/>
              <a:ext cx="421660" cy="421660"/>
              <a:chOff x="675118" y="3838095"/>
              <a:chExt cx="421660" cy="42166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675118" y="3838095"/>
                <a:ext cx="421660" cy="421660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565063" y="3883040"/>
              <a:ext cx="660334" cy="38472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900">
                  <a:solidFill>
                    <a:srgbClr val="F6F6F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Bebas Neue"/>
                </a:rPr>
                <a:t>02</a:t>
              </a:r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33487" y="4848225"/>
            <a:ext cx="8940373" cy="6420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현실적으로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노후되어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있는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배수시설</a:t>
            </a:r>
            <a:endParaRPr 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anumSquare"/>
            </a:endParaRPr>
          </a:p>
          <a:p>
            <a:pPr lvl="0">
              <a:defRPr/>
            </a:pP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폭우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및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태풍으로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빈번히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발생하는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침수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피해</a:t>
            </a:r>
            <a:endParaRPr 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47687" y="4924425"/>
            <a:ext cx="660334" cy="429666"/>
            <a:chOff x="557462" y="4803017"/>
            <a:chExt cx="660334" cy="42966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67518" y="4803017"/>
              <a:ext cx="421660" cy="421660"/>
              <a:chOff x="667518" y="4803017"/>
              <a:chExt cx="421660" cy="42166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667518" y="4803017"/>
                <a:ext cx="421660" cy="421660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557462" y="4847962"/>
              <a:ext cx="660334" cy="38472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900" dirty="0">
                  <a:solidFill>
                    <a:srgbClr val="F6F6F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Bebas Neue"/>
                </a:rPr>
                <a:t>03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35743" y="6067425"/>
            <a:ext cx="8892630" cy="3674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틴커캐드를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이용한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아두이노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회로도로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실전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대비</a:t>
            </a:r>
            <a:r>
              <a:rPr 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가능</a:t>
            </a:r>
            <a:endParaRPr 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565063" y="6102965"/>
            <a:ext cx="660334" cy="429666"/>
            <a:chOff x="565063" y="5850493"/>
            <a:chExt cx="660334" cy="42966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75118" y="5850493"/>
              <a:ext cx="421660" cy="421660"/>
              <a:chOff x="675118" y="5850493"/>
              <a:chExt cx="421660" cy="42166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675118" y="5850493"/>
                <a:ext cx="421660" cy="421660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565063" y="5895438"/>
              <a:ext cx="660334" cy="38472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900">
                  <a:solidFill>
                    <a:srgbClr val="F6F6F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Bebas Neue"/>
                </a:rPr>
                <a:t>04</a:t>
              </a:r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95695" y="4568037"/>
            <a:ext cx="1504880" cy="3231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500" b="0" kern="0" spc="-100" dirty="0">
                <a:solidFill>
                  <a:srgbClr val="F6F6F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 ExtraBold"/>
              </a:rPr>
              <a:t>04.실현방안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86502" y="3878215"/>
            <a:ext cx="1530396" cy="3231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500" b="0" kern="0" spc="-100" dirty="0">
                <a:solidFill>
                  <a:srgbClr val="F6F6F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 ExtraBold"/>
              </a:rPr>
              <a:t>03.적합성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63022" y="3217573"/>
            <a:ext cx="1530396" cy="3231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500" b="0" kern="0" spc="-100" dirty="0">
                <a:solidFill>
                  <a:srgbClr val="F6F6F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 ExtraBold"/>
              </a:rPr>
              <a:t>02.특성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43217" y="2550248"/>
            <a:ext cx="1530396" cy="3231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500" b="0" kern="0" spc="-100" dirty="0">
                <a:solidFill>
                  <a:srgbClr val="F6F6F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 ExtraBold"/>
              </a:rPr>
              <a:t>01.도출 </a:t>
            </a:r>
            <a:r>
              <a:rPr lang="en-US" sz="1500" b="0" kern="0" spc="-100" dirty="0" err="1">
                <a:solidFill>
                  <a:srgbClr val="F6F6F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 ExtraBold"/>
              </a:rPr>
              <a:t>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2887" y="123825"/>
            <a:ext cx="8219576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아이디어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내용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및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특성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5287" y="352425"/>
            <a:ext cx="3087612" cy="35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02.제안 </a:t>
            </a:r>
            <a:r>
              <a:rPr lang="en-US" sz="17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아이디어</a:t>
            </a:r>
            <a:r>
              <a:rPr lang="en-US" sz="1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rPr>
              <a:t>소개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7C738A1-614A-C738-4E42-DE45473DCA07}"/>
              </a:ext>
            </a:extLst>
          </p:cNvPr>
          <p:cNvSpPr/>
          <p:nvPr/>
        </p:nvSpPr>
        <p:spPr>
          <a:xfrm>
            <a:off x="-48277" y="-107414"/>
            <a:ext cx="10896600" cy="777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432033" y="1791784"/>
            <a:ext cx="4869254" cy="4767779"/>
            <a:chOff x="5432033" y="2483663"/>
            <a:chExt cx="4087281" cy="40021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2033" y="2483663"/>
              <a:ext cx="4087281" cy="40021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0183" y="1800225"/>
            <a:ext cx="4712085" cy="4764102"/>
            <a:chOff x="1174987" y="2483663"/>
            <a:chExt cx="4087281" cy="40021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987" y="2483663"/>
              <a:ext cx="4087281" cy="400210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789943" y="5341918"/>
            <a:ext cx="5983562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2D313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- ABS 재질로 제작 하여 반영구적 사용이 가능</a:t>
            </a:r>
          </a:p>
          <a:p>
            <a:r>
              <a:rPr lang="en-US" sz="1400" b="1" dirty="0">
                <a:solidFill>
                  <a:srgbClr val="2D313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- 무게가 3.8KG로 혼자서도 이동설치가 가능</a:t>
            </a:r>
          </a:p>
          <a:p>
            <a:r>
              <a:rPr lang="en-US" sz="1400" b="1" dirty="0">
                <a:solidFill>
                  <a:srgbClr val="2D313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- 2개 이상을 서로 결합하여 사용</a:t>
            </a:r>
          </a:p>
          <a:p>
            <a:r>
              <a:rPr lang="en-US" sz="1400" b="1" dirty="0">
                <a:solidFill>
                  <a:srgbClr val="2D313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- 침수지연, 유입차단을 하여 1차 피해에 대처 가능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197" y="2305984"/>
            <a:ext cx="3900288" cy="292521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28687" y="5341918"/>
            <a:ext cx="417752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- 기본 230cm로 가로 260cm까지 확장 설치 가능</a:t>
            </a:r>
          </a:p>
          <a:p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- 지지대가 필요없어 이동 설치 가능</a:t>
            </a:r>
          </a:p>
          <a:p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- 보관이 편리함</a:t>
            </a:r>
          </a:p>
          <a:p>
            <a:r>
              <a:rPr 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- 침수 속도를 늦추어 재산 및 인명피해 최소화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Object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5319" y="2759950"/>
            <a:ext cx="3901968" cy="292647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28687" y="2235339"/>
            <a:ext cx="39403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2D313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알루미늄 차수판</a:t>
            </a:r>
          </a:p>
          <a:p>
            <a:pPr algn="ctr"/>
            <a:r>
              <a:rPr lang="en-US" sz="2000" b="1" dirty="0">
                <a:solidFill>
                  <a:srgbClr val="2D313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가격 : 약 51만원 대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5773" y="2181225"/>
            <a:ext cx="56138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2D313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K2 수마기 이동식 차수판(수마기)</a:t>
            </a:r>
          </a:p>
          <a:p>
            <a:pPr algn="ctr"/>
            <a:r>
              <a:rPr lang="en-US" sz="2000" b="1" dirty="0">
                <a:solidFill>
                  <a:srgbClr val="2D313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가격 : 약 24만원 대</a:t>
            </a:r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544CC04-A9C3-7402-9E6E-33D88076BD92}"/>
              </a:ext>
            </a:extLst>
          </p:cNvPr>
          <p:cNvSpPr/>
          <p:nvPr/>
        </p:nvSpPr>
        <p:spPr>
          <a:xfrm>
            <a:off x="-100013" y="-107414"/>
            <a:ext cx="10972800" cy="914399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242887" y="123825"/>
            <a:ext cx="760269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제품 경쟁력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9087" y="352425"/>
            <a:ext cx="3417886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03. 창업아이템의 시장성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7C738A1-614A-C738-4E42-DE45473DCA07}"/>
              </a:ext>
            </a:extLst>
          </p:cNvPr>
          <p:cNvSpPr/>
          <p:nvPr/>
        </p:nvSpPr>
        <p:spPr>
          <a:xfrm>
            <a:off x="-48277" y="-107414"/>
            <a:ext cx="10896600" cy="777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544CC04-A9C3-7402-9E6E-33D88076BD92}"/>
              </a:ext>
            </a:extLst>
          </p:cNvPr>
          <p:cNvSpPr/>
          <p:nvPr/>
        </p:nvSpPr>
        <p:spPr>
          <a:xfrm>
            <a:off x="-100013" y="-107414"/>
            <a:ext cx="10972800" cy="914399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242887" y="123825"/>
            <a:ext cx="760269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제품 경쟁력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9087" y="352425"/>
            <a:ext cx="3417886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03. 창업아이템의 시장성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1002"/>
          <p:cNvGrpSpPr/>
          <p:nvPr/>
        </p:nvGrpSpPr>
        <p:grpSpPr>
          <a:xfrm>
            <a:off x="623887" y="1934715"/>
            <a:ext cx="4716853" cy="4618554"/>
            <a:chOff x="1174987" y="2483663"/>
            <a:chExt cx="4087281" cy="4002102"/>
          </a:xfrm>
        </p:grpSpPr>
        <p:pic>
          <p:nvPicPr>
            <p:cNvPr id="2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987" y="2483663"/>
              <a:ext cx="4087281" cy="4002102"/>
            </a:xfrm>
            <a:prstGeom prst="rect">
              <a:avLst/>
            </a:prstGeom>
          </p:spPr>
        </p:pic>
      </p:grpSp>
      <p:sp>
        <p:nvSpPr>
          <p:cNvPr id="29" name="Object 27"/>
          <p:cNvSpPr txBox="1"/>
          <p:nvPr/>
        </p:nvSpPr>
        <p:spPr>
          <a:xfrm>
            <a:off x="1159559" y="2177345"/>
            <a:ext cx="377245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자동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차수벽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관련 특허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28" y="2591025"/>
            <a:ext cx="4436637" cy="376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1001"/>
          <p:cNvGrpSpPr/>
          <p:nvPr/>
        </p:nvGrpSpPr>
        <p:grpSpPr>
          <a:xfrm>
            <a:off x="5653087" y="1952625"/>
            <a:ext cx="4716854" cy="4618555"/>
            <a:chOff x="5432033" y="2483663"/>
            <a:chExt cx="4087281" cy="4002102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2033" y="2483663"/>
              <a:ext cx="4087281" cy="4002102"/>
            </a:xfrm>
            <a:prstGeom prst="rect">
              <a:avLst/>
            </a:prstGeom>
          </p:spPr>
        </p:pic>
      </p:grpSp>
      <p:sp>
        <p:nvSpPr>
          <p:cNvPr id="33" name="Object 28"/>
          <p:cNvSpPr txBox="1"/>
          <p:nvPr/>
        </p:nvSpPr>
        <p:spPr>
          <a:xfrm>
            <a:off x="5657611" y="2183588"/>
            <a:ext cx="471233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아이디어의 실용신안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4" name="Picture 4" descr="https://cdn.discordapp.com/attachments/1042111181017600012/1042111200844058675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41" y="2716988"/>
            <a:ext cx="4419600" cy="370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2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362FDE5-DB02-CB43-EE57-175BCBC563F0}"/>
              </a:ext>
            </a:extLst>
          </p:cNvPr>
          <p:cNvSpPr/>
          <p:nvPr/>
        </p:nvSpPr>
        <p:spPr>
          <a:xfrm>
            <a:off x="-61913" y="-104774"/>
            <a:ext cx="10896600" cy="777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5A28D32-21D7-438C-C248-32DA922D9D26}"/>
              </a:ext>
            </a:extLst>
          </p:cNvPr>
          <p:cNvSpPr/>
          <p:nvPr/>
        </p:nvSpPr>
        <p:spPr>
          <a:xfrm>
            <a:off x="-138113" y="-104774"/>
            <a:ext cx="10972800" cy="914399"/>
          </a:xfrm>
          <a:prstGeom prst="rect">
            <a:avLst/>
          </a:prstGeom>
          <a:solidFill>
            <a:srgbClr val="F58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208683" y="1997585"/>
            <a:ext cx="3127114" cy="1771584"/>
            <a:chOff x="7208683" y="1997585"/>
            <a:chExt cx="3127114" cy="17715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719347" y="1226083"/>
              <a:ext cx="6254229" cy="354316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208683" y="1997585"/>
              <a:ext cx="3127114" cy="1771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2400" y="2067745"/>
            <a:ext cx="3003271" cy="1701424"/>
            <a:chOff x="602400" y="2067745"/>
            <a:chExt cx="3003271" cy="17014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827954" y="1326797"/>
              <a:ext cx="6006543" cy="340284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2400" y="2067745"/>
              <a:ext cx="3003271" cy="17014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08683" y="5306733"/>
            <a:ext cx="3153322" cy="1786432"/>
            <a:chOff x="7208683" y="5306733"/>
            <a:chExt cx="3153322" cy="17864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709757" y="4491253"/>
              <a:ext cx="6306645" cy="357286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208683" y="5306733"/>
              <a:ext cx="3153322" cy="1786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4425" y="5306733"/>
            <a:ext cx="3031246" cy="1717273"/>
            <a:chOff x="574425" y="5306733"/>
            <a:chExt cx="3031246" cy="17172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-894494" y="4494801"/>
              <a:ext cx="6062492" cy="343454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74425" y="5306733"/>
              <a:ext cx="3031246" cy="17172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21990" y="2298979"/>
            <a:ext cx="4836677" cy="1373939"/>
            <a:chOff x="-1621990" y="2298979"/>
            <a:chExt cx="4836677" cy="1373939"/>
          </a:xfrm>
        </p:grpSpPr>
        <p:sp>
          <p:nvSpPr>
            <p:cNvPr id="19" name="Object 19"/>
            <p:cNvSpPr txBox="1"/>
            <p:nvPr/>
          </p:nvSpPr>
          <p:spPr>
            <a:xfrm>
              <a:off x="-1621990" y="2780366"/>
              <a:ext cx="4836677" cy="89255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r">
                <a:defRPr/>
              </a:pP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-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수위정보를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기반하여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자동으로</a:t>
              </a:r>
              <a:r>
                <a:rPr lang="ko-KR" alt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endParaRPr 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endParaRPr>
            </a:p>
            <a:p>
              <a:pPr algn="r">
                <a:defRPr/>
              </a:pP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작동</a:t>
              </a:r>
              <a:endParaRPr 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endParaRPr>
            </a:p>
            <a:p>
              <a:pPr algn="r">
                <a:defRPr/>
              </a:pP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 -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모니터로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실시간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수위정보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확인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</a:p>
            <a:p>
              <a:pPr algn="r">
                <a:defRPr/>
              </a:pP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가능</a:t>
              </a:r>
              <a:endPara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12488" y="2298979"/>
              <a:ext cx="2801844" cy="40011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Strengths</a:t>
              </a:r>
              <a:endPara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-1612910" y="5532980"/>
            <a:ext cx="4827597" cy="1374982"/>
            <a:chOff x="-1612910" y="5532980"/>
            <a:chExt cx="4827597" cy="1374982"/>
          </a:xfrm>
        </p:grpSpPr>
        <p:sp>
          <p:nvSpPr>
            <p:cNvPr id="23" name="Object 23"/>
            <p:cNvSpPr txBox="1"/>
            <p:nvPr/>
          </p:nvSpPr>
          <p:spPr>
            <a:xfrm>
              <a:off x="-1612910" y="6015410"/>
              <a:ext cx="4827597" cy="89255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r">
                <a:defRPr/>
              </a:pP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 -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강남역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침수로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인한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차수벽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관심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</a:p>
            <a:p>
              <a:pPr algn="r">
                <a:defRPr/>
              </a:pP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증가</a:t>
              </a:r>
              <a:endParaRPr 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endParaRPr>
            </a:p>
            <a:p>
              <a:pPr algn="r">
                <a:defRPr/>
              </a:pP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 -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지하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주차장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침수를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막은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차수판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</a:p>
            <a:p>
              <a:pPr algn="r">
                <a:defRPr/>
              </a:pP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예시로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인한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관심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증가</a:t>
              </a:r>
              <a:endPara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30531" y="5532980"/>
              <a:ext cx="2796584" cy="40011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r">
                <a:defRPr/>
              </a:pPr>
              <a:r>
                <a:rPr lang="en-US" sz="20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Opportunites</a:t>
              </a:r>
              <a:endPara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7610095" y="2298977"/>
            <a:ext cx="4862512" cy="975718"/>
            <a:chOff x="7610095" y="2298977"/>
            <a:chExt cx="4862512" cy="975718"/>
          </a:xfrm>
        </p:grpSpPr>
        <p:sp>
          <p:nvSpPr>
            <p:cNvPr id="27" name="Object 27"/>
            <p:cNvSpPr txBox="1"/>
            <p:nvPr/>
          </p:nvSpPr>
          <p:spPr>
            <a:xfrm>
              <a:off x="7610095" y="2784895"/>
              <a:ext cx="4862512" cy="48980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 -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사업에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필요한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자금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부족</a:t>
              </a:r>
              <a:endParaRPr 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endParaRPr>
            </a:p>
            <a:p>
              <a:pPr lvl="0">
                <a:defRPr/>
              </a:pP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 -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센서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노후시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유지보수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필요</a:t>
              </a:r>
              <a:endParaRPr 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610098" y="2298977"/>
              <a:ext cx="2816810" cy="40011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Weaknesses</a:t>
              </a:r>
              <a:endPara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7481887" y="5532984"/>
            <a:ext cx="4834808" cy="975592"/>
            <a:chOff x="7481887" y="5532984"/>
            <a:chExt cx="4834808" cy="975592"/>
          </a:xfrm>
        </p:grpSpPr>
        <p:sp>
          <p:nvSpPr>
            <p:cNvPr id="31" name="Object 31"/>
            <p:cNvSpPr txBox="1"/>
            <p:nvPr/>
          </p:nvSpPr>
          <p:spPr>
            <a:xfrm>
              <a:off x="7481887" y="6016133"/>
              <a:ext cx="4834808" cy="492443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-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관심을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많이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받는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만큼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경쟁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차수벽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</a:p>
            <a:p>
              <a:pPr lvl="0">
                <a:defRPr/>
              </a:pPr>
              <a:r>
                <a:rPr lang="en-US" altLang="ko-KR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 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제품</a:t>
              </a:r>
              <a:r>
                <a:rPr lang="en-US" altLang="ko-KR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다수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개발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될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것으로</a:t>
              </a:r>
              <a:r>
                <a:rPr 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 </a:t>
              </a:r>
              <a:r>
                <a:rPr lang="en-US" sz="13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/>
                </a:rPr>
                <a:t>예상</a:t>
              </a:r>
              <a:endParaRPr 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7610095" y="5532984"/>
              <a:ext cx="2800761" cy="40011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/>
                </a:rPr>
                <a:t>Threats</a:t>
              </a:r>
              <a:endParaRPr 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2198035" y="1226083"/>
            <a:ext cx="6661086" cy="6661086"/>
            <a:chOff x="2224369" y="1216762"/>
            <a:chExt cx="6661086" cy="666108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224369" y="1216762"/>
              <a:ext cx="6661086" cy="6661086"/>
              <a:chOff x="2224369" y="1216762"/>
              <a:chExt cx="6661086" cy="6661086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2224369" y="1216762"/>
                <a:ext cx="6661086" cy="6661086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3799061" y="2791455"/>
                <a:ext cx="3330543" cy="3330543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4618879" y="4240738"/>
              <a:ext cx="1690908" cy="47705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2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Bebas Neue"/>
                </a:rPr>
                <a:t>SWOT</a:t>
              </a:r>
              <a:endParaRPr 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139603" y="3202153"/>
              <a:ext cx="1049188" cy="84406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5000">
                  <a:solidFill>
                    <a:schemeClr val="lt1"/>
                  </a:solidFill>
                  <a:latin typeface="Bebas Neue"/>
                  <a:cs typeface="Bebas Neue"/>
                </a:rPr>
                <a:t>S</a:t>
              </a: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088924" y="4832020"/>
              <a:ext cx="1049188" cy="85250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5000">
                  <a:solidFill>
                    <a:schemeClr val="lt1"/>
                  </a:solidFill>
                  <a:latin typeface="Bebas Neue"/>
                  <a:cs typeface="Bebas Neue"/>
                </a:rPr>
                <a:t>O</a:t>
              </a: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5782107" y="4837130"/>
              <a:ext cx="1049188" cy="84739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5000">
                  <a:solidFill>
                    <a:schemeClr val="lt1"/>
                  </a:solidFill>
                  <a:latin typeface="Bebas Neue"/>
                  <a:cs typeface="Bebas Neue"/>
                </a:rPr>
                <a:t>T</a:t>
              </a: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5756768" y="3207263"/>
              <a:ext cx="1049188" cy="84848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5000">
                  <a:solidFill>
                    <a:schemeClr val="lt1"/>
                  </a:solidFill>
                  <a:latin typeface="Bebas Neue"/>
                  <a:cs typeface="Bebas Neue"/>
                </a:rPr>
                <a:t>W</a:t>
              </a: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6687" y="199733"/>
            <a:ext cx="7602691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제품</a:t>
            </a:r>
            <a:r>
              <a:rPr 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/>
              </a:rPr>
              <a:t>사업성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bject 9"/>
          <p:cNvSpPr txBox="1"/>
          <p:nvPr/>
        </p:nvSpPr>
        <p:spPr>
          <a:xfrm>
            <a:off x="7939087" y="352425"/>
            <a:ext cx="3417886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rPr>
              <a:t>03. 창업아이템의 시장성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510</Words>
  <Application>Microsoft Office PowerPoint</Application>
  <PresentationFormat>사용자 지정</PresentationFormat>
  <Paragraphs>166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장은혁</cp:lastModifiedBy>
  <cp:revision>32</cp:revision>
  <dcterms:created xsi:type="dcterms:W3CDTF">2022-10-17T00:19:59Z</dcterms:created>
  <dcterms:modified xsi:type="dcterms:W3CDTF">2022-11-16T03:08:54Z</dcterms:modified>
  <cp:version>1000.0000.01</cp:version>
</cp:coreProperties>
</file>