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CA095-13AB-463D-A78E-D304C6943D7F}" v="1040" dt="2021-06-08T17:15:08.554"/>
    <p1510:client id="{A835F542-AE7B-4BD7-859C-6CA84151DF8C}" v="127" dt="2021-06-08T16:48:09.189"/>
    <p1510:client id="{C3E68521-0942-4468-BB7F-2C4B7C154641}" v="497" dt="2021-06-08T18:25:16.615"/>
    <p1510:client id="{D96C3EF1-7EEC-45E7-8AFF-BEFEDB5202B0}" v="193" dt="2021-06-08T18:00:14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17" d="100"/>
          <a:sy n="117" d="100"/>
        </p:scale>
        <p:origin x="-1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83ED0-1D6B-44AF-B1D1-852410EDA126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5C657-0036-48BD-8107-5FA7E1042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4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5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2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9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2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9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5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1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readystory.tistory.com/116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1876" y="839012"/>
            <a:ext cx="9144000" cy="1019464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디자인 패턴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3680" y="2342819"/>
            <a:ext cx="9144000" cy="37667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ko-KR" altLang="en-US" sz="2800" dirty="0">
                <a:ea typeface="+mn-lt"/>
                <a:cs typeface="+mn-lt"/>
              </a:rPr>
              <a:t>디자인 패턴 이란 ?</a:t>
            </a:r>
          </a:p>
          <a:p>
            <a:pPr algn="l">
              <a:lnSpc>
                <a:spcPct val="150000"/>
              </a:lnSpc>
            </a:pPr>
            <a:r>
              <a:rPr lang="ko-KR" sz="2000" dirty="0">
                <a:ea typeface="+mn-lt"/>
                <a:cs typeface="+mn-lt"/>
              </a:rPr>
              <a:t>객체지향 프로그래밍 언어로 소프트웨어 개발할 때에, 특정 상황에서 </a:t>
            </a:r>
            <a:endParaRPr lang="ko-KR" altLang="en-US" sz="2000" dirty="0">
              <a:ea typeface="맑은 고딕" panose="020B0503020000020004" pitchFamily="34" charset="-127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ko-KR" sz="2000" u="sng" dirty="0">
                <a:ea typeface="+mn-lt"/>
                <a:cs typeface="+mn-lt"/>
              </a:rPr>
              <a:t>자주 나타나는 문제</a:t>
            </a:r>
            <a:r>
              <a:rPr lang="ko-KR" sz="2000" dirty="0">
                <a:ea typeface="+mn-lt"/>
                <a:cs typeface="+mn-lt"/>
              </a:rPr>
              <a:t>를 해결하기 위해 수많은 개발자가 쌓아온 </a:t>
            </a:r>
            <a:r>
              <a:rPr lang="ko-KR" sz="2000" b="1" dirty="0">
                <a:ea typeface="+mn-lt"/>
                <a:cs typeface="+mn-lt"/>
              </a:rPr>
              <a:t>솔루션</a:t>
            </a:r>
            <a:endParaRPr lang="ko-KR" sz="2000">
              <a:ea typeface="맑은 고딕"/>
            </a:endParaRPr>
          </a:p>
          <a:p>
            <a:pPr algn="l"/>
            <a:endParaRPr lang="ko-KR" altLang="en-US" sz="2000" b="1" dirty="0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ko-KR" sz="2800" dirty="0">
                <a:ea typeface="+mn-lt"/>
                <a:cs typeface="+mn-lt"/>
              </a:rPr>
              <a:t>3가지 형태로 </a:t>
            </a:r>
            <a:r>
              <a:rPr lang="ko-KR" altLang="en-US" sz="2800" dirty="0">
                <a:ea typeface="+mn-lt"/>
                <a:cs typeface="+mn-lt"/>
              </a:rPr>
              <a:t>분리</a:t>
            </a:r>
            <a:r>
              <a:rPr lang="ko-KR" sz="2800" dirty="0">
                <a:ea typeface="+mn-lt"/>
                <a:cs typeface="+mn-lt"/>
              </a:rPr>
              <a:t/>
            </a:r>
            <a:br>
              <a:rPr lang="ko-KR" sz="2800" dirty="0">
                <a:ea typeface="+mn-lt"/>
                <a:cs typeface="+mn-lt"/>
              </a:rPr>
            </a:br>
            <a:r>
              <a:rPr lang="en-US" altLang="ko-KR" sz="2000" dirty="0">
                <a:ea typeface="+mn-lt"/>
                <a:cs typeface="+mn-lt"/>
              </a:rPr>
              <a:t>'</a:t>
            </a:r>
            <a:r>
              <a:rPr lang="ko-KR" sz="2000" dirty="0">
                <a:ea typeface="+mn-lt"/>
                <a:cs typeface="+mn-lt"/>
              </a:rPr>
              <a:t>객체를 어떻게 생성할 것인가?’ </a:t>
            </a:r>
            <a:r>
              <a:rPr lang="en-US" altLang="ko-KR" sz="2000" dirty="0">
                <a:ea typeface="+mn-lt"/>
                <a:cs typeface="+mn-lt"/>
              </a:rPr>
              <a:t>-&gt;</a:t>
            </a:r>
            <a:r>
              <a:rPr lang="ko-KR" sz="2000" dirty="0">
                <a:ea typeface="+mn-lt"/>
                <a:cs typeface="+mn-lt"/>
              </a:rPr>
              <a:t> </a:t>
            </a:r>
            <a:r>
              <a:rPr lang="ko-KR" sz="2000" b="1" u="sng" dirty="0">
                <a:ea typeface="+mn-lt"/>
                <a:cs typeface="+mn-lt"/>
              </a:rPr>
              <a:t>생성 패턴</a:t>
            </a:r>
            <a:r>
              <a:rPr lang="ko-KR" sz="2000" dirty="0">
                <a:ea typeface="+mn-lt"/>
                <a:cs typeface="+mn-lt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ko-KR" sz="2000" dirty="0">
                <a:ea typeface="+mn-lt"/>
                <a:cs typeface="+mn-lt"/>
              </a:rPr>
              <a:t>‘생성된 객체들을 어떻게 조합/합성할 것인가?’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</a:rPr>
              <a:t>-&gt; </a:t>
            </a:r>
            <a:r>
              <a:rPr lang="ko-KR" sz="2000" b="1" u="sng" dirty="0">
                <a:ea typeface="+mn-lt"/>
                <a:cs typeface="+mn-lt"/>
              </a:rPr>
              <a:t>구조 패턴</a:t>
            </a:r>
            <a:r>
              <a:rPr lang="ko-KR" sz="2000" dirty="0">
                <a:ea typeface="+mn-lt"/>
                <a:cs typeface="+mn-lt"/>
              </a:rPr>
              <a:t> </a:t>
            </a:r>
            <a:endParaRPr lang="ko-KR" altLang="en-US" sz="2000" dirty="0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ko-KR" sz="2000" dirty="0">
                <a:ea typeface="+mn-lt"/>
                <a:cs typeface="+mn-lt"/>
              </a:rPr>
              <a:t>‘객체들이 어떻게 상호작용하고 어떻게 책임을 가져가는가?’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-&gt;</a:t>
            </a:r>
            <a:r>
              <a:rPr lang="ko-KR" sz="2000" dirty="0">
                <a:ea typeface="+mn-lt"/>
                <a:cs typeface="+mn-lt"/>
              </a:rPr>
              <a:t> </a:t>
            </a:r>
            <a:r>
              <a:rPr lang="ko-KR" sz="2000" b="1" u="sng" dirty="0">
                <a:ea typeface="+mn-lt"/>
                <a:cs typeface="+mn-lt"/>
              </a:rPr>
              <a:t>행동 </a:t>
            </a:r>
            <a:r>
              <a:rPr lang="ko-KR" altLang="en-US" sz="2000" b="1" u="sng" dirty="0">
                <a:ea typeface="+mn-lt"/>
                <a:cs typeface="+mn-lt"/>
              </a:rPr>
              <a:t>패턴</a:t>
            </a:r>
            <a:endParaRPr lang="ko-KR" sz="20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46FF91-1874-4913-8A09-2CB66516126D}"/>
              </a:ext>
            </a:extLst>
          </p:cNvPr>
          <p:cNvSpPr txBox="1"/>
          <p:nvPr/>
        </p:nvSpPr>
        <p:spPr>
          <a:xfrm>
            <a:off x="10780860" y="64206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박지우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2. </a:t>
            </a:r>
            <a:r>
              <a:rPr lang="ko-KR" dirty="0">
                <a:ea typeface="맑은 고딕"/>
              </a:rPr>
              <a:t>프로토타입 패턴(</a:t>
            </a:r>
            <a:r>
              <a:rPr lang="ko-KR" dirty="0" err="1">
                <a:ea typeface="맑은 고딕"/>
              </a:rPr>
              <a:t>Prototype</a:t>
            </a:r>
            <a:r>
              <a:rPr lang="ko-KR" dirty="0">
                <a:ea typeface="맑은 고딕"/>
              </a:rPr>
              <a:t> </a:t>
            </a:r>
            <a:r>
              <a:rPr lang="ko-KR" dirty="0" err="1">
                <a:ea typeface="맑은 고딕"/>
              </a:rPr>
              <a:t>Pattern</a:t>
            </a:r>
            <a:r>
              <a:rPr lang="ko-KR" dirty="0">
                <a:ea typeface="맑은 고딕"/>
              </a:rPr>
              <a:t>)</a:t>
            </a:r>
            <a:endParaRPr lang="en-US" altLang="ko-KR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80"/>
            <a:ext cx="10515600" cy="16063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Malgun Gothic"/>
                <a:ea typeface="Malgun Gothic"/>
                <a:cs typeface="+mn-lt"/>
              </a:rPr>
              <a:t>프로토타입 패턴이란</a:t>
            </a:r>
            <a:r>
              <a:rPr lang="en-US" altLang="ko-KR" sz="2000" b="1" dirty="0">
                <a:latin typeface="Malgun Gothic"/>
                <a:ea typeface="Malgun Gothic"/>
                <a:cs typeface="+mn-lt"/>
              </a:rPr>
              <a:t>?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sz="2000" dirty="0">
                <a:ea typeface="+mn-lt"/>
                <a:cs typeface="+mn-lt"/>
              </a:rPr>
              <a:t>동일한 객체를 여러 번 생성해야 하는 비용을 줄이기 </a:t>
            </a:r>
            <a:r>
              <a:rPr lang="ko-KR" altLang="en-US" sz="2000" dirty="0">
                <a:ea typeface="+mn-lt"/>
                <a:cs typeface="+mn-lt"/>
              </a:rPr>
              <a:t>위해 </a:t>
            </a:r>
            <a:r>
              <a:rPr lang="ko-KR" sz="2000" dirty="0">
                <a:ea typeface="+mn-lt"/>
                <a:cs typeface="+mn-lt"/>
              </a:rPr>
              <a:t>고안된 패턴</a:t>
            </a:r>
            <a:endParaRPr lang="ko-KR" dirty="0">
              <a:ea typeface="맑은 고딕" panose="020B0503020000020004" pitchFamily="34" charset="-127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맑은 고딕"/>
              </a:rPr>
              <a:t>Cloneable </a:t>
            </a:r>
            <a:r>
              <a:rPr lang="en-US" altLang="ko-KR" sz="2000" dirty="0" err="1">
                <a:ea typeface="맑은 고딕"/>
              </a:rPr>
              <a:t>인터페이스를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 smtClean="0">
                <a:ea typeface="맑은 고딕"/>
              </a:rPr>
              <a:t>상속</a:t>
            </a:r>
            <a:r>
              <a:rPr lang="ko-KR" altLang="en-US" sz="2000" dirty="0" err="1" smtClean="0">
                <a:ea typeface="맑은 고딕"/>
              </a:rPr>
              <a:t>받</a:t>
            </a:r>
            <a:r>
              <a:rPr lang="en-US" altLang="ko-KR" sz="2000" dirty="0" smtClean="0">
                <a:ea typeface="맑은 고딕"/>
              </a:rPr>
              <a:t>아 </a:t>
            </a:r>
            <a:r>
              <a:rPr lang="en-US" altLang="ko-KR" sz="2000" dirty="0">
                <a:ea typeface="맑은 고딕"/>
              </a:rPr>
              <a:t>clone </a:t>
            </a:r>
            <a:r>
              <a:rPr lang="en-US" altLang="ko-KR" sz="2000" dirty="0" err="1">
                <a:ea typeface="맑은 고딕"/>
              </a:rPr>
              <a:t>메소드를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overide</a:t>
            </a:r>
            <a:r>
              <a:rPr lang="en-US" altLang="ko-KR" sz="2000" dirty="0">
                <a:ea typeface="맑은 고딕"/>
              </a:rPr>
              <a:t> </a:t>
            </a:r>
            <a:r>
              <a:rPr lang="en-US" altLang="ko-KR" sz="2000" dirty="0" err="1">
                <a:ea typeface="맑은 고딕"/>
              </a:rPr>
              <a:t>하여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사용</a:t>
            </a:r>
            <a:endParaRPr lang="ko-KR" altLang="en-US" sz="2000" dirty="0" err="1">
              <a:ea typeface="맑은 고딕"/>
            </a:endParaRPr>
          </a:p>
        </p:txBody>
      </p:sp>
      <p:sp>
        <p:nvSpPr>
          <p:cNvPr id="2" name="AutoShape 2" descr="Sup2's blog-프로토타입(Prototype) 패턴 Feat.Jav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Sup2's blog-프로토타입(Prototype) 패턴 Feat.Java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2" descr="Sup2's blog-프로토타입(Prototype) 패턴 Feat.Java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8" name="Picture 14" descr="https://www.baeldung.com/wp-content/uploads/2019/10/Prototype-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12" y="3643539"/>
            <a:ext cx="51339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7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2. </a:t>
            </a:r>
            <a:r>
              <a:rPr lang="ko-KR" dirty="0">
                <a:ea typeface="맑은 고딕"/>
              </a:rPr>
              <a:t>프로토타입 </a:t>
            </a:r>
            <a:r>
              <a:rPr lang="ko-KR" altLang="en-US" dirty="0">
                <a:ea typeface="맑은 고딕"/>
              </a:rPr>
              <a:t>예제</a:t>
            </a:r>
            <a:endParaRPr lang="en-US" altLang="ko-KR" dirty="0"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5" y="1314450"/>
            <a:ext cx="3847002" cy="5216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92" y="1314448"/>
            <a:ext cx="5630061" cy="4201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92" y="5649686"/>
            <a:ext cx="3429479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73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3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 smtClean="0">
                <a:ea typeface="맑은 고딕"/>
              </a:rPr>
              <a:t>팩토리</a:t>
            </a:r>
            <a:r>
              <a:rPr lang="ko-KR" altLang="en-US" dirty="0" smtClean="0">
                <a:ea typeface="맑은 고딕"/>
              </a:rPr>
              <a:t> 패턴</a:t>
            </a:r>
            <a:r>
              <a:rPr lang="en-US" altLang="ko-KR" dirty="0" smtClean="0">
                <a:ea typeface="맑은 고딕"/>
              </a:rPr>
              <a:t>(Factory Pattern)</a:t>
            </a:r>
            <a:r>
              <a:rPr lang="ko-KR" b="1" dirty="0" smtClean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160630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Malgun Gothic"/>
                <a:ea typeface="Malgun Gothic"/>
                <a:cs typeface="+mn-lt"/>
              </a:rPr>
              <a:t>프로토타입 패턴이란</a:t>
            </a:r>
            <a:r>
              <a:rPr lang="en-US" altLang="ko-KR" sz="2000" b="1" dirty="0">
                <a:latin typeface="Malgun Gothic"/>
                <a:ea typeface="Malgun Gothic"/>
                <a:cs typeface="+mn-lt"/>
              </a:rPr>
              <a:t>?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객체를 생성하는 인터페이스는 미리 </a:t>
            </a:r>
            <a:r>
              <a:rPr lang="ko-KR" altLang="en-US" sz="2000" dirty="0" smtClean="0"/>
              <a:t>정의하여 서브 </a:t>
            </a:r>
            <a:r>
              <a:rPr lang="ko-KR" altLang="en-US" sz="2000" dirty="0"/>
              <a:t>클래스 쪽에서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생성을 결정을 내리는  패턴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서브 클래스를 가진 슈퍼 클래스가 있을 때 인풋에 따라 하나의 자식 클래스의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리턴해주는</a:t>
            </a:r>
            <a:r>
              <a:rPr lang="ko-KR" altLang="en-US" sz="2000" dirty="0"/>
              <a:t> 방식</a:t>
            </a:r>
            <a:endParaRPr lang="ko-KR" altLang="en-US" sz="2000" dirty="0">
              <a:ea typeface="맑은 고딕"/>
            </a:endParaRPr>
          </a:p>
        </p:txBody>
      </p:sp>
      <p:pic>
        <p:nvPicPr>
          <p:cNvPr id="2050" name="Picture 2" descr="https://blog.kakaocdn.net/dn/bFFHH0/btqwAmsebxy/iollEkcZ8FfWTK7o5CxyD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44" y="3132137"/>
            <a:ext cx="62960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7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3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 smtClean="0">
                <a:ea typeface="맑은 고딕"/>
              </a:rPr>
              <a:t>팩토리</a:t>
            </a:r>
            <a:r>
              <a:rPr lang="ko-KR" altLang="en-US" dirty="0" smtClean="0">
                <a:ea typeface="맑은 고딕"/>
              </a:rPr>
              <a:t> 예제</a:t>
            </a:r>
            <a:r>
              <a:rPr lang="ko-KR" b="1" dirty="0" smtClean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51" y="1920960"/>
            <a:ext cx="4364913" cy="2305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15351" y="1517035"/>
            <a:ext cx="36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Computer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클래스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36" y="1959843"/>
            <a:ext cx="2997438" cy="3640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963446" y="1517035"/>
            <a:ext cx="551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Computer</a:t>
            </a:r>
            <a:r>
              <a:rPr lang="ko-KR" altLang="en-US" dirty="0" smtClean="0"/>
              <a:t>를 상속받은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sub</a:t>
            </a:r>
            <a:r>
              <a:rPr lang="ko-KR" altLang="en-US" dirty="0" smtClean="0"/>
              <a:t> 클래스 </a:t>
            </a:r>
            <a:r>
              <a:rPr lang="ko-KR" altLang="en-US" dirty="0"/>
              <a:t>생성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105" y="1959843"/>
            <a:ext cx="2997438" cy="3640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05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3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 smtClean="0">
                <a:ea typeface="맑은 고딕"/>
              </a:rPr>
              <a:t>팩토리</a:t>
            </a:r>
            <a:r>
              <a:rPr lang="ko-KR" altLang="en-US" dirty="0" smtClean="0">
                <a:ea typeface="맑은 고딕"/>
              </a:rPr>
              <a:t> 패턴</a:t>
            </a:r>
            <a:r>
              <a:rPr lang="ko-KR" b="1" dirty="0" smtClean="0">
                <a:ea typeface="맑은 고딕"/>
              </a:rPr>
              <a:t> </a:t>
            </a:r>
            <a:r>
              <a:rPr lang="ko-KR" altLang="en-US" dirty="0" smtClean="0">
                <a:ea typeface="맑은 고딕"/>
              </a:rPr>
              <a:t>예</a:t>
            </a:r>
            <a:r>
              <a:rPr lang="ko-KR" altLang="en-US" dirty="0">
                <a:ea typeface="맑은 고딕"/>
              </a:rPr>
              <a:t>제</a:t>
            </a:r>
            <a:endParaRPr lang="en-US" altLang="ko-KR" dirty="0">
              <a:ea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90" y="1879665"/>
            <a:ext cx="4366982" cy="2314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47" y="1463287"/>
            <a:ext cx="6249272" cy="2314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21447" y="3739250"/>
            <a:ext cx="6249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Factory class</a:t>
            </a:r>
            <a:r>
              <a:rPr lang="ko-KR" altLang="en-US" sz="1400" dirty="0">
                <a:latin typeface="+mn-ea"/>
              </a:rPr>
              <a:t>를 </a:t>
            </a:r>
            <a:r>
              <a:rPr lang="en-US" altLang="ko-KR" sz="1400" dirty="0">
                <a:latin typeface="+mn-ea"/>
                <a:hlinkClick r:id="rId4"/>
              </a:rPr>
              <a:t>Singleton</a:t>
            </a:r>
            <a:r>
              <a:rPr lang="ko-KR" altLang="en-US" sz="1400" dirty="0">
                <a:latin typeface="+mn-ea"/>
              </a:rPr>
              <a:t>으로 구현해도 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서브클래스를 </a:t>
            </a:r>
            <a:r>
              <a:rPr lang="ko-KR" altLang="en-US" sz="1400" dirty="0" err="1">
                <a:latin typeface="+mn-ea"/>
              </a:rPr>
              <a:t>리턴하는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static </a:t>
            </a:r>
            <a:r>
              <a:rPr lang="ko-KR" altLang="en-US" sz="1400" dirty="0" err="1">
                <a:latin typeface="+mn-ea"/>
              </a:rPr>
              <a:t>메소드로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구현해도 됨</a:t>
            </a:r>
            <a:endParaRPr lang="en-US" altLang="ko-KR" sz="1400" dirty="0" smtClean="0"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</a:rPr>
              <a:t>getComputer</a:t>
            </a:r>
            <a:r>
              <a:rPr lang="en-US" altLang="ko-KR" sz="1400" dirty="0">
                <a:latin typeface="+mn-ea"/>
              </a:rPr>
              <a:t>()</a:t>
            </a:r>
            <a:r>
              <a:rPr lang="ko-KR" altLang="en-US" sz="1400" dirty="0">
                <a:latin typeface="+mn-ea"/>
              </a:rPr>
              <a:t>와 같이 입력된 </a:t>
            </a:r>
            <a:r>
              <a:rPr lang="ko-KR" altLang="en-US" sz="1400" dirty="0" err="1">
                <a:latin typeface="+mn-ea"/>
              </a:rPr>
              <a:t>파라미터에</a:t>
            </a:r>
            <a:r>
              <a:rPr lang="ko-KR" altLang="en-US" sz="1400" dirty="0">
                <a:latin typeface="+mn-ea"/>
              </a:rPr>
              <a:t> 따라 다른 서브 클래스의 </a:t>
            </a:r>
            <a:r>
              <a:rPr lang="ko-KR" altLang="en-US" sz="1400" dirty="0" err="1">
                <a:latin typeface="+mn-ea"/>
              </a:rPr>
              <a:t>인스턴스를</a:t>
            </a:r>
            <a:r>
              <a:rPr lang="ko-KR" altLang="en-US" sz="1400" dirty="0">
                <a:latin typeface="+mn-ea"/>
              </a:rPr>
              <a:t> 생성하고 리턴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90" y="4337303"/>
            <a:ext cx="4366983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609110" y="1463287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호출 및 결과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1447" y="5396595"/>
            <a:ext cx="719182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latin typeface="+mn-ea"/>
              </a:rPr>
              <a:t>팩토리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패턴은 클라이언트 코드로부터 서브 클래스의 </a:t>
            </a:r>
            <a:r>
              <a:rPr lang="ko-KR" altLang="en-US" sz="1400" dirty="0" err="1">
                <a:latin typeface="+mn-ea"/>
              </a:rPr>
              <a:t>인스턴스화를</a:t>
            </a:r>
            <a:r>
              <a:rPr lang="ko-KR" altLang="en-US" sz="1400" dirty="0">
                <a:latin typeface="+mn-ea"/>
              </a:rPr>
              <a:t> 제거하여 </a:t>
            </a:r>
            <a:r>
              <a:rPr lang="ko-KR" altLang="en-US" sz="1400" b="1" dirty="0">
                <a:latin typeface="+mn-ea"/>
              </a:rPr>
              <a:t>서로 간의 종속성을 낮추고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결합도를</a:t>
            </a:r>
            <a:r>
              <a:rPr lang="ko-KR" altLang="en-US" sz="1400" b="1" dirty="0">
                <a:latin typeface="+mn-ea"/>
              </a:rPr>
              <a:t> 느슨하게 하며</a:t>
            </a:r>
            <a:r>
              <a:rPr lang="en-US" altLang="ko-KR" sz="1400" b="1" dirty="0">
                <a:latin typeface="+mn-ea"/>
              </a:rPr>
              <a:t>(Loosely Coupled), </a:t>
            </a:r>
            <a:r>
              <a:rPr lang="ko-KR" altLang="en-US" sz="1400" b="1" dirty="0" smtClean="0">
                <a:latin typeface="+mn-ea"/>
              </a:rPr>
              <a:t>확장이 가능</a:t>
            </a:r>
            <a:endParaRPr lang="en-US" altLang="ko-KR" sz="1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latin typeface="+mn-ea"/>
              </a:rPr>
              <a:t>팩토리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패턴은 클라이언트와 구현 객체들 사이에 추상화를 </a:t>
            </a:r>
            <a:r>
              <a:rPr lang="ko-KR" altLang="en-US" sz="1400" dirty="0" smtClean="0">
                <a:latin typeface="+mn-ea"/>
              </a:rPr>
              <a:t>제공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4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414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맑은 고딕"/>
              </a:rPr>
              <a:t>4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r>
              <a:rPr lang="ko-KR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Abstract Factory </a:t>
            </a:r>
            <a:r>
              <a:rPr lang="en-US" altLang="ko-KR" dirty="0" smtClean="0"/>
              <a:t>Pattern)</a:t>
            </a: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3034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latin typeface="Malgun Gothic"/>
                <a:ea typeface="Malgun Gothic"/>
                <a:cs typeface="+mn-lt"/>
              </a:rPr>
              <a:t>추상 </a:t>
            </a:r>
            <a:r>
              <a:rPr lang="ko-KR" altLang="en-US" sz="2000" b="1" dirty="0" err="1" smtClean="0">
                <a:latin typeface="Malgun Gothic"/>
                <a:ea typeface="Malgun Gothic"/>
                <a:cs typeface="+mn-lt"/>
              </a:rPr>
              <a:t>팩토리</a:t>
            </a:r>
            <a:r>
              <a:rPr lang="ko-KR" altLang="en-US" sz="2000" b="1" dirty="0" smtClean="0">
                <a:latin typeface="Malgun Gothic"/>
                <a:ea typeface="Malgun Gothic"/>
                <a:cs typeface="+mn-lt"/>
              </a:rPr>
              <a:t> 패턴이란</a:t>
            </a:r>
            <a:r>
              <a:rPr lang="en-US" altLang="ko-KR" sz="2000" b="1" dirty="0">
                <a:latin typeface="Malgun Gothic"/>
                <a:ea typeface="Malgun Gothic"/>
                <a:cs typeface="+mn-lt"/>
              </a:rPr>
              <a:t>?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상세화된 서브클래스를 정의하지 않고도 서로 관련성이 있거나 독립적인 여러 객체의 군을 생성하기 위한 인터페이스를 제공하는 </a:t>
            </a:r>
            <a:r>
              <a:rPr lang="ko-KR" altLang="en-US" sz="1600" dirty="0" smtClean="0"/>
              <a:t>패턴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추상 </a:t>
            </a:r>
            <a:r>
              <a:rPr lang="ko-KR" altLang="en-US" sz="1600" dirty="0" err="1"/>
              <a:t>팩토리</a:t>
            </a:r>
            <a:r>
              <a:rPr lang="ko-KR" altLang="en-US" sz="1600" dirty="0"/>
              <a:t> 패턴은 </a:t>
            </a:r>
            <a:r>
              <a:rPr lang="ko-KR" altLang="en-US" sz="1600" b="1" dirty="0" err="1" smtClean="0"/>
              <a:t>파라미터</a:t>
            </a:r>
            <a:r>
              <a:rPr lang="ko-KR" altLang="en-US" sz="1600" b="1" dirty="0" smtClean="0"/>
              <a:t> 값으로</a:t>
            </a:r>
            <a:r>
              <a:rPr lang="ko-KR" altLang="en-US" sz="1600" b="1" dirty="0"/>
              <a:t> </a:t>
            </a:r>
            <a:r>
              <a:rPr lang="ko-KR" altLang="en-US" sz="1600" dirty="0"/>
              <a:t>서브클래스에 대한 식별 데이터를 받는 것이 아니라 </a:t>
            </a:r>
            <a:r>
              <a:rPr lang="ko-KR" altLang="en-US" sz="1600" b="1" dirty="0"/>
              <a:t>또 하나의 </a:t>
            </a:r>
            <a:r>
              <a:rPr lang="ko-KR" altLang="en-US" sz="1600" b="1" dirty="0" err="1"/>
              <a:t>팩토리</a:t>
            </a:r>
            <a:r>
              <a:rPr lang="ko-KR" altLang="en-US" sz="1600" b="1" dirty="0"/>
              <a:t> 클래스를 받습니다</a:t>
            </a:r>
            <a:r>
              <a:rPr lang="en-US" altLang="ko-KR" sz="1600" b="1" dirty="0"/>
              <a:t>.</a:t>
            </a:r>
            <a:endParaRPr lang="ko-KR" altLang="en-US" sz="1800" dirty="0">
              <a:ea typeface="맑은 고딕"/>
            </a:endParaRPr>
          </a:p>
        </p:txBody>
      </p:sp>
      <p:pic>
        <p:nvPicPr>
          <p:cNvPr id="3074" name="Picture 2" descr="https://t1.daumcdn.net/cfile/tistory/99AEEA3A5C697A7E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6" y="3657601"/>
            <a:ext cx="6667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414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맑은 고딕"/>
              </a:rPr>
              <a:t>4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예제</a:t>
            </a:r>
            <a:r>
              <a:rPr lang="ko-KR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38" y="4883454"/>
            <a:ext cx="3362794" cy="1076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38" y="1357754"/>
            <a:ext cx="6249272" cy="23148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화살표 연결선 4"/>
          <p:cNvCxnSpPr/>
          <p:nvPr/>
        </p:nvCxnSpPr>
        <p:spPr>
          <a:xfrm>
            <a:off x="3086100" y="3804557"/>
            <a:ext cx="0" cy="7347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13171" y="1357754"/>
            <a:ext cx="21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634593" y="4883454"/>
            <a:ext cx="648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패턴은 중간 단계에서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인터페이스를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50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414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맑은 고딕"/>
              </a:rPr>
              <a:t>4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예제</a:t>
            </a:r>
            <a:r>
              <a:rPr lang="ko-KR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8" y="1440742"/>
            <a:ext cx="3796726" cy="2870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38" y="1440741"/>
            <a:ext cx="3855573" cy="2870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14068" y="4465863"/>
            <a:ext cx="92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ComputerAbstractFactroy</a:t>
            </a:r>
            <a:r>
              <a:rPr lang="ko-KR" altLang="en-US" dirty="0" smtClean="0"/>
              <a:t>를 상속받은 </a:t>
            </a:r>
            <a:r>
              <a:rPr lang="en-US" altLang="ko-KR" dirty="0" err="1" smtClean="0"/>
              <a:t>PCFactory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ServerFactory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클래스를 구현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8" y="4908672"/>
            <a:ext cx="5192176" cy="1247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878692" y="6251120"/>
            <a:ext cx="92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ComputerFacotry</a:t>
            </a:r>
            <a:r>
              <a:rPr lang="en-US" altLang="ko-KR" dirty="0"/>
              <a:t> </a:t>
            </a:r>
            <a:r>
              <a:rPr lang="ko-KR" altLang="en-US" dirty="0" smtClean="0"/>
              <a:t>클래스를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없이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1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414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맑은 고딕"/>
              </a:rPr>
              <a:t>4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예제</a:t>
            </a:r>
            <a:r>
              <a:rPr lang="ko-KR" dirty="0" smtClean="0"/>
              <a:t> 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36" y="1538645"/>
            <a:ext cx="5192177" cy="23148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3404507" y="3853543"/>
            <a:ext cx="0" cy="4816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2881" y="1429021"/>
            <a:ext cx="216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패턴의 호출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57522" y="4643148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패턴의 호출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36" y="4523015"/>
            <a:ext cx="7487695" cy="2143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26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414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맑은 고딕"/>
              </a:rPr>
              <a:t>4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팩토리의</a:t>
            </a:r>
            <a:r>
              <a:rPr lang="ko-KR" altLang="en-US" dirty="0" smtClean="0"/>
              <a:t> 장점</a:t>
            </a:r>
            <a:r>
              <a:rPr lang="ko-KR" dirty="0" smtClean="0"/>
              <a:t> 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303414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fontAlgn="t">
              <a:lnSpc>
                <a:spcPct val="170000"/>
              </a:lnSpc>
            </a:pPr>
            <a:r>
              <a:rPr lang="ko-KR" altLang="en-US" sz="2000" dirty="0">
                <a:latin typeface="+mn-ea"/>
              </a:rPr>
              <a:t>추상 </a:t>
            </a:r>
            <a:r>
              <a:rPr lang="ko-KR" altLang="en-US" sz="2000" dirty="0" err="1">
                <a:latin typeface="+mn-ea"/>
              </a:rPr>
              <a:t>팩토리</a:t>
            </a:r>
            <a:r>
              <a:rPr lang="ko-KR" altLang="en-US" sz="2000" dirty="0">
                <a:latin typeface="+mn-ea"/>
              </a:rPr>
              <a:t> 패턴은 구현</a:t>
            </a:r>
            <a:r>
              <a:rPr lang="en-US" altLang="ko-KR" sz="2000" dirty="0">
                <a:latin typeface="+mn-ea"/>
              </a:rPr>
              <a:t>(Implements)</a:t>
            </a:r>
            <a:r>
              <a:rPr lang="ko-KR" altLang="en-US" sz="2000" dirty="0">
                <a:latin typeface="+mn-ea"/>
              </a:rPr>
              <a:t>보다 인터페이스</a:t>
            </a:r>
            <a:r>
              <a:rPr lang="en-US" altLang="ko-KR" sz="2000" dirty="0">
                <a:latin typeface="+mn-ea"/>
              </a:rPr>
              <a:t>(Interface)</a:t>
            </a:r>
            <a:r>
              <a:rPr lang="ko-KR" altLang="en-US" sz="2000" dirty="0">
                <a:latin typeface="+mn-ea"/>
              </a:rPr>
              <a:t>를 위한 코드 접근법을 제공합니다</a:t>
            </a:r>
            <a:r>
              <a:rPr lang="en-US" altLang="ko-KR" sz="2000" dirty="0">
                <a:latin typeface="+mn-ea"/>
              </a:rPr>
              <a:t>.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위 예에서 </a:t>
            </a:r>
            <a:r>
              <a:rPr lang="en-US" altLang="ko-KR" sz="2000" dirty="0" err="1">
                <a:latin typeface="+mn-ea"/>
              </a:rPr>
              <a:t>getComputer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 err="1">
                <a:latin typeface="+mn-ea"/>
              </a:rPr>
              <a:t>메소드는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파라미터로</a:t>
            </a:r>
            <a:r>
              <a:rPr lang="ko-KR" altLang="en-US" sz="2000" dirty="0">
                <a:latin typeface="+mn-ea"/>
              </a:rPr>
              <a:t> 인터페이스를 받아 처리를 하기 때문에 </a:t>
            </a:r>
            <a:r>
              <a:rPr lang="en-US" altLang="ko-KR" sz="2000" dirty="0" err="1">
                <a:latin typeface="+mn-ea"/>
              </a:rPr>
              <a:t>getComputer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>
                <a:latin typeface="+mn-ea"/>
              </a:rPr>
              <a:t>에서 구현할 것이 복잡하지 않습니다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  <a:p>
            <a:pPr fontAlgn="t">
              <a:lnSpc>
                <a:spcPct val="170000"/>
              </a:lnSpc>
            </a:pPr>
            <a:r>
              <a:rPr lang="ko-KR" altLang="en-US" sz="2000" dirty="0">
                <a:latin typeface="+mn-ea"/>
              </a:rPr>
              <a:t>추상 </a:t>
            </a:r>
            <a:r>
              <a:rPr lang="ko-KR" altLang="en-US" sz="2000" dirty="0" err="1">
                <a:latin typeface="+mn-ea"/>
              </a:rPr>
              <a:t>팩토리</a:t>
            </a:r>
            <a:r>
              <a:rPr lang="ko-KR" altLang="en-US" sz="2000" dirty="0">
                <a:latin typeface="+mn-ea"/>
              </a:rPr>
              <a:t> 패턴은 추후에 </a:t>
            </a:r>
            <a:r>
              <a:rPr lang="en-US" altLang="ko-KR" sz="2000" dirty="0">
                <a:latin typeface="+mn-ea"/>
              </a:rPr>
              <a:t>sub class</a:t>
            </a:r>
            <a:r>
              <a:rPr lang="ko-KR" altLang="en-US" sz="2000" dirty="0">
                <a:latin typeface="+mn-ea"/>
              </a:rPr>
              <a:t>를 확장하는 데 있어 굉장히 </a:t>
            </a:r>
            <a:r>
              <a:rPr lang="ko-KR" altLang="en-US" sz="2000" dirty="0" err="1">
                <a:latin typeface="+mn-ea"/>
              </a:rPr>
              <a:t>쉽게할</a:t>
            </a:r>
            <a:r>
              <a:rPr lang="ko-KR" altLang="en-US" sz="2000" dirty="0">
                <a:latin typeface="+mn-ea"/>
              </a:rPr>
              <a:t> 수 있습니다</a:t>
            </a:r>
            <a:r>
              <a:rPr lang="en-US" altLang="ko-KR" sz="2000" dirty="0">
                <a:latin typeface="+mn-ea"/>
              </a:rPr>
              <a:t>.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위 예에서 만약 </a:t>
            </a:r>
            <a:r>
              <a:rPr lang="en-US" altLang="ko-KR" sz="2000" dirty="0">
                <a:latin typeface="+mn-ea"/>
              </a:rPr>
              <a:t>Laptop </a:t>
            </a:r>
            <a:r>
              <a:rPr lang="ko-KR" altLang="en-US" sz="2000" dirty="0">
                <a:latin typeface="+mn-ea"/>
              </a:rPr>
              <a:t>클래스를 추가하고자 한다면 </a:t>
            </a:r>
            <a:r>
              <a:rPr lang="en-US" altLang="ko-KR" sz="2000" dirty="0" err="1">
                <a:latin typeface="+mn-ea"/>
              </a:rPr>
              <a:t>getComputer</a:t>
            </a:r>
            <a:r>
              <a:rPr lang="en-US" altLang="ko-KR" sz="2000" dirty="0">
                <a:latin typeface="+mn-ea"/>
              </a:rPr>
              <a:t>()</a:t>
            </a:r>
            <a:r>
              <a:rPr lang="ko-KR" altLang="en-US" sz="2000" dirty="0">
                <a:latin typeface="+mn-ea"/>
              </a:rPr>
              <a:t>의 수정 없이 </a:t>
            </a:r>
            <a:r>
              <a:rPr lang="en-US" altLang="ko-KR" sz="2000" dirty="0" err="1">
                <a:latin typeface="+mn-ea"/>
              </a:rPr>
              <a:t>LaptopFactory</a:t>
            </a:r>
            <a:r>
              <a:rPr lang="ko-KR" altLang="en-US" sz="2000" dirty="0">
                <a:latin typeface="+mn-ea"/>
              </a:rPr>
              <a:t>만 작성해주면 됩니다</a:t>
            </a:r>
            <a:r>
              <a:rPr lang="en-US" altLang="ko-KR" sz="2000" dirty="0">
                <a:latin typeface="+mn-ea"/>
              </a:rPr>
              <a:t>.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이러한 특징에 기반하여 추상 </a:t>
            </a:r>
            <a:r>
              <a:rPr lang="ko-KR" altLang="en-US" sz="2000" dirty="0" err="1">
                <a:latin typeface="+mn-ea"/>
              </a:rPr>
              <a:t>팩토리</a:t>
            </a:r>
            <a:r>
              <a:rPr lang="ko-KR" altLang="en-US" sz="2000" dirty="0">
                <a:latin typeface="+mn-ea"/>
              </a:rPr>
              <a:t> 패턴은 </a:t>
            </a:r>
            <a:r>
              <a:rPr lang="en-US" altLang="ko-KR" sz="2000" dirty="0">
                <a:latin typeface="+mn-ea"/>
              </a:rPr>
              <a:t>"Factory of Factories"</a:t>
            </a:r>
            <a:r>
              <a:rPr lang="ko-KR" altLang="en-US" sz="2000" dirty="0">
                <a:latin typeface="+mn-ea"/>
              </a:rPr>
              <a:t>라고도 불립니다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fontAlgn="t">
              <a:lnSpc>
                <a:spcPct val="170000"/>
              </a:lnSpc>
            </a:pPr>
            <a:r>
              <a:rPr lang="ko-KR" altLang="en-US" sz="2000" dirty="0">
                <a:latin typeface="+mn-ea"/>
              </a:rPr>
              <a:t>추상 </a:t>
            </a:r>
            <a:r>
              <a:rPr lang="ko-KR" altLang="en-US" sz="2000" dirty="0" err="1">
                <a:latin typeface="+mn-ea"/>
              </a:rPr>
              <a:t>팩토리</a:t>
            </a:r>
            <a:r>
              <a:rPr lang="ko-KR" altLang="en-US" sz="2000" dirty="0">
                <a:latin typeface="+mn-ea"/>
              </a:rPr>
              <a:t> 패턴은 </a:t>
            </a:r>
            <a:r>
              <a:rPr lang="ko-KR" altLang="en-US" sz="2000" dirty="0" err="1">
                <a:latin typeface="+mn-ea"/>
              </a:rPr>
              <a:t>팩토리</a:t>
            </a:r>
            <a:r>
              <a:rPr lang="ko-KR" altLang="en-US" sz="2000" dirty="0">
                <a:latin typeface="+mn-ea"/>
              </a:rPr>
              <a:t> 패턴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팩토리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메소드</a:t>
            </a:r>
            <a:r>
              <a:rPr lang="ko-KR" altLang="en-US" sz="2000" dirty="0">
                <a:latin typeface="+mn-ea"/>
              </a:rPr>
              <a:t> 패턴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의 </a:t>
            </a:r>
            <a:r>
              <a:rPr lang="ko-KR" altLang="en-US" sz="2000" dirty="0" err="1">
                <a:latin typeface="+mn-ea"/>
              </a:rPr>
              <a:t>조건문</a:t>
            </a:r>
            <a:r>
              <a:rPr lang="en-US" altLang="ko-KR" sz="2000" dirty="0">
                <a:latin typeface="+mn-ea"/>
              </a:rPr>
              <a:t>(if-else, switch </a:t>
            </a:r>
            <a:r>
              <a:rPr lang="ko-KR" altLang="en-US" sz="2000" dirty="0">
                <a:latin typeface="+mn-ea"/>
              </a:rPr>
              <a:t>등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으로부터 벗어납니다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74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C03CC78-1385-4A53-81DB-5846B780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en-US" sz="1600" b="1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C1F3273-4760-439D-AE84-92C959DB3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89977"/>
              </p:ext>
            </p:extLst>
          </p:nvPr>
        </p:nvGraphicFramePr>
        <p:xfrm>
          <a:off x="1708761" y="2222653"/>
          <a:ext cx="85725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="" xmlns:a16="http://schemas.microsoft.com/office/drawing/2014/main" val="2142344378"/>
                    </a:ext>
                  </a:extLst>
                </a:gridCol>
                <a:gridCol w="2847975">
                  <a:extLst>
                    <a:ext uri="{9D8B030D-6E8A-4147-A177-3AD203B41FA5}">
                      <a16:colId xmlns="" xmlns:a16="http://schemas.microsoft.com/office/drawing/2014/main" val="3452511177"/>
                    </a:ext>
                  </a:extLst>
                </a:gridCol>
                <a:gridCol w="2857500">
                  <a:extLst>
                    <a:ext uri="{9D8B030D-6E8A-4147-A177-3AD203B41FA5}">
                      <a16:colId xmlns="" xmlns:a16="http://schemas.microsoft.com/office/drawing/2014/main" val="128517834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생성(</a:t>
                      </a:r>
                      <a:r>
                        <a:rPr lang="af-ZA" dirty="0" err="1">
                          <a:solidFill>
                            <a:schemeClr val="tx1"/>
                          </a:solidFill>
                          <a:effectLst/>
                        </a:rPr>
                        <a:t>Creational</a:t>
                      </a: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패턴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구조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af-ZA" err="1">
                          <a:solidFill>
                            <a:schemeClr val="tx1"/>
                          </a:solidFill>
                          <a:effectLst/>
                        </a:rPr>
                        <a:t>Structural</a:t>
                      </a: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패턴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행동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af-ZA" err="1">
                          <a:solidFill>
                            <a:schemeClr val="tx1"/>
                          </a:solidFill>
                          <a:effectLst/>
                        </a:rPr>
                        <a:t>Behavioral</a:t>
                      </a: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패턴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2908447"/>
                  </a:ext>
                </a:extLst>
              </a:tr>
              <a:tr h="1628773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Singleton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Abstract</a:t>
                      </a: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Factory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smtClean="0">
                          <a:solidFill>
                            <a:schemeClr val="tx1"/>
                          </a:solidFill>
                          <a:effectLst/>
                        </a:rPr>
                        <a:t>Factory(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Method)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Builder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Prototype</a:t>
                      </a:r>
                      <a:endParaRPr lang="ko-KR" altLang="en-US" dirty="0"/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Adapter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Composite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 err="1">
                          <a:solidFill>
                            <a:schemeClr val="tx1"/>
                          </a:solidFill>
                          <a:effectLst/>
                        </a:rPr>
                        <a:t>Decorator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Facade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Flyweight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Proxy</a:t>
                      </a:r>
                      <a:endParaRPr lang="ko-KR" alt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r>
                        <a:rPr lang="af-ZA" dirty="0">
                          <a:solidFill>
                            <a:schemeClr val="tx1"/>
                          </a:solidFill>
                          <a:effectLst/>
                        </a:rPr>
                        <a:t>Command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Interpreter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Iterator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Mediator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Memento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Observer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Strategy</a:t>
                      </a:r>
                      <a:endParaRPr lang="ko-KR" alt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af-ZA" altLang="ko-KR" dirty="0">
                          <a:solidFill>
                            <a:schemeClr val="tx1"/>
                          </a:solidFill>
                          <a:effectLst/>
                        </a:rPr>
                        <a:t>Template Method</a:t>
                      </a:r>
                      <a:endParaRPr lang="ko-KR" alt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0651152"/>
                  </a:ext>
                </a:extLst>
              </a:tr>
            </a:tbl>
          </a:graphicData>
        </a:graphic>
      </p:graphicFrame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96F331F0-47BF-4E05-A0F2-FEC025C4FBFF}"/>
              </a:ext>
            </a:extLst>
          </p:cNvPr>
          <p:cNvSpPr txBox="1">
            <a:spLocks/>
          </p:cNvSpPr>
          <p:nvPr/>
        </p:nvSpPr>
        <p:spPr>
          <a:xfrm>
            <a:off x="1361876" y="839012"/>
            <a:ext cx="9144000" cy="101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>
                <a:ea typeface="맑은 고딕"/>
              </a:rPr>
              <a:t>디자인 패턴의 종류</a:t>
            </a:r>
            <a:endParaRPr lang="ko-KR" sz="6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513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7"/>
            <a:ext cx="10771414" cy="1325563"/>
          </a:xfrm>
        </p:spPr>
        <p:txBody>
          <a:bodyPr>
            <a:normAutofit/>
          </a:bodyPr>
          <a:lstStyle/>
          <a:p>
            <a:pPr fontAlgn="t"/>
            <a:r>
              <a:rPr lang="en-US" altLang="ko-KR" dirty="0">
                <a:ea typeface="맑은 고딕"/>
              </a:rPr>
              <a:t>5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 smtClean="0">
                <a:latin typeface="+mj-ea"/>
              </a:rPr>
              <a:t>빌더</a:t>
            </a:r>
            <a:r>
              <a:rPr lang="ko-KR" altLang="en-US" dirty="0" smtClean="0">
                <a:latin typeface="+mj-ea"/>
              </a:rPr>
              <a:t> 패턴 </a:t>
            </a:r>
            <a:r>
              <a:rPr lang="en-US" altLang="ko-KR" dirty="0" smtClean="0">
                <a:latin typeface="+mj-ea"/>
              </a:rPr>
              <a:t>(Builder Pattern)</a:t>
            </a:r>
            <a:endParaRPr lang="en-US" altLang="ko-KR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064"/>
            <a:ext cx="10515600" cy="3964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err="1" smtClean="0">
                <a:latin typeface="Malgun Gothic"/>
                <a:ea typeface="Malgun Gothic"/>
                <a:cs typeface="+mn-lt"/>
              </a:rPr>
              <a:t>빌</a:t>
            </a:r>
            <a:r>
              <a:rPr lang="ko-KR" altLang="en-US" sz="2000" b="1" dirty="0" err="1">
                <a:latin typeface="Malgun Gothic"/>
                <a:ea typeface="Malgun Gothic"/>
                <a:cs typeface="+mn-lt"/>
              </a:rPr>
              <a:t>더</a:t>
            </a:r>
            <a:r>
              <a:rPr lang="ko-KR" altLang="en-US" sz="2000" b="1" dirty="0" smtClean="0">
                <a:latin typeface="Malgun Gothic"/>
                <a:ea typeface="Malgun Gothic"/>
                <a:cs typeface="+mn-lt"/>
              </a:rPr>
              <a:t> 패턴이란</a:t>
            </a:r>
            <a:r>
              <a:rPr lang="en-US" altLang="ko-KR" sz="2000" b="1" dirty="0" smtClean="0">
                <a:latin typeface="Malgun Gothic"/>
                <a:ea typeface="Malgun Gothic"/>
                <a:cs typeface="+mn-lt"/>
              </a:rPr>
              <a:t>?</a:t>
            </a:r>
            <a:endParaRPr 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Builder </a:t>
            </a:r>
            <a:r>
              <a:rPr lang="ko-KR" altLang="en-US" sz="1600" dirty="0"/>
              <a:t>클래스를 만들어 필수 값에 대해서는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통해</a:t>
            </a:r>
            <a:r>
              <a:rPr lang="en-US" altLang="ko-KR" sz="1600" dirty="0"/>
              <a:t>, </a:t>
            </a:r>
            <a:r>
              <a:rPr lang="ko-KR" altLang="en-US" sz="1600" dirty="0"/>
              <a:t>선택적인 값들에 대해서는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통해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값을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후에 </a:t>
            </a:r>
            <a:r>
              <a:rPr lang="en-US" altLang="ko-KR" sz="1600" dirty="0"/>
              <a:t>build()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통해 </a:t>
            </a:r>
            <a:r>
              <a:rPr lang="ko-KR" altLang="en-US" sz="1600" dirty="0" smtClean="0"/>
              <a:t>최종적으로</a:t>
            </a:r>
            <a:r>
              <a:rPr lang="ko-KR" altLang="en-US" sz="1600" dirty="0"/>
              <a:t> 하나의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리턴하는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/>
              <a:t>많은 </a:t>
            </a:r>
            <a:r>
              <a:rPr lang="en-US" altLang="ko-KR" sz="1600" dirty="0"/>
              <a:t>Optional</a:t>
            </a:r>
            <a:r>
              <a:rPr lang="ko-KR" altLang="en-US" sz="1600" dirty="0"/>
              <a:t>한 멤버 변수</a:t>
            </a:r>
            <a:r>
              <a:rPr lang="en-US" altLang="ko-KR" sz="1600" dirty="0"/>
              <a:t>(</a:t>
            </a:r>
            <a:r>
              <a:rPr lang="ko-KR" altLang="en-US" sz="1600" dirty="0"/>
              <a:t>혹은 </a:t>
            </a:r>
            <a:r>
              <a:rPr lang="ko-KR" altLang="en-US" sz="1600" dirty="0" err="1"/>
              <a:t>파라미터</a:t>
            </a:r>
            <a:r>
              <a:rPr lang="en-US" altLang="ko-KR" sz="1600" dirty="0"/>
              <a:t>)</a:t>
            </a:r>
            <a:r>
              <a:rPr lang="ko-KR" altLang="en-US" sz="1600" dirty="0"/>
              <a:t>나 지속성 없는 상태 값들에 대해 처리해야 하는 문제들을 </a:t>
            </a:r>
            <a:r>
              <a:rPr lang="ko-KR" altLang="en-US" sz="1600" dirty="0" smtClean="0"/>
              <a:t>해결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ea typeface="맑은 고딕"/>
              </a:rPr>
              <a:t>-&gt;  </a:t>
            </a:r>
            <a:r>
              <a:rPr lang="ko-KR" altLang="en-US" sz="1600" dirty="0" err="1" smtClean="0"/>
              <a:t>팩토리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패턴이나 추상 </a:t>
            </a:r>
            <a:r>
              <a:rPr lang="ko-KR" altLang="en-US" sz="1600" dirty="0" err="1"/>
              <a:t>팩토리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패턴은 </a:t>
            </a:r>
            <a:r>
              <a:rPr lang="ko-KR" altLang="en-US" sz="1600" b="1" dirty="0" smtClean="0"/>
              <a:t>클라이언트로부터 </a:t>
            </a:r>
            <a:r>
              <a:rPr lang="ko-KR" altLang="en-US" sz="1600" b="1" dirty="0" err="1"/>
              <a:t>팩토리</a:t>
            </a:r>
            <a:r>
              <a:rPr lang="ko-KR" altLang="en-US" sz="1600" b="1" dirty="0"/>
              <a:t> 클래스로 많은 </a:t>
            </a:r>
            <a:r>
              <a:rPr lang="ko-KR" altLang="en-US" sz="1600" b="1" dirty="0" err="1"/>
              <a:t>파라미터를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넘겨주거나 </a:t>
            </a:r>
            <a:r>
              <a:rPr lang="en-US" altLang="ko-KR" sz="1600" b="1" dirty="0" smtClean="0"/>
              <a:t>Null </a:t>
            </a:r>
            <a:r>
              <a:rPr lang="ko-KR" altLang="en-US" sz="1600" b="1" dirty="0" smtClean="0"/>
              <a:t>또는 많은 </a:t>
            </a:r>
            <a:r>
              <a:rPr lang="ko-KR" altLang="en-US" sz="1600" b="1" dirty="0" err="1" smtClean="0"/>
              <a:t>파라미터</a:t>
            </a:r>
            <a:r>
              <a:rPr lang="ko-KR" altLang="en-US" sz="1600" b="1" dirty="0" smtClean="0"/>
              <a:t> 값</a:t>
            </a:r>
            <a:r>
              <a:rPr lang="en-US" altLang="ko-KR" sz="1600" b="1" dirty="0" smtClean="0"/>
              <a:t>, </a:t>
            </a:r>
            <a:r>
              <a:rPr lang="ko-KR" altLang="en-US" sz="1600" b="1" dirty="0"/>
              <a:t>순서 등에 대한 관리가 </a:t>
            </a:r>
            <a:r>
              <a:rPr lang="ko-KR" altLang="en-US" sz="1600" b="1" dirty="0" smtClean="0"/>
              <a:t>어려워지고 </a:t>
            </a:r>
            <a:r>
              <a:rPr lang="en-US" altLang="ko-KR" sz="1600" b="1" dirty="0" smtClean="0"/>
              <a:t>sub </a:t>
            </a:r>
            <a:r>
              <a:rPr lang="ko-KR" altLang="en-US" sz="1600" b="1" dirty="0" smtClean="0"/>
              <a:t>클래스가 무거워지고 복잡해지면서 많은 이슈들이 발생</a:t>
            </a:r>
            <a:endParaRPr lang="en-US" altLang="ko-KR" sz="1600" b="1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sz="1800" dirty="0"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21" y="4116975"/>
            <a:ext cx="1083400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2000" b="1" dirty="0" err="1" smtClean="0">
                <a:latin typeface="+mn-ea"/>
              </a:rPr>
              <a:t>빌더</a:t>
            </a:r>
            <a:r>
              <a:rPr lang="ko-KR" altLang="en-US" sz="2000" b="1" dirty="0" smtClean="0">
                <a:latin typeface="+mn-ea"/>
              </a:rPr>
              <a:t> 패턴 생성 방법</a:t>
            </a:r>
            <a:endParaRPr lang="en-US" altLang="ko-KR" sz="2000" b="1" dirty="0" smtClean="0"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err="1" smtClean="0">
                <a:latin typeface="+mn-ea"/>
              </a:rPr>
              <a:t>빌더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클래스를 </a:t>
            </a:r>
            <a:r>
              <a:rPr lang="en-US" altLang="ko-KR" sz="1400" dirty="0">
                <a:latin typeface="+mn-ea"/>
              </a:rPr>
              <a:t>Static Nested Class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smtClean="0">
                <a:latin typeface="+mn-ea"/>
              </a:rPr>
              <a:t>생성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이때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관례적으로 생성하고자 하는 클래스 이름 뒤에 </a:t>
            </a:r>
            <a:r>
              <a:rPr lang="en-US" altLang="ko-KR" sz="1400" dirty="0">
                <a:latin typeface="+mn-ea"/>
              </a:rPr>
              <a:t>Builder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 smtClean="0">
                <a:latin typeface="+mn-ea"/>
              </a:rPr>
              <a:t>붙인다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fontAlgn="t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빌더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클래스의 </a:t>
            </a:r>
            <a:r>
              <a:rPr lang="ko-KR" altLang="en-US" sz="1400" dirty="0" err="1">
                <a:latin typeface="+mn-ea"/>
              </a:rPr>
              <a:t>생성자는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public</a:t>
            </a:r>
            <a:r>
              <a:rPr lang="ko-KR" altLang="en-US" sz="1400" dirty="0">
                <a:latin typeface="+mn-ea"/>
              </a:rPr>
              <a:t>으로 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필수 값들에 대해 생성자의 </a:t>
            </a:r>
            <a:r>
              <a:rPr lang="ko-KR" altLang="en-US" sz="1400" dirty="0" err="1">
                <a:latin typeface="+mn-ea"/>
              </a:rPr>
              <a:t>파라미터로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받음</a:t>
            </a:r>
            <a:endParaRPr lang="ko-KR" altLang="en-US" sz="1400" dirty="0"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2. Optional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값들에 대해서는 각각의 속성마다 </a:t>
            </a:r>
            <a:r>
              <a:rPr lang="ko-KR" altLang="en-US" sz="1400" dirty="0" err="1">
                <a:latin typeface="+mn-ea"/>
              </a:rPr>
              <a:t>메소드로</a:t>
            </a:r>
            <a:r>
              <a:rPr lang="ko-KR" altLang="en-US" sz="1400" dirty="0">
                <a:latin typeface="+mn-ea"/>
              </a:rPr>
              <a:t> 제공하며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메소드의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리턴 값이 </a:t>
            </a:r>
            <a:r>
              <a:rPr lang="ko-KR" altLang="en-US" sz="1400" dirty="0" err="1">
                <a:latin typeface="+mn-ea"/>
              </a:rPr>
              <a:t>빌더</a:t>
            </a:r>
            <a:r>
              <a:rPr lang="ko-KR" altLang="en-US" sz="1400" dirty="0">
                <a:latin typeface="+mn-ea"/>
              </a:rPr>
              <a:t> 객체 자신이어야 </a:t>
            </a:r>
            <a:r>
              <a:rPr lang="ko-KR" altLang="en-US" sz="1400" dirty="0" smtClean="0">
                <a:latin typeface="+mn-ea"/>
              </a:rPr>
              <a:t>한</a:t>
            </a:r>
            <a:r>
              <a:rPr lang="ko-KR" altLang="en-US" sz="1400" dirty="0">
                <a:latin typeface="+mn-ea"/>
              </a:rPr>
              <a:t>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3. </a:t>
            </a:r>
            <a:r>
              <a:rPr lang="ko-KR" altLang="en-US" sz="1400" dirty="0" err="1" smtClean="0">
                <a:latin typeface="+mn-ea"/>
              </a:rPr>
              <a:t>빌더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클래스 내에 </a:t>
            </a:r>
            <a:r>
              <a:rPr lang="en-US" altLang="ko-KR" sz="1400" dirty="0">
                <a:latin typeface="+mn-ea"/>
              </a:rPr>
              <a:t>build() </a:t>
            </a:r>
            <a:r>
              <a:rPr lang="ko-KR" altLang="en-US" sz="1400" dirty="0" err="1">
                <a:latin typeface="+mn-ea"/>
              </a:rPr>
              <a:t>메소드를</a:t>
            </a:r>
            <a:r>
              <a:rPr lang="ko-KR" altLang="en-US" sz="1400" dirty="0">
                <a:latin typeface="+mn-ea"/>
              </a:rPr>
              <a:t> 정의하여 </a:t>
            </a:r>
            <a:r>
              <a:rPr lang="ko-KR" altLang="en-US" sz="1400" dirty="0" smtClean="0">
                <a:latin typeface="+mn-ea"/>
              </a:rPr>
              <a:t>최종 </a:t>
            </a:r>
            <a:r>
              <a:rPr lang="ko-KR" altLang="en-US" sz="1400" dirty="0">
                <a:latin typeface="+mn-ea"/>
              </a:rPr>
              <a:t>생성된 </a:t>
            </a:r>
            <a:r>
              <a:rPr lang="ko-KR" altLang="en-US" sz="1400" dirty="0" err="1" smtClean="0">
                <a:latin typeface="+mn-ea"/>
              </a:rPr>
              <a:t>인스턴</a:t>
            </a:r>
            <a:r>
              <a:rPr lang="ko-KR" altLang="en-US" sz="1400" dirty="0" err="1">
                <a:latin typeface="+mn-ea"/>
              </a:rPr>
              <a:t>스</a:t>
            </a:r>
            <a:r>
              <a:rPr lang="ko-KR" altLang="en-US" sz="1400" dirty="0" err="1" smtClean="0">
                <a:latin typeface="+mn-ea"/>
              </a:rPr>
              <a:t>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제공합니다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smtClean="0">
                <a:latin typeface="+mn-ea"/>
              </a:rPr>
              <a:t>build</a:t>
            </a:r>
            <a:r>
              <a:rPr lang="en-US" altLang="ko-KR" sz="1400" dirty="0">
                <a:latin typeface="+mn-ea"/>
              </a:rPr>
              <a:t>()</a:t>
            </a:r>
            <a:r>
              <a:rPr lang="ko-KR" altLang="en-US" sz="1400" dirty="0">
                <a:latin typeface="+mn-ea"/>
              </a:rPr>
              <a:t>를 통해서만 객체 생성을 제공하기 때문에 생성 대상이 되는 클래스의 </a:t>
            </a:r>
            <a:r>
              <a:rPr lang="ko-KR" altLang="en-US" sz="1400" dirty="0" err="1">
                <a:latin typeface="+mn-ea"/>
              </a:rPr>
              <a:t>생성자는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private</a:t>
            </a:r>
            <a:r>
              <a:rPr lang="ko-KR" altLang="en-US" sz="1400" dirty="0">
                <a:latin typeface="+mn-ea"/>
              </a:rPr>
              <a:t>으로 정의해야 </a:t>
            </a:r>
            <a:r>
              <a:rPr lang="ko-KR" altLang="en-US" sz="1400" dirty="0" smtClean="0">
                <a:latin typeface="+mn-ea"/>
              </a:rPr>
              <a:t>한</a:t>
            </a:r>
            <a:r>
              <a:rPr lang="ko-KR" altLang="en-US" sz="1400" dirty="0">
                <a:latin typeface="+mn-ea"/>
              </a:rPr>
              <a:t>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3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7"/>
            <a:ext cx="10771414" cy="1325563"/>
          </a:xfrm>
        </p:spPr>
        <p:txBody>
          <a:bodyPr>
            <a:normAutofit/>
          </a:bodyPr>
          <a:lstStyle/>
          <a:p>
            <a:pPr fontAlgn="t"/>
            <a:r>
              <a:rPr lang="en-US" altLang="ko-KR" dirty="0">
                <a:ea typeface="맑은 고딕"/>
              </a:rPr>
              <a:t>5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 smtClean="0">
                <a:latin typeface="+mj-ea"/>
              </a:rPr>
              <a:t>빌더</a:t>
            </a:r>
            <a:r>
              <a:rPr lang="ko-KR" altLang="en-US" dirty="0" smtClean="0">
                <a:latin typeface="+mj-ea"/>
              </a:rPr>
              <a:t> 패턴 예</a:t>
            </a:r>
            <a:r>
              <a:rPr lang="ko-KR" altLang="en-US" dirty="0">
                <a:latin typeface="+mj-ea"/>
              </a:rPr>
              <a:t>제</a:t>
            </a:r>
            <a:endParaRPr lang="en-US" altLang="ko-KR" dirty="0"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0" y="1436914"/>
            <a:ext cx="3019650" cy="4841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01" y="1436914"/>
            <a:ext cx="3983799" cy="4841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79" y="1436913"/>
            <a:ext cx="4100943" cy="3682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51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7"/>
            <a:ext cx="10771414" cy="1325563"/>
          </a:xfrm>
        </p:spPr>
        <p:txBody>
          <a:bodyPr>
            <a:normAutofit/>
          </a:bodyPr>
          <a:lstStyle/>
          <a:p>
            <a:pPr fontAlgn="t"/>
            <a:r>
              <a:rPr lang="en-US" altLang="ko-KR" dirty="0">
                <a:ea typeface="맑은 고딕"/>
              </a:rPr>
              <a:t>5</a:t>
            </a:r>
            <a:r>
              <a:rPr lang="ko-KR" altLang="en-US" dirty="0" smtClean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 smtClean="0">
                <a:latin typeface="+mj-ea"/>
              </a:rPr>
              <a:t>빌더</a:t>
            </a:r>
            <a:r>
              <a:rPr lang="ko-KR" altLang="en-US" dirty="0" smtClean="0">
                <a:latin typeface="+mj-ea"/>
              </a:rPr>
              <a:t> 패턴 예</a:t>
            </a:r>
            <a:r>
              <a:rPr lang="ko-KR" altLang="en-US" dirty="0">
                <a:latin typeface="+mj-ea"/>
              </a:rPr>
              <a:t>제</a:t>
            </a:r>
            <a:endParaRPr lang="en-US" altLang="ko-KR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8" y="1452412"/>
            <a:ext cx="5172797" cy="2124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13357" y="3820886"/>
            <a:ext cx="7977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각 인자가 어떤 의미인지 알기 </a:t>
            </a:r>
            <a:r>
              <a:rPr lang="ko-KR" altLang="en-US" dirty="0" smtClean="0">
                <a:latin typeface="+mn-ea"/>
              </a:rPr>
              <a:t>쉽</a:t>
            </a:r>
            <a:r>
              <a:rPr lang="ko-KR" altLang="en-US" dirty="0">
                <a:latin typeface="+mn-ea"/>
              </a:rPr>
              <a:t>다</a:t>
            </a:r>
            <a:endParaRPr lang="en-US" altLang="ko-KR" dirty="0"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setter </a:t>
            </a:r>
            <a:r>
              <a:rPr lang="ko-KR" altLang="en-US" dirty="0" err="1">
                <a:latin typeface="+mn-ea"/>
              </a:rPr>
              <a:t>메소드가</a:t>
            </a:r>
            <a:r>
              <a:rPr lang="ko-KR" altLang="en-US" dirty="0">
                <a:latin typeface="+mn-ea"/>
              </a:rPr>
              <a:t> 없으므로 변경 불가능 객체를 만들 수 </a:t>
            </a:r>
            <a:r>
              <a:rPr lang="ko-KR" altLang="en-US" dirty="0" smtClean="0">
                <a:latin typeface="+mn-ea"/>
              </a:rPr>
              <a:t>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한 번에 객체를 생성하므로 객체 일관성이 깨지지 않는다</a:t>
            </a:r>
            <a:r>
              <a:rPr lang="en-US" altLang="ko-KR" dirty="0">
                <a:latin typeface="+mn-ea"/>
              </a:rPr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build() </a:t>
            </a:r>
            <a:r>
              <a:rPr lang="ko-KR" altLang="en-US" dirty="0">
                <a:latin typeface="+mn-ea"/>
              </a:rPr>
              <a:t>함수가 잘못된 값이 입력되었는지 검증하게 할 수도 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07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692135-2BF1-40BD-AE2C-AAA09A41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생성 패턴 (</a:t>
            </a:r>
            <a:r>
              <a:rPr lang="ko-KR" altLang="en-US" dirty="0" err="1">
                <a:ea typeface="맑은 고딕"/>
              </a:rPr>
              <a:t>Creational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Pattern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136A68-E71D-4A46-9101-98DB9298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ea typeface="맑은 고딕"/>
              </a:rPr>
              <a:t>생성 패턴이란?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sz="2000" dirty="0">
                <a:ea typeface="+mn-lt"/>
                <a:cs typeface="+mn-lt"/>
              </a:rPr>
              <a:t>생성패턴은 인스턴스를 만드는 절차를 </a:t>
            </a:r>
            <a:r>
              <a:rPr lang="ko-KR" sz="2000" b="1" dirty="0" err="1">
                <a:ea typeface="+mn-lt"/>
                <a:cs typeface="+mn-lt"/>
              </a:rPr>
              <a:t>추상화</a:t>
            </a:r>
            <a:r>
              <a:rPr lang="ko-KR" sz="2000" dirty="0" err="1">
                <a:ea typeface="+mn-lt"/>
                <a:cs typeface="+mn-lt"/>
              </a:rPr>
              <a:t>하는</a:t>
            </a:r>
            <a:r>
              <a:rPr lang="ko-KR" sz="2000" dirty="0">
                <a:ea typeface="+mn-lt"/>
                <a:cs typeface="+mn-lt"/>
              </a:rPr>
              <a:t> 패턴</a:t>
            </a:r>
            <a:endParaRPr lang="ko-KR" sz="2000" dirty="0">
              <a:ea typeface="맑은 고딕" panose="020B0503020000020004" pitchFamily="34" charset="-127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sz="2000" b="1" dirty="0">
                <a:ea typeface="+mn-lt"/>
                <a:cs typeface="+mn-lt"/>
              </a:rPr>
              <a:t>시스템으로부터</a:t>
            </a:r>
            <a:r>
              <a:rPr lang="ko-KR" sz="2000" dirty="0">
                <a:ea typeface="+mn-lt"/>
                <a:cs typeface="+mn-lt"/>
              </a:rPr>
              <a:t> 객체의 생성/합성 방법을 </a:t>
            </a:r>
            <a:r>
              <a:rPr lang="ko-KR" altLang="en-US" sz="2000" b="1" dirty="0">
                <a:ea typeface="+mn-lt"/>
                <a:cs typeface="+mn-lt"/>
              </a:rPr>
              <a:t>분리</a:t>
            </a:r>
            <a:endParaRPr lang="ko-KR" sz="20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ea typeface="+mn-lt"/>
                <a:cs typeface="+mn-lt"/>
              </a:rPr>
              <a:t>생성패턴은</a:t>
            </a:r>
            <a:r>
              <a:rPr lang="ko-KR" sz="2000" dirty="0">
                <a:ea typeface="+mn-lt"/>
                <a:cs typeface="+mn-lt"/>
              </a:rPr>
              <a:t> 시스템이 어떤 구체 클래스를 사용하는지, 또한 인스턴스들이 어떻게 만들어지고 어떻게 합성되는지에 대한 정보를 완전히 </a:t>
            </a:r>
            <a:r>
              <a:rPr lang="ko-KR" sz="2000" dirty="0" err="1">
                <a:ea typeface="+mn-lt"/>
                <a:cs typeface="+mn-lt"/>
              </a:rPr>
              <a:t>가려줌</a:t>
            </a:r>
            <a:endParaRPr lang="ko-KR" sz="2000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46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1EA8B5-6671-4998-AE28-6D59B1D2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1.싱글톤 패턴 </a:t>
            </a:r>
            <a:r>
              <a:rPr lang="ko-KR" altLang="en-US" dirty="0" err="1">
                <a:ea typeface="맑은 고딕"/>
              </a:rPr>
              <a:t>Singleton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2B6C64D-DB85-493D-8917-429DD2D7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30"/>
            <a:ext cx="11038900" cy="353358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ko-KR" altLang="en-US" b="1" dirty="0" err="1">
                <a:ea typeface="+mn-lt"/>
                <a:cs typeface="+mn-lt"/>
              </a:rPr>
              <a:t>싱글톤</a:t>
            </a:r>
            <a:r>
              <a:rPr lang="ko-KR" altLang="en-US" b="1" dirty="0">
                <a:ea typeface="+mn-lt"/>
                <a:cs typeface="+mn-lt"/>
              </a:rPr>
              <a:t> 패턴이란?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sz="2400" dirty="0" err="1">
                <a:ea typeface="+mn-lt"/>
                <a:cs typeface="+mn-lt"/>
              </a:rPr>
              <a:t>싱글톤</a:t>
            </a:r>
            <a:r>
              <a:rPr lang="ko-KR" sz="2400" dirty="0">
                <a:ea typeface="+mn-lt"/>
                <a:cs typeface="+mn-lt"/>
              </a:rPr>
              <a:t> 패턴은 객체지향 디자인 패턴에서 가장 유명한 패턴 중 하나</a:t>
            </a:r>
            <a:r>
              <a:rPr lang="ko-KR" altLang="en-US" sz="2400" dirty="0">
                <a:ea typeface="+mn-lt"/>
                <a:cs typeface="+mn-lt"/>
              </a:rPr>
              <a:t> </a:t>
            </a:r>
            <a:r>
              <a:rPr lang="ko-KR" sz="2400" dirty="0">
                <a:ea typeface="+mn-lt"/>
                <a:cs typeface="+mn-lt"/>
              </a:rPr>
              <a:t>어떤 클래스의 인스턴스가 오</a:t>
            </a:r>
            <a:r>
              <a:rPr lang="ko-KR" altLang="en-US" sz="2400" dirty="0">
                <a:ea typeface="+mn-lt"/>
                <a:cs typeface="+mn-lt"/>
              </a:rPr>
              <a:t>직</a:t>
            </a:r>
            <a:r>
              <a:rPr lang="ko-KR" sz="2400" dirty="0">
                <a:ea typeface="+mn-lt"/>
                <a:cs typeface="+mn-lt"/>
              </a:rPr>
              <a:t> 하나임을 보장하며, 이 인스턴스에 접근할 수 있는 전역적인 접촉점을 제공하는 패턴</a:t>
            </a:r>
            <a:endParaRPr lang="en-US" altLang="ko-KR" sz="2400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ko-KR" sz="2400" dirty="0">
                <a:ea typeface="+mn-lt"/>
                <a:cs typeface="+mn-lt"/>
              </a:rPr>
              <a:t>정리하자면, 프로그램 시작부터 종료 시까지 어떤 클래스의 </a:t>
            </a:r>
            <a:r>
              <a:rPr lang="ko-KR" altLang="en-US" sz="2400" dirty="0">
                <a:ea typeface="+mn-lt"/>
                <a:cs typeface="+mn-lt"/>
              </a:rPr>
              <a:t>인스턴스가</a:t>
            </a:r>
            <a:r>
              <a:rPr lang="ko-KR" sz="2400" dirty="0">
                <a:ea typeface="+mn-lt"/>
                <a:cs typeface="+mn-lt"/>
              </a:rPr>
              <a:t> 메모리 상에 단 </a:t>
            </a:r>
            <a:r>
              <a:rPr lang="ko-KR" sz="2400" dirty="0" err="1">
                <a:ea typeface="+mn-lt"/>
                <a:cs typeface="+mn-lt"/>
              </a:rPr>
              <a:t>하나만존재할</a:t>
            </a:r>
            <a:r>
              <a:rPr lang="ko-KR" sz="2400" dirty="0">
                <a:ea typeface="+mn-lt"/>
                <a:cs typeface="+mn-lt"/>
              </a:rPr>
              <a:t> 수 있게 하고 이 </a:t>
            </a:r>
            <a:r>
              <a:rPr lang="ko-KR" altLang="en-US" sz="2400" dirty="0">
                <a:ea typeface="+mn-lt"/>
                <a:cs typeface="+mn-lt"/>
              </a:rPr>
              <a:t>인스턴스에</a:t>
            </a:r>
            <a:r>
              <a:rPr lang="ko-KR" sz="2400" dirty="0">
                <a:ea typeface="+mn-lt"/>
                <a:cs typeface="+mn-lt"/>
              </a:rPr>
              <a:t> 대해 어디에서나 </a:t>
            </a:r>
            <a:r>
              <a:rPr lang="ko-KR" altLang="en-US" sz="2400" dirty="0">
                <a:ea typeface="+mn-lt"/>
                <a:cs typeface="+mn-lt"/>
              </a:rPr>
              <a:t>접근할 수</a:t>
            </a:r>
            <a:r>
              <a:rPr lang="ko-KR" sz="2400" dirty="0">
                <a:ea typeface="+mn-lt"/>
                <a:cs typeface="+mn-lt"/>
              </a:rPr>
              <a:t> 있도록 하는 </a:t>
            </a:r>
            <a:r>
              <a:rPr lang="ko-KR" altLang="en-US" sz="2400" dirty="0">
                <a:ea typeface="+mn-lt"/>
                <a:cs typeface="+mn-lt"/>
              </a:rPr>
              <a:t>패턴</a:t>
            </a:r>
            <a:endParaRPr lang="ko-KR" sz="240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687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5E28D6-C8E6-434C-96C5-B2128F4A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1-1. </a:t>
            </a:r>
            <a:r>
              <a:rPr lang="ko-KR" dirty="0" err="1">
                <a:latin typeface="+mj-ea"/>
              </a:rPr>
              <a:t>Eager</a:t>
            </a:r>
            <a:r>
              <a:rPr lang="ko-KR" dirty="0">
                <a:latin typeface="+mj-ea"/>
              </a:rPr>
              <a:t> </a:t>
            </a:r>
            <a:r>
              <a:rPr lang="ko-KR" dirty="0" err="1">
                <a:latin typeface="+mj-ea"/>
              </a:rPr>
              <a:t>Initialization</a:t>
            </a:r>
            <a:endParaRPr lang="ko-KR" altLang="en-US" dirty="0" err="1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317F262-AB3B-4F08-9E2E-5BA284FD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77"/>
            <a:ext cx="10515600" cy="1758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sz="2000" dirty="0">
                <a:ea typeface="+mn-lt"/>
                <a:cs typeface="+mn-lt"/>
              </a:rPr>
              <a:t>Eager Initialization은 가장 간단한 형태의 구현 방법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>
                <a:ea typeface="+mn-lt"/>
                <a:cs typeface="+mn-lt"/>
              </a:rPr>
              <a:t>인스턴스를</a:t>
            </a:r>
            <a:r>
              <a:rPr lang="ko-KR" altLang="en-US" sz="2000" dirty="0">
                <a:ea typeface="+mn-lt"/>
                <a:cs typeface="+mn-lt"/>
              </a:rPr>
              <a:t> 사용하지 않더라도 </a:t>
            </a:r>
            <a:r>
              <a:rPr lang="ko-KR" altLang="en-US" sz="2000" dirty="0" err="1">
                <a:ea typeface="+mn-lt"/>
                <a:cs typeface="+mn-lt"/>
              </a:rPr>
              <a:t>인스턴스를</a:t>
            </a:r>
            <a:r>
              <a:rPr lang="ko-KR" altLang="en-US" sz="2000" dirty="0">
                <a:ea typeface="+mn-lt"/>
                <a:cs typeface="+mn-lt"/>
              </a:rPr>
              <a:t> 생성하기 때문에 자칫 메모리 낭비가 발생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sz="2000" dirty="0">
                <a:ea typeface="+mn-lt"/>
                <a:cs typeface="+mn-lt"/>
              </a:rPr>
              <a:t>Exception에 대한 Handling도 제공하지 </a:t>
            </a:r>
            <a:r>
              <a:rPr lang="ko-KR" altLang="en-US" sz="2000" dirty="0">
                <a:ea typeface="+mn-lt"/>
                <a:cs typeface="+mn-lt"/>
              </a:rPr>
              <a:t>않음</a:t>
            </a:r>
            <a:endParaRPr lang="ko-KR" sz="2000" dirty="0"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2" y="3722915"/>
            <a:ext cx="5315692" cy="2419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3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CB0FBD8-4F07-42F7-9705-48F1985A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1-2. </a:t>
            </a:r>
            <a:r>
              <a:rPr lang="en-US" altLang="ko-KR" dirty="0">
                <a:latin typeface="+mj-ea"/>
              </a:rPr>
              <a:t>Static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Block</a:t>
            </a:r>
            <a:r>
              <a:rPr lang="ko-KR" altLang="en-US" dirty="0">
                <a:latin typeface="+mj-ea"/>
              </a:rPr>
              <a:t> </a:t>
            </a:r>
            <a:r>
              <a:rPr lang="ko-KR" dirty="0" err="1">
                <a:latin typeface="+mj-ea"/>
              </a:rPr>
              <a:t>Initialization</a:t>
            </a:r>
            <a:endParaRPr lang="ko-KR" altLang="en-US" dirty="0">
              <a:latin typeface="+mj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509E4943-5606-46E2-BC95-61AB8448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85"/>
            <a:ext cx="10515600" cy="1758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+mn-lt"/>
                <a:cs typeface="+mn-lt"/>
              </a:rPr>
              <a:t>Exception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Handling</a:t>
            </a:r>
            <a:r>
              <a:rPr lang="ko-KR" altLang="en-US" sz="2000" dirty="0">
                <a:ea typeface="+mn-lt"/>
                <a:cs typeface="+mn-lt"/>
              </a:rPr>
              <a:t>에 대한 옵션을 제공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sz="2000" dirty="0">
                <a:ea typeface="+mn-lt"/>
                <a:cs typeface="+mn-lt"/>
              </a:rPr>
              <a:t>Eager Initialization과 마찬가지로 클래스 로딩 단계에서 </a:t>
            </a:r>
            <a:r>
              <a:rPr lang="ko-KR" sz="2000" dirty="0" err="1">
                <a:ea typeface="+mn-lt"/>
                <a:cs typeface="+mn-lt"/>
              </a:rPr>
              <a:t>인스턴스를</a:t>
            </a:r>
            <a:r>
              <a:rPr lang="ko-KR" sz="2000" dirty="0">
                <a:ea typeface="+mn-lt"/>
                <a:cs typeface="+mn-lt"/>
              </a:rPr>
              <a:t> 생성하기 때문에 메</a:t>
            </a:r>
            <a:r>
              <a:rPr lang="ko-KR" altLang="en-US" sz="2000" dirty="0">
                <a:ea typeface="+mn-lt"/>
                <a:cs typeface="+mn-lt"/>
              </a:rPr>
              <a:t>모리가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낭비</a:t>
            </a:r>
            <a:endParaRPr lang="ko-KR" altLang="en-US" sz="2000" dirty="0"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5" y="3208339"/>
            <a:ext cx="5467808" cy="3322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69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1-3. </a:t>
            </a:r>
            <a:r>
              <a:rPr lang="en-US" dirty="0">
                <a:latin typeface="+mj-ea"/>
              </a:rPr>
              <a:t>Lazy </a:t>
            </a:r>
            <a:r>
              <a:rPr lang="ko-KR" dirty="0" err="1">
                <a:latin typeface="+mj-ea"/>
              </a:rPr>
              <a:t>Initialization</a:t>
            </a:r>
            <a:endParaRPr lang="ko-KR" altLang="en-US" b="1" dirty="0" err="1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541"/>
            <a:ext cx="10515600" cy="1880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sz="2000" dirty="0">
                <a:ea typeface="+mn-lt"/>
                <a:cs typeface="+mn-lt"/>
              </a:rPr>
              <a:t>앞선 두 방식과는 달리 나중에 초기화하는 방법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>
                <a:ea typeface="+mn-lt"/>
                <a:cs typeface="+mn-lt"/>
              </a:rPr>
              <a:t>getInstance</a:t>
            </a:r>
            <a:r>
              <a:rPr lang="en-US" altLang="ko-KR" sz="2000" dirty="0">
                <a:ea typeface="+mn-lt"/>
                <a:cs typeface="+mn-lt"/>
              </a:rPr>
              <a:t>()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ko-KR" altLang="en-US" sz="2000" dirty="0" err="1">
                <a:ea typeface="+mn-lt"/>
                <a:cs typeface="+mn-lt"/>
              </a:rPr>
              <a:t>메소드를</a:t>
            </a:r>
            <a:r>
              <a:rPr lang="ko-KR" altLang="en-US" sz="2000" dirty="0">
                <a:ea typeface="+mn-lt"/>
                <a:cs typeface="+mn-lt"/>
              </a:rPr>
              <a:t> 호출할 때에 </a:t>
            </a:r>
            <a:r>
              <a:rPr lang="ko-KR" altLang="en-US" sz="2000" dirty="0" err="1">
                <a:ea typeface="+mn-lt"/>
                <a:cs typeface="+mn-lt"/>
              </a:rPr>
              <a:t>인스턴스가</a:t>
            </a:r>
            <a:r>
              <a:rPr lang="ko-KR" altLang="en-US" sz="2000" dirty="0">
                <a:ea typeface="+mn-lt"/>
                <a:cs typeface="+mn-lt"/>
              </a:rPr>
              <a:t> 없다면 생성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ea typeface="맑은 고딕"/>
              </a:rPr>
              <a:t>Multi-Thread 환경에서 동기화 문제가 발생할 수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40" y="3446500"/>
            <a:ext cx="3315163" cy="2724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71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1-4. </a:t>
            </a:r>
            <a:r>
              <a:rPr lang="en-US" dirty="0">
                <a:latin typeface="+mj-ea"/>
              </a:rPr>
              <a:t>Thread</a:t>
            </a:r>
            <a:r>
              <a:rPr lang="en-US" altLang="ko-KR" dirty="0">
                <a:latin typeface="+mj-ea"/>
              </a:rPr>
              <a:t> Safe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Singleton</a:t>
            </a:r>
            <a:endParaRPr lang="ko-KR" altLang="en-US" dirty="0" err="1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361"/>
            <a:ext cx="10515600" cy="160630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+mn-lt"/>
                <a:cs typeface="+mn-lt"/>
              </a:rPr>
              <a:t>Multi-Thread </a:t>
            </a:r>
            <a:r>
              <a:rPr lang="en-US" altLang="ko-KR" sz="2000" dirty="0" err="1">
                <a:ea typeface="+mn-lt"/>
                <a:cs typeface="+mn-lt"/>
              </a:rPr>
              <a:t>환경의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문제를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해결하기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위해</a:t>
            </a:r>
            <a:r>
              <a:rPr lang="en-US" altLang="ko-KR" sz="2000" dirty="0">
                <a:ea typeface="+mn-lt"/>
                <a:cs typeface="+mn-lt"/>
              </a:rPr>
              <a:t> Synchronized</a:t>
            </a:r>
            <a:r>
              <a:rPr lang="ko-KR" altLang="en-US" sz="2000" dirty="0" err="1">
                <a:ea typeface="+mn-lt"/>
                <a:cs typeface="+mn-lt"/>
              </a:rPr>
              <a:t>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ko-KR" altLang="en-US" sz="2000" dirty="0" err="1">
                <a:ea typeface="+mn-lt"/>
                <a:cs typeface="+mn-lt"/>
              </a:rPr>
              <a:t>걸어두는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방식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+mn-lt"/>
                <a:cs typeface="+mn-lt"/>
              </a:rPr>
              <a:t>Synchronized</a:t>
            </a:r>
            <a:r>
              <a:rPr lang="ko-KR" altLang="en-US" sz="2000" dirty="0">
                <a:ea typeface="+mn-lt"/>
                <a:cs typeface="+mn-lt"/>
              </a:rPr>
              <a:t>에 </a:t>
            </a:r>
            <a:r>
              <a:rPr lang="ko-KR" sz="2000" dirty="0">
                <a:ea typeface="+mn-lt"/>
                <a:cs typeface="+mn-lt"/>
              </a:rPr>
              <a:t>대한 비용이 크기 때문에 </a:t>
            </a:r>
            <a:r>
              <a:rPr lang="ko-KR" sz="2000" dirty="0" err="1">
                <a:ea typeface="+mn-lt"/>
                <a:cs typeface="+mn-lt"/>
              </a:rPr>
              <a:t>싱글톤</a:t>
            </a:r>
            <a:r>
              <a:rPr lang="ko-KR" sz="2000" dirty="0">
                <a:ea typeface="+mn-lt"/>
                <a:cs typeface="+mn-lt"/>
              </a:rPr>
              <a:t> 인스턴스 호출이 잦은 </a:t>
            </a:r>
            <a:r>
              <a:rPr lang="ko-KR" sz="2000" b="1" dirty="0">
                <a:ea typeface="+mn-lt"/>
                <a:cs typeface="+mn-lt"/>
              </a:rPr>
              <a:t>어플리케이션에서는 성능이 떨어짐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+mn-lt"/>
                <a:cs typeface="+mn-lt"/>
              </a:rPr>
              <a:t>-&gt; </a:t>
            </a:r>
            <a:r>
              <a:rPr lang="en-US" altLang="ko-KR" sz="2000" dirty="0" smtClean="0">
                <a:ea typeface="+mn-lt"/>
                <a:cs typeface="+mn-lt"/>
              </a:rPr>
              <a:t>D</a:t>
            </a:r>
            <a:r>
              <a:rPr lang="en-US" sz="2000" dirty="0" smtClean="0">
                <a:ea typeface="+mn-lt"/>
                <a:cs typeface="+mn-lt"/>
              </a:rPr>
              <a:t>ouble </a:t>
            </a:r>
            <a:r>
              <a:rPr lang="en-US" sz="2000" dirty="0">
                <a:ea typeface="+mn-lt"/>
                <a:cs typeface="+mn-lt"/>
              </a:rPr>
              <a:t>checked locking : </a:t>
            </a:r>
            <a:r>
              <a:rPr lang="en-US" altLang="ko-KR" sz="2000" dirty="0" err="1">
                <a:ea typeface="+mn-lt"/>
                <a:cs typeface="+mn-lt"/>
              </a:rPr>
              <a:t>getInstance</a:t>
            </a:r>
            <a:r>
              <a:rPr lang="en-US" altLang="ko-KR" sz="2000" dirty="0">
                <a:ea typeface="+mn-lt"/>
                <a:cs typeface="+mn-lt"/>
              </a:rPr>
              <a:t>()</a:t>
            </a:r>
            <a:r>
              <a:rPr lang="ko-KR" altLang="en-US" sz="2000" dirty="0">
                <a:ea typeface="+mn-lt"/>
                <a:cs typeface="+mn-lt"/>
              </a:rPr>
              <a:t> 메소드 수준에 </a:t>
            </a:r>
            <a:r>
              <a:rPr lang="en-US" altLang="ko-KR" sz="2000" dirty="0">
                <a:ea typeface="+mn-lt"/>
                <a:cs typeface="+mn-lt"/>
              </a:rPr>
              <a:t>lock</a:t>
            </a:r>
            <a:r>
              <a:rPr lang="ko-KR" altLang="en-US" sz="2000" dirty="0">
                <a:ea typeface="+mn-lt"/>
                <a:cs typeface="+mn-lt"/>
              </a:rPr>
              <a:t>을 걸지 않고 </a:t>
            </a:r>
            <a:r>
              <a:rPr lang="en-US" altLang="ko-KR" sz="2000" dirty="0">
                <a:ea typeface="+mn-lt"/>
                <a:cs typeface="+mn-lt"/>
              </a:rPr>
              <a:t>instance</a:t>
            </a:r>
            <a:r>
              <a:rPr lang="ko-KR" altLang="en-US" sz="2000" dirty="0">
                <a:ea typeface="+mn-lt"/>
                <a:cs typeface="+mn-lt"/>
              </a:rPr>
              <a:t>가 </a:t>
            </a:r>
            <a:r>
              <a:rPr lang="en-US" altLang="ko-KR" sz="2000" dirty="0">
                <a:ea typeface="+mn-lt"/>
                <a:cs typeface="+mn-lt"/>
              </a:rPr>
              <a:t>null</a:t>
            </a:r>
            <a:r>
              <a:rPr lang="ko-KR" altLang="en-US" sz="2000" dirty="0">
                <a:ea typeface="+mn-lt"/>
                <a:cs typeface="+mn-lt"/>
              </a:rPr>
              <a:t>일 경우에만 </a:t>
            </a:r>
            <a:r>
              <a:rPr lang="en-US" altLang="ko-KR" sz="2000" dirty="0">
                <a:ea typeface="+mn-lt"/>
                <a:cs typeface="+mn-lt"/>
              </a:rPr>
              <a:t>synchronized</a:t>
            </a:r>
            <a:r>
              <a:rPr lang="ko-KR" altLang="en-US" sz="2000" dirty="0">
                <a:ea typeface="+mn-lt"/>
                <a:cs typeface="+mn-lt"/>
              </a:rPr>
              <a:t>가 동작</a:t>
            </a:r>
            <a:endParaRPr 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2" y="3204957"/>
            <a:ext cx="4077269" cy="2962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86" y="3204957"/>
            <a:ext cx="4078996" cy="2379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82493" y="5625192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+mn-lt"/>
                <a:cs typeface="+mn-lt"/>
              </a:rPr>
              <a:t>D</a:t>
            </a:r>
            <a:r>
              <a:rPr lang="en-US" altLang="ko-KR" dirty="0" smtClean="0">
                <a:ea typeface="+mn-lt"/>
                <a:cs typeface="+mn-lt"/>
              </a:rPr>
              <a:t>ouble </a:t>
            </a:r>
            <a:r>
              <a:rPr lang="en-US" altLang="ko-KR" dirty="0">
                <a:ea typeface="+mn-lt"/>
                <a:cs typeface="+mn-lt"/>
              </a:rPr>
              <a:t>checked locking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9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9DC26B2-84C9-4C05-8B84-FABE51F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1-5. </a:t>
            </a:r>
            <a:r>
              <a:rPr lang="en-US" dirty="0">
                <a:latin typeface="+mj-ea"/>
              </a:rPr>
              <a:t>Bill</a:t>
            </a:r>
            <a:r>
              <a:rPr lang="en-US" altLang="ko-KR" dirty="0">
                <a:latin typeface="+mj-ea"/>
              </a:rPr>
              <a:t> </a:t>
            </a:r>
            <a:r>
              <a:rPr lang="en-US" dirty="0">
                <a:latin typeface="+mj-ea"/>
              </a:rPr>
              <a:t>Pugh</a:t>
            </a:r>
            <a:r>
              <a:rPr lang="en-US" altLang="ko-KR" dirty="0">
                <a:latin typeface="+mj-ea"/>
              </a:rPr>
              <a:t> </a:t>
            </a:r>
            <a:r>
              <a:rPr lang="en-US" dirty="0">
                <a:latin typeface="+mj-ea"/>
              </a:rPr>
              <a:t>Singleton </a:t>
            </a:r>
            <a:r>
              <a:rPr lang="en-US" dirty="0" err="1">
                <a:latin typeface="+mj-ea"/>
              </a:rPr>
              <a:t>Implementaion</a:t>
            </a:r>
            <a:endParaRPr lang="ko-KR" altLang="en-US" dirty="0" err="1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ED82496-3813-4E01-9DB7-EBCF1BD2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361"/>
            <a:ext cx="10515600" cy="16063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>
                <a:ea typeface="+mn-lt"/>
                <a:cs typeface="+mn-lt"/>
              </a:rPr>
              <a:t>inner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static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helper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class</a:t>
            </a:r>
            <a:r>
              <a:rPr lang="ko-KR" sz="2000" dirty="0" err="1">
                <a:ea typeface="+mn-lt"/>
                <a:cs typeface="+mn-lt"/>
              </a:rPr>
              <a:t>를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ko-KR" sz="2000" dirty="0">
                <a:ea typeface="+mn-lt"/>
                <a:cs typeface="+mn-lt"/>
              </a:rPr>
              <a:t>사용하는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ko-KR" sz="2000" dirty="0">
                <a:ea typeface="+mn-lt"/>
                <a:cs typeface="+mn-lt"/>
              </a:rPr>
              <a:t>방식</a:t>
            </a:r>
            <a:endParaRPr lang="ko-KR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ea typeface="+mn-lt"/>
                <a:cs typeface="+mn-lt"/>
              </a:rPr>
              <a:t>현재 가장 널리 쓰이는 </a:t>
            </a:r>
            <a:r>
              <a:rPr lang="ko-KR" sz="2000" b="1" dirty="0" err="1">
                <a:ea typeface="+mn-lt"/>
                <a:cs typeface="+mn-lt"/>
              </a:rPr>
              <a:t>싱글톤</a:t>
            </a:r>
            <a:r>
              <a:rPr lang="ko-KR" sz="2000" b="1" dirty="0">
                <a:ea typeface="+mn-lt"/>
                <a:cs typeface="+mn-lt"/>
              </a:rPr>
              <a:t> </a:t>
            </a:r>
            <a:r>
              <a:rPr lang="ko-KR" altLang="en-US" sz="2000" b="1" dirty="0">
                <a:ea typeface="+mn-lt"/>
                <a:cs typeface="+mn-lt"/>
              </a:rPr>
              <a:t>구현 방법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sz="2000" dirty="0" err="1">
                <a:ea typeface="+mn-lt"/>
                <a:cs typeface="+mn-lt"/>
              </a:rPr>
              <a:t>Singleton</a:t>
            </a:r>
            <a:r>
              <a:rPr lang="ko-KR" sz="2000" dirty="0">
                <a:ea typeface="+mn-lt"/>
                <a:cs typeface="+mn-lt"/>
              </a:rPr>
              <a:t> 클래스가 </a:t>
            </a:r>
            <a:r>
              <a:rPr lang="ko-KR" sz="2000" dirty="0" err="1">
                <a:ea typeface="+mn-lt"/>
                <a:cs typeface="+mn-lt"/>
              </a:rPr>
              <a:t>Load</a:t>
            </a:r>
            <a:r>
              <a:rPr lang="ko-KR" sz="2000" dirty="0">
                <a:ea typeface="+mn-lt"/>
                <a:cs typeface="+mn-lt"/>
              </a:rPr>
              <a:t> 될 때에도 </a:t>
            </a:r>
            <a:r>
              <a:rPr lang="ko-KR" sz="2000" dirty="0" err="1">
                <a:ea typeface="+mn-lt"/>
                <a:cs typeface="+mn-lt"/>
              </a:rPr>
              <a:t>Load</a:t>
            </a:r>
            <a:r>
              <a:rPr lang="ko-KR" sz="2000" dirty="0">
                <a:ea typeface="+mn-lt"/>
                <a:cs typeface="+mn-lt"/>
              </a:rPr>
              <a:t> 되지 않다가 </a:t>
            </a:r>
            <a:r>
              <a:rPr lang="ko-KR" sz="2000" dirty="0" err="1">
                <a:ea typeface="+mn-lt"/>
                <a:cs typeface="+mn-lt"/>
              </a:rPr>
              <a:t>getInstance</a:t>
            </a:r>
            <a:r>
              <a:rPr lang="ko-KR" sz="2000" dirty="0">
                <a:ea typeface="+mn-lt"/>
                <a:cs typeface="+mn-lt"/>
              </a:rPr>
              <a:t>()가 호출됐을 </a:t>
            </a:r>
            <a:r>
              <a:rPr lang="ko-KR" altLang="en-US" sz="2000" dirty="0">
                <a:ea typeface="+mn-lt"/>
                <a:cs typeface="+mn-lt"/>
              </a:rPr>
              <a:t>때</a:t>
            </a:r>
            <a:r>
              <a:rPr lang="ko-KR" sz="2000" dirty="0">
                <a:ea typeface="+mn-lt"/>
                <a:cs typeface="+mn-lt"/>
              </a:rPr>
              <a:t>  인스턴스를 생성</a:t>
            </a:r>
            <a:endParaRPr 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25" y="3551464"/>
            <a:ext cx="4706007" cy="2591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90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492</Words>
  <Application>Microsoft Office PowerPoint</Application>
  <PresentationFormat>사용자 지정</PresentationFormat>
  <Paragraphs>114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Theme</vt:lpstr>
      <vt:lpstr>디자인 패턴</vt:lpstr>
      <vt:lpstr>PowerPoint 프레젠테이션</vt:lpstr>
      <vt:lpstr>생성 패턴 (Creational Pattern)</vt:lpstr>
      <vt:lpstr>1.싱글톤 패턴 Singleton</vt:lpstr>
      <vt:lpstr>1-1. Eager Initialization</vt:lpstr>
      <vt:lpstr>1-2. Static Block Initialization</vt:lpstr>
      <vt:lpstr>1-3. Lazy Initialization</vt:lpstr>
      <vt:lpstr>1-4. Thread Safe Singleton</vt:lpstr>
      <vt:lpstr>1-5. Bill Pugh Singleton Implementaion</vt:lpstr>
      <vt:lpstr>2. 프로토타입 패턴(Prototype Pattern)</vt:lpstr>
      <vt:lpstr>2. 프로토타입 예제</vt:lpstr>
      <vt:lpstr>3. 팩토리 패턴(Factory Pattern) </vt:lpstr>
      <vt:lpstr>3. 팩토리 예제 </vt:lpstr>
      <vt:lpstr>3. 팩토리 패턴 예제</vt:lpstr>
      <vt:lpstr>4. 추상 팩토리 패턴 (Abstract Factory Pattern)</vt:lpstr>
      <vt:lpstr>4. 추상 팩토리 예제 </vt:lpstr>
      <vt:lpstr>4. 추상 팩토리 예제 </vt:lpstr>
      <vt:lpstr>4. 추상 팩토리 예제 </vt:lpstr>
      <vt:lpstr>4. 추상 팩토리의 장점 </vt:lpstr>
      <vt:lpstr>5. 빌더 패턴 (Builder Pattern)</vt:lpstr>
      <vt:lpstr>5. 빌더 패턴 예제</vt:lpstr>
      <vt:lpstr>5. 빌더 패턴 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박지우</dc:creator>
  <cp:lastModifiedBy>박지우</cp:lastModifiedBy>
  <cp:revision>298</cp:revision>
  <dcterms:created xsi:type="dcterms:W3CDTF">2021-06-08T16:27:43Z</dcterms:created>
  <dcterms:modified xsi:type="dcterms:W3CDTF">2021-06-09T12:47:02Z</dcterms:modified>
</cp:coreProperties>
</file>