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81" r:id="rId25"/>
    <p:sldId id="279" r:id="rId26"/>
    <p:sldId id="280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3CA095-13AB-463D-A78E-D304C6943D7F}" v="1040" dt="2021-06-08T17:15:08.554"/>
    <p1510:client id="{A835F542-AE7B-4BD7-859C-6CA84151DF8C}" v="127" dt="2021-06-08T16:48:09.189"/>
    <p1510:client id="{C3E68521-0942-4468-BB7F-2C4B7C154641}" v="497" dt="2021-06-08T18:25:16.615"/>
    <p1510:client id="{D96C3EF1-7EEC-45E7-8AFF-BEFEDB5202B0}" v="193" dt="2021-06-08T18:00:14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117" d="100"/>
          <a:sy n="117" d="100"/>
        </p:scale>
        <p:origin x="-12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83ED0-1D6B-44AF-B1D1-852410EDA12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5C657-0036-48BD-8107-5FA7E1042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74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5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2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9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2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8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4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9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4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5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1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readystory.tistory.com/116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61876" y="839012"/>
            <a:ext cx="9144000" cy="1019464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디자인 패턴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3680" y="2342819"/>
            <a:ext cx="9144000" cy="376670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ko-KR" altLang="en-US" sz="2800" dirty="0">
                <a:ea typeface="+mn-lt"/>
                <a:cs typeface="+mn-lt"/>
              </a:rPr>
              <a:t>디자인 패턴 이란 ?</a:t>
            </a:r>
          </a:p>
          <a:p>
            <a:pPr algn="l">
              <a:lnSpc>
                <a:spcPct val="150000"/>
              </a:lnSpc>
            </a:pPr>
            <a:r>
              <a:rPr lang="ko-KR" sz="2000" dirty="0">
                <a:ea typeface="+mn-lt"/>
                <a:cs typeface="+mn-lt"/>
              </a:rPr>
              <a:t>객체지향 프로그래밍 언어로 소프트웨어 개발할 때에, 특정 상황에서 </a:t>
            </a:r>
            <a:endParaRPr lang="ko-KR" altLang="en-US" sz="2000" dirty="0">
              <a:ea typeface="맑은 고딕" panose="020B0503020000020004" pitchFamily="34" charset="-127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ko-KR" sz="2000" u="sng" dirty="0">
                <a:ea typeface="+mn-lt"/>
                <a:cs typeface="+mn-lt"/>
              </a:rPr>
              <a:t>자주 나타나는 문제</a:t>
            </a:r>
            <a:r>
              <a:rPr lang="ko-KR" sz="2000" dirty="0">
                <a:ea typeface="+mn-lt"/>
                <a:cs typeface="+mn-lt"/>
              </a:rPr>
              <a:t>를 해결하기 위해 수많은 개발자가 쌓아온 </a:t>
            </a:r>
            <a:r>
              <a:rPr lang="ko-KR" sz="2000" b="1" dirty="0">
                <a:ea typeface="+mn-lt"/>
                <a:cs typeface="+mn-lt"/>
              </a:rPr>
              <a:t>솔루션</a:t>
            </a:r>
            <a:endParaRPr lang="ko-KR" sz="2000" dirty="0">
              <a:ea typeface="맑은 고딕"/>
            </a:endParaRPr>
          </a:p>
          <a:p>
            <a:pPr algn="l"/>
            <a:endParaRPr lang="ko-KR" altLang="en-US" sz="2000" b="1" dirty="0"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ko-KR" sz="2800" dirty="0">
                <a:ea typeface="+mn-lt"/>
                <a:cs typeface="+mn-lt"/>
              </a:rPr>
              <a:t>3가지 형태로 </a:t>
            </a:r>
            <a:r>
              <a:rPr lang="ko-KR" altLang="en-US" sz="2800" dirty="0">
                <a:ea typeface="+mn-lt"/>
                <a:cs typeface="+mn-lt"/>
              </a:rPr>
              <a:t>분리</a:t>
            </a:r>
            <a:r>
              <a:rPr lang="ko-KR" sz="2800" dirty="0">
                <a:ea typeface="+mn-lt"/>
                <a:cs typeface="+mn-lt"/>
              </a:rPr>
              <a:t/>
            </a:r>
            <a:br>
              <a:rPr lang="ko-KR" sz="2800" dirty="0">
                <a:ea typeface="+mn-lt"/>
                <a:cs typeface="+mn-lt"/>
              </a:rPr>
            </a:br>
            <a:r>
              <a:rPr lang="en-US" altLang="ko-KR" sz="2000" dirty="0">
                <a:ea typeface="+mn-lt"/>
                <a:cs typeface="+mn-lt"/>
              </a:rPr>
              <a:t>'</a:t>
            </a:r>
            <a:r>
              <a:rPr lang="ko-KR" sz="2000" dirty="0">
                <a:ea typeface="+mn-lt"/>
                <a:cs typeface="+mn-lt"/>
              </a:rPr>
              <a:t>객체를 어떻게 생성할 것인가?’ </a:t>
            </a:r>
            <a:r>
              <a:rPr lang="en-US" altLang="ko-KR" sz="2000" dirty="0">
                <a:ea typeface="+mn-lt"/>
                <a:cs typeface="+mn-lt"/>
              </a:rPr>
              <a:t>-&gt;</a:t>
            </a:r>
            <a:r>
              <a:rPr lang="ko-KR" sz="2000" dirty="0">
                <a:ea typeface="+mn-lt"/>
                <a:cs typeface="+mn-lt"/>
              </a:rPr>
              <a:t> </a:t>
            </a:r>
            <a:r>
              <a:rPr lang="ko-KR" sz="2000" b="1" u="sng" dirty="0">
                <a:ea typeface="+mn-lt"/>
                <a:cs typeface="+mn-lt"/>
              </a:rPr>
              <a:t>생성 패턴</a:t>
            </a:r>
            <a:r>
              <a:rPr lang="ko-KR" sz="2000" dirty="0">
                <a:ea typeface="+mn-lt"/>
                <a:cs typeface="+mn-lt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ko-KR" sz="2000" dirty="0">
                <a:ea typeface="+mn-lt"/>
                <a:cs typeface="+mn-lt"/>
              </a:rPr>
              <a:t>‘생성된 객체들을 어떻게 조합/합성할 것인가?’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-&gt; </a:t>
            </a:r>
            <a:r>
              <a:rPr lang="ko-KR" sz="2000" b="1" u="sng" dirty="0">
                <a:ea typeface="+mn-lt"/>
                <a:cs typeface="+mn-lt"/>
              </a:rPr>
              <a:t>구조 패턴</a:t>
            </a:r>
            <a:r>
              <a:rPr lang="ko-KR" sz="2000" dirty="0">
                <a:ea typeface="+mn-lt"/>
                <a:cs typeface="+mn-lt"/>
              </a:rPr>
              <a:t> </a:t>
            </a:r>
            <a:endParaRPr lang="ko-KR" altLang="en-US" sz="2000" dirty="0"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ko-KR" sz="2000" dirty="0">
                <a:ea typeface="+mn-lt"/>
                <a:cs typeface="+mn-lt"/>
              </a:rPr>
              <a:t>‘객체들이 어떻게 상호작용하고 어떻게 책임을 가져가는가?’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-&gt;</a:t>
            </a:r>
            <a:r>
              <a:rPr lang="ko-KR" sz="2000" dirty="0">
                <a:ea typeface="+mn-lt"/>
                <a:cs typeface="+mn-lt"/>
              </a:rPr>
              <a:t> </a:t>
            </a:r>
            <a:r>
              <a:rPr lang="ko-KR" sz="2000" b="1" u="sng" dirty="0">
                <a:ea typeface="+mn-lt"/>
                <a:cs typeface="+mn-lt"/>
              </a:rPr>
              <a:t>행동 </a:t>
            </a:r>
            <a:r>
              <a:rPr lang="ko-KR" altLang="en-US" sz="2000" b="1" u="sng" dirty="0">
                <a:ea typeface="+mn-lt"/>
                <a:cs typeface="+mn-lt"/>
              </a:rPr>
              <a:t>패턴</a:t>
            </a:r>
            <a:endParaRPr lang="ko-KR" sz="2000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46FF91-1874-4913-8A09-2CB66516126D}"/>
              </a:ext>
            </a:extLst>
          </p:cNvPr>
          <p:cNvSpPr txBox="1"/>
          <p:nvPr/>
        </p:nvSpPr>
        <p:spPr>
          <a:xfrm>
            <a:off x="10780860" y="642064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박지우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2. </a:t>
            </a:r>
            <a:r>
              <a:rPr lang="ko-KR" dirty="0">
                <a:ea typeface="맑은 고딕"/>
              </a:rPr>
              <a:t>프로토타입 패턴(</a:t>
            </a:r>
            <a:r>
              <a:rPr lang="ko-KR" dirty="0" err="1">
                <a:ea typeface="맑은 고딕"/>
              </a:rPr>
              <a:t>Prototype</a:t>
            </a:r>
            <a:r>
              <a:rPr lang="ko-KR" dirty="0">
                <a:ea typeface="맑은 고딕"/>
              </a:rPr>
              <a:t> </a:t>
            </a:r>
            <a:r>
              <a:rPr lang="ko-KR" dirty="0" err="1">
                <a:ea typeface="맑은 고딕"/>
              </a:rPr>
              <a:t>Pattern</a:t>
            </a:r>
            <a:r>
              <a:rPr lang="ko-KR" dirty="0">
                <a:ea typeface="맑은 고딕"/>
              </a:rPr>
              <a:t>)</a:t>
            </a:r>
            <a:endParaRPr lang="en-US" altLang="ko-KR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ED82496-3813-4E01-9DB7-EBCF1BD2B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180"/>
            <a:ext cx="10515600" cy="160630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>
                <a:latin typeface="Malgun Gothic"/>
                <a:ea typeface="Malgun Gothic"/>
                <a:cs typeface="+mn-lt"/>
              </a:rPr>
              <a:t>프로토타입 패턴이란</a:t>
            </a:r>
            <a:r>
              <a:rPr lang="en-US" altLang="ko-KR" sz="2000" b="1" dirty="0">
                <a:latin typeface="Malgun Gothic"/>
                <a:ea typeface="Malgun Gothic"/>
                <a:cs typeface="+mn-lt"/>
              </a:rPr>
              <a:t>?</a:t>
            </a:r>
            <a:endParaRPr 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sz="2000" dirty="0">
                <a:ea typeface="+mn-lt"/>
                <a:cs typeface="+mn-lt"/>
              </a:rPr>
              <a:t>동일한 객체를 여러 번 생성해야 하는 비용을 줄이기 </a:t>
            </a:r>
            <a:r>
              <a:rPr lang="ko-KR" altLang="en-US" sz="2000" dirty="0">
                <a:ea typeface="+mn-lt"/>
                <a:cs typeface="+mn-lt"/>
              </a:rPr>
              <a:t>위해 </a:t>
            </a:r>
            <a:r>
              <a:rPr lang="ko-KR" sz="2000" dirty="0">
                <a:ea typeface="+mn-lt"/>
                <a:cs typeface="+mn-lt"/>
              </a:rPr>
              <a:t>고안된 패턴</a:t>
            </a:r>
            <a:endParaRPr lang="ko-KR" dirty="0">
              <a:ea typeface="맑은 고딕" panose="020B0503020000020004" pitchFamily="34" charset="-127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ea typeface="맑은 고딕"/>
              </a:rPr>
              <a:t>Cloneable </a:t>
            </a:r>
            <a:r>
              <a:rPr lang="en-US" altLang="ko-KR" sz="2000" dirty="0" err="1">
                <a:ea typeface="맑은 고딕"/>
              </a:rPr>
              <a:t>인터페이스를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 smtClean="0">
                <a:ea typeface="맑은 고딕"/>
              </a:rPr>
              <a:t>상속</a:t>
            </a:r>
            <a:r>
              <a:rPr lang="ko-KR" altLang="en-US" sz="2000" dirty="0" err="1" smtClean="0">
                <a:ea typeface="맑은 고딕"/>
              </a:rPr>
              <a:t>받</a:t>
            </a:r>
            <a:r>
              <a:rPr lang="en-US" altLang="ko-KR" sz="2000" dirty="0" smtClean="0">
                <a:ea typeface="맑은 고딕"/>
              </a:rPr>
              <a:t>아 </a:t>
            </a:r>
            <a:r>
              <a:rPr lang="en-US" altLang="ko-KR" sz="2000" dirty="0">
                <a:ea typeface="맑은 고딕"/>
              </a:rPr>
              <a:t>clone </a:t>
            </a:r>
            <a:r>
              <a:rPr lang="en-US" altLang="ko-KR" sz="2000" dirty="0" err="1">
                <a:ea typeface="맑은 고딕"/>
              </a:rPr>
              <a:t>메소드를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overide</a:t>
            </a:r>
            <a:r>
              <a:rPr lang="en-US" altLang="ko-KR" sz="2000" dirty="0">
                <a:ea typeface="맑은 고딕"/>
              </a:rPr>
              <a:t> </a:t>
            </a:r>
            <a:r>
              <a:rPr lang="en-US" altLang="ko-KR" sz="2000" dirty="0" err="1">
                <a:ea typeface="맑은 고딕"/>
              </a:rPr>
              <a:t>하여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사용</a:t>
            </a:r>
            <a:endParaRPr lang="ko-KR" altLang="en-US" sz="2000" dirty="0" err="1">
              <a:ea typeface="맑은 고딕"/>
            </a:endParaRPr>
          </a:p>
        </p:txBody>
      </p:sp>
      <p:sp>
        <p:nvSpPr>
          <p:cNvPr id="2" name="AutoShape 2" descr="Sup2's blog-프로토타입(Prototype) 패턴 Feat.Jav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Sup2's blog-프로토타입(Prototype) 패턴 Feat.Java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2" descr="Sup2's blog-프로토타입(Prototype) 패턴 Feat.Java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8" name="Picture 14" descr="https://www.baeldung.com/wp-content/uploads/2019/10/Prototype-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812" y="3643539"/>
            <a:ext cx="51339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7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2. </a:t>
            </a:r>
            <a:r>
              <a:rPr lang="ko-KR" dirty="0">
                <a:ea typeface="맑은 고딕"/>
              </a:rPr>
              <a:t>프로토타입 </a:t>
            </a:r>
            <a:r>
              <a:rPr lang="ko-KR" altLang="en-US" dirty="0">
                <a:ea typeface="맑은 고딕"/>
              </a:rPr>
              <a:t>예제</a:t>
            </a:r>
            <a:endParaRPr lang="en-US" altLang="ko-KR" dirty="0"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05" y="1314450"/>
            <a:ext cx="3847002" cy="52169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92" y="1314448"/>
            <a:ext cx="5630061" cy="42011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92" y="5649686"/>
            <a:ext cx="3429479" cy="7525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732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3</a:t>
            </a:r>
            <a:r>
              <a:rPr lang="ko-KR" altLang="en-US" dirty="0" smtClean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 smtClean="0">
                <a:ea typeface="맑은 고딕"/>
              </a:rPr>
              <a:t>팩토리</a:t>
            </a:r>
            <a:r>
              <a:rPr lang="ko-KR" altLang="en-US" dirty="0" smtClean="0">
                <a:ea typeface="맑은 고딕"/>
              </a:rPr>
              <a:t> 패턴</a:t>
            </a:r>
            <a:r>
              <a:rPr lang="en-US" altLang="ko-KR" dirty="0" smtClean="0">
                <a:ea typeface="맑은 고딕"/>
              </a:rPr>
              <a:t>(Factory Pattern)</a:t>
            </a:r>
            <a:r>
              <a:rPr lang="ko-KR" b="1" dirty="0" smtClean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FED82496-3813-4E01-9DB7-EBCF1BD2B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540"/>
            <a:ext cx="10515600" cy="160630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>
                <a:latin typeface="Malgun Gothic"/>
                <a:ea typeface="Malgun Gothic"/>
                <a:cs typeface="+mn-lt"/>
              </a:rPr>
              <a:t>프로토타입 패턴이란</a:t>
            </a:r>
            <a:r>
              <a:rPr lang="en-US" altLang="ko-KR" sz="2000" b="1" dirty="0">
                <a:latin typeface="Malgun Gothic"/>
                <a:ea typeface="Malgun Gothic"/>
                <a:cs typeface="+mn-lt"/>
              </a:rPr>
              <a:t>?</a:t>
            </a:r>
            <a:endParaRPr 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객체를 생성하는 인터페이스는 미리 </a:t>
            </a:r>
            <a:r>
              <a:rPr lang="ko-KR" altLang="en-US" sz="2000" dirty="0" smtClean="0"/>
              <a:t>정의하여 서브 </a:t>
            </a:r>
            <a:r>
              <a:rPr lang="ko-KR" altLang="en-US" sz="2000" dirty="0"/>
              <a:t>클래스 쪽에서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생성을 결정을 내리는  패턴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서브 클래스를 가진 슈퍼 클래스가 있을 때 인풋에 따라 하나의 자식 클래스의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리턴해주는</a:t>
            </a:r>
            <a:r>
              <a:rPr lang="ko-KR" altLang="en-US" sz="2000" dirty="0"/>
              <a:t> 방식</a:t>
            </a:r>
            <a:endParaRPr lang="ko-KR" altLang="en-US" sz="2000" dirty="0">
              <a:ea typeface="맑은 고딕"/>
            </a:endParaRPr>
          </a:p>
        </p:txBody>
      </p:sp>
      <p:pic>
        <p:nvPicPr>
          <p:cNvPr id="2050" name="Picture 2" descr="https://blog.kakaocdn.net/dn/bFFHH0/btqwAmsebxy/iollEkcZ8FfWTK7o5CxyD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244" y="3132137"/>
            <a:ext cx="629602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76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3</a:t>
            </a:r>
            <a:r>
              <a:rPr lang="ko-KR" altLang="en-US" dirty="0" smtClean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 smtClean="0">
                <a:ea typeface="맑은 고딕"/>
              </a:rPr>
              <a:t>팩토리</a:t>
            </a:r>
            <a:r>
              <a:rPr lang="ko-KR" altLang="en-US" dirty="0" smtClean="0">
                <a:ea typeface="맑은 고딕"/>
              </a:rPr>
              <a:t> 예제</a:t>
            </a:r>
            <a:r>
              <a:rPr lang="ko-KR" b="1" dirty="0" smtClean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51" y="1920960"/>
            <a:ext cx="4364913" cy="2305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015351" y="1517035"/>
            <a:ext cx="360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Computer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Super </a:t>
            </a:r>
            <a:r>
              <a:rPr lang="ko-KR" altLang="en-US" dirty="0" smtClean="0"/>
              <a:t>클래스 생성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136" y="1959843"/>
            <a:ext cx="2997438" cy="3640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963446" y="1517035"/>
            <a:ext cx="5516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Computer</a:t>
            </a:r>
            <a:r>
              <a:rPr lang="ko-KR" altLang="en-US" dirty="0" smtClean="0"/>
              <a:t>를 상속받은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sub</a:t>
            </a:r>
            <a:r>
              <a:rPr lang="ko-KR" altLang="en-US" dirty="0" smtClean="0"/>
              <a:t> 클래스 </a:t>
            </a:r>
            <a:r>
              <a:rPr lang="ko-KR" altLang="en-US" dirty="0"/>
              <a:t>생성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105" y="1959843"/>
            <a:ext cx="2997438" cy="3640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056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3</a:t>
            </a:r>
            <a:r>
              <a:rPr lang="ko-KR" altLang="en-US" dirty="0" smtClean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 smtClean="0">
                <a:ea typeface="맑은 고딕"/>
              </a:rPr>
              <a:t>팩토리</a:t>
            </a:r>
            <a:r>
              <a:rPr lang="ko-KR" altLang="en-US" dirty="0" smtClean="0">
                <a:ea typeface="맑은 고딕"/>
              </a:rPr>
              <a:t> 패턴</a:t>
            </a:r>
            <a:r>
              <a:rPr lang="ko-KR" b="1" dirty="0" smtClean="0">
                <a:ea typeface="맑은 고딕"/>
              </a:rPr>
              <a:t> </a:t>
            </a:r>
            <a:r>
              <a:rPr lang="ko-KR" altLang="en-US" dirty="0" smtClean="0">
                <a:ea typeface="맑은 고딕"/>
              </a:rPr>
              <a:t>예</a:t>
            </a:r>
            <a:r>
              <a:rPr lang="ko-KR" altLang="en-US" dirty="0">
                <a:ea typeface="맑은 고딕"/>
              </a:rPr>
              <a:t>제</a:t>
            </a:r>
            <a:endParaRPr lang="en-US" altLang="ko-KR" dirty="0">
              <a:ea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590" y="1879665"/>
            <a:ext cx="4366982" cy="2314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47" y="1463287"/>
            <a:ext cx="6249272" cy="2314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021447" y="3739250"/>
            <a:ext cx="6249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Factory class</a:t>
            </a:r>
            <a:r>
              <a:rPr lang="ko-KR" altLang="en-US" sz="1400" dirty="0">
                <a:latin typeface="+mn-ea"/>
              </a:rPr>
              <a:t>를 </a:t>
            </a:r>
            <a:r>
              <a:rPr lang="en-US" altLang="ko-KR" sz="1400" dirty="0">
                <a:latin typeface="+mn-ea"/>
                <a:hlinkClick r:id="rId4"/>
              </a:rPr>
              <a:t>Singleton</a:t>
            </a:r>
            <a:r>
              <a:rPr lang="ko-KR" altLang="en-US" sz="1400" dirty="0">
                <a:latin typeface="+mn-ea"/>
              </a:rPr>
              <a:t>으로 구현해도 되고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서브클래스를 </a:t>
            </a:r>
            <a:r>
              <a:rPr lang="ko-KR" altLang="en-US" sz="1400" dirty="0" err="1">
                <a:latin typeface="+mn-ea"/>
              </a:rPr>
              <a:t>리턴하는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static </a:t>
            </a:r>
            <a:r>
              <a:rPr lang="ko-KR" altLang="en-US" sz="1400" dirty="0" err="1">
                <a:latin typeface="+mn-ea"/>
              </a:rPr>
              <a:t>메소드로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구현해도 됨</a:t>
            </a:r>
            <a:endParaRPr lang="en-US" altLang="ko-KR" sz="1400" dirty="0" smtClean="0"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ko-KR" sz="1400" dirty="0" err="1" smtClean="0">
                <a:latin typeface="+mn-ea"/>
              </a:rPr>
              <a:t>getComputer</a:t>
            </a:r>
            <a:r>
              <a:rPr lang="en-US" altLang="ko-KR" sz="1400" dirty="0">
                <a:latin typeface="+mn-ea"/>
              </a:rPr>
              <a:t>()</a:t>
            </a:r>
            <a:r>
              <a:rPr lang="ko-KR" altLang="en-US" sz="1400" dirty="0">
                <a:latin typeface="+mn-ea"/>
              </a:rPr>
              <a:t>와 같이 입력된 </a:t>
            </a:r>
            <a:r>
              <a:rPr lang="ko-KR" altLang="en-US" sz="1400" dirty="0" err="1">
                <a:latin typeface="+mn-ea"/>
              </a:rPr>
              <a:t>파라미터에</a:t>
            </a:r>
            <a:r>
              <a:rPr lang="ko-KR" altLang="en-US" sz="1400" dirty="0">
                <a:latin typeface="+mn-ea"/>
              </a:rPr>
              <a:t> 따라 다른 서브 클래스의 </a:t>
            </a:r>
            <a:r>
              <a:rPr lang="ko-KR" altLang="en-US" sz="1400" dirty="0" err="1">
                <a:latin typeface="+mn-ea"/>
              </a:rPr>
              <a:t>인스턴스를</a:t>
            </a:r>
            <a:r>
              <a:rPr lang="ko-KR" altLang="en-US" sz="1400" dirty="0">
                <a:latin typeface="+mn-ea"/>
              </a:rPr>
              <a:t> 생성하고 리턴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590" y="4337303"/>
            <a:ext cx="4366983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7609110" y="1463287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호출 및 결과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21447" y="5396595"/>
            <a:ext cx="719182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장점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latin typeface="+mn-ea"/>
              </a:rPr>
              <a:t>팩토리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패턴은 클라이언트 코드로부터 서브 클래스의 </a:t>
            </a:r>
            <a:r>
              <a:rPr lang="ko-KR" altLang="en-US" sz="1400" dirty="0" err="1">
                <a:latin typeface="+mn-ea"/>
              </a:rPr>
              <a:t>인스턴스화를</a:t>
            </a:r>
            <a:r>
              <a:rPr lang="ko-KR" altLang="en-US" sz="1400" dirty="0">
                <a:latin typeface="+mn-ea"/>
              </a:rPr>
              <a:t> 제거하여 </a:t>
            </a:r>
            <a:r>
              <a:rPr lang="ko-KR" altLang="en-US" sz="1400" b="1" dirty="0">
                <a:latin typeface="+mn-ea"/>
              </a:rPr>
              <a:t>서로 간의 종속성을 낮추고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 err="1">
                <a:latin typeface="+mn-ea"/>
              </a:rPr>
              <a:t>결합도를</a:t>
            </a:r>
            <a:r>
              <a:rPr lang="ko-KR" altLang="en-US" sz="1400" b="1" dirty="0">
                <a:latin typeface="+mn-ea"/>
              </a:rPr>
              <a:t> 느슨하게 하며</a:t>
            </a:r>
            <a:r>
              <a:rPr lang="en-US" altLang="ko-KR" sz="1400" b="1" dirty="0">
                <a:latin typeface="+mn-ea"/>
              </a:rPr>
              <a:t>(Loosely Coupled), </a:t>
            </a:r>
            <a:r>
              <a:rPr lang="ko-KR" altLang="en-US" sz="1400" b="1" dirty="0" smtClean="0">
                <a:latin typeface="+mn-ea"/>
              </a:rPr>
              <a:t>확장이 가능</a:t>
            </a:r>
            <a:endParaRPr lang="en-US" altLang="ko-KR" sz="1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latin typeface="+mn-ea"/>
              </a:rPr>
              <a:t>팩토리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패턴은 클라이언트와 구현 객체들 사이에 추상화를 </a:t>
            </a:r>
            <a:r>
              <a:rPr lang="ko-KR" altLang="en-US" sz="1400" dirty="0" smtClean="0">
                <a:latin typeface="+mn-ea"/>
              </a:rPr>
              <a:t>제공</a:t>
            </a: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44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1414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맑은 고딕"/>
              </a:rPr>
              <a:t>4</a:t>
            </a:r>
            <a:r>
              <a:rPr lang="ko-KR" altLang="en-US" dirty="0" smtClean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smtClean="0"/>
              <a:t>추상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패턴</a:t>
            </a:r>
            <a:r>
              <a:rPr lang="ko-KR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Abstract Factory </a:t>
            </a:r>
            <a:r>
              <a:rPr lang="en-US" altLang="ko-KR" dirty="0" smtClean="0"/>
              <a:t>Pattern)</a:t>
            </a:r>
            <a:endParaRPr lang="en-US" altLang="ko-KR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FED82496-3813-4E01-9DB7-EBCF1BD2B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540"/>
            <a:ext cx="10515600" cy="30341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latin typeface="Malgun Gothic"/>
                <a:ea typeface="Malgun Gothic"/>
                <a:cs typeface="+mn-lt"/>
              </a:rPr>
              <a:t>추상 </a:t>
            </a:r>
            <a:r>
              <a:rPr lang="ko-KR" altLang="en-US" sz="2000" b="1" dirty="0" err="1" smtClean="0">
                <a:latin typeface="Malgun Gothic"/>
                <a:ea typeface="Malgun Gothic"/>
                <a:cs typeface="+mn-lt"/>
              </a:rPr>
              <a:t>팩토리</a:t>
            </a:r>
            <a:r>
              <a:rPr lang="ko-KR" altLang="en-US" sz="2000" b="1" dirty="0" smtClean="0">
                <a:latin typeface="Malgun Gothic"/>
                <a:ea typeface="Malgun Gothic"/>
                <a:cs typeface="+mn-lt"/>
              </a:rPr>
              <a:t> 패턴이란</a:t>
            </a:r>
            <a:r>
              <a:rPr lang="en-US" altLang="ko-KR" sz="2000" b="1" dirty="0">
                <a:latin typeface="Malgun Gothic"/>
                <a:ea typeface="Malgun Gothic"/>
                <a:cs typeface="+mn-lt"/>
              </a:rPr>
              <a:t>?</a:t>
            </a:r>
            <a:endParaRPr 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상세화된 서브클래스를 정의하지 않고도 서로 관련성이 있거나 독립적인 여러 객체의 군을 생성하기 위한 인터페이스를 제공하는 </a:t>
            </a:r>
            <a:r>
              <a:rPr lang="ko-KR" altLang="en-US" sz="1600" dirty="0" smtClean="0"/>
              <a:t>패턴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추상 </a:t>
            </a:r>
            <a:r>
              <a:rPr lang="ko-KR" altLang="en-US" sz="1600" dirty="0" err="1"/>
              <a:t>팩토리</a:t>
            </a:r>
            <a:r>
              <a:rPr lang="ko-KR" altLang="en-US" sz="1600" dirty="0"/>
              <a:t> 패턴은 </a:t>
            </a:r>
            <a:r>
              <a:rPr lang="ko-KR" altLang="en-US" sz="1600" b="1" dirty="0" err="1" smtClean="0"/>
              <a:t>파라미터</a:t>
            </a:r>
            <a:r>
              <a:rPr lang="ko-KR" altLang="en-US" sz="1600" b="1" dirty="0" smtClean="0"/>
              <a:t> 값으로</a:t>
            </a:r>
            <a:r>
              <a:rPr lang="ko-KR" altLang="en-US" sz="1600" b="1" dirty="0"/>
              <a:t> </a:t>
            </a:r>
            <a:r>
              <a:rPr lang="ko-KR" altLang="en-US" sz="1600" dirty="0"/>
              <a:t>서브클래스에 대한 식별 데이터를 받는 것이 아니라 </a:t>
            </a:r>
            <a:r>
              <a:rPr lang="ko-KR" altLang="en-US" sz="1600" b="1" dirty="0"/>
              <a:t>또 하나의 </a:t>
            </a:r>
            <a:r>
              <a:rPr lang="ko-KR" altLang="en-US" sz="1600" b="1" dirty="0" err="1"/>
              <a:t>팩토리</a:t>
            </a:r>
            <a:r>
              <a:rPr lang="ko-KR" altLang="en-US" sz="1600" b="1" dirty="0"/>
              <a:t> 클래스를 받습니다</a:t>
            </a:r>
            <a:r>
              <a:rPr lang="en-US" altLang="ko-KR" sz="1600" b="1" dirty="0"/>
              <a:t>.</a:t>
            </a:r>
            <a:endParaRPr lang="ko-KR" altLang="en-US" sz="1800" dirty="0">
              <a:ea typeface="맑은 고딕"/>
            </a:endParaRPr>
          </a:p>
        </p:txBody>
      </p:sp>
      <p:pic>
        <p:nvPicPr>
          <p:cNvPr id="3074" name="Picture 2" descr="https://t1.daumcdn.net/cfile/tistory/99AEEA3A5C697A7E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6" y="3657601"/>
            <a:ext cx="6667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8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1414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맑은 고딕"/>
              </a:rPr>
              <a:t>4</a:t>
            </a:r>
            <a:r>
              <a:rPr lang="ko-KR" altLang="en-US" dirty="0" smtClean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smtClean="0"/>
              <a:t>추상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예제</a:t>
            </a:r>
            <a:r>
              <a:rPr lang="ko-KR" dirty="0" smtClean="0"/>
              <a:t>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38" y="4883454"/>
            <a:ext cx="3362794" cy="1076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38" y="1357754"/>
            <a:ext cx="6249272" cy="231489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직선 화살표 연결선 4"/>
          <p:cNvCxnSpPr/>
          <p:nvPr/>
        </p:nvCxnSpPr>
        <p:spPr>
          <a:xfrm>
            <a:off x="3086100" y="3804557"/>
            <a:ext cx="0" cy="7347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13171" y="1357754"/>
            <a:ext cx="217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패턴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634593" y="4883454"/>
            <a:ext cx="648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패턴은 중간 단계에서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인터페이스를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450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1414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맑은 고딕"/>
              </a:rPr>
              <a:t>4</a:t>
            </a:r>
            <a:r>
              <a:rPr lang="ko-KR" altLang="en-US" dirty="0" smtClean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smtClean="0"/>
              <a:t>추상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예제</a:t>
            </a:r>
            <a:r>
              <a:rPr lang="ko-KR" dirty="0" smtClean="0"/>
              <a:t>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68" y="1440742"/>
            <a:ext cx="3796726" cy="2870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38" y="1440741"/>
            <a:ext cx="3855573" cy="2870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14068" y="4465863"/>
            <a:ext cx="929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ComputerAbstractFactroy</a:t>
            </a:r>
            <a:r>
              <a:rPr lang="ko-KR" altLang="en-US" dirty="0" smtClean="0"/>
              <a:t>를 상속받은 </a:t>
            </a:r>
            <a:r>
              <a:rPr lang="en-US" altLang="ko-KR" dirty="0" err="1" smtClean="0"/>
              <a:t>PCFactory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ServerFactory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클래스를 구현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68" y="4908672"/>
            <a:ext cx="5192176" cy="1247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878692" y="6251120"/>
            <a:ext cx="929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ComputerFacotry</a:t>
            </a:r>
            <a:r>
              <a:rPr lang="en-US" altLang="ko-KR" dirty="0"/>
              <a:t> </a:t>
            </a:r>
            <a:r>
              <a:rPr lang="ko-KR" altLang="en-US" dirty="0" smtClean="0"/>
              <a:t>클래스를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없이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1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1414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맑은 고딕"/>
              </a:rPr>
              <a:t>4</a:t>
            </a:r>
            <a:r>
              <a:rPr lang="ko-KR" altLang="en-US" dirty="0" smtClean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smtClean="0"/>
              <a:t>추상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예제</a:t>
            </a:r>
            <a:r>
              <a:rPr lang="ko-KR" dirty="0" smtClean="0"/>
              <a:t> 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36" y="1538645"/>
            <a:ext cx="5192177" cy="231489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3404507" y="3853543"/>
            <a:ext cx="0" cy="4816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2881" y="1429021"/>
            <a:ext cx="216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팩토리</a:t>
            </a:r>
            <a:r>
              <a:rPr lang="ko-KR" altLang="en-US" dirty="0" smtClean="0"/>
              <a:t> 패턴의 호출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57522" y="4643148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패턴의 호출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36" y="4523015"/>
            <a:ext cx="7487695" cy="2143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26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1414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맑은 고딕"/>
              </a:rPr>
              <a:t>4</a:t>
            </a:r>
            <a:r>
              <a:rPr lang="ko-KR" altLang="en-US" dirty="0" smtClean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smtClean="0"/>
              <a:t>추상 </a:t>
            </a:r>
            <a:r>
              <a:rPr lang="ko-KR" altLang="en-US" dirty="0" err="1" smtClean="0"/>
              <a:t>팩토리의</a:t>
            </a:r>
            <a:r>
              <a:rPr lang="ko-KR" altLang="en-US" dirty="0" smtClean="0"/>
              <a:t> 장점</a:t>
            </a:r>
            <a:r>
              <a:rPr lang="ko-KR" dirty="0" smtClean="0"/>
              <a:t> 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FED82496-3813-4E01-9DB7-EBCF1BD2B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540"/>
            <a:ext cx="10515600" cy="303414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fontAlgn="t">
              <a:lnSpc>
                <a:spcPct val="170000"/>
              </a:lnSpc>
            </a:pPr>
            <a:r>
              <a:rPr lang="ko-KR" altLang="en-US" sz="2000" dirty="0">
                <a:latin typeface="+mn-ea"/>
              </a:rPr>
              <a:t>추상 </a:t>
            </a:r>
            <a:r>
              <a:rPr lang="ko-KR" altLang="en-US" sz="2000" dirty="0" err="1">
                <a:latin typeface="+mn-ea"/>
              </a:rPr>
              <a:t>팩토리</a:t>
            </a:r>
            <a:r>
              <a:rPr lang="ko-KR" altLang="en-US" sz="2000" dirty="0">
                <a:latin typeface="+mn-ea"/>
              </a:rPr>
              <a:t> 패턴은 구현</a:t>
            </a:r>
            <a:r>
              <a:rPr lang="en-US" altLang="ko-KR" sz="2000" dirty="0">
                <a:latin typeface="+mn-ea"/>
              </a:rPr>
              <a:t>(Implements)</a:t>
            </a:r>
            <a:r>
              <a:rPr lang="ko-KR" altLang="en-US" sz="2000" dirty="0">
                <a:latin typeface="+mn-ea"/>
              </a:rPr>
              <a:t>보다 인터페이스</a:t>
            </a:r>
            <a:r>
              <a:rPr lang="en-US" altLang="ko-KR" sz="2000" dirty="0">
                <a:latin typeface="+mn-ea"/>
              </a:rPr>
              <a:t>(Interface)</a:t>
            </a:r>
            <a:r>
              <a:rPr lang="ko-KR" altLang="en-US" sz="2000" dirty="0">
                <a:latin typeface="+mn-ea"/>
              </a:rPr>
              <a:t>를 위한 코드 접근법을 제공합니다</a:t>
            </a:r>
            <a:r>
              <a:rPr lang="en-US" altLang="ko-KR" sz="2000" dirty="0">
                <a:latin typeface="+mn-ea"/>
              </a:rPr>
              <a:t>.</a:t>
            </a:r>
            <a:br>
              <a:rPr lang="en-US" altLang="ko-KR" sz="2000" dirty="0">
                <a:latin typeface="+mn-ea"/>
              </a:rPr>
            </a:br>
            <a:r>
              <a:rPr lang="ko-KR" altLang="en-US" sz="2000" dirty="0">
                <a:latin typeface="+mn-ea"/>
              </a:rPr>
              <a:t>위 예에서 </a:t>
            </a:r>
            <a:r>
              <a:rPr lang="en-US" altLang="ko-KR" sz="2000" dirty="0" err="1">
                <a:latin typeface="+mn-ea"/>
              </a:rPr>
              <a:t>getComputer</a:t>
            </a:r>
            <a:r>
              <a:rPr lang="en-US" altLang="ko-KR" sz="2000" dirty="0">
                <a:latin typeface="+mn-ea"/>
              </a:rPr>
              <a:t>() </a:t>
            </a:r>
            <a:r>
              <a:rPr lang="ko-KR" altLang="en-US" sz="2000" dirty="0" err="1">
                <a:latin typeface="+mn-ea"/>
              </a:rPr>
              <a:t>메소드는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파라미터로</a:t>
            </a:r>
            <a:r>
              <a:rPr lang="ko-KR" altLang="en-US" sz="2000" dirty="0">
                <a:latin typeface="+mn-ea"/>
              </a:rPr>
              <a:t> 인터페이스를 받아 처리를 하기 때문에 </a:t>
            </a:r>
            <a:r>
              <a:rPr lang="en-US" altLang="ko-KR" sz="2000" dirty="0" err="1">
                <a:latin typeface="+mn-ea"/>
              </a:rPr>
              <a:t>getComputer</a:t>
            </a:r>
            <a:r>
              <a:rPr lang="en-US" altLang="ko-KR" sz="2000" dirty="0">
                <a:latin typeface="+mn-ea"/>
              </a:rPr>
              <a:t>() </a:t>
            </a:r>
            <a:r>
              <a:rPr lang="ko-KR" altLang="en-US" sz="2000" dirty="0">
                <a:latin typeface="+mn-ea"/>
              </a:rPr>
              <a:t>에서 구현할 것이 복잡하지 않습니다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  <a:p>
            <a:pPr fontAlgn="t">
              <a:lnSpc>
                <a:spcPct val="170000"/>
              </a:lnSpc>
            </a:pPr>
            <a:r>
              <a:rPr lang="ko-KR" altLang="en-US" sz="2000" dirty="0">
                <a:latin typeface="+mn-ea"/>
              </a:rPr>
              <a:t>추상 </a:t>
            </a:r>
            <a:r>
              <a:rPr lang="ko-KR" altLang="en-US" sz="2000" dirty="0" err="1">
                <a:latin typeface="+mn-ea"/>
              </a:rPr>
              <a:t>팩토리</a:t>
            </a:r>
            <a:r>
              <a:rPr lang="ko-KR" altLang="en-US" sz="2000" dirty="0">
                <a:latin typeface="+mn-ea"/>
              </a:rPr>
              <a:t> 패턴은 추후에 </a:t>
            </a:r>
            <a:r>
              <a:rPr lang="en-US" altLang="ko-KR" sz="2000" dirty="0">
                <a:latin typeface="+mn-ea"/>
              </a:rPr>
              <a:t>sub class</a:t>
            </a:r>
            <a:r>
              <a:rPr lang="ko-KR" altLang="en-US" sz="2000" dirty="0">
                <a:latin typeface="+mn-ea"/>
              </a:rPr>
              <a:t>를 확장하는 데 있어 굉장히 </a:t>
            </a:r>
            <a:r>
              <a:rPr lang="ko-KR" altLang="en-US" sz="2000" dirty="0" err="1">
                <a:latin typeface="+mn-ea"/>
              </a:rPr>
              <a:t>쉽게할</a:t>
            </a:r>
            <a:r>
              <a:rPr lang="ko-KR" altLang="en-US" sz="2000" dirty="0">
                <a:latin typeface="+mn-ea"/>
              </a:rPr>
              <a:t> 수 있습니다</a:t>
            </a:r>
            <a:r>
              <a:rPr lang="en-US" altLang="ko-KR" sz="2000" dirty="0">
                <a:latin typeface="+mn-ea"/>
              </a:rPr>
              <a:t>.</a:t>
            </a:r>
            <a:br>
              <a:rPr lang="en-US" altLang="ko-KR" sz="2000" dirty="0">
                <a:latin typeface="+mn-ea"/>
              </a:rPr>
            </a:br>
            <a:r>
              <a:rPr lang="ko-KR" altLang="en-US" sz="2000" dirty="0">
                <a:latin typeface="+mn-ea"/>
              </a:rPr>
              <a:t>위 예에서 만약 </a:t>
            </a:r>
            <a:r>
              <a:rPr lang="en-US" altLang="ko-KR" sz="2000" dirty="0">
                <a:latin typeface="+mn-ea"/>
              </a:rPr>
              <a:t>Laptop </a:t>
            </a:r>
            <a:r>
              <a:rPr lang="ko-KR" altLang="en-US" sz="2000" dirty="0">
                <a:latin typeface="+mn-ea"/>
              </a:rPr>
              <a:t>클래스를 추가하고자 한다면 </a:t>
            </a:r>
            <a:r>
              <a:rPr lang="en-US" altLang="ko-KR" sz="2000" dirty="0" err="1">
                <a:latin typeface="+mn-ea"/>
              </a:rPr>
              <a:t>getComputer</a:t>
            </a:r>
            <a:r>
              <a:rPr lang="en-US" altLang="ko-KR" sz="2000" dirty="0">
                <a:latin typeface="+mn-ea"/>
              </a:rPr>
              <a:t>()</a:t>
            </a:r>
            <a:r>
              <a:rPr lang="ko-KR" altLang="en-US" sz="2000" dirty="0">
                <a:latin typeface="+mn-ea"/>
              </a:rPr>
              <a:t>의 수정 없이 </a:t>
            </a:r>
            <a:r>
              <a:rPr lang="en-US" altLang="ko-KR" sz="2000" dirty="0" err="1">
                <a:latin typeface="+mn-ea"/>
              </a:rPr>
              <a:t>LaptopFactory</a:t>
            </a:r>
            <a:r>
              <a:rPr lang="ko-KR" altLang="en-US" sz="2000" dirty="0">
                <a:latin typeface="+mn-ea"/>
              </a:rPr>
              <a:t>만 작성해주면 됩니다</a:t>
            </a:r>
            <a:r>
              <a:rPr lang="en-US" altLang="ko-KR" sz="2000" dirty="0">
                <a:latin typeface="+mn-ea"/>
              </a:rPr>
              <a:t>.</a:t>
            </a:r>
            <a:br>
              <a:rPr lang="en-US" altLang="ko-KR" sz="2000" dirty="0">
                <a:latin typeface="+mn-ea"/>
              </a:rPr>
            </a:br>
            <a:r>
              <a:rPr lang="ko-KR" altLang="en-US" sz="2000" dirty="0">
                <a:latin typeface="+mn-ea"/>
              </a:rPr>
              <a:t>이러한 특징에 기반하여 추상 </a:t>
            </a:r>
            <a:r>
              <a:rPr lang="ko-KR" altLang="en-US" sz="2000" dirty="0" err="1">
                <a:latin typeface="+mn-ea"/>
              </a:rPr>
              <a:t>팩토리</a:t>
            </a:r>
            <a:r>
              <a:rPr lang="ko-KR" altLang="en-US" sz="2000" dirty="0">
                <a:latin typeface="+mn-ea"/>
              </a:rPr>
              <a:t> 패턴은 </a:t>
            </a:r>
            <a:r>
              <a:rPr lang="en-US" altLang="ko-KR" sz="2000" dirty="0">
                <a:latin typeface="+mn-ea"/>
              </a:rPr>
              <a:t>"Factory of Factories"</a:t>
            </a:r>
            <a:r>
              <a:rPr lang="ko-KR" altLang="en-US" sz="2000" dirty="0">
                <a:latin typeface="+mn-ea"/>
              </a:rPr>
              <a:t>라고도 불립니다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fontAlgn="t">
              <a:lnSpc>
                <a:spcPct val="170000"/>
              </a:lnSpc>
            </a:pPr>
            <a:r>
              <a:rPr lang="ko-KR" altLang="en-US" sz="2000" dirty="0">
                <a:latin typeface="+mn-ea"/>
              </a:rPr>
              <a:t>추상 </a:t>
            </a:r>
            <a:r>
              <a:rPr lang="ko-KR" altLang="en-US" sz="2000" dirty="0" err="1">
                <a:latin typeface="+mn-ea"/>
              </a:rPr>
              <a:t>팩토리</a:t>
            </a:r>
            <a:r>
              <a:rPr lang="ko-KR" altLang="en-US" sz="2000" dirty="0">
                <a:latin typeface="+mn-ea"/>
              </a:rPr>
              <a:t> 패턴은 </a:t>
            </a:r>
            <a:r>
              <a:rPr lang="ko-KR" altLang="en-US" sz="2000" dirty="0" err="1">
                <a:latin typeface="+mn-ea"/>
              </a:rPr>
              <a:t>팩토리</a:t>
            </a:r>
            <a:r>
              <a:rPr lang="ko-KR" altLang="en-US" sz="2000" dirty="0">
                <a:latin typeface="+mn-ea"/>
              </a:rPr>
              <a:t> 패턴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 err="1">
                <a:latin typeface="+mn-ea"/>
              </a:rPr>
              <a:t>팩토리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메소드</a:t>
            </a:r>
            <a:r>
              <a:rPr lang="ko-KR" altLang="en-US" sz="2000" dirty="0">
                <a:latin typeface="+mn-ea"/>
              </a:rPr>
              <a:t> 패턴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의 </a:t>
            </a:r>
            <a:r>
              <a:rPr lang="ko-KR" altLang="en-US" sz="2000" dirty="0" err="1">
                <a:latin typeface="+mn-ea"/>
              </a:rPr>
              <a:t>조건문</a:t>
            </a:r>
            <a:r>
              <a:rPr lang="en-US" altLang="ko-KR" sz="2000" dirty="0">
                <a:latin typeface="+mn-ea"/>
              </a:rPr>
              <a:t>(if-else, switch </a:t>
            </a:r>
            <a:r>
              <a:rPr lang="ko-KR" altLang="en-US" sz="2000" dirty="0">
                <a:latin typeface="+mn-ea"/>
              </a:rPr>
              <a:t>등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으로부터 벗어납니다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74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C03CC78-1385-4A53-81DB-5846B780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ko-KR" altLang="en-US" sz="1600" b="1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1C1F3273-4760-439D-AE84-92C959DB3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224543"/>
              </p:ext>
            </p:extLst>
          </p:nvPr>
        </p:nvGraphicFramePr>
        <p:xfrm>
          <a:off x="1708761" y="2222653"/>
          <a:ext cx="85725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25">
                  <a:extLst>
                    <a:ext uri="{9D8B030D-6E8A-4147-A177-3AD203B41FA5}">
                      <a16:colId xmlns:a16="http://schemas.microsoft.com/office/drawing/2014/main" xmlns="" val="2142344378"/>
                    </a:ext>
                  </a:extLst>
                </a:gridCol>
                <a:gridCol w="2847975">
                  <a:extLst>
                    <a:ext uri="{9D8B030D-6E8A-4147-A177-3AD203B41FA5}">
                      <a16:colId xmlns:a16="http://schemas.microsoft.com/office/drawing/2014/main" xmlns="" val="3452511177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xmlns="" val="128517834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생성(</a:t>
                      </a:r>
                      <a:r>
                        <a:rPr lang="af-ZA" dirty="0" err="1">
                          <a:solidFill>
                            <a:schemeClr val="tx1"/>
                          </a:solidFill>
                          <a:effectLst/>
                        </a:rPr>
                        <a:t>Creational</a:t>
                      </a:r>
                      <a:r>
                        <a:rPr lang="af-ZA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패턴</a:t>
                      </a:r>
                    </a:p>
                  </a:txBody>
                  <a:tcPr marL="76200" marR="76200" marT="76200" marB="762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구조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af-ZA" err="1">
                          <a:solidFill>
                            <a:schemeClr val="tx1"/>
                          </a:solidFill>
                          <a:effectLst/>
                        </a:rPr>
                        <a:t>Structural</a:t>
                      </a:r>
                      <a:r>
                        <a:rPr lang="af-ZA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패턴</a:t>
                      </a:r>
                    </a:p>
                  </a:txBody>
                  <a:tcPr marL="76200" marR="76200" marT="76200" marB="762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행동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af-ZA" err="1">
                          <a:solidFill>
                            <a:schemeClr val="tx1"/>
                          </a:solidFill>
                          <a:effectLst/>
                        </a:rPr>
                        <a:t>Behavioral</a:t>
                      </a:r>
                      <a:r>
                        <a:rPr lang="af-ZA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패턴</a:t>
                      </a:r>
                    </a:p>
                  </a:txBody>
                  <a:tcPr marL="76200" marR="76200" marT="76200" marB="762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2908447"/>
                  </a:ext>
                </a:extLst>
              </a:tr>
              <a:tr h="1628773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/>
                        <a:buChar char="•"/>
                      </a:pPr>
                      <a:r>
                        <a:rPr lang="af-ZA" dirty="0">
                          <a:solidFill>
                            <a:schemeClr val="tx1"/>
                          </a:solidFill>
                          <a:effectLst/>
                        </a:rPr>
                        <a:t>Singleton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 err="1">
                          <a:solidFill>
                            <a:schemeClr val="tx1"/>
                          </a:solidFill>
                          <a:effectLst/>
                        </a:rPr>
                        <a:t>Abstract</a:t>
                      </a: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af-ZA" altLang="ko-KR" dirty="0" err="1">
                          <a:solidFill>
                            <a:schemeClr val="tx1"/>
                          </a:solidFill>
                          <a:effectLst/>
                        </a:rPr>
                        <a:t>Factory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 smtClean="0">
                          <a:solidFill>
                            <a:schemeClr val="tx1"/>
                          </a:solidFill>
                          <a:effectLst/>
                        </a:rPr>
                        <a:t>Factory(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effectLst/>
                        </a:rPr>
                        <a:t>Method)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 err="1">
                          <a:solidFill>
                            <a:schemeClr val="tx1"/>
                          </a:solidFill>
                          <a:effectLst/>
                        </a:rPr>
                        <a:t>Builder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 err="1">
                          <a:solidFill>
                            <a:schemeClr val="tx1"/>
                          </a:solidFill>
                          <a:effectLst/>
                        </a:rPr>
                        <a:t>Prototype</a:t>
                      </a:r>
                      <a:endParaRPr lang="ko-KR" altLang="en-US" dirty="0"/>
                    </a:p>
                  </a:txBody>
                  <a:tcPr marL="76200" marR="76200" marT="76200" marB="7620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/>
                        <a:buChar char="•"/>
                      </a:pPr>
                      <a:r>
                        <a:rPr lang="af-ZA" dirty="0">
                          <a:solidFill>
                            <a:schemeClr val="tx1"/>
                          </a:solidFill>
                          <a:effectLst/>
                        </a:rPr>
                        <a:t>Adapter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 err="1">
                          <a:solidFill>
                            <a:schemeClr val="tx1"/>
                          </a:solidFill>
                          <a:effectLst/>
                        </a:rPr>
                        <a:t>Composite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 err="1">
                          <a:solidFill>
                            <a:schemeClr val="tx1"/>
                          </a:solidFill>
                          <a:effectLst/>
                        </a:rPr>
                        <a:t>Decorator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Facade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Flyweight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 smtClean="0">
                          <a:solidFill>
                            <a:schemeClr val="tx1"/>
                          </a:solidFill>
                          <a:effectLst/>
                        </a:rPr>
                        <a:t>Proxy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altLang="ko-KR" dirty="0" smtClean="0"/>
                        <a:t>Bridge</a:t>
                      </a:r>
                      <a:endParaRPr lang="ko-KR" altLang="en-US" dirty="0"/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/>
                        <a:buChar char="•"/>
                      </a:pPr>
                      <a:r>
                        <a:rPr lang="af-ZA" dirty="0">
                          <a:solidFill>
                            <a:schemeClr val="tx1"/>
                          </a:solidFill>
                          <a:effectLst/>
                        </a:rPr>
                        <a:t>Command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Interpreter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Iterator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Mediator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Memento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Observer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Strategy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Template Method</a:t>
                      </a:r>
                      <a:endParaRPr lang="ko-KR" altLang="en-US" dirty="0"/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0651152"/>
                  </a:ext>
                </a:extLst>
              </a:tr>
            </a:tbl>
          </a:graphicData>
        </a:graphic>
      </p:graphicFrame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96F331F0-47BF-4E05-A0F2-FEC025C4FBFF}"/>
              </a:ext>
            </a:extLst>
          </p:cNvPr>
          <p:cNvSpPr txBox="1">
            <a:spLocks/>
          </p:cNvSpPr>
          <p:nvPr/>
        </p:nvSpPr>
        <p:spPr>
          <a:xfrm>
            <a:off x="1361876" y="839012"/>
            <a:ext cx="9144000" cy="1019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0" dirty="0">
                <a:ea typeface="맑은 고딕"/>
              </a:rPr>
              <a:t>디자인 패턴의 종류</a:t>
            </a:r>
            <a:endParaRPr lang="ko-KR" sz="60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513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7"/>
            <a:ext cx="10771414" cy="1325563"/>
          </a:xfrm>
        </p:spPr>
        <p:txBody>
          <a:bodyPr>
            <a:normAutofit/>
          </a:bodyPr>
          <a:lstStyle/>
          <a:p>
            <a:pPr fontAlgn="t"/>
            <a:r>
              <a:rPr lang="en-US" altLang="ko-KR" dirty="0">
                <a:ea typeface="맑은 고딕"/>
              </a:rPr>
              <a:t>5</a:t>
            </a:r>
            <a:r>
              <a:rPr lang="ko-KR" altLang="en-US" dirty="0" smtClean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 smtClean="0">
                <a:latin typeface="+mj-ea"/>
              </a:rPr>
              <a:t>빌더</a:t>
            </a:r>
            <a:r>
              <a:rPr lang="ko-KR" altLang="en-US" dirty="0" smtClean="0">
                <a:latin typeface="+mj-ea"/>
              </a:rPr>
              <a:t> 패턴 </a:t>
            </a:r>
            <a:r>
              <a:rPr lang="en-US" altLang="ko-KR" dirty="0" smtClean="0">
                <a:latin typeface="+mj-ea"/>
              </a:rPr>
              <a:t>(Builder Pattern)</a:t>
            </a:r>
            <a:endParaRPr lang="en-US" altLang="ko-KR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FED82496-3813-4E01-9DB7-EBCF1BD2B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064"/>
            <a:ext cx="10515600" cy="39648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err="1" smtClean="0">
                <a:latin typeface="Malgun Gothic"/>
                <a:ea typeface="Malgun Gothic"/>
                <a:cs typeface="+mn-lt"/>
              </a:rPr>
              <a:t>빌</a:t>
            </a:r>
            <a:r>
              <a:rPr lang="ko-KR" altLang="en-US" sz="2000" b="1" dirty="0" err="1">
                <a:latin typeface="Malgun Gothic"/>
                <a:ea typeface="Malgun Gothic"/>
                <a:cs typeface="+mn-lt"/>
              </a:rPr>
              <a:t>더</a:t>
            </a:r>
            <a:r>
              <a:rPr lang="ko-KR" altLang="en-US" sz="2000" b="1" dirty="0" smtClean="0">
                <a:latin typeface="Malgun Gothic"/>
                <a:ea typeface="Malgun Gothic"/>
                <a:cs typeface="+mn-lt"/>
              </a:rPr>
              <a:t> 패턴이란</a:t>
            </a:r>
            <a:r>
              <a:rPr lang="en-US" altLang="ko-KR" sz="2000" b="1" dirty="0" smtClean="0">
                <a:latin typeface="Malgun Gothic"/>
                <a:ea typeface="Malgun Gothic"/>
                <a:cs typeface="+mn-lt"/>
              </a:rPr>
              <a:t>?</a:t>
            </a:r>
            <a:endParaRPr 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Builder </a:t>
            </a:r>
            <a:r>
              <a:rPr lang="ko-KR" altLang="en-US" sz="1600" dirty="0"/>
              <a:t>클래스를 만들어 필수 값에 대해서는 </a:t>
            </a:r>
            <a:r>
              <a:rPr lang="ko-KR" altLang="en-US" sz="1600" dirty="0" err="1"/>
              <a:t>생성자를</a:t>
            </a:r>
            <a:r>
              <a:rPr lang="ko-KR" altLang="en-US" sz="1600" dirty="0"/>
              <a:t> 통해</a:t>
            </a:r>
            <a:r>
              <a:rPr lang="en-US" altLang="ko-KR" sz="1600" dirty="0"/>
              <a:t>, </a:t>
            </a:r>
            <a:r>
              <a:rPr lang="ko-KR" altLang="en-US" sz="1600" dirty="0"/>
              <a:t>선택적인 값들에 대해서는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통해 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값을 </a:t>
            </a:r>
            <a:r>
              <a:rPr lang="ko-KR" altLang="en-US" sz="1600" dirty="0" err="1"/>
              <a:t>입력받은</a:t>
            </a:r>
            <a:r>
              <a:rPr lang="ko-KR" altLang="en-US" sz="1600" dirty="0"/>
              <a:t> 후에 </a:t>
            </a:r>
            <a:r>
              <a:rPr lang="en-US" altLang="ko-KR" sz="1600" dirty="0"/>
              <a:t>build()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통해 </a:t>
            </a:r>
            <a:r>
              <a:rPr lang="ko-KR" altLang="en-US" sz="1600" dirty="0" smtClean="0"/>
              <a:t>최종적으로</a:t>
            </a:r>
            <a:r>
              <a:rPr lang="ko-KR" altLang="en-US" sz="1600" dirty="0"/>
              <a:t> 하나의 </a:t>
            </a:r>
            <a:r>
              <a:rPr lang="ko-KR" altLang="en-US" sz="1600" dirty="0" err="1"/>
              <a:t>인스턴스를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리턴하는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방식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/>
              <a:t>많은 </a:t>
            </a:r>
            <a:r>
              <a:rPr lang="en-US" altLang="ko-KR" sz="1600" dirty="0"/>
              <a:t>Optional</a:t>
            </a:r>
            <a:r>
              <a:rPr lang="ko-KR" altLang="en-US" sz="1600" dirty="0"/>
              <a:t>한 멤버 변수</a:t>
            </a:r>
            <a:r>
              <a:rPr lang="en-US" altLang="ko-KR" sz="1600" dirty="0"/>
              <a:t>(</a:t>
            </a:r>
            <a:r>
              <a:rPr lang="ko-KR" altLang="en-US" sz="1600" dirty="0"/>
              <a:t>혹은 </a:t>
            </a:r>
            <a:r>
              <a:rPr lang="ko-KR" altLang="en-US" sz="1600" dirty="0" err="1"/>
              <a:t>파라미터</a:t>
            </a:r>
            <a:r>
              <a:rPr lang="en-US" altLang="ko-KR" sz="1600" dirty="0"/>
              <a:t>)</a:t>
            </a:r>
            <a:r>
              <a:rPr lang="ko-KR" altLang="en-US" sz="1600" dirty="0"/>
              <a:t>나 지속성 없는 상태 값들에 대해 처리해야 하는 문제들을 </a:t>
            </a:r>
            <a:r>
              <a:rPr lang="ko-KR" altLang="en-US" sz="1600" dirty="0" smtClean="0"/>
              <a:t>해결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ea typeface="맑은 고딕"/>
              </a:rPr>
              <a:t>-&gt;  </a:t>
            </a:r>
            <a:r>
              <a:rPr lang="ko-KR" altLang="en-US" sz="1600" dirty="0" err="1" smtClean="0"/>
              <a:t>팩토리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패턴이나 추상 </a:t>
            </a:r>
            <a:r>
              <a:rPr lang="ko-KR" altLang="en-US" sz="1600" dirty="0" err="1"/>
              <a:t>팩토리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패턴은 </a:t>
            </a:r>
            <a:r>
              <a:rPr lang="ko-KR" altLang="en-US" sz="1600" b="1" dirty="0" smtClean="0"/>
              <a:t>클라이언트로부터 </a:t>
            </a:r>
            <a:r>
              <a:rPr lang="ko-KR" altLang="en-US" sz="1600" b="1" dirty="0" err="1"/>
              <a:t>팩토리</a:t>
            </a:r>
            <a:r>
              <a:rPr lang="ko-KR" altLang="en-US" sz="1600" b="1" dirty="0"/>
              <a:t> 클래스로 많은 </a:t>
            </a:r>
            <a:r>
              <a:rPr lang="ko-KR" altLang="en-US" sz="1600" b="1" dirty="0" err="1"/>
              <a:t>파라미터를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넘겨주거나 </a:t>
            </a:r>
            <a:r>
              <a:rPr lang="en-US" altLang="ko-KR" sz="1600" b="1" dirty="0" smtClean="0"/>
              <a:t>Null </a:t>
            </a:r>
            <a:r>
              <a:rPr lang="ko-KR" altLang="en-US" sz="1600" b="1" dirty="0" smtClean="0"/>
              <a:t>또는 많은 </a:t>
            </a:r>
            <a:r>
              <a:rPr lang="ko-KR" altLang="en-US" sz="1600" b="1" dirty="0" err="1" smtClean="0"/>
              <a:t>파라미터</a:t>
            </a:r>
            <a:r>
              <a:rPr lang="ko-KR" altLang="en-US" sz="1600" b="1" dirty="0" smtClean="0"/>
              <a:t> 값</a:t>
            </a:r>
            <a:r>
              <a:rPr lang="en-US" altLang="ko-KR" sz="1600" b="1" dirty="0" smtClean="0"/>
              <a:t>, </a:t>
            </a:r>
            <a:r>
              <a:rPr lang="ko-KR" altLang="en-US" sz="1600" b="1" dirty="0"/>
              <a:t>순서 등에 대한 관리가 </a:t>
            </a:r>
            <a:r>
              <a:rPr lang="ko-KR" altLang="en-US" sz="1600" b="1" dirty="0" smtClean="0"/>
              <a:t>어려워지고 </a:t>
            </a:r>
            <a:r>
              <a:rPr lang="en-US" altLang="ko-KR" sz="1600" b="1" dirty="0" smtClean="0"/>
              <a:t>sub </a:t>
            </a:r>
            <a:r>
              <a:rPr lang="ko-KR" altLang="en-US" sz="1600" b="1" dirty="0" smtClean="0"/>
              <a:t>클래스가 무거워지고 복잡해지면서 많은 이슈들이 발생</a:t>
            </a:r>
            <a:endParaRPr lang="en-US" altLang="ko-KR" sz="1600" b="1" dirty="0" smtClean="0"/>
          </a:p>
          <a:p>
            <a:pPr marL="0" indent="0">
              <a:lnSpc>
                <a:spcPct val="150000"/>
              </a:lnSpc>
              <a:buNone/>
            </a:pPr>
            <a:endParaRPr lang="ko-KR" altLang="en-US" sz="1800" dirty="0">
              <a:ea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221" y="4116975"/>
            <a:ext cx="10834007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ko-KR" altLang="en-US" sz="2000" b="1" dirty="0" err="1" smtClean="0">
                <a:latin typeface="+mn-ea"/>
              </a:rPr>
              <a:t>빌더</a:t>
            </a:r>
            <a:r>
              <a:rPr lang="ko-KR" altLang="en-US" sz="2000" b="1" dirty="0" smtClean="0">
                <a:latin typeface="+mn-ea"/>
              </a:rPr>
              <a:t> 패턴 생성 방법</a:t>
            </a:r>
            <a:endParaRPr lang="en-US" altLang="ko-KR" sz="2000" b="1" dirty="0" smtClean="0"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1. </a:t>
            </a:r>
            <a:r>
              <a:rPr lang="ko-KR" altLang="en-US" sz="1400" dirty="0" err="1" smtClean="0">
                <a:latin typeface="+mn-ea"/>
              </a:rPr>
              <a:t>빌더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클래스를 </a:t>
            </a:r>
            <a:r>
              <a:rPr lang="en-US" altLang="ko-KR" sz="1400" dirty="0">
                <a:latin typeface="+mn-ea"/>
              </a:rPr>
              <a:t>Static Nested Class</a:t>
            </a:r>
            <a:r>
              <a:rPr lang="ko-KR" altLang="en-US" sz="1400" dirty="0">
                <a:latin typeface="+mn-ea"/>
              </a:rPr>
              <a:t>로 </a:t>
            </a:r>
            <a:r>
              <a:rPr lang="ko-KR" altLang="en-US" sz="1400" dirty="0" smtClean="0">
                <a:latin typeface="+mn-ea"/>
              </a:rPr>
              <a:t>생성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이때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관례적으로 생성하고자 하는 클래스 이름 뒤에 </a:t>
            </a:r>
            <a:r>
              <a:rPr lang="en-US" altLang="ko-KR" sz="1400" dirty="0">
                <a:latin typeface="+mn-ea"/>
              </a:rPr>
              <a:t>Builder</a:t>
            </a:r>
            <a:r>
              <a:rPr lang="ko-KR" altLang="en-US" sz="1400" dirty="0">
                <a:latin typeface="+mn-ea"/>
              </a:rPr>
              <a:t>를 </a:t>
            </a:r>
            <a:r>
              <a:rPr lang="ko-KR" altLang="en-US" sz="1400" dirty="0" smtClean="0">
                <a:latin typeface="+mn-ea"/>
              </a:rPr>
              <a:t>붙인다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fontAlgn="t"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빌더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클래스의 </a:t>
            </a:r>
            <a:r>
              <a:rPr lang="ko-KR" altLang="en-US" sz="1400" dirty="0" err="1">
                <a:latin typeface="+mn-ea"/>
              </a:rPr>
              <a:t>생성자는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public</a:t>
            </a:r>
            <a:r>
              <a:rPr lang="ko-KR" altLang="en-US" sz="1400" dirty="0">
                <a:latin typeface="+mn-ea"/>
              </a:rPr>
              <a:t>으로 하며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필수 값들에 대해 생성자의 </a:t>
            </a:r>
            <a:r>
              <a:rPr lang="ko-KR" altLang="en-US" sz="1400" dirty="0" err="1">
                <a:latin typeface="+mn-ea"/>
              </a:rPr>
              <a:t>파라미터로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받음</a:t>
            </a:r>
            <a:endParaRPr lang="ko-KR" altLang="en-US" sz="1400" dirty="0"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2. Optional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값들에 대해서는 각각의 속성마다 </a:t>
            </a:r>
            <a:r>
              <a:rPr lang="ko-KR" altLang="en-US" sz="1400" dirty="0" err="1">
                <a:latin typeface="+mn-ea"/>
              </a:rPr>
              <a:t>메소드로</a:t>
            </a:r>
            <a:r>
              <a:rPr lang="ko-KR" altLang="en-US" sz="1400" dirty="0">
                <a:latin typeface="+mn-ea"/>
              </a:rPr>
              <a:t> 제공하며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메소드의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리턴 값이 </a:t>
            </a:r>
            <a:r>
              <a:rPr lang="ko-KR" altLang="en-US" sz="1400" dirty="0" err="1">
                <a:latin typeface="+mn-ea"/>
              </a:rPr>
              <a:t>빌더</a:t>
            </a:r>
            <a:r>
              <a:rPr lang="ko-KR" altLang="en-US" sz="1400" dirty="0">
                <a:latin typeface="+mn-ea"/>
              </a:rPr>
              <a:t> 객체 자신이어야 </a:t>
            </a:r>
            <a:r>
              <a:rPr lang="ko-KR" altLang="en-US" sz="1400" dirty="0" smtClean="0">
                <a:latin typeface="+mn-ea"/>
              </a:rPr>
              <a:t>한</a:t>
            </a:r>
            <a:r>
              <a:rPr lang="ko-KR" altLang="en-US" sz="1400" dirty="0">
                <a:latin typeface="+mn-ea"/>
              </a:rPr>
              <a:t>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3. </a:t>
            </a:r>
            <a:r>
              <a:rPr lang="ko-KR" altLang="en-US" sz="1400" dirty="0" err="1" smtClean="0">
                <a:latin typeface="+mn-ea"/>
              </a:rPr>
              <a:t>빌더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클래스 내에 </a:t>
            </a:r>
            <a:r>
              <a:rPr lang="en-US" altLang="ko-KR" sz="1400" dirty="0">
                <a:latin typeface="+mn-ea"/>
              </a:rPr>
              <a:t>build() </a:t>
            </a:r>
            <a:r>
              <a:rPr lang="ko-KR" altLang="en-US" sz="1400" dirty="0" err="1">
                <a:latin typeface="+mn-ea"/>
              </a:rPr>
              <a:t>메소드를</a:t>
            </a:r>
            <a:r>
              <a:rPr lang="ko-KR" altLang="en-US" sz="1400" dirty="0">
                <a:latin typeface="+mn-ea"/>
              </a:rPr>
              <a:t> 정의하여 </a:t>
            </a:r>
            <a:r>
              <a:rPr lang="ko-KR" altLang="en-US" sz="1400" dirty="0" smtClean="0">
                <a:latin typeface="+mn-ea"/>
              </a:rPr>
              <a:t>최종 </a:t>
            </a:r>
            <a:r>
              <a:rPr lang="ko-KR" altLang="en-US" sz="1400" dirty="0">
                <a:latin typeface="+mn-ea"/>
              </a:rPr>
              <a:t>생성된 </a:t>
            </a:r>
            <a:r>
              <a:rPr lang="ko-KR" altLang="en-US" sz="1400" dirty="0" err="1" smtClean="0">
                <a:latin typeface="+mn-ea"/>
              </a:rPr>
              <a:t>인스턴</a:t>
            </a:r>
            <a:r>
              <a:rPr lang="ko-KR" altLang="en-US" sz="1400" dirty="0" err="1">
                <a:latin typeface="+mn-ea"/>
              </a:rPr>
              <a:t>스</a:t>
            </a:r>
            <a:r>
              <a:rPr lang="ko-KR" altLang="en-US" sz="1400" dirty="0" err="1" smtClean="0">
                <a:latin typeface="+mn-ea"/>
              </a:rPr>
              <a:t>을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제공합니다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en-US" altLang="ko-KR" sz="1400" dirty="0" smtClean="0">
                <a:latin typeface="+mn-ea"/>
              </a:rPr>
              <a:t>build</a:t>
            </a:r>
            <a:r>
              <a:rPr lang="en-US" altLang="ko-KR" sz="1400" dirty="0">
                <a:latin typeface="+mn-ea"/>
              </a:rPr>
              <a:t>()</a:t>
            </a:r>
            <a:r>
              <a:rPr lang="ko-KR" altLang="en-US" sz="1400" dirty="0">
                <a:latin typeface="+mn-ea"/>
              </a:rPr>
              <a:t>를 통해서만 객체 생성을 제공하기 때문에 생성 대상이 되는 클래스의 </a:t>
            </a:r>
            <a:r>
              <a:rPr lang="ko-KR" altLang="en-US" sz="1400" dirty="0" err="1">
                <a:latin typeface="+mn-ea"/>
              </a:rPr>
              <a:t>생성자는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private</a:t>
            </a:r>
            <a:r>
              <a:rPr lang="ko-KR" altLang="en-US" sz="1400" dirty="0">
                <a:latin typeface="+mn-ea"/>
              </a:rPr>
              <a:t>으로 정의해야 </a:t>
            </a:r>
            <a:r>
              <a:rPr lang="ko-KR" altLang="en-US" sz="1400" dirty="0" smtClean="0">
                <a:latin typeface="+mn-ea"/>
              </a:rPr>
              <a:t>한</a:t>
            </a:r>
            <a:r>
              <a:rPr lang="ko-KR" altLang="en-US" sz="1400" dirty="0">
                <a:latin typeface="+mn-ea"/>
              </a:rPr>
              <a:t>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3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7"/>
            <a:ext cx="10771414" cy="1325563"/>
          </a:xfrm>
        </p:spPr>
        <p:txBody>
          <a:bodyPr>
            <a:normAutofit/>
          </a:bodyPr>
          <a:lstStyle/>
          <a:p>
            <a:pPr fontAlgn="t"/>
            <a:r>
              <a:rPr lang="en-US" altLang="ko-KR" dirty="0">
                <a:ea typeface="맑은 고딕"/>
              </a:rPr>
              <a:t>5</a:t>
            </a:r>
            <a:r>
              <a:rPr lang="ko-KR" altLang="en-US" dirty="0" smtClean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 smtClean="0">
                <a:latin typeface="+mj-ea"/>
              </a:rPr>
              <a:t>빌더</a:t>
            </a:r>
            <a:r>
              <a:rPr lang="ko-KR" altLang="en-US" dirty="0" smtClean="0">
                <a:latin typeface="+mj-ea"/>
              </a:rPr>
              <a:t> 패턴 예</a:t>
            </a:r>
            <a:r>
              <a:rPr lang="ko-KR" altLang="en-US" dirty="0">
                <a:latin typeface="+mj-ea"/>
              </a:rPr>
              <a:t>제</a:t>
            </a:r>
            <a:endParaRPr lang="en-US" altLang="ko-KR" dirty="0">
              <a:latin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40" y="1436914"/>
            <a:ext cx="3019650" cy="48414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01" y="1436914"/>
            <a:ext cx="3983799" cy="48414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79" y="1436913"/>
            <a:ext cx="4100943" cy="36820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51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7"/>
            <a:ext cx="10771414" cy="1325563"/>
          </a:xfrm>
        </p:spPr>
        <p:txBody>
          <a:bodyPr>
            <a:normAutofit/>
          </a:bodyPr>
          <a:lstStyle/>
          <a:p>
            <a:pPr fontAlgn="t"/>
            <a:r>
              <a:rPr lang="en-US" altLang="ko-KR" dirty="0">
                <a:ea typeface="맑은 고딕"/>
              </a:rPr>
              <a:t>5</a:t>
            </a:r>
            <a:r>
              <a:rPr lang="ko-KR" altLang="en-US" dirty="0" smtClean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 smtClean="0">
                <a:latin typeface="+mj-ea"/>
              </a:rPr>
              <a:t>빌더</a:t>
            </a:r>
            <a:r>
              <a:rPr lang="ko-KR" altLang="en-US" dirty="0" smtClean="0">
                <a:latin typeface="+mj-ea"/>
              </a:rPr>
              <a:t> 패턴 예</a:t>
            </a:r>
            <a:r>
              <a:rPr lang="ko-KR" altLang="en-US" dirty="0">
                <a:latin typeface="+mj-ea"/>
              </a:rPr>
              <a:t>제</a:t>
            </a:r>
            <a:endParaRPr lang="en-US" altLang="ko-KR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58" y="1452412"/>
            <a:ext cx="5172797" cy="21243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13357" y="3820886"/>
            <a:ext cx="79775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각 인자가 어떤 의미인지 알기 </a:t>
            </a:r>
            <a:r>
              <a:rPr lang="ko-KR" altLang="en-US" dirty="0" smtClean="0">
                <a:latin typeface="+mn-ea"/>
              </a:rPr>
              <a:t>쉽</a:t>
            </a:r>
            <a:r>
              <a:rPr lang="ko-KR" altLang="en-US" dirty="0">
                <a:latin typeface="+mn-ea"/>
              </a:rPr>
              <a:t>다</a:t>
            </a:r>
            <a:endParaRPr lang="en-US" altLang="ko-KR" dirty="0">
              <a:latin typeface="+mn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setter </a:t>
            </a:r>
            <a:r>
              <a:rPr lang="ko-KR" altLang="en-US" dirty="0" err="1">
                <a:latin typeface="+mn-ea"/>
              </a:rPr>
              <a:t>메소드가</a:t>
            </a:r>
            <a:r>
              <a:rPr lang="ko-KR" altLang="en-US" dirty="0">
                <a:latin typeface="+mn-ea"/>
              </a:rPr>
              <a:t> 없으므로 변경 불가능 객체를 만들 수 </a:t>
            </a:r>
            <a:r>
              <a:rPr lang="ko-KR" altLang="en-US" dirty="0" smtClean="0">
                <a:latin typeface="+mn-ea"/>
              </a:rPr>
              <a:t>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latinLnBrk="0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한 번에 객체를 생성하므로 객체 일관성이 깨지지 않는다</a:t>
            </a:r>
            <a:r>
              <a:rPr lang="en-US" altLang="ko-KR" dirty="0">
                <a:latin typeface="+mn-ea"/>
              </a:rPr>
              <a:t>.</a:t>
            </a:r>
          </a:p>
          <a:p>
            <a:pPr latinLnBrk="0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build() </a:t>
            </a:r>
            <a:r>
              <a:rPr lang="ko-KR" altLang="en-US" dirty="0">
                <a:latin typeface="+mn-ea"/>
              </a:rPr>
              <a:t>함수가 잘못된 값이 입력되었는지 검증하게 할 수도 있다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070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61876" y="839012"/>
            <a:ext cx="9144000" cy="1019464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디자인 패턴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3680" y="2342819"/>
            <a:ext cx="9144000" cy="376670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ko-KR" altLang="en-US" sz="2800" dirty="0">
                <a:ea typeface="+mn-lt"/>
                <a:cs typeface="+mn-lt"/>
              </a:rPr>
              <a:t>디자인 패턴 이란 ?</a:t>
            </a:r>
          </a:p>
          <a:p>
            <a:pPr algn="l">
              <a:lnSpc>
                <a:spcPct val="150000"/>
              </a:lnSpc>
            </a:pPr>
            <a:r>
              <a:rPr lang="ko-KR" sz="2000" dirty="0">
                <a:ea typeface="+mn-lt"/>
                <a:cs typeface="+mn-lt"/>
              </a:rPr>
              <a:t>객체지향 프로그래밍 언어로 소프트웨어 개발할 때에, 특정 상황에서 </a:t>
            </a:r>
            <a:endParaRPr lang="ko-KR" altLang="en-US" sz="2000" dirty="0">
              <a:ea typeface="맑은 고딕" panose="020B0503020000020004" pitchFamily="34" charset="-127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ko-KR" sz="2000" u="sng" dirty="0">
                <a:ea typeface="+mn-lt"/>
                <a:cs typeface="+mn-lt"/>
              </a:rPr>
              <a:t>자주 나타나는 문제</a:t>
            </a:r>
            <a:r>
              <a:rPr lang="ko-KR" sz="2000" dirty="0">
                <a:ea typeface="+mn-lt"/>
                <a:cs typeface="+mn-lt"/>
              </a:rPr>
              <a:t>를 해결하기 위해 수많은 개발자가 쌓아온 </a:t>
            </a:r>
            <a:r>
              <a:rPr lang="ko-KR" sz="2000" b="1" dirty="0">
                <a:ea typeface="+mn-lt"/>
                <a:cs typeface="+mn-lt"/>
              </a:rPr>
              <a:t>솔루션</a:t>
            </a:r>
            <a:endParaRPr lang="ko-KR" sz="2000" dirty="0">
              <a:ea typeface="맑은 고딕"/>
            </a:endParaRPr>
          </a:p>
          <a:p>
            <a:pPr algn="l"/>
            <a:endParaRPr lang="ko-KR" altLang="en-US" sz="2000" b="1" dirty="0"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ko-KR" sz="2800" dirty="0">
                <a:ea typeface="+mn-lt"/>
                <a:cs typeface="+mn-lt"/>
              </a:rPr>
              <a:t>3가지 형태로 </a:t>
            </a:r>
            <a:r>
              <a:rPr lang="ko-KR" altLang="en-US" sz="2800" dirty="0">
                <a:ea typeface="+mn-lt"/>
                <a:cs typeface="+mn-lt"/>
              </a:rPr>
              <a:t>분리</a:t>
            </a:r>
            <a:r>
              <a:rPr lang="ko-KR" sz="2800" dirty="0">
                <a:ea typeface="+mn-lt"/>
                <a:cs typeface="+mn-lt"/>
              </a:rPr>
              <a:t/>
            </a:r>
            <a:br>
              <a:rPr lang="ko-KR" sz="2800" dirty="0">
                <a:ea typeface="+mn-lt"/>
                <a:cs typeface="+mn-lt"/>
              </a:rPr>
            </a:br>
            <a:r>
              <a:rPr lang="en-US" altLang="ko-KR" sz="2000" dirty="0">
                <a:ea typeface="+mn-lt"/>
                <a:cs typeface="+mn-lt"/>
              </a:rPr>
              <a:t>'</a:t>
            </a:r>
            <a:r>
              <a:rPr lang="ko-KR" sz="2000" dirty="0">
                <a:ea typeface="+mn-lt"/>
                <a:cs typeface="+mn-lt"/>
              </a:rPr>
              <a:t>객체를 어떻게 생성할 것인가?’ </a:t>
            </a:r>
            <a:r>
              <a:rPr lang="en-US" altLang="ko-KR" sz="2000" dirty="0">
                <a:ea typeface="+mn-lt"/>
                <a:cs typeface="+mn-lt"/>
              </a:rPr>
              <a:t>-&gt;</a:t>
            </a:r>
            <a:r>
              <a:rPr lang="ko-KR" sz="2000" dirty="0">
                <a:ea typeface="+mn-lt"/>
                <a:cs typeface="+mn-lt"/>
              </a:rPr>
              <a:t> </a:t>
            </a:r>
            <a:r>
              <a:rPr lang="ko-KR" sz="2000" b="1" u="sng" dirty="0">
                <a:ea typeface="+mn-lt"/>
                <a:cs typeface="+mn-lt"/>
              </a:rPr>
              <a:t>생성 패턴</a:t>
            </a:r>
            <a:r>
              <a:rPr lang="ko-KR" sz="2000" dirty="0">
                <a:ea typeface="+mn-lt"/>
                <a:cs typeface="+mn-lt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ko-KR" sz="2000" dirty="0">
                <a:ea typeface="+mn-lt"/>
                <a:cs typeface="+mn-lt"/>
              </a:rPr>
              <a:t>‘생성된 객체들을 어떻게 조합/합성할 것인가?’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-&gt; </a:t>
            </a:r>
            <a:r>
              <a:rPr lang="ko-KR" sz="2000" b="1" u="sng" dirty="0">
                <a:ea typeface="+mn-lt"/>
                <a:cs typeface="+mn-lt"/>
              </a:rPr>
              <a:t>구조 패턴</a:t>
            </a:r>
            <a:r>
              <a:rPr lang="ko-KR" sz="2000" dirty="0">
                <a:ea typeface="+mn-lt"/>
                <a:cs typeface="+mn-lt"/>
              </a:rPr>
              <a:t> </a:t>
            </a:r>
            <a:endParaRPr lang="ko-KR" altLang="en-US" sz="2000" dirty="0"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ko-KR" sz="2000" dirty="0">
                <a:ea typeface="+mn-lt"/>
                <a:cs typeface="+mn-lt"/>
              </a:rPr>
              <a:t>‘객체들이 어떻게 상호작용하고 어떻게 책임을 가져가는가?’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-&gt;</a:t>
            </a:r>
            <a:r>
              <a:rPr lang="ko-KR" sz="2000" dirty="0">
                <a:ea typeface="+mn-lt"/>
                <a:cs typeface="+mn-lt"/>
              </a:rPr>
              <a:t> </a:t>
            </a:r>
            <a:r>
              <a:rPr lang="ko-KR" sz="2000" b="1" u="sng" dirty="0">
                <a:ea typeface="+mn-lt"/>
                <a:cs typeface="+mn-lt"/>
              </a:rPr>
              <a:t>행동 </a:t>
            </a:r>
            <a:r>
              <a:rPr lang="ko-KR" altLang="en-US" sz="2000" b="1" u="sng" dirty="0">
                <a:ea typeface="+mn-lt"/>
                <a:cs typeface="+mn-lt"/>
              </a:rPr>
              <a:t>패턴</a:t>
            </a:r>
            <a:endParaRPr lang="ko-KR" sz="2000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46FF91-1874-4913-8A09-2CB66516126D}"/>
              </a:ext>
            </a:extLst>
          </p:cNvPr>
          <p:cNvSpPr txBox="1"/>
          <p:nvPr/>
        </p:nvSpPr>
        <p:spPr>
          <a:xfrm>
            <a:off x="10780860" y="642064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박지우</a:t>
            </a:r>
          </a:p>
        </p:txBody>
      </p:sp>
    </p:spTree>
    <p:extLst>
      <p:ext uri="{BB962C8B-B14F-4D97-AF65-F5344CB8AC3E}">
        <p14:creationId xmlns:p14="http://schemas.microsoft.com/office/powerpoint/2010/main" val="875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C03CC78-1385-4A53-81DB-5846B780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ko-KR" altLang="en-US" sz="1600" b="1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1C1F3273-4760-439D-AE84-92C959DB3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908432"/>
              </p:ext>
            </p:extLst>
          </p:nvPr>
        </p:nvGraphicFramePr>
        <p:xfrm>
          <a:off x="1708761" y="2222653"/>
          <a:ext cx="85725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25">
                  <a:extLst>
                    <a:ext uri="{9D8B030D-6E8A-4147-A177-3AD203B41FA5}">
                      <a16:colId xmlns:a16="http://schemas.microsoft.com/office/drawing/2014/main" xmlns="" val="2142344378"/>
                    </a:ext>
                  </a:extLst>
                </a:gridCol>
                <a:gridCol w="2847975">
                  <a:extLst>
                    <a:ext uri="{9D8B030D-6E8A-4147-A177-3AD203B41FA5}">
                      <a16:colId xmlns:a16="http://schemas.microsoft.com/office/drawing/2014/main" xmlns="" val="3452511177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xmlns="" val="128517834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생성(</a:t>
                      </a:r>
                      <a:r>
                        <a:rPr lang="af-ZA" dirty="0" err="1">
                          <a:solidFill>
                            <a:schemeClr val="tx1"/>
                          </a:solidFill>
                          <a:effectLst/>
                        </a:rPr>
                        <a:t>Creational</a:t>
                      </a:r>
                      <a:r>
                        <a:rPr lang="af-ZA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패턴</a:t>
                      </a:r>
                    </a:p>
                  </a:txBody>
                  <a:tcPr marL="76200" marR="76200" marT="76200" marB="762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구조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af-ZA" err="1">
                          <a:solidFill>
                            <a:schemeClr val="tx1"/>
                          </a:solidFill>
                          <a:effectLst/>
                        </a:rPr>
                        <a:t>Structural</a:t>
                      </a:r>
                      <a:r>
                        <a:rPr lang="af-ZA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패턴</a:t>
                      </a:r>
                    </a:p>
                  </a:txBody>
                  <a:tcPr marL="76200" marR="76200" marT="76200" marB="762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행동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af-ZA" err="1">
                          <a:solidFill>
                            <a:schemeClr val="tx1"/>
                          </a:solidFill>
                          <a:effectLst/>
                        </a:rPr>
                        <a:t>Behavioral</a:t>
                      </a:r>
                      <a:r>
                        <a:rPr lang="af-ZA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패턴</a:t>
                      </a:r>
                    </a:p>
                  </a:txBody>
                  <a:tcPr marL="76200" marR="76200" marT="76200" marB="762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2908447"/>
                  </a:ext>
                </a:extLst>
              </a:tr>
              <a:tr h="1628773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/>
                        <a:buChar char="•"/>
                      </a:pPr>
                      <a:r>
                        <a:rPr lang="af-ZA" dirty="0">
                          <a:solidFill>
                            <a:schemeClr val="tx1"/>
                          </a:solidFill>
                          <a:effectLst/>
                        </a:rPr>
                        <a:t>Singleton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 err="1">
                          <a:solidFill>
                            <a:schemeClr val="tx1"/>
                          </a:solidFill>
                          <a:effectLst/>
                        </a:rPr>
                        <a:t>Abstract</a:t>
                      </a: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af-ZA" altLang="ko-KR" dirty="0" err="1">
                          <a:solidFill>
                            <a:schemeClr val="tx1"/>
                          </a:solidFill>
                          <a:effectLst/>
                        </a:rPr>
                        <a:t>Factory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 smtClean="0">
                          <a:solidFill>
                            <a:schemeClr val="tx1"/>
                          </a:solidFill>
                          <a:effectLst/>
                        </a:rPr>
                        <a:t>Factory(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effectLst/>
                        </a:rPr>
                        <a:t>Method)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 err="1">
                          <a:solidFill>
                            <a:schemeClr val="tx1"/>
                          </a:solidFill>
                          <a:effectLst/>
                        </a:rPr>
                        <a:t>Builder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 err="1">
                          <a:solidFill>
                            <a:schemeClr val="tx1"/>
                          </a:solidFill>
                          <a:effectLst/>
                        </a:rPr>
                        <a:t>Prototype</a:t>
                      </a:r>
                      <a:endParaRPr lang="ko-KR" altLang="en-US" dirty="0"/>
                    </a:p>
                  </a:txBody>
                  <a:tcPr marL="76200" marR="76200" marT="76200" marB="7620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/>
                        <a:buChar char="•"/>
                      </a:pPr>
                      <a:r>
                        <a:rPr lang="af-ZA" dirty="0">
                          <a:solidFill>
                            <a:schemeClr val="tx1"/>
                          </a:solidFill>
                          <a:effectLst/>
                        </a:rPr>
                        <a:t>Adapter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 err="1">
                          <a:solidFill>
                            <a:schemeClr val="tx1"/>
                          </a:solidFill>
                          <a:effectLst/>
                        </a:rPr>
                        <a:t>Composite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 err="1">
                          <a:solidFill>
                            <a:schemeClr val="tx1"/>
                          </a:solidFill>
                          <a:effectLst/>
                        </a:rPr>
                        <a:t>Decorator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Facade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Flyweight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 smtClean="0">
                          <a:solidFill>
                            <a:schemeClr val="tx1"/>
                          </a:solidFill>
                          <a:effectLst/>
                        </a:rPr>
                        <a:t>Proxy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altLang="ko-KR" dirty="0" smtClean="0"/>
                        <a:t>Bridge</a:t>
                      </a:r>
                      <a:endParaRPr lang="ko-KR" altLang="en-US" dirty="0"/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/>
                        <a:buChar char="•"/>
                      </a:pPr>
                      <a:r>
                        <a:rPr lang="af-ZA" dirty="0">
                          <a:solidFill>
                            <a:schemeClr val="tx1"/>
                          </a:solidFill>
                          <a:effectLst/>
                        </a:rPr>
                        <a:t>Command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Interpreter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Iterator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Mediator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Memento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Observer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Strategy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Template Method</a:t>
                      </a:r>
                      <a:endParaRPr lang="ko-KR" altLang="en-US" dirty="0"/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0651152"/>
                  </a:ext>
                </a:extLst>
              </a:tr>
            </a:tbl>
          </a:graphicData>
        </a:graphic>
      </p:graphicFrame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96F331F0-47BF-4E05-A0F2-FEC025C4FBFF}"/>
              </a:ext>
            </a:extLst>
          </p:cNvPr>
          <p:cNvSpPr txBox="1">
            <a:spLocks/>
          </p:cNvSpPr>
          <p:nvPr/>
        </p:nvSpPr>
        <p:spPr>
          <a:xfrm>
            <a:off x="1361876" y="839012"/>
            <a:ext cx="9144000" cy="1019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0" dirty="0">
                <a:ea typeface="맑은 고딕"/>
              </a:rPr>
              <a:t>디자인 패턴의 종류</a:t>
            </a:r>
            <a:endParaRPr lang="ko-KR" sz="60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817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692135-2BF1-40BD-AE2C-AAA09A41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/>
              </a:rPr>
              <a:t>구조 </a:t>
            </a:r>
            <a:r>
              <a:rPr lang="ko-KR" altLang="en-US" dirty="0">
                <a:ea typeface="맑은 고딕"/>
              </a:rPr>
              <a:t>패턴 </a:t>
            </a:r>
            <a:r>
              <a:rPr lang="ko-KR" altLang="en-US" dirty="0" smtClean="0">
                <a:ea typeface="맑은 고딕"/>
              </a:rPr>
              <a:t>(</a:t>
            </a:r>
            <a:r>
              <a:rPr lang="en-US" altLang="ko-KR" dirty="0"/>
              <a:t>Structural </a:t>
            </a:r>
            <a:r>
              <a:rPr lang="en-US" altLang="ko-KR" dirty="0" smtClean="0"/>
              <a:t>Patterns</a:t>
            </a:r>
            <a:r>
              <a:rPr lang="ko-KR" altLang="en-US" dirty="0" smtClean="0">
                <a:ea typeface="맑은 고딕"/>
              </a:rPr>
              <a:t>)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0136A68-E71D-4A46-9101-98DB9298E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ea typeface="맑은 고딕"/>
              </a:rPr>
              <a:t>구조 </a:t>
            </a:r>
            <a:r>
              <a:rPr lang="ko-KR" altLang="en-US" b="1" dirty="0">
                <a:ea typeface="맑은 고딕"/>
              </a:rPr>
              <a:t>패턴이란?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구조패턴</a:t>
            </a:r>
            <a:r>
              <a:rPr lang="en-US" altLang="ko-KR" sz="2000" dirty="0"/>
              <a:t>(structural patterns)</a:t>
            </a:r>
            <a:r>
              <a:rPr lang="ko-KR" altLang="en-US" sz="2000" dirty="0"/>
              <a:t>은 클래스나 객체를 조합해 더 큰 구조를 만드는 패턴이다</a:t>
            </a:r>
            <a:r>
              <a:rPr lang="en-US" altLang="ko-KR" sz="2000" dirty="0"/>
              <a:t>.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>예를 들어 서로 다른 인터페이스를 지닌 </a:t>
            </a:r>
            <a:r>
              <a:rPr lang="en-US" altLang="ko-KR" sz="2000" dirty="0"/>
              <a:t>2</a:t>
            </a:r>
            <a:r>
              <a:rPr lang="ko-KR" altLang="en-US" sz="2000" dirty="0"/>
              <a:t>개의 객체를 묶어 단일 인터페이스를 제공하거나 객체들을 서로 묶어 새로운 기능을 제공하는 패턴이다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b="1" dirty="0"/>
              <a:t>구조패턴 특징</a:t>
            </a:r>
          </a:p>
          <a:p>
            <a:r>
              <a:rPr lang="ko-KR" altLang="en-US" sz="2000" dirty="0"/>
              <a:t>서로 독립적으로 개발한 클래스 라이브러리를 마치 하나인 것처럼 사용할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여러 인터페이스를 합성하여 서로 다른 인터페이스들의 통일된 추상을 제공한다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인터페이스나 구현을 복합하는 것이 아니라 객체를 합성하는 방법을 제공한다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2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1.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퍼사드</a:t>
            </a:r>
            <a:r>
              <a:rPr lang="ko-KR" altLang="en-US" dirty="0">
                <a:latin typeface="+mj-ea"/>
              </a:rPr>
              <a:t> 패턴</a:t>
            </a:r>
            <a:r>
              <a:rPr lang="en-US" altLang="ko-KR" dirty="0">
                <a:latin typeface="+mj-ea"/>
              </a:rPr>
              <a:t>(Facade Pattern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314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sz="3200" b="1" dirty="0" err="1">
                <a:latin typeface="+mj-ea"/>
                <a:ea typeface="+mj-ea"/>
              </a:rPr>
              <a:t>퍼사드</a:t>
            </a:r>
            <a:r>
              <a:rPr lang="ko-KR" altLang="en-US" sz="3200" b="1" dirty="0">
                <a:latin typeface="+mj-ea"/>
                <a:ea typeface="+mj-ea"/>
              </a:rPr>
              <a:t> 패턴이란</a:t>
            </a:r>
            <a:r>
              <a:rPr lang="en-US" altLang="ko-KR" sz="3200" b="1" dirty="0">
                <a:latin typeface="+mj-ea"/>
                <a:ea typeface="+mj-ea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+mn-ea"/>
              </a:rPr>
              <a:t>Facade (</a:t>
            </a:r>
            <a:r>
              <a:rPr lang="ko-KR" altLang="en-US" sz="2000" dirty="0">
                <a:latin typeface="+mn-ea"/>
              </a:rPr>
              <a:t>외관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는 </a:t>
            </a:r>
            <a:r>
              <a:rPr lang="en-US" altLang="ko-KR" sz="2000" dirty="0">
                <a:latin typeface="+mn-ea"/>
              </a:rPr>
              <a:t>"</a:t>
            </a:r>
            <a:r>
              <a:rPr lang="ko-KR" altLang="en-US" sz="2000" dirty="0">
                <a:latin typeface="+mn-ea"/>
              </a:rPr>
              <a:t>건물의 정면</a:t>
            </a:r>
            <a:r>
              <a:rPr lang="en-US" altLang="ko-KR" sz="2000" dirty="0">
                <a:latin typeface="+mn-ea"/>
              </a:rPr>
              <a:t>"</a:t>
            </a:r>
            <a:r>
              <a:rPr lang="ko-KR" altLang="en-US" sz="2000" dirty="0">
                <a:latin typeface="+mn-ea"/>
              </a:rPr>
              <a:t>을 의미하는 단어로 어떤 소프트웨어의 다른 커다란 코드 부분에 대하여 </a:t>
            </a:r>
            <a:r>
              <a:rPr lang="ko-KR" altLang="en-US" sz="2000" dirty="0" err="1">
                <a:latin typeface="+mn-ea"/>
              </a:rPr>
              <a:t>간략화된</a:t>
            </a:r>
            <a:r>
              <a:rPr lang="ko-KR" altLang="en-US" sz="2000" dirty="0">
                <a:latin typeface="+mn-ea"/>
              </a:rPr>
              <a:t> 인터페이스를 제공해주는 디자인 패턴을 의미한다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2000" b="1" dirty="0" err="1"/>
              <a:t>퍼사드</a:t>
            </a:r>
            <a:r>
              <a:rPr lang="ko-KR" altLang="en-US" sz="2000" b="1" dirty="0"/>
              <a:t> 패턴 장점</a:t>
            </a:r>
          </a:p>
          <a:p>
            <a:pPr>
              <a:lnSpc>
                <a:spcPct val="160000"/>
              </a:lnSpc>
            </a:pPr>
            <a:r>
              <a:rPr lang="ko-KR" altLang="en-US" sz="2000" dirty="0" err="1"/>
              <a:t>퍼사드는</a:t>
            </a:r>
            <a:r>
              <a:rPr lang="ko-KR" altLang="en-US" sz="2000" dirty="0"/>
              <a:t> 소프트웨어 라이브러리를 쉽게 사용할 수 있게 해준다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err="1" smtClean="0"/>
              <a:t>퍼사드는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라이브러리를 사용하는 코드들을 좀 더 읽기 쉽게 해준다</a:t>
            </a:r>
            <a:r>
              <a:rPr lang="en-US" altLang="ko-KR" sz="2000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sz="2000" dirty="0" err="1"/>
              <a:t>퍼사드는</a:t>
            </a:r>
            <a:r>
              <a:rPr lang="ko-KR" altLang="en-US" sz="2000" dirty="0"/>
              <a:t> 라이브러리 바깥쪽의 코드가 라이브러리의 안쪽 코드에 의존하는 일을 감소시켜준다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대부분의 바깥쪽의 코드가 </a:t>
            </a:r>
            <a:r>
              <a:rPr lang="ko-KR" altLang="en-US" sz="2000" dirty="0" err="1"/>
              <a:t>퍼사드를</a:t>
            </a:r>
            <a:r>
              <a:rPr lang="ko-KR" altLang="en-US" sz="2000" dirty="0"/>
              <a:t> 이용하기 때문에 시스템을 개발하는 데 있어 유연성이 향상된다</a:t>
            </a:r>
            <a:r>
              <a:rPr lang="en-US" altLang="ko-KR" sz="2000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sz="2000" dirty="0" err="1"/>
              <a:t>퍼사드는</a:t>
            </a:r>
            <a:r>
              <a:rPr lang="ko-KR" altLang="en-US" sz="2000" dirty="0"/>
              <a:t> 좋게 작성되지 않은 </a:t>
            </a:r>
            <a:r>
              <a:rPr lang="en-US" altLang="ko-KR" sz="2000" dirty="0"/>
              <a:t>API</a:t>
            </a:r>
            <a:r>
              <a:rPr lang="ko-KR" altLang="en-US" sz="2000" dirty="0"/>
              <a:t>의 집합을 하나의 좋게 작성된 </a:t>
            </a:r>
            <a:r>
              <a:rPr lang="en-US" altLang="ko-KR" sz="2000" dirty="0"/>
              <a:t>API</a:t>
            </a:r>
            <a:r>
              <a:rPr lang="ko-KR" altLang="en-US" sz="2000" dirty="0"/>
              <a:t>로 </a:t>
            </a:r>
            <a:r>
              <a:rPr lang="ko-KR" altLang="en-US" sz="2000" dirty="0" smtClean="0"/>
              <a:t>감싸준다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708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vlpt.us/images/ha0kim/post/872ae831-e69b-41e1-be48-8bb6ba8e447e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307294"/>
            <a:ext cx="7620000" cy="53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23010" y="1541368"/>
            <a:ext cx="204107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Client : </a:t>
            </a:r>
            <a:r>
              <a:rPr lang="en-US" altLang="ko-KR" dirty="0" err="1" smtClean="0">
                <a:latin typeface="+mj-ea"/>
                <a:ea typeface="+mj-ea"/>
              </a:rPr>
              <a:t>MainClass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Façade : Façade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subClass</a:t>
            </a:r>
            <a:r>
              <a:rPr lang="en-US" altLang="ko-KR" dirty="0" smtClean="0">
                <a:latin typeface="+mj-ea"/>
                <a:ea typeface="+mj-ea"/>
              </a:rPr>
              <a:t> : </a:t>
            </a:r>
            <a:r>
              <a:rPr lang="ko-KR" altLang="en-US" dirty="0" smtClean="0">
                <a:latin typeface="+mj-ea"/>
                <a:ea typeface="+mj-ea"/>
              </a:rPr>
              <a:t>그 외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410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677" y="1551211"/>
            <a:ext cx="3439005" cy="1829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6" y="2367768"/>
            <a:ext cx="3934374" cy="40582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677" y="3796717"/>
            <a:ext cx="4305901" cy="26292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37256" y="922564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SubClass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02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31" y="849982"/>
            <a:ext cx="4896533" cy="44487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960" y="1302573"/>
            <a:ext cx="4401164" cy="1257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51439" y="5404742"/>
            <a:ext cx="524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리모콘</a:t>
            </a:r>
            <a:r>
              <a:rPr lang="en-US" altLang="ko-KR" dirty="0" smtClean="0"/>
              <a:t>,</a:t>
            </a:r>
            <a:r>
              <a:rPr lang="ko-KR" altLang="en-US" dirty="0" smtClean="0"/>
              <a:t>마실 것 클래스를 하나로 묶는 </a:t>
            </a:r>
            <a:endParaRPr lang="en-US" altLang="ko-KR" dirty="0" smtClean="0"/>
          </a:p>
          <a:p>
            <a:r>
              <a:rPr lang="en-US" altLang="ko-KR" dirty="0" smtClean="0"/>
              <a:t>Façade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05959" y="2906486"/>
            <a:ext cx="4783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Façade </a:t>
            </a:r>
            <a:r>
              <a:rPr lang="ko-KR" altLang="en-US" dirty="0" smtClean="0"/>
              <a:t>클래스를 사용하여 </a:t>
            </a:r>
            <a:r>
              <a:rPr lang="en-US" altLang="ko-KR" dirty="0" err="1" smtClean="0"/>
              <a:t>SubClass</a:t>
            </a:r>
            <a:r>
              <a:rPr lang="ko-KR" altLang="en-US" dirty="0" smtClean="0"/>
              <a:t>의 기능을 한번에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  불필요한 영화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리모컨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마실 것 클래스를 알 필요가 없어진다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439" y="342900"/>
            <a:ext cx="3536840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Façade Class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05959" y="847261"/>
            <a:ext cx="3536840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Client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84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692135-2BF1-40BD-AE2C-AAA09A41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생성 패턴 (</a:t>
            </a:r>
            <a:r>
              <a:rPr lang="ko-KR" altLang="en-US" dirty="0" err="1">
                <a:ea typeface="맑은 고딕"/>
              </a:rPr>
              <a:t>Creational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Pattern</a:t>
            </a:r>
            <a:r>
              <a:rPr lang="ko-KR" altLang="en-US" dirty="0">
                <a:ea typeface="맑은 고딕"/>
              </a:rPr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0136A68-E71D-4A46-9101-98DB9298E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ea typeface="맑은 고딕"/>
              </a:rPr>
              <a:t>생성 패턴이란?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sz="2000" dirty="0">
                <a:ea typeface="+mn-lt"/>
                <a:cs typeface="+mn-lt"/>
              </a:rPr>
              <a:t>생성패턴은 인스턴스를 만드는 절차를 </a:t>
            </a:r>
            <a:r>
              <a:rPr lang="ko-KR" sz="2000" b="1" dirty="0" err="1">
                <a:ea typeface="+mn-lt"/>
                <a:cs typeface="+mn-lt"/>
              </a:rPr>
              <a:t>추상화</a:t>
            </a:r>
            <a:r>
              <a:rPr lang="ko-KR" sz="2000" dirty="0" err="1">
                <a:ea typeface="+mn-lt"/>
                <a:cs typeface="+mn-lt"/>
              </a:rPr>
              <a:t>하는</a:t>
            </a:r>
            <a:r>
              <a:rPr lang="ko-KR" sz="2000" dirty="0">
                <a:ea typeface="+mn-lt"/>
                <a:cs typeface="+mn-lt"/>
              </a:rPr>
              <a:t> 패턴</a:t>
            </a:r>
            <a:endParaRPr lang="ko-KR" sz="2000" dirty="0">
              <a:ea typeface="맑은 고딕" panose="020B0503020000020004" pitchFamily="34" charset="-127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sz="2000" b="1" dirty="0">
                <a:ea typeface="+mn-lt"/>
                <a:cs typeface="+mn-lt"/>
              </a:rPr>
              <a:t>시스템으로부터</a:t>
            </a:r>
            <a:r>
              <a:rPr lang="ko-KR" sz="2000" dirty="0">
                <a:ea typeface="+mn-lt"/>
                <a:cs typeface="+mn-lt"/>
              </a:rPr>
              <a:t> 객체의 생성/합성 방법을 </a:t>
            </a:r>
            <a:r>
              <a:rPr lang="ko-KR" altLang="en-US" sz="2000" b="1" dirty="0">
                <a:ea typeface="+mn-lt"/>
                <a:cs typeface="+mn-lt"/>
              </a:rPr>
              <a:t>분리</a:t>
            </a:r>
            <a:endParaRPr lang="ko-KR" sz="2000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ea typeface="+mn-lt"/>
                <a:cs typeface="+mn-lt"/>
              </a:rPr>
              <a:t>생성패턴은</a:t>
            </a:r>
            <a:r>
              <a:rPr lang="ko-KR" sz="2000" dirty="0">
                <a:ea typeface="+mn-lt"/>
                <a:cs typeface="+mn-lt"/>
              </a:rPr>
              <a:t> 시스템이 어떤 구체 클래스를 사용하는지, 또한 인스턴스들이 어떻게 만들어지고 어떻게 합성되는지에 대한 정보를 완전히 </a:t>
            </a:r>
            <a:r>
              <a:rPr lang="ko-KR" sz="2000" dirty="0" err="1">
                <a:ea typeface="+mn-lt"/>
                <a:cs typeface="+mn-lt"/>
              </a:rPr>
              <a:t>가려줌</a:t>
            </a:r>
            <a:endParaRPr lang="ko-KR" sz="2000" dirty="0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746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2.</a:t>
            </a:r>
            <a:r>
              <a:rPr lang="ko-KR" altLang="en-US" dirty="0" err="1" smtClean="0">
                <a:latin typeface="+mj-ea"/>
              </a:rPr>
              <a:t>플라이웨이트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패턴</a:t>
            </a:r>
            <a:r>
              <a:rPr lang="en-US" altLang="ko-KR" dirty="0">
                <a:latin typeface="+mj-ea"/>
              </a:rPr>
              <a:t>(Flyweight Pattern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ko-KR" altLang="en-US" sz="5700" b="1" dirty="0" err="1">
                <a:latin typeface="+mj-ea"/>
                <a:ea typeface="+mj-ea"/>
              </a:rPr>
              <a:t>플라이웨이트</a:t>
            </a:r>
            <a:r>
              <a:rPr lang="ko-KR" altLang="en-US" sz="5700" b="1" dirty="0">
                <a:latin typeface="+mj-ea"/>
                <a:ea typeface="+mj-ea"/>
              </a:rPr>
              <a:t> 패턴이란</a:t>
            </a:r>
            <a:r>
              <a:rPr lang="en-US" altLang="ko-KR" sz="5700" b="1" dirty="0">
                <a:latin typeface="+mj-ea"/>
                <a:ea typeface="+mj-ea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500" dirty="0">
                <a:latin typeface="+mn-ea"/>
              </a:rPr>
              <a:t>어떤 클래스의 </a:t>
            </a:r>
            <a:r>
              <a:rPr lang="ko-KR" altLang="en-US" sz="3500" dirty="0" err="1">
                <a:latin typeface="+mn-ea"/>
              </a:rPr>
              <a:t>인스턴스</a:t>
            </a:r>
            <a:r>
              <a:rPr lang="ko-KR" altLang="en-US" sz="3500" dirty="0">
                <a:latin typeface="+mn-ea"/>
              </a:rPr>
              <a:t> 한 개만 가지고 여러 개의 </a:t>
            </a:r>
            <a:r>
              <a:rPr lang="en-US" altLang="ko-KR" sz="3500" dirty="0">
                <a:latin typeface="+mn-ea"/>
              </a:rPr>
              <a:t>"</a:t>
            </a:r>
            <a:r>
              <a:rPr lang="ko-KR" altLang="en-US" sz="3500" dirty="0">
                <a:latin typeface="+mn-ea"/>
              </a:rPr>
              <a:t>가상 </a:t>
            </a:r>
            <a:r>
              <a:rPr lang="ko-KR" altLang="en-US" sz="3500" dirty="0" err="1">
                <a:latin typeface="+mn-ea"/>
              </a:rPr>
              <a:t>인스턴스</a:t>
            </a:r>
            <a:r>
              <a:rPr lang="en-US" altLang="ko-KR" sz="3500" dirty="0">
                <a:latin typeface="+mn-ea"/>
              </a:rPr>
              <a:t>"</a:t>
            </a:r>
            <a:r>
              <a:rPr lang="ko-KR" altLang="en-US" sz="3500" dirty="0">
                <a:latin typeface="+mn-ea"/>
              </a:rPr>
              <a:t>를 제공하고 싶을 때 사용하는 패턴이다</a:t>
            </a:r>
            <a:r>
              <a:rPr lang="en-US" altLang="ko-KR" sz="3500" dirty="0">
                <a:latin typeface="+mn-ea"/>
              </a:rPr>
              <a:t>.</a:t>
            </a:r>
            <a:br>
              <a:rPr lang="en-US" altLang="ko-KR" sz="3500" dirty="0">
                <a:latin typeface="+mn-ea"/>
              </a:rPr>
            </a:br>
            <a:r>
              <a:rPr lang="ko-KR" altLang="en-US" sz="3500" dirty="0">
                <a:latin typeface="+mn-ea"/>
              </a:rPr>
              <a:t>즉</a:t>
            </a:r>
            <a:r>
              <a:rPr lang="en-US" altLang="ko-KR" sz="3500" dirty="0">
                <a:latin typeface="+mn-ea"/>
              </a:rPr>
              <a:t>, </a:t>
            </a:r>
            <a:r>
              <a:rPr lang="ko-KR" altLang="en-US" sz="3500" dirty="0" err="1">
                <a:latin typeface="+mn-ea"/>
              </a:rPr>
              <a:t>인스턴스를</a:t>
            </a:r>
            <a:r>
              <a:rPr lang="ko-KR" altLang="en-US" sz="3500" dirty="0">
                <a:latin typeface="+mn-ea"/>
              </a:rPr>
              <a:t> 가능한 대로 공유시켜 쓸데없이 </a:t>
            </a:r>
            <a:r>
              <a:rPr lang="en-US" altLang="ko-KR" sz="3500" dirty="0">
                <a:latin typeface="+mn-ea"/>
              </a:rPr>
              <a:t>new </a:t>
            </a:r>
            <a:r>
              <a:rPr lang="ko-KR" altLang="en-US" sz="3500" dirty="0">
                <a:latin typeface="+mn-ea"/>
              </a:rPr>
              <a:t>연산자를 통한 메모리 낭비를 줄이는 방식이다</a:t>
            </a:r>
            <a:r>
              <a:rPr lang="en-US" altLang="ko-KR" sz="3500" dirty="0" smtClean="0"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ko-KR" altLang="en-US" sz="3600" b="1" dirty="0" err="1"/>
              <a:t>플라이웨이트</a:t>
            </a:r>
            <a:r>
              <a:rPr lang="ko-KR" altLang="en-US" sz="3600" b="1" dirty="0"/>
              <a:t> 패턴 적용이 적합한 경우</a:t>
            </a:r>
          </a:p>
          <a:p>
            <a:pPr>
              <a:lnSpc>
                <a:spcPct val="170000"/>
              </a:lnSpc>
            </a:pPr>
            <a:r>
              <a:rPr lang="ko-KR" altLang="en-US" sz="3000" dirty="0">
                <a:latin typeface="+mn-ea"/>
              </a:rPr>
              <a:t>어플리케이션에 의해 생성되는 객체의 수가 많아야 한다</a:t>
            </a:r>
            <a:r>
              <a:rPr lang="en-US" altLang="ko-KR" sz="3000" dirty="0">
                <a:latin typeface="+mn-ea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3000" dirty="0">
                <a:latin typeface="+mn-ea"/>
              </a:rPr>
              <a:t>생성된 객체가 오래도록 메모리에 상주하며 사용되는 횟수가 많다</a:t>
            </a:r>
            <a:r>
              <a:rPr lang="en-US" altLang="ko-KR" sz="3000" dirty="0">
                <a:latin typeface="+mn-ea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3000" dirty="0">
                <a:latin typeface="+mn-ea"/>
              </a:rPr>
              <a:t>객체의 특성을 내적 속성</a:t>
            </a:r>
            <a:r>
              <a:rPr lang="en-US" altLang="ko-KR" sz="3000" dirty="0">
                <a:latin typeface="+mn-ea"/>
              </a:rPr>
              <a:t>(Intrinsic Properties)</a:t>
            </a:r>
            <a:r>
              <a:rPr lang="ko-KR" altLang="en-US" sz="3000" dirty="0">
                <a:latin typeface="+mn-ea"/>
              </a:rPr>
              <a:t>과 외적 속성</a:t>
            </a:r>
            <a:r>
              <a:rPr lang="en-US" altLang="ko-KR" sz="3000" dirty="0">
                <a:latin typeface="+mn-ea"/>
              </a:rPr>
              <a:t>(Extrinsic Properties)</a:t>
            </a:r>
            <a:r>
              <a:rPr lang="ko-KR" altLang="en-US" sz="3000" dirty="0">
                <a:latin typeface="+mn-ea"/>
              </a:rPr>
              <a:t>으로 나눴을 때</a:t>
            </a:r>
            <a:r>
              <a:rPr lang="en-US" altLang="ko-KR" sz="3000" dirty="0">
                <a:latin typeface="+mn-ea"/>
              </a:rPr>
              <a:t>, </a:t>
            </a:r>
            <a:r>
              <a:rPr lang="ko-KR" altLang="en-US" sz="3000" dirty="0">
                <a:latin typeface="+mn-ea"/>
              </a:rPr>
              <a:t>객체의 외적 특성이 클라이언트 프로그램으로부터 정의되어야 한다</a:t>
            </a:r>
            <a:r>
              <a:rPr lang="en-US" altLang="ko-KR" sz="3000" dirty="0" smtClean="0">
                <a:latin typeface="+mn-ea"/>
              </a:rPr>
              <a:t>.</a:t>
            </a:r>
            <a:endParaRPr lang="en-US" altLang="ko-KR" sz="3000" dirty="0">
              <a:latin typeface="+mn-ea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3000" dirty="0" smtClean="0">
                <a:latin typeface="+mn-ea"/>
              </a:rPr>
              <a:t>(</a:t>
            </a:r>
            <a:r>
              <a:rPr lang="ko-KR" altLang="en-US" sz="3000" dirty="0" smtClean="0">
                <a:latin typeface="+mn-ea"/>
              </a:rPr>
              <a:t>객체의 </a:t>
            </a:r>
            <a:r>
              <a:rPr lang="ko-KR" altLang="en-US" sz="3000" dirty="0">
                <a:latin typeface="+mn-ea"/>
              </a:rPr>
              <a:t>내적 속성은 객체를 </a:t>
            </a:r>
            <a:r>
              <a:rPr lang="ko-KR" altLang="en-US" sz="3000" dirty="0" err="1">
                <a:latin typeface="+mn-ea"/>
              </a:rPr>
              <a:t>유니크하게</a:t>
            </a:r>
            <a:r>
              <a:rPr lang="ko-KR" altLang="en-US" sz="3000" dirty="0">
                <a:latin typeface="+mn-ea"/>
              </a:rPr>
              <a:t> 하는 것이고</a:t>
            </a:r>
            <a:r>
              <a:rPr lang="en-US" altLang="ko-KR" sz="3000" dirty="0">
                <a:latin typeface="+mn-ea"/>
              </a:rPr>
              <a:t>, </a:t>
            </a:r>
            <a:r>
              <a:rPr lang="ko-KR" altLang="en-US" sz="3000" dirty="0">
                <a:latin typeface="+mn-ea"/>
              </a:rPr>
              <a:t>외적 속성은 클라이언트의 코드로부터 설정되어 다른 동작을 수행하도록 사용되는 특성이다</a:t>
            </a:r>
            <a:r>
              <a:rPr lang="en-US" altLang="ko-KR" sz="3000" dirty="0" smtClean="0">
                <a:latin typeface="+mn-ea"/>
              </a:rPr>
              <a:t>.)</a:t>
            </a:r>
            <a:endParaRPr lang="en-US" altLang="ko-KR" sz="3000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46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dia.vlpt.us/images/ha0kim/post/cd1b73d9-cbc8-4ab4-b98b-396474e70de4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57" y="642258"/>
            <a:ext cx="6820353" cy="48278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07061" y="642258"/>
            <a:ext cx="4396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Flyweight : </a:t>
            </a:r>
            <a:r>
              <a:rPr lang="ko-KR" altLang="en-US" dirty="0" smtClean="0"/>
              <a:t>공유에 </a:t>
            </a:r>
            <a:r>
              <a:rPr lang="ko-KR" altLang="en-US" dirty="0"/>
              <a:t>사용할 클래스들의 인터페이스</a:t>
            </a:r>
            <a:r>
              <a:rPr lang="en-US" altLang="ko-KR" dirty="0"/>
              <a:t>(API)</a:t>
            </a:r>
            <a:r>
              <a:rPr lang="ko-KR" altLang="en-US" dirty="0"/>
              <a:t>를 선언한다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en-US" altLang="ko-KR" dirty="0" err="1" smtClean="0"/>
              <a:t>ConcreteFlyweight</a:t>
            </a:r>
            <a:r>
              <a:rPr lang="en-US" altLang="ko-KR" dirty="0" smtClean="0"/>
              <a:t> :Flyweight</a:t>
            </a:r>
            <a:r>
              <a:rPr lang="ko-KR" altLang="en-US" dirty="0"/>
              <a:t>의 내용을 정의하며</a:t>
            </a:r>
            <a:r>
              <a:rPr lang="en-US" altLang="ko-KR" dirty="0"/>
              <a:t>, </a:t>
            </a:r>
            <a:r>
              <a:rPr lang="ko-KR" altLang="en-US" dirty="0"/>
              <a:t>실제 공유될 객체이다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FlyweightFactory</a:t>
            </a:r>
            <a:r>
              <a:rPr lang="en-US" altLang="ko-KR" dirty="0" smtClean="0"/>
              <a:t> :</a:t>
            </a:r>
            <a:r>
              <a:rPr lang="en-US" altLang="ko-KR" dirty="0"/>
              <a:t> </a:t>
            </a:r>
            <a:r>
              <a:rPr lang="en-US" altLang="ko-KR" dirty="0" smtClean="0"/>
              <a:t>Flyweight</a:t>
            </a:r>
            <a:r>
              <a:rPr lang="ko-KR" altLang="en-US" dirty="0"/>
              <a:t>의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 또는 공유해주는 역할이다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817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29" y="1056990"/>
            <a:ext cx="2314898" cy="676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9" y="1002024"/>
            <a:ext cx="7144747" cy="5401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4413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7" y="809259"/>
            <a:ext cx="4519356" cy="2915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936" y="809259"/>
            <a:ext cx="6366592" cy="5239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91487" y="4008665"/>
            <a:ext cx="421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ShapeFactory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에서 차별되는 속성 값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x,y,color,radius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가지는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를 내적</a:t>
            </a:r>
            <a:r>
              <a:rPr lang="en-US" altLang="ko-KR" dirty="0" smtClean="0"/>
              <a:t>(color) </a:t>
            </a:r>
            <a:r>
              <a:rPr lang="ko-KR" altLang="en-US" dirty="0" smtClean="0"/>
              <a:t>기준으로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104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3</a:t>
            </a:r>
            <a:r>
              <a:rPr lang="en-US" altLang="ko-KR" dirty="0" smtClean="0">
                <a:latin typeface="+mj-ea"/>
              </a:rPr>
              <a:t>.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어답터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패턴</a:t>
            </a:r>
            <a:r>
              <a:rPr lang="en-US" altLang="ko-KR" dirty="0">
                <a:latin typeface="+mj-ea"/>
              </a:rPr>
              <a:t>(Adapter Pattern)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2700" b="1" dirty="0" err="1" smtClean="0">
                <a:latin typeface="+mj-ea"/>
                <a:ea typeface="+mj-ea"/>
              </a:rPr>
              <a:t>어답터</a:t>
            </a:r>
            <a:r>
              <a:rPr lang="ko-KR" altLang="en-US" sz="2700" b="1" dirty="0" smtClean="0">
                <a:latin typeface="+mj-ea"/>
                <a:ea typeface="+mj-ea"/>
              </a:rPr>
              <a:t> </a:t>
            </a:r>
            <a:r>
              <a:rPr lang="ko-KR" altLang="en-US" sz="2700" b="1" dirty="0">
                <a:latin typeface="+mj-ea"/>
                <a:ea typeface="+mj-ea"/>
              </a:rPr>
              <a:t>패턴이란</a:t>
            </a:r>
            <a:r>
              <a:rPr lang="en-US" altLang="ko-KR" sz="2700" b="1" dirty="0">
                <a:latin typeface="+mj-ea"/>
                <a:ea typeface="+mj-ea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>
                <a:latin typeface="+mn-ea"/>
              </a:rPr>
              <a:t>어댑터 패턴은 이름대로 어댑터처럼 사용되는 패턴이다</a:t>
            </a:r>
            <a:r>
              <a:rPr lang="en-US" altLang="ko-KR" sz="1700" dirty="0" smtClean="0">
                <a:latin typeface="+mn-ea"/>
              </a:rPr>
              <a:t>.</a:t>
            </a:r>
            <a:r>
              <a:rPr lang="en-US" altLang="ko-KR" sz="1700" dirty="0">
                <a:latin typeface="+mn-ea"/>
              </a:rPr>
              <a:t/>
            </a:r>
            <a:br>
              <a:rPr lang="en-US" altLang="ko-KR" sz="1700" dirty="0">
                <a:latin typeface="+mn-ea"/>
              </a:rPr>
            </a:br>
            <a:r>
              <a:rPr lang="ko-KR" altLang="en-US" sz="1700" dirty="0">
                <a:latin typeface="+mn-ea"/>
              </a:rPr>
              <a:t>호환성이 없는 인터페이스 때문에 함께 동작할 수 없는 클래스들이 함께 작동하도록 해주는 패턴이 어댑터 패턴이다</a:t>
            </a:r>
            <a:r>
              <a:rPr lang="en-US" altLang="ko-KR" sz="1700" dirty="0">
                <a:latin typeface="+mn-ea"/>
              </a:rPr>
              <a:t>. </a:t>
            </a:r>
            <a:r>
              <a:rPr lang="ko-KR" altLang="en-US" sz="1700" dirty="0">
                <a:latin typeface="+mn-ea"/>
              </a:rPr>
              <a:t>이를 위해 어댑터 역할을 하는 클래스를 새로 만들어야 한다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sz="2900" dirty="0" err="1" smtClean="0"/>
              <a:t>어답터</a:t>
            </a:r>
            <a:r>
              <a:rPr lang="ko-KR" altLang="en-US" sz="2900" dirty="0" smtClean="0"/>
              <a:t> </a:t>
            </a:r>
            <a:r>
              <a:rPr lang="ko-KR" altLang="en-US" sz="2900" dirty="0"/>
              <a:t>패턴 장점</a:t>
            </a:r>
          </a:p>
          <a:p>
            <a:pPr>
              <a:lnSpc>
                <a:spcPct val="170000"/>
              </a:lnSpc>
            </a:pPr>
            <a:r>
              <a:rPr lang="ko-KR" altLang="en-US" sz="2200" dirty="0"/>
              <a:t>관계가 없는 인터페이스 간 같이 사용 가능</a:t>
            </a:r>
          </a:p>
          <a:p>
            <a:pPr>
              <a:lnSpc>
                <a:spcPct val="170000"/>
              </a:lnSpc>
            </a:pPr>
            <a:r>
              <a:rPr lang="ko-KR" altLang="en-US" sz="2200" dirty="0"/>
              <a:t>프로그램 검사 용이</a:t>
            </a:r>
          </a:p>
          <a:p>
            <a:pPr>
              <a:lnSpc>
                <a:spcPct val="170000"/>
              </a:lnSpc>
            </a:pPr>
            <a:r>
              <a:rPr lang="ko-KR" altLang="en-US" sz="2200" dirty="0"/>
              <a:t>클래스 </a:t>
            </a:r>
            <a:r>
              <a:rPr lang="ko-KR" altLang="en-US" sz="2200" dirty="0" err="1"/>
              <a:t>재활용성</a:t>
            </a:r>
            <a:r>
              <a:rPr lang="ko-KR" altLang="en-US" sz="2200" dirty="0"/>
              <a:t> </a:t>
            </a:r>
            <a:r>
              <a:rPr lang="ko-KR" altLang="en-US" sz="2200" dirty="0" smtClean="0"/>
              <a:t>증가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402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edia.vlpt.us/images/ha0kim/post/29e02c14-de86-457d-b9e3-1a7325e800c5/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8" y="922564"/>
            <a:ext cx="6110858" cy="35755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41672" y="922564"/>
            <a:ext cx="51108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Client : </a:t>
            </a:r>
            <a:r>
              <a:rPr lang="ko-KR" altLang="en-US" sz="1400" dirty="0" err="1"/>
              <a:t>써드파티</a:t>
            </a:r>
            <a:r>
              <a:rPr lang="ko-KR" altLang="en-US" sz="1400" dirty="0"/>
              <a:t> 라이브러리나 외부시스템을 사용하려는 </a:t>
            </a:r>
            <a:r>
              <a:rPr lang="ko-KR" altLang="en-US" sz="1400" dirty="0" smtClean="0"/>
              <a:t>쪽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err="1" smtClean="0"/>
              <a:t>Adaptee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써드파티</a:t>
            </a:r>
            <a:r>
              <a:rPr lang="ko-KR" altLang="en-US" sz="1400" dirty="0"/>
              <a:t> 라이브러리나 </a:t>
            </a:r>
            <a:r>
              <a:rPr lang="ko-KR" altLang="en-US" sz="1400" dirty="0" smtClean="0"/>
              <a:t>외부시스템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/>
              <a:t>Target Interface : Adapter </a:t>
            </a:r>
            <a:r>
              <a:rPr lang="ko-KR" altLang="en-US" sz="1400" dirty="0"/>
              <a:t>가 구현</a:t>
            </a:r>
            <a:r>
              <a:rPr lang="en-US" altLang="ko-KR" sz="1400" dirty="0"/>
              <a:t>(implements) </a:t>
            </a:r>
            <a:r>
              <a:rPr lang="ko-KR" altLang="en-US" sz="1400" dirty="0"/>
              <a:t>하는 </a:t>
            </a:r>
            <a:r>
              <a:rPr lang="ko-KR" altLang="en-US" sz="1400" dirty="0" smtClean="0"/>
              <a:t>인터페이스</a:t>
            </a:r>
            <a:endParaRPr lang="en-US" altLang="ko-KR" sz="1400" dirty="0" smtClean="0"/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Adapter </a:t>
            </a:r>
            <a:r>
              <a:rPr lang="en-US" altLang="ko-KR" sz="1400" dirty="0"/>
              <a:t>: Client 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Adaptee</a:t>
            </a:r>
            <a:r>
              <a:rPr lang="en-US" altLang="ko-KR" sz="1400" dirty="0"/>
              <a:t> </a:t>
            </a:r>
            <a:r>
              <a:rPr lang="ko-KR" altLang="en-US" sz="1400" dirty="0"/>
              <a:t>중간에서 호환성이 없는 둘을 연결시켜주는 </a:t>
            </a:r>
            <a:r>
              <a:rPr lang="ko-KR" altLang="en-US" sz="1400" dirty="0" smtClean="0"/>
              <a:t>역할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779666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6" y="1532846"/>
            <a:ext cx="2105319" cy="9050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6" y="3050567"/>
            <a:ext cx="3543795" cy="2210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84" y="1561425"/>
            <a:ext cx="2305372" cy="8764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84" y="3021988"/>
            <a:ext cx="4839375" cy="22386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7769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57" y="691556"/>
            <a:ext cx="3705742" cy="36485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41" y="691556"/>
            <a:ext cx="4906060" cy="5229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6157" y="4523015"/>
            <a:ext cx="5325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어댑터 패턴은 기존의 클래스의 수정해서 인터페이스에 맞추는 작업보다는 코드의 수정을 전혀 하지 않고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인터페이스에 맞춰 동작을 가능하게 할 수 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유지보수 이점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Turkey -&gt; Duck)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317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4.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브리지 패턴</a:t>
            </a:r>
            <a:r>
              <a:rPr lang="en-US" altLang="ko-KR" dirty="0">
                <a:latin typeface="+mn-ea"/>
                <a:ea typeface="+mn-ea"/>
              </a:rPr>
              <a:t>(Bridge Pattern)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700" b="1" dirty="0" smtClean="0">
                <a:latin typeface="+mj-ea"/>
                <a:ea typeface="+mj-ea"/>
              </a:rPr>
              <a:t>브리지 </a:t>
            </a:r>
            <a:r>
              <a:rPr lang="ko-KR" altLang="en-US" sz="2700" b="1" dirty="0">
                <a:latin typeface="+mj-ea"/>
                <a:ea typeface="+mj-ea"/>
              </a:rPr>
              <a:t>패턴이란</a:t>
            </a:r>
            <a:r>
              <a:rPr lang="en-US" altLang="ko-KR" sz="2700" b="1" dirty="0">
                <a:latin typeface="+mj-ea"/>
                <a:ea typeface="+mj-ea"/>
              </a:rPr>
              <a:t>?</a:t>
            </a:r>
          </a:p>
          <a:p>
            <a:r>
              <a:rPr lang="ko-KR" altLang="en-US" sz="2000" dirty="0" err="1"/>
              <a:t>구현부에서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추상층을</a:t>
            </a:r>
            <a:r>
              <a:rPr lang="ko-KR" altLang="en-US" sz="2000" dirty="0"/>
              <a:t> 분리하여 각자 독립적으로 변형할 수 있게 하는 패턴이다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추상적 개념과 구체적 구현을 서로 다른 </a:t>
            </a:r>
            <a:r>
              <a:rPr lang="ko-KR" altLang="en-US" sz="2000" dirty="0" err="1"/>
              <a:t>두개의</a:t>
            </a:r>
            <a:r>
              <a:rPr lang="ko-KR" altLang="en-US" sz="2000" dirty="0"/>
              <a:t> 인터페이스로 구현하는 디자인 패턴이다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브릿지</a:t>
            </a:r>
            <a:r>
              <a:rPr lang="ko-KR" altLang="en-US" sz="2000" dirty="0"/>
              <a:t> 패턴은 캡슐화</a:t>
            </a:r>
            <a:r>
              <a:rPr lang="en-US" altLang="ko-KR" sz="2000" dirty="0"/>
              <a:t>(encapsulation), </a:t>
            </a:r>
            <a:r>
              <a:rPr lang="ko-KR" altLang="en-US" sz="2000" dirty="0"/>
              <a:t>집합</a:t>
            </a:r>
            <a:r>
              <a:rPr lang="en-US" altLang="ko-KR" sz="2000" dirty="0"/>
              <a:t>(aggregation)</a:t>
            </a:r>
            <a:r>
              <a:rPr lang="ko-KR" altLang="en-US" sz="2000" dirty="0"/>
              <a:t>을 사용하고</a:t>
            </a:r>
            <a:br>
              <a:rPr lang="ko-KR" altLang="en-US" sz="2000" dirty="0"/>
            </a:br>
            <a:r>
              <a:rPr lang="ko-KR" altLang="en-US" sz="2000" dirty="0"/>
              <a:t>또한 다른 클래스들로 책임을 분리시키기 위해 상속</a:t>
            </a:r>
            <a:r>
              <a:rPr lang="en-US" altLang="ko-KR" sz="2000" dirty="0"/>
              <a:t>(inheritance)</a:t>
            </a:r>
            <a:r>
              <a:rPr lang="ko-KR" altLang="en-US" sz="2000" dirty="0"/>
              <a:t>를 사용할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700" dirty="0" smtClean="0"/>
              <a:t>브리지 </a:t>
            </a:r>
            <a:r>
              <a:rPr lang="ko-KR" altLang="en-US" sz="2700" dirty="0"/>
              <a:t>패턴 장점</a:t>
            </a:r>
          </a:p>
          <a:p>
            <a:r>
              <a:rPr lang="ko-KR" altLang="en-US" sz="2000" dirty="0"/>
              <a:t>인터페이스와 구현이 분리된다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서로 독립적으로 확장할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구현 세부사항을 클라이언트에게 은닉하여 캡슐화를 지킬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2761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media.vlpt.us/images/ha0kim/post/a579bd3e-82e6-4bfb-ae3a-5bd14429c3fc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46" y="1961922"/>
            <a:ext cx="5057775" cy="26860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74279" y="1961922"/>
            <a:ext cx="51679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Abstraction : </a:t>
            </a:r>
            <a:r>
              <a:rPr lang="ko-KR" altLang="en-US" dirty="0" smtClean="0"/>
              <a:t>기능 </a:t>
            </a:r>
            <a:r>
              <a:rPr lang="ko-KR" altLang="en-US" dirty="0"/>
              <a:t>계층의 최상위 클래스이며 추상 인터페이스를 </a:t>
            </a:r>
            <a:r>
              <a:rPr lang="ko-KR" altLang="en-US" dirty="0" smtClean="0"/>
              <a:t>정의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RefinedAbstraction</a:t>
            </a:r>
            <a:r>
              <a:rPr lang="en-US" altLang="ko-KR" dirty="0" smtClean="0"/>
              <a:t> : Abstraction</a:t>
            </a:r>
            <a:r>
              <a:rPr lang="ko-KR" altLang="en-US" dirty="0"/>
              <a:t>에 의해 정의된 인터페이스를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(</a:t>
            </a:r>
            <a:r>
              <a:rPr lang="en-US" altLang="ko-KR" dirty="0"/>
              <a:t>extends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기능 확장 클래스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 err="1" smtClean="0"/>
              <a:t>Implementor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구현 </a:t>
            </a:r>
            <a:r>
              <a:rPr lang="ko-KR" altLang="en-US" dirty="0"/>
              <a:t>클래스를 위한 인터페이스를 정의한다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en-US" altLang="ko-KR" dirty="0" err="1" smtClean="0"/>
              <a:t>ConcreteImplementor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Implementor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 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기능을 구현한다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1EA8B5-6671-4998-AE28-6D59B1D2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1.싱글톤 패턴 </a:t>
            </a:r>
            <a:r>
              <a:rPr lang="ko-KR" altLang="en-US" dirty="0" err="1">
                <a:ea typeface="맑은 고딕"/>
              </a:rPr>
              <a:t>Singleton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2B6C64D-DB85-493D-8917-429DD2D7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830"/>
            <a:ext cx="11038900" cy="353358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ko-KR" altLang="en-US" b="1" dirty="0" err="1">
                <a:ea typeface="+mn-lt"/>
                <a:cs typeface="+mn-lt"/>
              </a:rPr>
              <a:t>싱글톤</a:t>
            </a:r>
            <a:r>
              <a:rPr lang="ko-KR" altLang="en-US" b="1" dirty="0">
                <a:ea typeface="+mn-lt"/>
                <a:cs typeface="+mn-lt"/>
              </a:rPr>
              <a:t> 패턴이란?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sz="2400" dirty="0" err="1">
                <a:ea typeface="+mn-lt"/>
                <a:cs typeface="+mn-lt"/>
              </a:rPr>
              <a:t>싱글톤</a:t>
            </a:r>
            <a:r>
              <a:rPr lang="ko-KR" sz="2400" dirty="0">
                <a:ea typeface="+mn-lt"/>
                <a:cs typeface="+mn-lt"/>
              </a:rPr>
              <a:t> 패턴은 객체지향 디자인 패턴에서 가장 유명한 패턴 중 하나</a:t>
            </a:r>
            <a:r>
              <a:rPr lang="ko-KR" altLang="en-US" sz="2400" dirty="0">
                <a:ea typeface="+mn-lt"/>
                <a:cs typeface="+mn-lt"/>
              </a:rPr>
              <a:t> </a:t>
            </a:r>
            <a:r>
              <a:rPr lang="ko-KR" sz="2400" dirty="0">
                <a:ea typeface="+mn-lt"/>
                <a:cs typeface="+mn-lt"/>
              </a:rPr>
              <a:t>어떤 클래스의 인스턴스가 오</a:t>
            </a:r>
            <a:r>
              <a:rPr lang="ko-KR" altLang="en-US" sz="2400" dirty="0">
                <a:ea typeface="+mn-lt"/>
                <a:cs typeface="+mn-lt"/>
              </a:rPr>
              <a:t>직</a:t>
            </a:r>
            <a:r>
              <a:rPr lang="ko-KR" sz="2400" dirty="0">
                <a:ea typeface="+mn-lt"/>
                <a:cs typeface="+mn-lt"/>
              </a:rPr>
              <a:t> 하나임을 보장하며, 이 인스턴스에 접근할 수 있는 전역적인 접촉점을 제공하는 패턴</a:t>
            </a:r>
            <a:endParaRPr lang="en-US" altLang="ko-KR" sz="2400">
              <a:ea typeface="맑은 고딕" panose="020B0503020000020004" pitchFamily="34" charset="-127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ko-KR" sz="2400" dirty="0">
                <a:ea typeface="+mn-lt"/>
                <a:cs typeface="+mn-lt"/>
              </a:rPr>
              <a:t>정리하자면, 프로그램 시작부터 종료 시까지 어떤 클래스의 </a:t>
            </a:r>
            <a:r>
              <a:rPr lang="ko-KR" altLang="en-US" sz="2400" dirty="0">
                <a:ea typeface="+mn-lt"/>
                <a:cs typeface="+mn-lt"/>
              </a:rPr>
              <a:t>인스턴스가</a:t>
            </a:r>
            <a:r>
              <a:rPr lang="ko-KR" sz="2400" dirty="0">
                <a:ea typeface="+mn-lt"/>
                <a:cs typeface="+mn-lt"/>
              </a:rPr>
              <a:t> 메모리 상에 단 </a:t>
            </a:r>
            <a:r>
              <a:rPr lang="ko-KR" sz="2400" dirty="0" err="1">
                <a:ea typeface="+mn-lt"/>
                <a:cs typeface="+mn-lt"/>
              </a:rPr>
              <a:t>하나만존재할</a:t>
            </a:r>
            <a:r>
              <a:rPr lang="ko-KR" sz="2400" dirty="0">
                <a:ea typeface="+mn-lt"/>
                <a:cs typeface="+mn-lt"/>
              </a:rPr>
              <a:t> 수 있게 하고 이 </a:t>
            </a:r>
            <a:r>
              <a:rPr lang="ko-KR" altLang="en-US" sz="2400" dirty="0">
                <a:ea typeface="+mn-lt"/>
                <a:cs typeface="+mn-lt"/>
              </a:rPr>
              <a:t>인스턴스에</a:t>
            </a:r>
            <a:r>
              <a:rPr lang="ko-KR" sz="2400" dirty="0">
                <a:ea typeface="+mn-lt"/>
                <a:cs typeface="+mn-lt"/>
              </a:rPr>
              <a:t> 대해 어디에서나 </a:t>
            </a:r>
            <a:r>
              <a:rPr lang="ko-KR" altLang="en-US" sz="2400" dirty="0">
                <a:ea typeface="+mn-lt"/>
                <a:cs typeface="+mn-lt"/>
              </a:rPr>
              <a:t>접근할 수</a:t>
            </a:r>
            <a:r>
              <a:rPr lang="ko-KR" sz="2400" dirty="0">
                <a:ea typeface="+mn-lt"/>
                <a:cs typeface="+mn-lt"/>
              </a:rPr>
              <a:t> 있도록 하는 </a:t>
            </a:r>
            <a:r>
              <a:rPr lang="ko-KR" altLang="en-US" sz="2400" dirty="0">
                <a:ea typeface="+mn-lt"/>
                <a:cs typeface="+mn-lt"/>
              </a:rPr>
              <a:t>패턴</a:t>
            </a:r>
            <a:endParaRPr lang="ko-KR" sz="240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687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11" y="800097"/>
            <a:ext cx="4420217" cy="2467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2" y="3619454"/>
            <a:ext cx="4686954" cy="2676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02" y="3619454"/>
            <a:ext cx="4696480" cy="26578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449726" y="800100"/>
            <a:ext cx="281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Shape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Color</a:t>
            </a:r>
            <a:r>
              <a:rPr lang="ko-KR" altLang="en-US" dirty="0" smtClean="0"/>
              <a:t>클래스 가지고 있음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2411" y="344840"/>
            <a:ext cx="128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Abstraction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0612" y="938599"/>
            <a:ext cx="206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Implementor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03705" y="6296353"/>
            <a:ext cx="206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RefinedAbstraction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2" y="1356917"/>
            <a:ext cx="2467319" cy="6477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9466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04" y="2119815"/>
            <a:ext cx="3258005" cy="1276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04" y="3788228"/>
            <a:ext cx="3524742" cy="1276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03" y="1734826"/>
            <a:ext cx="4534533" cy="1876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13504" y="1632857"/>
            <a:ext cx="488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ConcreteImplementor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8404" y="1284905"/>
            <a:ext cx="353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Class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84421" y="3853543"/>
            <a:ext cx="526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Shape </a:t>
            </a:r>
            <a:r>
              <a:rPr lang="ko-KR" altLang="en-US" dirty="0" smtClean="0"/>
              <a:t>클래스에서 </a:t>
            </a:r>
            <a:r>
              <a:rPr lang="en-US" altLang="ko-KR" dirty="0" smtClean="0"/>
              <a:t>Color</a:t>
            </a:r>
            <a:r>
              <a:rPr lang="ko-KR" altLang="en-US" dirty="0" smtClean="0"/>
              <a:t>라는 인터페이스를 가지고 있어 </a:t>
            </a:r>
            <a:r>
              <a:rPr lang="en-US" altLang="ko-KR" dirty="0" smtClean="0"/>
              <a:t>Shape, Color </a:t>
            </a:r>
            <a:r>
              <a:rPr lang="ko-KR" altLang="en-US" dirty="0" smtClean="0"/>
              <a:t>기능을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 각 다르게 확장이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50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5.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합성 패턴</a:t>
            </a:r>
            <a:r>
              <a:rPr lang="en-US" altLang="ko-KR" dirty="0">
                <a:latin typeface="+mj-ea"/>
              </a:rPr>
              <a:t>(Composite pattern)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900" b="1" dirty="0" smtClean="0">
                <a:latin typeface="+mj-ea"/>
                <a:ea typeface="+mj-ea"/>
              </a:rPr>
              <a:t>합성 </a:t>
            </a:r>
            <a:r>
              <a:rPr lang="ko-KR" altLang="en-US" sz="2900" b="1" dirty="0">
                <a:latin typeface="+mj-ea"/>
                <a:ea typeface="+mj-ea"/>
              </a:rPr>
              <a:t>패턴이란</a:t>
            </a:r>
            <a:r>
              <a:rPr lang="en-US" altLang="ko-KR" sz="2900" b="1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n-ea"/>
              </a:rPr>
              <a:t>객체들의 관계를 트리 구조로 구성하여 전체</a:t>
            </a:r>
            <a:r>
              <a:rPr lang="en-US" altLang="ko-KR" sz="1700" dirty="0">
                <a:latin typeface="+mn-ea"/>
              </a:rPr>
              <a:t>-</a:t>
            </a:r>
            <a:r>
              <a:rPr lang="ko-KR" altLang="en-US" sz="1700" dirty="0">
                <a:latin typeface="+mn-ea"/>
              </a:rPr>
              <a:t>부분 계층을 표현하는 패턴으로 여러 개의 객체들로 구성된 복합 객체와 단일 객체를 클라이언트에서 구별 없이 다루게 한다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n-ea"/>
              </a:rPr>
              <a:t>즉</a:t>
            </a:r>
            <a:r>
              <a:rPr lang="en-US" altLang="ko-KR" sz="1700" dirty="0">
                <a:latin typeface="+mn-ea"/>
              </a:rPr>
              <a:t>, </a:t>
            </a:r>
            <a:r>
              <a:rPr lang="ko-KR" altLang="en-US" sz="1700" dirty="0">
                <a:latin typeface="+mn-ea"/>
              </a:rPr>
              <a:t>전체</a:t>
            </a:r>
            <a:r>
              <a:rPr lang="en-US" altLang="ko-KR" sz="1700" dirty="0">
                <a:latin typeface="+mn-ea"/>
              </a:rPr>
              <a:t>-</a:t>
            </a:r>
            <a:r>
              <a:rPr lang="ko-KR" altLang="en-US" sz="1700" dirty="0">
                <a:latin typeface="+mn-ea"/>
              </a:rPr>
              <a:t>부분의 관계</a:t>
            </a:r>
            <a:r>
              <a:rPr lang="en-US" altLang="ko-KR" sz="1700" dirty="0">
                <a:latin typeface="+mn-ea"/>
              </a:rPr>
              <a:t>(Ex. Directory-File)</a:t>
            </a:r>
            <a:r>
              <a:rPr lang="ko-KR" altLang="en-US" sz="1700" dirty="0">
                <a:latin typeface="+mn-ea"/>
              </a:rPr>
              <a:t>를 갖는 객체들 사이의 관계를 정의할 때 유용하다</a:t>
            </a:r>
            <a:r>
              <a:rPr lang="en-US" altLang="ko-KR" sz="1700" dirty="0">
                <a:latin typeface="+mn-ea"/>
              </a:rPr>
              <a:t>.</a:t>
            </a:r>
            <a:br>
              <a:rPr lang="en-US" altLang="ko-KR" sz="1700" dirty="0">
                <a:latin typeface="+mn-ea"/>
              </a:rPr>
            </a:br>
            <a:r>
              <a:rPr lang="ko-KR" altLang="en-US" sz="1700" dirty="0">
                <a:latin typeface="+mn-ea"/>
              </a:rPr>
              <a:t>또한 클라이언트는 전체와 부분을 구분하지 않고 동일한 인터페이스를 사용할 수 있다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926987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media.vlpt.us/images/ha0kim/post/3f0a909d-1d25-4aa3-98f8-419adfb301b7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1" y="805613"/>
            <a:ext cx="6812187" cy="53067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02979" y="797449"/>
            <a:ext cx="457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Component : Leaf</a:t>
            </a:r>
            <a:r>
              <a:rPr lang="ko-KR" altLang="en-US" dirty="0"/>
              <a:t>와 </a:t>
            </a:r>
            <a:r>
              <a:rPr lang="en-US" altLang="ko-KR" dirty="0"/>
              <a:t>Composite</a:t>
            </a:r>
            <a:r>
              <a:rPr lang="ko-KR" altLang="en-US" dirty="0"/>
              <a:t>를 같은 타입으로 취급하기 위한 인터페이스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 smtClean="0"/>
              <a:t>Leaf :</a:t>
            </a:r>
            <a:r>
              <a:rPr lang="ko-KR" altLang="en-US" dirty="0" smtClean="0"/>
              <a:t>구체적인 </a:t>
            </a:r>
            <a:r>
              <a:rPr lang="ko-KR" altLang="en-US" dirty="0"/>
              <a:t>부분 클래스로 단일 객체를 표현한다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Composite : </a:t>
            </a:r>
            <a:r>
              <a:rPr lang="ko-KR" altLang="en-US" dirty="0" smtClean="0"/>
              <a:t>복합 </a:t>
            </a:r>
            <a:r>
              <a:rPr lang="ko-KR" altLang="en-US" dirty="0"/>
              <a:t>객체 그룹을 표현할 클래스로 전체 클래스이다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자식으로 </a:t>
            </a:r>
            <a:r>
              <a:rPr lang="ko-KR" altLang="en-US" dirty="0" err="1"/>
              <a:t>여러개의</a:t>
            </a:r>
            <a:r>
              <a:rPr lang="ko-KR" altLang="en-US" dirty="0"/>
              <a:t> </a:t>
            </a:r>
            <a:r>
              <a:rPr lang="en-US" altLang="ko-KR" dirty="0"/>
              <a:t>Component </a:t>
            </a:r>
            <a:r>
              <a:rPr lang="ko-KR" altLang="en-US" dirty="0"/>
              <a:t>타입 멤버를 수용할 수 있도록 구현되어야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87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2" y="1679078"/>
            <a:ext cx="2934109" cy="609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2" y="2988041"/>
            <a:ext cx="4410691" cy="1257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2" y="4557798"/>
            <a:ext cx="4410691" cy="1228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294" y="2988041"/>
            <a:ext cx="4324954" cy="1209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53193" y="1200150"/>
            <a:ext cx="236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Component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16464" y="2506431"/>
            <a:ext cx="577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Leaf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417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0" y="1203908"/>
            <a:ext cx="4658375" cy="46297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930" y="1261058"/>
            <a:ext cx="3648584" cy="42392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369930" y="891726"/>
            <a:ext cx="232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4567" y="854534"/>
            <a:ext cx="232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Composite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5447" y="5990646"/>
            <a:ext cx="415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Composite </a:t>
            </a:r>
            <a:r>
              <a:rPr lang="ko-KR" altLang="en-US" dirty="0" smtClean="0"/>
              <a:t>클래스에서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Leaf</a:t>
            </a:r>
            <a:r>
              <a:rPr lang="ko-KR" altLang="en-US" dirty="0" smtClean="0"/>
              <a:t>들을 제어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563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6.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프록시</a:t>
            </a:r>
            <a:r>
              <a:rPr lang="ko-KR" altLang="en-US" dirty="0">
                <a:latin typeface="+mj-ea"/>
              </a:rPr>
              <a:t> 패턴</a:t>
            </a:r>
            <a:r>
              <a:rPr lang="en-US" altLang="ko-KR" dirty="0">
                <a:latin typeface="+mj-ea"/>
              </a:rPr>
              <a:t>(Proxy Pattern)</a:t>
            </a:r>
            <a:endParaRPr lang="en-US" altLang="ko-KR" dirty="0">
              <a:latin typeface="+mj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 err="1">
                <a:latin typeface="+mj-ea"/>
                <a:ea typeface="+mj-ea"/>
              </a:rPr>
              <a:t>프록시</a:t>
            </a:r>
            <a:r>
              <a:rPr lang="ko-KR" altLang="en-US" sz="3200" b="1" dirty="0">
                <a:latin typeface="+mj-ea"/>
                <a:ea typeface="+mj-ea"/>
              </a:rPr>
              <a:t> 패턴이란</a:t>
            </a:r>
            <a:r>
              <a:rPr lang="en-US" altLang="ko-KR" sz="3200" b="1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n-ea"/>
              </a:rPr>
              <a:t>실제 기능을 수행하는 객체</a:t>
            </a:r>
            <a:r>
              <a:rPr lang="en-US" altLang="ko-KR" sz="1700" dirty="0">
                <a:latin typeface="+mn-ea"/>
              </a:rPr>
              <a:t>(Real Object) </a:t>
            </a:r>
            <a:r>
              <a:rPr lang="ko-KR" altLang="en-US" sz="1700" dirty="0">
                <a:latin typeface="+mn-ea"/>
              </a:rPr>
              <a:t>대신 가상의 객체</a:t>
            </a:r>
            <a:r>
              <a:rPr lang="en-US" altLang="ko-KR" sz="1700" dirty="0">
                <a:latin typeface="+mn-ea"/>
              </a:rPr>
              <a:t>(Proxy Object)</a:t>
            </a:r>
            <a:r>
              <a:rPr lang="ko-KR" altLang="en-US" sz="1700" dirty="0">
                <a:latin typeface="+mn-ea"/>
              </a:rPr>
              <a:t>를 사용해 </a:t>
            </a:r>
            <a:r>
              <a:rPr lang="ko-KR" altLang="en-US" sz="1700" dirty="0" err="1">
                <a:latin typeface="+mn-ea"/>
              </a:rPr>
              <a:t>로직의</a:t>
            </a:r>
            <a:r>
              <a:rPr lang="ko-KR" altLang="en-US" sz="1700" dirty="0">
                <a:latin typeface="+mn-ea"/>
              </a:rPr>
              <a:t> 흐름을 제어하는 디자인 패턴이다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00" dirty="0" err="1">
                <a:latin typeface="+mn-ea"/>
              </a:rPr>
              <a:t>프록시</a:t>
            </a:r>
            <a:r>
              <a:rPr lang="ko-KR" altLang="en-US" sz="1700" dirty="0">
                <a:latin typeface="+mn-ea"/>
              </a:rPr>
              <a:t> 패턴을 사용하는 경우는 어떤 클래스의 객체 생성이 오래 걸리는 경우 그 일을 분업을 하여 </a:t>
            </a:r>
            <a:r>
              <a:rPr lang="en-US" altLang="ko-KR" sz="1700" dirty="0">
                <a:latin typeface="+mn-ea"/>
              </a:rPr>
              <a:t>proxy </a:t>
            </a:r>
            <a:r>
              <a:rPr lang="ko-KR" altLang="en-US" sz="1700" dirty="0">
                <a:latin typeface="+mn-ea"/>
              </a:rPr>
              <a:t>클래스에서 처리 할 수 있는 부분은 처리를 하고 </a:t>
            </a:r>
            <a:r>
              <a:rPr lang="en-US" altLang="ko-KR" sz="1700" dirty="0">
                <a:latin typeface="+mn-ea"/>
              </a:rPr>
              <a:t>proxy </a:t>
            </a:r>
            <a:r>
              <a:rPr lang="ko-KR" altLang="en-US" sz="1700" dirty="0">
                <a:latin typeface="+mn-ea"/>
              </a:rPr>
              <a:t>클래스에서 처리 할 수 없는 작업에 대해서만 실제 클래스의 객체를 생성하고 위임하는 방식을 취한다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00" dirty="0" smtClean="0">
                <a:latin typeface="+mn-ea"/>
              </a:rPr>
              <a:t>위임 객체가 </a:t>
            </a:r>
            <a:r>
              <a:rPr lang="ko-KR" altLang="en-US" sz="1700" dirty="0">
                <a:latin typeface="+mn-ea"/>
              </a:rPr>
              <a:t>원격 시스템에서 돌아가거나 그 객체의 생성 비용이 많이 들어 실제 사용 시점에 객체를 생성하거나 실제 객체에 접근을 제한 및 제어를 해야 할 때 등 의 경우에 사용된다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9820175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6.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프록시</a:t>
            </a:r>
            <a:r>
              <a:rPr lang="ko-KR" altLang="en-US" dirty="0">
                <a:latin typeface="+mj-ea"/>
              </a:rPr>
              <a:t> 패턴</a:t>
            </a:r>
            <a:r>
              <a:rPr lang="en-US" altLang="ko-KR" dirty="0">
                <a:latin typeface="+mj-ea"/>
              </a:rPr>
              <a:t>(Proxy Pattern)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174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900" b="1" dirty="0" err="1"/>
              <a:t>프록시</a:t>
            </a:r>
            <a:r>
              <a:rPr lang="ko-KR" altLang="en-US" sz="3900" b="1" dirty="0"/>
              <a:t> 패턴 특징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원래 하려던 기능을 수행하며 </a:t>
            </a:r>
            <a:r>
              <a:rPr lang="ko-KR" altLang="en-US" sz="1800" dirty="0" err="1">
                <a:latin typeface="+mn-ea"/>
              </a:rPr>
              <a:t>그외의</a:t>
            </a:r>
            <a:r>
              <a:rPr lang="ko-KR" altLang="en-US" sz="1800" dirty="0">
                <a:latin typeface="+mn-ea"/>
              </a:rPr>
              <a:t> 부가적인 작업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 err="1">
                <a:latin typeface="+mn-ea"/>
              </a:rPr>
              <a:t>로깅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인증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네트워크 통신 등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을 수행할 수 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비용이 많이 드는 연산</a:t>
            </a:r>
            <a:r>
              <a:rPr lang="en-US" altLang="ko-KR" sz="1800" dirty="0">
                <a:latin typeface="+mn-ea"/>
              </a:rPr>
              <a:t>(DB </a:t>
            </a:r>
            <a:r>
              <a:rPr lang="ko-KR" altLang="en-US" sz="1800" dirty="0">
                <a:latin typeface="+mn-ea"/>
              </a:rPr>
              <a:t>쿼리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대용량 텍스트 파일 등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을 실제로 필요한 시점에 수행할 수 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실제 객체의 리소스가 무거운 경우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 err="1">
                <a:latin typeface="+mn-ea"/>
              </a:rPr>
              <a:t>프록시</a:t>
            </a:r>
            <a:r>
              <a:rPr lang="ko-KR" altLang="en-US" sz="1800" dirty="0">
                <a:latin typeface="+mn-ea"/>
              </a:rPr>
              <a:t> 객체에서 간단한 처리를 하거나 기본 객체를 </a:t>
            </a:r>
            <a:r>
              <a:rPr lang="ko-KR" altLang="en-US" sz="1800" dirty="0" err="1">
                <a:latin typeface="+mn-ea"/>
              </a:rPr>
              <a:t>캐싱</a:t>
            </a:r>
            <a:r>
              <a:rPr lang="ko-KR" altLang="en-US" sz="1800" dirty="0">
                <a:latin typeface="+mn-ea"/>
              </a:rPr>
              <a:t> 처리함으로써 부하를 줄일 수 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실제 객체에 대한 수정 없이 클라이언트에서의 사용과 기본 객체 사이에 일련의 </a:t>
            </a:r>
            <a:r>
              <a:rPr lang="ko-KR" altLang="en-US" sz="1800" dirty="0" err="1">
                <a:latin typeface="+mn-ea"/>
              </a:rPr>
              <a:t>로직을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프록시</a:t>
            </a:r>
            <a:r>
              <a:rPr lang="ko-KR" altLang="en-US" sz="1800" dirty="0">
                <a:latin typeface="+mn-ea"/>
              </a:rPr>
              <a:t> 객체를 통해 넣을 수 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err="1">
                <a:latin typeface="+mn-ea"/>
              </a:rPr>
              <a:t>프록시는</a:t>
            </a:r>
            <a:r>
              <a:rPr lang="ko-KR" altLang="en-US" sz="1800" dirty="0">
                <a:latin typeface="+mn-ea"/>
              </a:rPr>
              <a:t> 기본 객체와 요청 사이에 있기 때문에 일종의 방패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보안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의 역할도 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사용자 입장에서는 </a:t>
            </a:r>
            <a:r>
              <a:rPr lang="ko-KR" altLang="en-US" sz="1800" dirty="0" err="1">
                <a:latin typeface="+mn-ea"/>
              </a:rPr>
              <a:t>프록시</a:t>
            </a:r>
            <a:r>
              <a:rPr lang="ko-KR" altLang="en-US" sz="1800" dirty="0">
                <a:latin typeface="+mn-ea"/>
              </a:rPr>
              <a:t> 객체나 실제 객체나 사용법이 유사하므로 구조나 코드 구현이 간단하다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2918445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6.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프록시</a:t>
            </a:r>
            <a:r>
              <a:rPr lang="ko-KR" altLang="en-US" dirty="0">
                <a:latin typeface="+mj-ea"/>
              </a:rPr>
              <a:t> 패턴</a:t>
            </a:r>
            <a:r>
              <a:rPr lang="en-US" altLang="ko-KR" dirty="0">
                <a:latin typeface="+mj-ea"/>
              </a:rPr>
              <a:t>(Proxy Pattern)</a:t>
            </a:r>
            <a:endParaRPr lang="en-US" altLang="ko-KR" dirty="0">
              <a:latin typeface="+mj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174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900" b="1" dirty="0" err="1"/>
              <a:t>프록시</a:t>
            </a:r>
            <a:r>
              <a:rPr lang="ko-KR" altLang="en-US" sz="3900" b="1" dirty="0"/>
              <a:t> 패턴 특징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원래 하려던 기능을 수행하며 </a:t>
            </a:r>
            <a:r>
              <a:rPr lang="ko-KR" altLang="en-US" sz="1800" dirty="0" err="1">
                <a:latin typeface="+mn-ea"/>
              </a:rPr>
              <a:t>그외의</a:t>
            </a:r>
            <a:r>
              <a:rPr lang="ko-KR" altLang="en-US" sz="1800" dirty="0">
                <a:latin typeface="+mn-ea"/>
              </a:rPr>
              <a:t> 부가적인 작업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 err="1">
                <a:latin typeface="+mn-ea"/>
              </a:rPr>
              <a:t>로깅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인증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네트워크 통신 등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을 수행할 수 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비용이 많이 드는 연산</a:t>
            </a:r>
            <a:r>
              <a:rPr lang="en-US" altLang="ko-KR" sz="1800" dirty="0">
                <a:latin typeface="+mn-ea"/>
              </a:rPr>
              <a:t>(DB </a:t>
            </a:r>
            <a:r>
              <a:rPr lang="ko-KR" altLang="en-US" sz="1800" dirty="0">
                <a:latin typeface="+mn-ea"/>
              </a:rPr>
              <a:t>쿼리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대용량 텍스트 파일 등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을 실제로 필요한 시점에 수행할 수 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실제 객체의 리소스가 무거운 경우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 err="1">
                <a:latin typeface="+mn-ea"/>
              </a:rPr>
              <a:t>프록시</a:t>
            </a:r>
            <a:r>
              <a:rPr lang="ko-KR" altLang="en-US" sz="1800" dirty="0">
                <a:latin typeface="+mn-ea"/>
              </a:rPr>
              <a:t> 객체에서 간단한 처리를 하거나 기본 객체를 </a:t>
            </a:r>
            <a:r>
              <a:rPr lang="ko-KR" altLang="en-US" sz="1800" dirty="0" err="1">
                <a:latin typeface="+mn-ea"/>
              </a:rPr>
              <a:t>캐싱</a:t>
            </a:r>
            <a:r>
              <a:rPr lang="ko-KR" altLang="en-US" sz="1800" dirty="0">
                <a:latin typeface="+mn-ea"/>
              </a:rPr>
              <a:t> 처리함으로써 부하를 줄일 수 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실제 객체에 대한 수정 없이 클라이언트에서의 사용과 기본 객체 사이에 일련의 </a:t>
            </a:r>
            <a:r>
              <a:rPr lang="ko-KR" altLang="en-US" sz="1800" dirty="0" err="1">
                <a:latin typeface="+mn-ea"/>
              </a:rPr>
              <a:t>로직을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프록시</a:t>
            </a:r>
            <a:r>
              <a:rPr lang="ko-KR" altLang="en-US" sz="1800" dirty="0">
                <a:latin typeface="+mn-ea"/>
              </a:rPr>
              <a:t> 객체를 통해 넣을 수 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err="1">
                <a:latin typeface="+mn-ea"/>
              </a:rPr>
              <a:t>프록시는</a:t>
            </a:r>
            <a:r>
              <a:rPr lang="ko-KR" altLang="en-US" sz="1800" dirty="0">
                <a:latin typeface="+mn-ea"/>
              </a:rPr>
              <a:t> 기본 객체와 요청 사이에 있기 때문에 일종의 방패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보안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의 역할도 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사용자 입장에서는 </a:t>
            </a:r>
            <a:r>
              <a:rPr lang="ko-KR" altLang="en-US" sz="1800" dirty="0" err="1">
                <a:latin typeface="+mn-ea"/>
              </a:rPr>
              <a:t>프록시</a:t>
            </a:r>
            <a:r>
              <a:rPr lang="ko-KR" altLang="en-US" sz="1800" dirty="0">
                <a:latin typeface="+mn-ea"/>
              </a:rPr>
              <a:t> 객체나 실제 객체나 사용법이 유사하므로 구조나 코드 구현이 간단하다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734178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6.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프록시</a:t>
            </a:r>
            <a:r>
              <a:rPr lang="ko-KR" altLang="en-US" dirty="0">
                <a:latin typeface="+mj-ea"/>
              </a:rPr>
              <a:t> 패턴</a:t>
            </a:r>
            <a:r>
              <a:rPr lang="en-US" altLang="ko-KR" dirty="0">
                <a:latin typeface="+mj-ea"/>
              </a:rPr>
              <a:t>(Proxy Pattern)</a:t>
            </a:r>
            <a:endParaRPr lang="en-US" altLang="ko-KR" dirty="0">
              <a:latin typeface="+mj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77736"/>
            <a:ext cx="10515600" cy="524963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sz="9600" b="1" dirty="0" err="1"/>
              <a:t>프록시</a:t>
            </a:r>
            <a:r>
              <a:rPr lang="ko-KR" altLang="en-US" sz="9600" b="1" dirty="0"/>
              <a:t> 패턴 종류</a:t>
            </a:r>
          </a:p>
          <a:p>
            <a:pPr>
              <a:lnSpc>
                <a:spcPct val="170000"/>
              </a:lnSpc>
            </a:pPr>
            <a:r>
              <a:rPr lang="ko-KR" altLang="en-US" sz="4800" dirty="0">
                <a:latin typeface="+mn-ea"/>
              </a:rPr>
              <a:t>원격 </a:t>
            </a:r>
            <a:r>
              <a:rPr lang="ko-KR" altLang="en-US" sz="4800" dirty="0" err="1">
                <a:latin typeface="+mn-ea"/>
              </a:rPr>
              <a:t>프록시</a:t>
            </a:r>
            <a:r>
              <a:rPr lang="ko-KR" altLang="en-US" sz="4800" dirty="0">
                <a:latin typeface="+mn-ea"/>
              </a:rPr>
              <a:t> </a:t>
            </a:r>
            <a:r>
              <a:rPr lang="en-US" altLang="ko-KR" sz="4800" dirty="0">
                <a:latin typeface="+mn-ea"/>
              </a:rPr>
              <a:t>: </a:t>
            </a:r>
            <a:r>
              <a:rPr lang="ko-KR" altLang="en-US" sz="4800" dirty="0">
                <a:latin typeface="+mn-ea"/>
              </a:rPr>
              <a:t>원격 객체에 대한 접근 제어가 가능하다</a:t>
            </a:r>
            <a:r>
              <a:rPr lang="en-US" altLang="ko-KR" sz="4800" dirty="0">
                <a:latin typeface="+mn-ea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4800" dirty="0">
                <a:latin typeface="+mn-ea"/>
              </a:rPr>
              <a:t>가상 </a:t>
            </a:r>
            <a:r>
              <a:rPr lang="ko-KR" altLang="en-US" sz="4800" dirty="0" err="1">
                <a:latin typeface="+mn-ea"/>
              </a:rPr>
              <a:t>프록시</a:t>
            </a:r>
            <a:r>
              <a:rPr lang="ko-KR" altLang="en-US" sz="4800" dirty="0">
                <a:latin typeface="+mn-ea"/>
              </a:rPr>
              <a:t> </a:t>
            </a:r>
            <a:r>
              <a:rPr lang="en-US" altLang="ko-KR" sz="4800" dirty="0">
                <a:latin typeface="+mn-ea"/>
              </a:rPr>
              <a:t>(Virtual Proxy) : </a:t>
            </a:r>
            <a:r>
              <a:rPr lang="ko-KR" altLang="en-US" sz="4800" dirty="0">
                <a:latin typeface="+mn-ea"/>
              </a:rPr>
              <a:t>객체의 생성비용이 많이 들어 미리 생성하기 힘든 객체에 대한 접근 및 생성시점 등을 제어한다</a:t>
            </a:r>
            <a:r>
              <a:rPr lang="en-US" altLang="ko-KR" sz="4800" dirty="0">
                <a:latin typeface="+mn-ea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4800" dirty="0">
                <a:latin typeface="+mn-ea"/>
              </a:rPr>
              <a:t>보호 </a:t>
            </a:r>
            <a:r>
              <a:rPr lang="ko-KR" altLang="en-US" sz="4800" dirty="0" err="1">
                <a:latin typeface="+mn-ea"/>
              </a:rPr>
              <a:t>프록시</a:t>
            </a:r>
            <a:r>
              <a:rPr lang="ko-KR" altLang="en-US" sz="4800" dirty="0">
                <a:latin typeface="+mn-ea"/>
              </a:rPr>
              <a:t> </a:t>
            </a:r>
            <a:r>
              <a:rPr lang="en-US" altLang="ko-KR" sz="4800" dirty="0">
                <a:latin typeface="+mn-ea"/>
              </a:rPr>
              <a:t>(Protection Proxy) : </a:t>
            </a:r>
            <a:r>
              <a:rPr lang="ko-KR" altLang="en-US" sz="4800" dirty="0">
                <a:latin typeface="+mn-ea"/>
              </a:rPr>
              <a:t>객체에 따른 접근 권한을 </a:t>
            </a:r>
            <a:r>
              <a:rPr lang="ko-KR" altLang="en-US" sz="4800" dirty="0" err="1">
                <a:latin typeface="+mn-ea"/>
              </a:rPr>
              <a:t>제어해야하는</a:t>
            </a:r>
            <a:r>
              <a:rPr lang="ko-KR" altLang="en-US" sz="4800" dirty="0">
                <a:latin typeface="+mn-ea"/>
              </a:rPr>
              <a:t> 객체에 대한 접근을 제어한다</a:t>
            </a:r>
            <a:r>
              <a:rPr lang="en-US" altLang="ko-KR" sz="4800" dirty="0">
                <a:latin typeface="+mn-ea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4800" dirty="0">
                <a:latin typeface="+mn-ea"/>
              </a:rPr>
              <a:t>방화벽 </a:t>
            </a:r>
            <a:r>
              <a:rPr lang="ko-KR" altLang="en-US" sz="4800" dirty="0" err="1">
                <a:latin typeface="+mn-ea"/>
              </a:rPr>
              <a:t>프록시</a:t>
            </a:r>
            <a:r>
              <a:rPr lang="ko-KR" altLang="en-US" sz="4800" dirty="0">
                <a:latin typeface="+mn-ea"/>
              </a:rPr>
              <a:t> </a:t>
            </a:r>
            <a:r>
              <a:rPr lang="en-US" altLang="ko-KR" sz="4800" dirty="0">
                <a:latin typeface="+mn-ea"/>
              </a:rPr>
              <a:t>: </a:t>
            </a:r>
            <a:r>
              <a:rPr lang="ko-KR" altLang="en-US" sz="4800" dirty="0">
                <a:latin typeface="+mn-ea"/>
              </a:rPr>
              <a:t>일련의 네트워크 자원에 대한 접근을 제어함으로써 주 객체를 </a:t>
            </a:r>
            <a:r>
              <a:rPr lang="en-US" altLang="ko-KR" sz="4800" dirty="0">
                <a:latin typeface="+mn-ea"/>
              </a:rPr>
              <a:t>'</a:t>
            </a:r>
            <a:r>
              <a:rPr lang="ko-KR" altLang="en-US" sz="4800" dirty="0">
                <a:latin typeface="+mn-ea"/>
              </a:rPr>
              <a:t>나쁜</a:t>
            </a:r>
            <a:r>
              <a:rPr lang="en-US" altLang="ko-KR" sz="4800" dirty="0">
                <a:latin typeface="+mn-ea"/>
              </a:rPr>
              <a:t>' </a:t>
            </a:r>
            <a:r>
              <a:rPr lang="ko-KR" altLang="en-US" sz="4800" dirty="0">
                <a:latin typeface="+mn-ea"/>
              </a:rPr>
              <a:t>클라이언트들로부터 보호한다</a:t>
            </a:r>
            <a:r>
              <a:rPr lang="en-US" altLang="ko-KR" sz="4800" dirty="0">
                <a:latin typeface="+mn-ea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4800" dirty="0">
                <a:latin typeface="+mn-ea"/>
              </a:rPr>
              <a:t>스마트 </a:t>
            </a:r>
            <a:r>
              <a:rPr lang="ko-KR" altLang="en-US" sz="4800" dirty="0" err="1">
                <a:latin typeface="+mn-ea"/>
              </a:rPr>
              <a:t>레퍼런스</a:t>
            </a:r>
            <a:r>
              <a:rPr lang="ko-KR" altLang="en-US" sz="4800" dirty="0">
                <a:latin typeface="+mn-ea"/>
              </a:rPr>
              <a:t> </a:t>
            </a:r>
            <a:r>
              <a:rPr lang="ko-KR" altLang="en-US" sz="4800" dirty="0" err="1">
                <a:latin typeface="+mn-ea"/>
              </a:rPr>
              <a:t>프록시</a:t>
            </a:r>
            <a:r>
              <a:rPr lang="ko-KR" altLang="en-US" sz="4800" dirty="0">
                <a:latin typeface="+mn-ea"/>
              </a:rPr>
              <a:t> </a:t>
            </a:r>
            <a:r>
              <a:rPr lang="en-US" altLang="ko-KR" sz="4800" dirty="0">
                <a:latin typeface="+mn-ea"/>
              </a:rPr>
              <a:t>(Smart Reference Proxy) : </a:t>
            </a:r>
            <a:r>
              <a:rPr lang="ko-KR" altLang="en-US" sz="4800" dirty="0">
                <a:latin typeface="+mn-ea"/>
              </a:rPr>
              <a:t>주 객체가 참조될 때마다 추가 행동을 제공한다</a:t>
            </a:r>
            <a:r>
              <a:rPr lang="en-US" altLang="ko-KR" sz="4800" dirty="0">
                <a:latin typeface="+mn-ea"/>
              </a:rPr>
              <a:t>.</a:t>
            </a:r>
            <a:br>
              <a:rPr lang="en-US" altLang="ko-KR" sz="4800" dirty="0">
                <a:latin typeface="+mn-ea"/>
              </a:rPr>
            </a:br>
            <a:r>
              <a:rPr lang="en-US" altLang="ko-KR" sz="4800" dirty="0">
                <a:latin typeface="+mn-ea"/>
              </a:rPr>
              <a:t>ex) </a:t>
            </a:r>
            <a:r>
              <a:rPr lang="ko-KR" altLang="en-US" sz="4800" dirty="0">
                <a:latin typeface="+mn-ea"/>
              </a:rPr>
              <a:t>객체 참조에 대한 선 작업</a:t>
            </a:r>
            <a:r>
              <a:rPr lang="en-US" altLang="ko-KR" sz="4800" dirty="0">
                <a:latin typeface="+mn-ea"/>
              </a:rPr>
              <a:t>, </a:t>
            </a:r>
            <a:r>
              <a:rPr lang="ko-KR" altLang="en-US" sz="4800" dirty="0">
                <a:latin typeface="+mn-ea"/>
              </a:rPr>
              <a:t>후 작업 등</a:t>
            </a:r>
          </a:p>
          <a:p>
            <a:pPr>
              <a:lnSpc>
                <a:spcPct val="170000"/>
              </a:lnSpc>
            </a:pPr>
            <a:r>
              <a:rPr lang="ko-KR" altLang="en-US" sz="4800" dirty="0" err="1">
                <a:latin typeface="+mn-ea"/>
              </a:rPr>
              <a:t>캐싱</a:t>
            </a:r>
            <a:r>
              <a:rPr lang="ko-KR" altLang="en-US" sz="4800" dirty="0">
                <a:latin typeface="+mn-ea"/>
              </a:rPr>
              <a:t> </a:t>
            </a:r>
            <a:r>
              <a:rPr lang="ko-KR" altLang="en-US" sz="4800" dirty="0" err="1">
                <a:latin typeface="+mn-ea"/>
              </a:rPr>
              <a:t>프록시</a:t>
            </a:r>
            <a:r>
              <a:rPr lang="ko-KR" altLang="en-US" sz="4800" dirty="0">
                <a:latin typeface="+mn-ea"/>
              </a:rPr>
              <a:t> </a:t>
            </a:r>
            <a:r>
              <a:rPr lang="en-US" altLang="ko-KR" sz="4800" dirty="0">
                <a:latin typeface="+mn-ea"/>
              </a:rPr>
              <a:t>(Caching Proxy) : </a:t>
            </a:r>
            <a:r>
              <a:rPr lang="ko-KR" altLang="en-US" sz="4800" dirty="0">
                <a:latin typeface="+mn-ea"/>
              </a:rPr>
              <a:t>비용이 많이 드는 작업의 결과를 임시로 저장 하고</a:t>
            </a:r>
            <a:r>
              <a:rPr lang="en-US" altLang="ko-KR" sz="4800" dirty="0">
                <a:latin typeface="+mn-ea"/>
              </a:rPr>
              <a:t>, </a:t>
            </a:r>
            <a:r>
              <a:rPr lang="ko-KR" altLang="en-US" sz="4800" dirty="0">
                <a:latin typeface="+mn-ea"/>
              </a:rPr>
              <a:t>추후 여러 클라이언트에 저장된 결과를 실제 작업처리 대신 보여주고 자원을 절약한다</a:t>
            </a:r>
            <a:r>
              <a:rPr lang="en-US" altLang="ko-KR" sz="4800" dirty="0">
                <a:latin typeface="+mn-ea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4800" dirty="0">
                <a:latin typeface="+mn-ea"/>
              </a:rPr>
              <a:t>동기화 </a:t>
            </a:r>
            <a:r>
              <a:rPr lang="ko-KR" altLang="en-US" sz="4800" dirty="0" err="1">
                <a:latin typeface="+mn-ea"/>
              </a:rPr>
              <a:t>프록시</a:t>
            </a:r>
            <a:r>
              <a:rPr lang="ko-KR" altLang="en-US" sz="4800" dirty="0">
                <a:latin typeface="+mn-ea"/>
              </a:rPr>
              <a:t> </a:t>
            </a:r>
            <a:r>
              <a:rPr lang="en-US" altLang="ko-KR" sz="4800" dirty="0">
                <a:latin typeface="+mn-ea"/>
              </a:rPr>
              <a:t>(Synchronization Proxy) : </a:t>
            </a:r>
            <a:r>
              <a:rPr lang="ko-KR" altLang="en-US" sz="4800" dirty="0">
                <a:latin typeface="+mn-ea"/>
              </a:rPr>
              <a:t>여러 </a:t>
            </a:r>
            <a:r>
              <a:rPr lang="ko-KR" altLang="en-US" sz="4800" dirty="0" err="1">
                <a:latin typeface="+mn-ea"/>
              </a:rPr>
              <a:t>스레드에서</a:t>
            </a:r>
            <a:r>
              <a:rPr lang="ko-KR" altLang="en-US" sz="4800" dirty="0">
                <a:latin typeface="+mn-ea"/>
              </a:rPr>
              <a:t> 주 객체에 접근하는 경우에 안전하게 작업을 처리한다</a:t>
            </a:r>
            <a:r>
              <a:rPr lang="en-US" altLang="ko-KR" sz="4800" dirty="0">
                <a:latin typeface="+mn-ea"/>
              </a:rPr>
              <a:t>. </a:t>
            </a:r>
            <a:r>
              <a:rPr lang="ko-KR" altLang="en-US" sz="4800" dirty="0">
                <a:latin typeface="+mn-ea"/>
              </a:rPr>
              <a:t>주로 분산 환경에서 일련의 객체에 대한 동기화 된 접근을 제어해주는 자바 스페이스에서 사용된다</a:t>
            </a:r>
            <a:r>
              <a:rPr lang="en-US" altLang="ko-KR" sz="4800" dirty="0">
                <a:latin typeface="+mn-ea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4800" dirty="0">
                <a:latin typeface="+mn-ea"/>
              </a:rPr>
              <a:t>복잡도 숨김 </a:t>
            </a:r>
            <a:r>
              <a:rPr lang="ko-KR" altLang="en-US" sz="4800" dirty="0" err="1">
                <a:latin typeface="+mn-ea"/>
              </a:rPr>
              <a:t>프록시</a:t>
            </a:r>
            <a:r>
              <a:rPr lang="ko-KR" altLang="en-US" sz="4800" dirty="0">
                <a:latin typeface="+mn-ea"/>
              </a:rPr>
              <a:t> </a:t>
            </a:r>
            <a:r>
              <a:rPr lang="en-US" altLang="ko-KR" sz="4800" dirty="0">
                <a:latin typeface="+mn-ea"/>
              </a:rPr>
              <a:t>(Complexity Hiding Proxy) : </a:t>
            </a:r>
            <a:r>
              <a:rPr lang="ko-KR" altLang="en-US" sz="4800" dirty="0">
                <a:latin typeface="+mn-ea"/>
              </a:rPr>
              <a:t>복잡한 클래스들의 집합에 대한 접근을 제어하고</a:t>
            </a:r>
            <a:r>
              <a:rPr lang="en-US" altLang="ko-KR" sz="4800" dirty="0">
                <a:latin typeface="+mn-ea"/>
              </a:rPr>
              <a:t>, </a:t>
            </a:r>
            <a:r>
              <a:rPr lang="ko-KR" altLang="en-US" sz="4800" dirty="0">
                <a:latin typeface="+mn-ea"/>
              </a:rPr>
              <a:t>복잡도를 숨긴다</a:t>
            </a:r>
            <a:r>
              <a:rPr lang="en-US" altLang="ko-KR" sz="4800" dirty="0">
                <a:latin typeface="+mn-ea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4800" dirty="0">
                <a:latin typeface="+mn-ea"/>
              </a:rPr>
              <a:t>지연 복사 </a:t>
            </a:r>
            <a:r>
              <a:rPr lang="ko-KR" altLang="en-US" sz="4800" dirty="0" err="1">
                <a:latin typeface="+mn-ea"/>
              </a:rPr>
              <a:t>프록시</a:t>
            </a:r>
            <a:r>
              <a:rPr lang="ko-KR" altLang="en-US" sz="4800" dirty="0">
                <a:latin typeface="+mn-ea"/>
              </a:rPr>
              <a:t> </a:t>
            </a:r>
            <a:r>
              <a:rPr lang="en-US" altLang="ko-KR" sz="4800" dirty="0">
                <a:latin typeface="+mn-ea"/>
              </a:rPr>
              <a:t>(Copy-On-Write Proxy) : </a:t>
            </a:r>
            <a:r>
              <a:rPr lang="ko-KR" altLang="en-US" sz="4800" dirty="0">
                <a:latin typeface="+mn-ea"/>
              </a:rPr>
              <a:t>클라이언트에서 필요로 할 때까지 객체가 복사되는 것을 지연시킴으로써 객체의 복사를 제어한다</a:t>
            </a:r>
            <a:r>
              <a:rPr lang="en-US" altLang="ko-KR" sz="4800" dirty="0">
                <a:latin typeface="+mn-ea"/>
              </a:rPr>
              <a:t>.</a:t>
            </a:r>
            <a:br>
              <a:rPr lang="en-US" altLang="ko-KR" sz="4800" dirty="0">
                <a:latin typeface="+mn-ea"/>
              </a:rPr>
            </a:br>
            <a:r>
              <a:rPr lang="en-US" altLang="ko-KR" sz="4800" dirty="0">
                <a:latin typeface="+mn-ea"/>
              </a:rPr>
              <a:t>'</a:t>
            </a:r>
            <a:r>
              <a:rPr lang="ko-KR" altLang="en-US" sz="4800" dirty="0">
                <a:latin typeface="+mn-ea"/>
              </a:rPr>
              <a:t>변형된 가상 </a:t>
            </a:r>
            <a:r>
              <a:rPr lang="ko-KR" altLang="en-US" sz="4800" dirty="0" err="1">
                <a:latin typeface="+mn-ea"/>
              </a:rPr>
              <a:t>프록시</a:t>
            </a:r>
            <a:r>
              <a:rPr lang="en-US" altLang="ko-KR" sz="4800" dirty="0">
                <a:latin typeface="+mn-ea"/>
              </a:rPr>
              <a:t>'</a:t>
            </a:r>
            <a:r>
              <a:rPr lang="ko-KR" altLang="en-US" sz="4800" dirty="0">
                <a:latin typeface="+mn-ea"/>
              </a:rPr>
              <a:t>라고 할 수 있으며</a:t>
            </a:r>
            <a:r>
              <a:rPr lang="en-US" altLang="ko-KR" sz="4800" dirty="0">
                <a:latin typeface="+mn-ea"/>
              </a:rPr>
              <a:t>, Java 5 </a:t>
            </a:r>
            <a:r>
              <a:rPr lang="ko-KR" altLang="en-US" sz="4800" dirty="0">
                <a:latin typeface="+mn-ea"/>
              </a:rPr>
              <a:t>의 </a:t>
            </a:r>
            <a:r>
              <a:rPr lang="en-US" altLang="ko-KR" sz="4800" dirty="0" err="1">
                <a:latin typeface="+mn-ea"/>
              </a:rPr>
              <a:t>CopyOnWriteArrayList</a:t>
            </a:r>
            <a:r>
              <a:rPr lang="ko-KR" altLang="en-US" sz="4800" dirty="0">
                <a:latin typeface="+mn-ea"/>
              </a:rPr>
              <a:t>에서 쓰인다</a:t>
            </a:r>
            <a:r>
              <a:rPr lang="en-US" altLang="ko-KR" sz="4800" dirty="0"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94727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5E28D6-C8E6-434C-96C5-B2128F4A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1-1. </a:t>
            </a:r>
            <a:r>
              <a:rPr lang="ko-KR" dirty="0" err="1">
                <a:latin typeface="+mj-ea"/>
              </a:rPr>
              <a:t>Eager</a:t>
            </a:r>
            <a:r>
              <a:rPr lang="ko-KR" dirty="0">
                <a:latin typeface="+mj-ea"/>
              </a:rPr>
              <a:t> </a:t>
            </a:r>
            <a:r>
              <a:rPr lang="ko-KR" dirty="0" err="1">
                <a:latin typeface="+mj-ea"/>
              </a:rPr>
              <a:t>Initialization</a:t>
            </a:r>
            <a:endParaRPr lang="ko-KR" altLang="en-US" dirty="0" err="1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317F262-AB3B-4F08-9E2E-5BA284FD8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77"/>
            <a:ext cx="10515600" cy="1758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sz="2000" dirty="0">
                <a:ea typeface="+mn-lt"/>
                <a:cs typeface="+mn-lt"/>
              </a:rPr>
              <a:t>Eager Initialization은 가장 간단한 형태의 구현 방법</a:t>
            </a:r>
            <a:endParaRPr 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err="1">
                <a:ea typeface="+mn-lt"/>
                <a:cs typeface="+mn-lt"/>
              </a:rPr>
              <a:t>인스턴스를</a:t>
            </a:r>
            <a:r>
              <a:rPr lang="ko-KR" altLang="en-US" sz="2000" dirty="0">
                <a:ea typeface="+mn-lt"/>
                <a:cs typeface="+mn-lt"/>
              </a:rPr>
              <a:t> 사용하지 않더라도 </a:t>
            </a:r>
            <a:r>
              <a:rPr lang="ko-KR" altLang="en-US" sz="2000" dirty="0" err="1">
                <a:ea typeface="+mn-lt"/>
                <a:cs typeface="+mn-lt"/>
              </a:rPr>
              <a:t>인스턴스를</a:t>
            </a:r>
            <a:r>
              <a:rPr lang="ko-KR" altLang="en-US" sz="2000" dirty="0">
                <a:ea typeface="+mn-lt"/>
                <a:cs typeface="+mn-lt"/>
              </a:rPr>
              <a:t> 생성하기 때문에 자칫 메모리 낭비가 발생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sz="2000" dirty="0">
                <a:ea typeface="+mn-lt"/>
                <a:cs typeface="+mn-lt"/>
              </a:rPr>
              <a:t>Exception에 대한 Handling도 제공하지 </a:t>
            </a:r>
            <a:r>
              <a:rPr lang="ko-KR" altLang="en-US" sz="2000" dirty="0">
                <a:ea typeface="+mn-lt"/>
                <a:cs typeface="+mn-lt"/>
              </a:rPr>
              <a:t>않음</a:t>
            </a:r>
            <a:endParaRPr lang="ko-KR" sz="2000" dirty="0">
              <a:ea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12" y="3722915"/>
            <a:ext cx="5315692" cy="2419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335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6.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프록시</a:t>
            </a:r>
            <a:r>
              <a:rPr lang="ko-KR" altLang="en-US" dirty="0">
                <a:latin typeface="+mj-ea"/>
              </a:rPr>
              <a:t> 패턴</a:t>
            </a:r>
            <a:r>
              <a:rPr lang="en-US" altLang="ko-KR" dirty="0">
                <a:latin typeface="+mj-ea"/>
              </a:rPr>
              <a:t>(Proxy Pattern)</a:t>
            </a:r>
            <a:endParaRPr lang="en-US" altLang="ko-KR" dirty="0">
              <a:latin typeface="+mj-ea"/>
            </a:endParaRPr>
          </a:p>
        </p:txBody>
      </p:sp>
      <p:pic>
        <p:nvPicPr>
          <p:cNvPr id="6146" name="Picture 2" descr="https://media.vlpt.us/images/ha0kim/post/35b457ec-be2d-4f31-89f9-74fc3b334390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03" y="2073275"/>
            <a:ext cx="3810000" cy="21240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84371" y="1796693"/>
            <a:ext cx="55027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Subject : Proxy </a:t>
            </a:r>
            <a:r>
              <a:rPr lang="ko-KR" altLang="en-US" dirty="0"/>
              <a:t>와 </a:t>
            </a:r>
            <a:r>
              <a:rPr lang="en-US" altLang="ko-KR" dirty="0" err="1"/>
              <a:t>RealSubject</a:t>
            </a:r>
            <a:r>
              <a:rPr lang="ko-KR" altLang="en-US" dirty="0"/>
              <a:t>가 </a:t>
            </a:r>
            <a:r>
              <a:rPr lang="ko-KR" altLang="en-US" dirty="0" err="1"/>
              <a:t>구현해야하는</a:t>
            </a:r>
            <a:r>
              <a:rPr lang="ko-KR" altLang="en-US" dirty="0"/>
              <a:t> 인터페이스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두 </a:t>
            </a:r>
            <a:r>
              <a:rPr lang="ko-KR" altLang="en-US" dirty="0"/>
              <a:t>객체를 동일하게 다루기 위해 존재한다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Proxy : </a:t>
            </a:r>
            <a:r>
              <a:rPr lang="en-US" altLang="ko-KR" dirty="0" err="1" smtClean="0"/>
              <a:t>RealSubect</a:t>
            </a:r>
            <a:r>
              <a:rPr lang="en-US" altLang="ko-KR" dirty="0" smtClean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Client </a:t>
            </a:r>
            <a:r>
              <a:rPr lang="ko-KR" altLang="en-US" dirty="0"/>
              <a:t>요청 사이에 존재하는 객체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Subject</a:t>
            </a:r>
            <a:r>
              <a:rPr lang="ko-KR" altLang="en-US" dirty="0"/>
              <a:t>를 </a:t>
            </a:r>
            <a:r>
              <a:rPr lang="ko-KR" altLang="en-US" dirty="0" smtClean="0"/>
              <a:t>구현한다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RealSubject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실질적으로 </a:t>
            </a:r>
            <a:r>
              <a:rPr lang="ko-KR" altLang="en-US" dirty="0"/>
              <a:t>요청에 대해 주된 기능을 수행하는 객체</a:t>
            </a:r>
            <a:r>
              <a:rPr lang="en-US" altLang="ko-KR" dirty="0" smtClean="0"/>
              <a:t>. Proxy </a:t>
            </a:r>
            <a:r>
              <a:rPr lang="ko-KR" altLang="en-US" dirty="0"/>
              <a:t>객체는 내부적으로 이 객체를 </a:t>
            </a:r>
            <a:r>
              <a:rPr lang="ko-KR" altLang="en-US" dirty="0" err="1"/>
              <a:t>로직에</a:t>
            </a:r>
            <a:r>
              <a:rPr lang="ko-KR" altLang="en-US" dirty="0"/>
              <a:t> 맞게 사용한다</a:t>
            </a:r>
            <a:r>
              <a:rPr lang="en-US" altLang="ko-KR" dirty="0"/>
              <a:t>. (</a:t>
            </a:r>
            <a:r>
              <a:rPr lang="ko-KR" altLang="en-US" dirty="0"/>
              <a:t>위임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128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58" y="1233387"/>
            <a:ext cx="2553056" cy="1419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06" y="1233387"/>
            <a:ext cx="5334744" cy="4620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12824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08" y="1199917"/>
            <a:ext cx="5239481" cy="3315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499" y="1199918"/>
            <a:ext cx="4248743" cy="2724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18807" y="4988379"/>
            <a:ext cx="7994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ubjectProxy</a:t>
            </a:r>
            <a:r>
              <a:rPr lang="ko-KR" altLang="en-US" dirty="0"/>
              <a:t>에서 </a:t>
            </a:r>
            <a:r>
              <a:rPr lang="en-US" altLang="ko-KR" dirty="0" err="1"/>
              <a:t>setName</a:t>
            </a:r>
            <a:r>
              <a:rPr lang="en-US" altLang="ko-KR" dirty="0"/>
              <a:t>()</a:t>
            </a:r>
            <a:r>
              <a:rPr lang="ko-KR" altLang="en-US" dirty="0"/>
              <a:t>과 </a:t>
            </a:r>
            <a:r>
              <a:rPr lang="en-US" altLang="ko-KR" dirty="0" err="1"/>
              <a:t>showName</a:t>
            </a:r>
            <a:r>
              <a:rPr lang="en-US" altLang="ko-KR" dirty="0"/>
              <a:t>() </a:t>
            </a:r>
            <a:r>
              <a:rPr lang="ko-KR" altLang="en-US" dirty="0" err="1"/>
              <a:t>메서드를</a:t>
            </a:r>
            <a:r>
              <a:rPr lang="ko-KR" altLang="en-US" dirty="0"/>
              <a:t> </a:t>
            </a:r>
            <a:r>
              <a:rPr lang="en-US" altLang="ko-KR" dirty="0" err="1"/>
              <a:t>RealSubject</a:t>
            </a:r>
            <a:r>
              <a:rPr lang="ko-KR" altLang="en-US" dirty="0"/>
              <a:t>가 </a:t>
            </a:r>
            <a:r>
              <a:rPr lang="ko-KR" altLang="en-US" dirty="0" err="1"/>
              <a:t>처리하는게</a:t>
            </a:r>
            <a:r>
              <a:rPr lang="ko-KR" altLang="en-US" dirty="0"/>
              <a:t> 아니라 </a:t>
            </a:r>
            <a:r>
              <a:rPr lang="en-US" altLang="ko-KR" dirty="0"/>
              <a:t>Proxy</a:t>
            </a:r>
            <a:r>
              <a:rPr lang="ko-KR" altLang="en-US" dirty="0"/>
              <a:t>가 처리한다</a:t>
            </a:r>
            <a:r>
              <a:rPr lang="en-US" altLang="ko-KR" dirty="0"/>
              <a:t>. </a:t>
            </a:r>
            <a:r>
              <a:rPr lang="en-US" altLang="ko-KR" dirty="0" err="1"/>
              <a:t>complicatedWork</a:t>
            </a:r>
            <a:r>
              <a:rPr lang="en-US" altLang="ko-KR" dirty="0"/>
              <a:t>() </a:t>
            </a:r>
            <a:r>
              <a:rPr lang="ko-KR" altLang="en-US" dirty="0" err="1"/>
              <a:t>메서드는</a:t>
            </a:r>
            <a:r>
              <a:rPr lang="ko-KR" altLang="en-US" dirty="0"/>
              <a:t> </a:t>
            </a:r>
            <a:r>
              <a:rPr lang="en-US" altLang="ko-KR" dirty="0"/>
              <a:t>Proxy</a:t>
            </a:r>
            <a:r>
              <a:rPr lang="ko-KR" altLang="en-US" dirty="0"/>
              <a:t>가 처리 할 수 없는 작업으로 처리 요청이 들어 올 때 비로소 </a:t>
            </a:r>
            <a:r>
              <a:rPr lang="en-US" altLang="ko-KR" dirty="0" err="1"/>
              <a:t>RealSubject</a:t>
            </a:r>
            <a:r>
              <a:rPr lang="ko-KR" altLang="en-US" dirty="0"/>
              <a:t>의 </a:t>
            </a:r>
            <a:r>
              <a:rPr lang="ko-KR" altLang="en-US" dirty="0" err="1"/>
              <a:t>인스턴스가</a:t>
            </a:r>
            <a:r>
              <a:rPr lang="ko-KR" altLang="en-US" dirty="0"/>
              <a:t>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5441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7.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데코레이터</a:t>
            </a:r>
            <a:r>
              <a:rPr lang="ko-KR" altLang="en-US" dirty="0">
                <a:latin typeface="+mj-ea"/>
              </a:rPr>
              <a:t> 패턴</a:t>
            </a:r>
            <a:r>
              <a:rPr lang="en-US" altLang="ko-KR" dirty="0">
                <a:latin typeface="+mj-ea"/>
              </a:rPr>
              <a:t>(Decorator Pattern</a:t>
            </a:r>
            <a:r>
              <a:rPr lang="en-US" altLang="ko-KR" dirty="0" smtClean="0">
                <a:latin typeface="+mj-ea"/>
              </a:rPr>
              <a:t>)</a:t>
            </a:r>
            <a:endParaRPr lang="en-US" altLang="ko-KR" dirty="0">
              <a:latin typeface="+mj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722664"/>
            <a:ext cx="10515600" cy="5004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700" b="1" dirty="0" err="1">
                <a:latin typeface="+mj-ea"/>
                <a:ea typeface="+mj-ea"/>
              </a:rPr>
              <a:t>데코레이터</a:t>
            </a:r>
            <a:r>
              <a:rPr lang="ko-KR" altLang="en-US" sz="2700" b="1" dirty="0">
                <a:latin typeface="+mj-ea"/>
                <a:ea typeface="+mj-ea"/>
              </a:rPr>
              <a:t> 패턴이란</a:t>
            </a:r>
            <a:r>
              <a:rPr lang="en-US" altLang="ko-KR" sz="2700" b="1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n-ea"/>
              </a:rPr>
              <a:t>객체의 결합을 통해 기능을 동적으로 유연하게 확장 할 수 있게 해주는 패턴</a:t>
            </a:r>
            <a:r>
              <a:rPr lang="en-US" altLang="ko-KR" sz="1700" dirty="0">
                <a:latin typeface="+mn-ea"/>
              </a:rPr>
              <a:t>.</a:t>
            </a:r>
            <a:br>
              <a:rPr lang="en-US" altLang="ko-KR" sz="1700" dirty="0">
                <a:latin typeface="+mn-ea"/>
              </a:rPr>
            </a:br>
            <a:r>
              <a:rPr lang="ko-KR" altLang="en-US" sz="1700" dirty="0">
                <a:latin typeface="+mn-ea"/>
              </a:rPr>
              <a:t>객체에 추가적인 요건을 동적으로 첨가하며 기능 확장이 필요할 때 </a:t>
            </a:r>
            <a:r>
              <a:rPr lang="ko-KR" altLang="en-US" sz="1700" dirty="0" err="1">
                <a:latin typeface="+mn-ea"/>
              </a:rPr>
              <a:t>서브클래싱</a:t>
            </a:r>
            <a:r>
              <a:rPr lang="ko-KR" altLang="en-US" sz="1700" dirty="0">
                <a:latin typeface="+mn-ea"/>
              </a:rPr>
              <a:t> 대신 쓸 수 있는 유연한 대안이 될 수 있다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n-ea"/>
              </a:rPr>
              <a:t>즉</a:t>
            </a:r>
            <a:r>
              <a:rPr lang="en-US" altLang="ko-KR" sz="1700" dirty="0">
                <a:latin typeface="+mn-ea"/>
              </a:rPr>
              <a:t>, </a:t>
            </a:r>
            <a:r>
              <a:rPr lang="ko-KR" altLang="en-US" sz="1700" dirty="0">
                <a:latin typeface="+mn-ea"/>
              </a:rPr>
              <a:t>기본 기능에 추가할 수 있는 기능의 종류가 많은 경우에 각 추가 기능을 </a:t>
            </a:r>
            <a:r>
              <a:rPr lang="en-US" altLang="ko-KR" sz="1700" dirty="0">
                <a:latin typeface="+mn-ea"/>
              </a:rPr>
              <a:t>Decorator </a:t>
            </a:r>
            <a:r>
              <a:rPr lang="ko-KR" altLang="en-US" sz="1700" dirty="0">
                <a:latin typeface="+mn-ea"/>
              </a:rPr>
              <a:t>클래스로 정의 한 후 필요한 </a:t>
            </a:r>
            <a:r>
              <a:rPr lang="en-US" altLang="ko-KR" sz="1700" dirty="0">
                <a:latin typeface="+mn-ea"/>
              </a:rPr>
              <a:t>Decorator </a:t>
            </a:r>
            <a:r>
              <a:rPr lang="ko-KR" altLang="en-US" sz="1700" dirty="0">
                <a:latin typeface="+mn-ea"/>
              </a:rPr>
              <a:t>객체를 조합함으로써 추가 기능의 조합을 설계 하는 방식이다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1856153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media.vlpt.us/images/ha0kim/post/92d9a3f1-bf77-45d5-93ad-e04cea72a940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248" y="1858736"/>
            <a:ext cx="3810000" cy="30194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51763" y="1798787"/>
            <a:ext cx="49965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Component : </a:t>
            </a:r>
            <a:r>
              <a:rPr lang="en-US" altLang="ko-KR" dirty="0" err="1" smtClean="0"/>
              <a:t>ConcreteComponent</a:t>
            </a:r>
            <a:r>
              <a:rPr lang="en-US" altLang="ko-KR" dirty="0" smtClean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Decorator</a:t>
            </a:r>
            <a:r>
              <a:rPr lang="ko-KR" altLang="en-US" dirty="0"/>
              <a:t>가 구현할 인터페이스다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en-US" altLang="ko-KR" dirty="0" err="1" smtClean="0"/>
              <a:t>ConcreteComponent</a:t>
            </a:r>
            <a:r>
              <a:rPr lang="en-US" altLang="ko-KR" dirty="0" smtClean="0"/>
              <a:t> : Decorate</a:t>
            </a:r>
            <a:r>
              <a:rPr lang="ko-KR" altLang="en-US" dirty="0"/>
              <a:t>를 받을 객체다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기능 추가를 받을 기본 객체이다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Decorator : Decorate</a:t>
            </a:r>
            <a:r>
              <a:rPr lang="ko-KR" altLang="en-US" dirty="0"/>
              <a:t>를 할 객체의 추상 클래스다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기능 추가를 할 객체는 이 객체를 상속받는다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ConcreteDecorator</a:t>
            </a:r>
            <a:r>
              <a:rPr lang="en-US" altLang="ko-KR" dirty="0" smtClean="0"/>
              <a:t> : Decorator</a:t>
            </a:r>
            <a:r>
              <a:rPr lang="ko-KR" altLang="en-US" dirty="0"/>
              <a:t>를 상속받아 구현할 다양한 기능 객체이다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7.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데코레이터</a:t>
            </a:r>
            <a:r>
              <a:rPr lang="ko-KR" altLang="en-US" dirty="0">
                <a:latin typeface="+mj-ea"/>
              </a:rPr>
              <a:t> 패턴</a:t>
            </a:r>
            <a:r>
              <a:rPr lang="en-US" altLang="ko-KR" dirty="0">
                <a:latin typeface="+mj-ea"/>
              </a:rPr>
              <a:t>(Decorator Pattern</a:t>
            </a:r>
            <a:r>
              <a:rPr lang="en-US" altLang="ko-KR" dirty="0" smtClean="0">
                <a:latin typeface="+mj-ea"/>
              </a:rPr>
              <a:t>)</a:t>
            </a:r>
            <a:endParaRPr lang="en-US" altLang="ko-KR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16441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62" y="1465397"/>
            <a:ext cx="2772162" cy="6573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62" y="3519659"/>
            <a:ext cx="4963218" cy="1209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12" y="2262184"/>
            <a:ext cx="4706007" cy="2467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05362" y="971550"/>
            <a:ext cx="296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Component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362" y="2987042"/>
            <a:ext cx="296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ConcreteComponent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2912" y="1753382"/>
            <a:ext cx="18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846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24" y="2304152"/>
            <a:ext cx="5182323" cy="3115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01" y="2304152"/>
            <a:ext cx="4382112" cy="3115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17146" y="1632857"/>
            <a:ext cx="296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ConcreteDecorator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6034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69" y="1053519"/>
            <a:ext cx="5439534" cy="5077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58" y="1053519"/>
            <a:ext cx="5506218" cy="1114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555158" y="2506435"/>
            <a:ext cx="5527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Decorator </a:t>
            </a:r>
            <a:r>
              <a:rPr lang="ko-KR" altLang="en-US" dirty="0"/>
              <a:t>객체의 </a:t>
            </a:r>
            <a:r>
              <a:rPr lang="ko-KR" altLang="en-US" dirty="0" err="1"/>
              <a:t>생성자로</a:t>
            </a:r>
            <a:r>
              <a:rPr lang="ko-KR" altLang="en-US" dirty="0"/>
              <a:t> </a:t>
            </a:r>
            <a:r>
              <a:rPr lang="en-US" altLang="ko-KR" dirty="0"/>
              <a:t>Component</a:t>
            </a:r>
            <a:r>
              <a:rPr lang="ko-KR" altLang="en-US" dirty="0"/>
              <a:t>를 받음으로써 </a:t>
            </a:r>
            <a:r>
              <a:rPr lang="en-US" altLang="ko-KR" dirty="0"/>
              <a:t>Decorator</a:t>
            </a:r>
            <a:r>
              <a:rPr lang="ko-KR" altLang="en-US" dirty="0"/>
              <a:t>를 이어 붙일 수가 있고 </a:t>
            </a:r>
            <a:r>
              <a:rPr lang="en-US" altLang="ko-KR" dirty="0"/>
              <a:t>super</a:t>
            </a:r>
            <a:r>
              <a:rPr lang="ko-KR" altLang="en-US" dirty="0"/>
              <a:t>를 통해 넘어오는 </a:t>
            </a:r>
            <a:r>
              <a:rPr lang="en-US" altLang="ko-KR" dirty="0"/>
              <a:t>Component </a:t>
            </a:r>
            <a:r>
              <a:rPr lang="ko-KR" altLang="en-US" dirty="0"/>
              <a:t>의 </a:t>
            </a:r>
            <a:r>
              <a:rPr lang="en-US" altLang="ko-KR" dirty="0"/>
              <a:t>operation(decorate()) </a:t>
            </a:r>
            <a:r>
              <a:rPr lang="ko-KR" altLang="en-US" dirty="0"/>
              <a:t>을 먼저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추가적인 장식을 만들고 싶으면 </a:t>
            </a:r>
            <a:r>
              <a:rPr lang="en-US" altLang="ko-KR" dirty="0" err="1"/>
              <a:t>TreeDecorator</a:t>
            </a:r>
            <a:r>
              <a:rPr lang="en-US" altLang="ko-KR" dirty="0"/>
              <a:t> </a:t>
            </a:r>
            <a:r>
              <a:rPr lang="ko-KR" altLang="en-US" dirty="0"/>
              <a:t>를 상속받아 위와 같은 꼴로 하나 더 구현하면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00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CB0FBD8-4F07-42F7-9705-48F1985A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1-2. </a:t>
            </a:r>
            <a:r>
              <a:rPr lang="en-US" altLang="ko-KR" dirty="0">
                <a:latin typeface="+mj-ea"/>
              </a:rPr>
              <a:t>Static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Block</a:t>
            </a:r>
            <a:r>
              <a:rPr lang="ko-KR" altLang="en-US" dirty="0">
                <a:latin typeface="+mj-ea"/>
              </a:rPr>
              <a:t> </a:t>
            </a:r>
            <a:r>
              <a:rPr lang="ko-KR" dirty="0" err="1">
                <a:latin typeface="+mj-ea"/>
              </a:rPr>
              <a:t>Initialization</a:t>
            </a:r>
            <a:endParaRPr lang="ko-KR" altLang="en-US" dirty="0">
              <a:latin typeface="+mj-ea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509E4943-5606-46E2-BC95-61AB84480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85"/>
            <a:ext cx="10515600" cy="1758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ea typeface="+mn-lt"/>
                <a:cs typeface="+mn-lt"/>
              </a:rPr>
              <a:t>Exception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Handling</a:t>
            </a:r>
            <a:r>
              <a:rPr lang="ko-KR" altLang="en-US" sz="2000" dirty="0">
                <a:ea typeface="+mn-lt"/>
                <a:cs typeface="+mn-lt"/>
              </a:rPr>
              <a:t>에 대한 옵션을 제공</a:t>
            </a:r>
            <a:endParaRPr 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sz="2000" dirty="0">
                <a:ea typeface="+mn-lt"/>
                <a:cs typeface="+mn-lt"/>
              </a:rPr>
              <a:t>Eager Initialization과 마찬가지로 클래스 로딩 단계에서 </a:t>
            </a:r>
            <a:r>
              <a:rPr lang="ko-KR" sz="2000" dirty="0" err="1">
                <a:ea typeface="+mn-lt"/>
                <a:cs typeface="+mn-lt"/>
              </a:rPr>
              <a:t>인스턴스를</a:t>
            </a:r>
            <a:r>
              <a:rPr lang="ko-KR" sz="2000" dirty="0">
                <a:ea typeface="+mn-lt"/>
                <a:cs typeface="+mn-lt"/>
              </a:rPr>
              <a:t> 생성하기 때문에 메</a:t>
            </a:r>
            <a:r>
              <a:rPr lang="ko-KR" altLang="en-US" sz="2000" dirty="0">
                <a:ea typeface="+mn-lt"/>
                <a:cs typeface="+mn-lt"/>
              </a:rPr>
              <a:t>모리가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낭비</a:t>
            </a:r>
            <a:endParaRPr lang="ko-KR" altLang="en-US" sz="2000" dirty="0"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5" y="3208339"/>
            <a:ext cx="5467808" cy="33220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69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1-3. </a:t>
            </a:r>
            <a:r>
              <a:rPr lang="en-US" dirty="0">
                <a:latin typeface="+mj-ea"/>
              </a:rPr>
              <a:t>Lazy </a:t>
            </a:r>
            <a:r>
              <a:rPr lang="ko-KR" dirty="0" err="1">
                <a:latin typeface="+mj-ea"/>
              </a:rPr>
              <a:t>Initialization</a:t>
            </a:r>
            <a:endParaRPr lang="ko-KR" altLang="en-US" b="1" dirty="0" err="1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ED82496-3813-4E01-9DB7-EBCF1BD2B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541"/>
            <a:ext cx="10515600" cy="18809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sz="2000" dirty="0">
                <a:ea typeface="+mn-lt"/>
                <a:cs typeface="+mn-lt"/>
              </a:rPr>
              <a:t>앞선 두 방식과는 달리 나중에 초기화하는 방법</a:t>
            </a:r>
            <a:endParaRPr 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err="1">
                <a:ea typeface="+mn-lt"/>
                <a:cs typeface="+mn-lt"/>
              </a:rPr>
              <a:t>getInstance</a:t>
            </a:r>
            <a:r>
              <a:rPr lang="en-US" altLang="ko-KR" sz="2000" dirty="0">
                <a:ea typeface="+mn-lt"/>
                <a:cs typeface="+mn-lt"/>
              </a:rPr>
              <a:t>()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ko-KR" altLang="en-US" sz="2000" dirty="0" err="1">
                <a:ea typeface="+mn-lt"/>
                <a:cs typeface="+mn-lt"/>
              </a:rPr>
              <a:t>메소드를</a:t>
            </a:r>
            <a:r>
              <a:rPr lang="ko-KR" altLang="en-US" sz="2000" dirty="0">
                <a:ea typeface="+mn-lt"/>
                <a:cs typeface="+mn-lt"/>
              </a:rPr>
              <a:t> 호출할 때에 </a:t>
            </a:r>
            <a:r>
              <a:rPr lang="ko-KR" altLang="en-US" sz="2000" dirty="0" err="1">
                <a:ea typeface="+mn-lt"/>
                <a:cs typeface="+mn-lt"/>
              </a:rPr>
              <a:t>인스턴스가</a:t>
            </a:r>
            <a:r>
              <a:rPr lang="ko-KR" altLang="en-US" sz="2000" dirty="0">
                <a:ea typeface="+mn-lt"/>
                <a:cs typeface="+mn-lt"/>
              </a:rPr>
              <a:t> 없다면 생성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ea typeface="맑은 고딕"/>
              </a:rPr>
              <a:t>Multi-Thread 환경에서 동기화 문제가 발생할 수 있음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40" y="3446500"/>
            <a:ext cx="3315163" cy="2724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71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1-4. </a:t>
            </a:r>
            <a:r>
              <a:rPr lang="en-US" dirty="0">
                <a:latin typeface="+mj-ea"/>
              </a:rPr>
              <a:t>Thread</a:t>
            </a:r>
            <a:r>
              <a:rPr lang="en-US" altLang="ko-KR" dirty="0">
                <a:latin typeface="+mj-ea"/>
              </a:rPr>
              <a:t> Safe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Singleton</a:t>
            </a:r>
            <a:endParaRPr lang="ko-KR" altLang="en-US" dirty="0" err="1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ED82496-3813-4E01-9DB7-EBCF1BD2B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361"/>
            <a:ext cx="10515600" cy="160630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ea typeface="+mn-lt"/>
                <a:cs typeface="+mn-lt"/>
              </a:rPr>
              <a:t>Multi-Thread </a:t>
            </a:r>
            <a:r>
              <a:rPr lang="en-US" altLang="ko-KR" sz="2000" dirty="0" err="1">
                <a:ea typeface="+mn-lt"/>
                <a:cs typeface="+mn-lt"/>
              </a:rPr>
              <a:t>환경의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en-US" altLang="ko-KR" sz="2000" dirty="0" err="1">
                <a:ea typeface="+mn-lt"/>
                <a:cs typeface="+mn-lt"/>
              </a:rPr>
              <a:t>문제를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en-US" altLang="ko-KR" sz="2000" dirty="0" err="1">
                <a:ea typeface="+mn-lt"/>
                <a:cs typeface="+mn-lt"/>
              </a:rPr>
              <a:t>해결하기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en-US" altLang="ko-KR" sz="2000" dirty="0" err="1">
                <a:ea typeface="+mn-lt"/>
                <a:cs typeface="+mn-lt"/>
              </a:rPr>
              <a:t>위해</a:t>
            </a:r>
            <a:r>
              <a:rPr lang="en-US" altLang="ko-KR" sz="2000" dirty="0">
                <a:ea typeface="+mn-lt"/>
                <a:cs typeface="+mn-lt"/>
              </a:rPr>
              <a:t> Synchronized</a:t>
            </a:r>
            <a:r>
              <a:rPr lang="ko-KR" altLang="en-US" sz="2000" dirty="0" err="1">
                <a:ea typeface="+mn-lt"/>
                <a:cs typeface="+mn-lt"/>
              </a:rPr>
              <a:t>를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ko-KR" altLang="en-US" sz="2000" dirty="0" err="1">
                <a:ea typeface="+mn-lt"/>
                <a:cs typeface="+mn-lt"/>
              </a:rPr>
              <a:t>걸어두는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방식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ea typeface="+mn-lt"/>
                <a:cs typeface="+mn-lt"/>
              </a:rPr>
              <a:t>Synchronized</a:t>
            </a:r>
            <a:r>
              <a:rPr lang="ko-KR" altLang="en-US" sz="2000" dirty="0">
                <a:ea typeface="+mn-lt"/>
                <a:cs typeface="+mn-lt"/>
              </a:rPr>
              <a:t>에 </a:t>
            </a:r>
            <a:r>
              <a:rPr lang="ko-KR" sz="2000" dirty="0">
                <a:ea typeface="+mn-lt"/>
                <a:cs typeface="+mn-lt"/>
              </a:rPr>
              <a:t>대한 비용이 크기 때문에 </a:t>
            </a:r>
            <a:r>
              <a:rPr lang="ko-KR" sz="2000" dirty="0" err="1">
                <a:ea typeface="+mn-lt"/>
                <a:cs typeface="+mn-lt"/>
              </a:rPr>
              <a:t>싱글톤</a:t>
            </a:r>
            <a:r>
              <a:rPr lang="ko-KR" sz="2000" dirty="0">
                <a:ea typeface="+mn-lt"/>
                <a:cs typeface="+mn-lt"/>
              </a:rPr>
              <a:t> 인스턴스 호출이 잦은 </a:t>
            </a:r>
            <a:r>
              <a:rPr lang="ko-KR" sz="2000" b="1" dirty="0">
                <a:ea typeface="+mn-lt"/>
                <a:cs typeface="+mn-lt"/>
              </a:rPr>
              <a:t>어플리케이션에서는 성능이 떨어짐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ea typeface="+mn-lt"/>
                <a:cs typeface="+mn-lt"/>
              </a:rPr>
              <a:t>-&gt; </a:t>
            </a:r>
            <a:r>
              <a:rPr lang="en-US" altLang="ko-KR" sz="2000" dirty="0" smtClean="0">
                <a:ea typeface="+mn-lt"/>
                <a:cs typeface="+mn-lt"/>
              </a:rPr>
              <a:t>D</a:t>
            </a:r>
            <a:r>
              <a:rPr lang="en-US" sz="2000" dirty="0" smtClean="0">
                <a:ea typeface="+mn-lt"/>
                <a:cs typeface="+mn-lt"/>
              </a:rPr>
              <a:t>ouble </a:t>
            </a:r>
            <a:r>
              <a:rPr lang="en-US" sz="2000" dirty="0">
                <a:ea typeface="+mn-lt"/>
                <a:cs typeface="+mn-lt"/>
              </a:rPr>
              <a:t>checked locking : </a:t>
            </a:r>
            <a:r>
              <a:rPr lang="en-US" altLang="ko-KR" sz="2000" dirty="0" err="1">
                <a:ea typeface="+mn-lt"/>
                <a:cs typeface="+mn-lt"/>
              </a:rPr>
              <a:t>getInstance</a:t>
            </a:r>
            <a:r>
              <a:rPr lang="en-US" altLang="ko-KR" sz="2000" dirty="0">
                <a:ea typeface="+mn-lt"/>
                <a:cs typeface="+mn-lt"/>
              </a:rPr>
              <a:t>()</a:t>
            </a:r>
            <a:r>
              <a:rPr lang="ko-KR" altLang="en-US" sz="2000" dirty="0">
                <a:ea typeface="+mn-lt"/>
                <a:cs typeface="+mn-lt"/>
              </a:rPr>
              <a:t> 메소드 수준에 </a:t>
            </a:r>
            <a:r>
              <a:rPr lang="en-US" altLang="ko-KR" sz="2000" dirty="0">
                <a:ea typeface="+mn-lt"/>
                <a:cs typeface="+mn-lt"/>
              </a:rPr>
              <a:t>lock</a:t>
            </a:r>
            <a:r>
              <a:rPr lang="ko-KR" altLang="en-US" sz="2000" dirty="0">
                <a:ea typeface="+mn-lt"/>
                <a:cs typeface="+mn-lt"/>
              </a:rPr>
              <a:t>을 걸지 않고 </a:t>
            </a:r>
            <a:r>
              <a:rPr lang="en-US" altLang="ko-KR" sz="2000" dirty="0">
                <a:ea typeface="+mn-lt"/>
                <a:cs typeface="+mn-lt"/>
              </a:rPr>
              <a:t>instance</a:t>
            </a:r>
            <a:r>
              <a:rPr lang="ko-KR" altLang="en-US" sz="2000" dirty="0">
                <a:ea typeface="+mn-lt"/>
                <a:cs typeface="+mn-lt"/>
              </a:rPr>
              <a:t>가 </a:t>
            </a:r>
            <a:r>
              <a:rPr lang="en-US" altLang="ko-KR" sz="2000" dirty="0">
                <a:ea typeface="+mn-lt"/>
                <a:cs typeface="+mn-lt"/>
              </a:rPr>
              <a:t>null</a:t>
            </a:r>
            <a:r>
              <a:rPr lang="ko-KR" altLang="en-US" sz="2000" dirty="0">
                <a:ea typeface="+mn-lt"/>
                <a:cs typeface="+mn-lt"/>
              </a:rPr>
              <a:t>일 경우에만 </a:t>
            </a:r>
            <a:r>
              <a:rPr lang="en-US" altLang="ko-KR" sz="2000" dirty="0">
                <a:ea typeface="+mn-lt"/>
                <a:cs typeface="+mn-lt"/>
              </a:rPr>
              <a:t>synchronized</a:t>
            </a:r>
            <a:r>
              <a:rPr lang="ko-KR" altLang="en-US" sz="2000" dirty="0">
                <a:ea typeface="+mn-lt"/>
                <a:cs typeface="+mn-lt"/>
              </a:rPr>
              <a:t>가 동작</a:t>
            </a:r>
            <a:endParaRPr 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2" y="3204957"/>
            <a:ext cx="4077269" cy="29626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86" y="3204957"/>
            <a:ext cx="4078996" cy="23794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82493" y="5625192"/>
            <a:ext cx="241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+mn-lt"/>
                <a:cs typeface="+mn-lt"/>
              </a:rPr>
              <a:t>D</a:t>
            </a:r>
            <a:r>
              <a:rPr lang="en-US" altLang="ko-KR" dirty="0" smtClean="0">
                <a:ea typeface="+mn-lt"/>
                <a:cs typeface="+mn-lt"/>
              </a:rPr>
              <a:t>ouble </a:t>
            </a:r>
            <a:r>
              <a:rPr lang="en-US" altLang="ko-KR" dirty="0">
                <a:ea typeface="+mn-lt"/>
                <a:cs typeface="+mn-lt"/>
              </a:rPr>
              <a:t>checked locking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94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1-5. </a:t>
            </a:r>
            <a:r>
              <a:rPr lang="en-US" dirty="0">
                <a:latin typeface="+mj-ea"/>
              </a:rPr>
              <a:t>Bill</a:t>
            </a:r>
            <a:r>
              <a:rPr lang="en-US" altLang="ko-KR" dirty="0">
                <a:latin typeface="+mj-ea"/>
              </a:rPr>
              <a:t> </a:t>
            </a:r>
            <a:r>
              <a:rPr lang="en-US" dirty="0">
                <a:latin typeface="+mj-ea"/>
              </a:rPr>
              <a:t>Pugh</a:t>
            </a:r>
            <a:r>
              <a:rPr lang="en-US" altLang="ko-KR" dirty="0">
                <a:latin typeface="+mj-ea"/>
              </a:rPr>
              <a:t> </a:t>
            </a:r>
            <a:r>
              <a:rPr lang="en-US" dirty="0">
                <a:latin typeface="+mj-ea"/>
              </a:rPr>
              <a:t>Singleton </a:t>
            </a:r>
            <a:r>
              <a:rPr lang="en-US" dirty="0" err="1">
                <a:latin typeface="+mj-ea"/>
              </a:rPr>
              <a:t>Implementaion</a:t>
            </a:r>
            <a:endParaRPr lang="ko-KR" altLang="en-US" dirty="0" err="1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ED82496-3813-4E01-9DB7-EBCF1BD2B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361"/>
            <a:ext cx="10515600" cy="160630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err="1">
                <a:ea typeface="+mn-lt"/>
                <a:cs typeface="+mn-lt"/>
              </a:rPr>
              <a:t>inner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static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helper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class</a:t>
            </a:r>
            <a:r>
              <a:rPr lang="ko-KR" sz="2000" dirty="0" err="1">
                <a:ea typeface="+mn-lt"/>
                <a:cs typeface="+mn-lt"/>
              </a:rPr>
              <a:t>를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ko-KR" sz="2000" dirty="0">
                <a:ea typeface="+mn-lt"/>
                <a:cs typeface="+mn-lt"/>
              </a:rPr>
              <a:t>사용하는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ko-KR" sz="2000" dirty="0">
                <a:ea typeface="+mn-lt"/>
                <a:cs typeface="+mn-lt"/>
              </a:rPr>
              <a:t>방식</a:t>
            </a:r>
            <a:endParaRPr lang="ko-KR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>
                <a:ea typeface="+mn-lt"/>
                <a:cs typeface="+mn-lt"/>
              </a:rPr>
              <a:t>현재 가장 널리 쓰이는 </a:t>
            </a:r>
            <a:r>
              <a:rPr lang="ko-KR" sz="2000" b="1" dirty="0" err="1">
                <a:ea typeface="+mn-lt"/>
                <a:cs typeface="+mn-lt"/>
              </a:rPr>
              <a:t>싱글톤</a:t>
            </a:r>
            <a:r>
              <a:rPr lang="ko-KR" sz="2000" b="1" dirty="0">
                <a:ea typeface="+mn-lt"/>
                <a:cs typeface="+mn-lt"/>
              </a:rPr>
              <a:t> </a:t>
            </a:r>
            <a:r>
              <a:rPr lang="ko-KR" altLang="en-US" sz="2000" b="1" dirty="0">
                <a:ea typeface="+mn-lt"/>
                <a:cs typeface="+mn-lt"/>
              </a:rPr>
              <a:t>구현 방법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sz="2000" dirty="0" err="1">
                <a:ea typeface="+mn-lt"/>
                <a:cs typeface="+mn-lt"/>
              </a:rPr>
              <a:t>Singleton</a:t>
            </a:r>
            <a:r>
              <a:rPr lang="ko-KR" sz="2000" dirty="0">
                <a:ea typeface="+mn-lt"/>
                <a:cs typeface="+mn-lt"/>
              </a:rPr>
              <a:t> 클래스가 </a:t>
            </a:r>
            <a:r>
              <a:rPr lang="ko-KR" sz="2000" dirty="0" err="1">
                <a:ea typeface="+mn-lt"/>
                <a:cs typeface="+mn-lt"/>
              </a:rPr>
              <a:t>Load</a:t>
            </a:r>
            <a:r>
              <a:rPr lang="ko-KR" sz="2000" dirty="0">
                <a:ea typeface="+mn-lt"/>
                <a:cs typeface="+mn-lt"/>
              </a:rPr>
              <a:t> 될 때에도 </a:t>
            </a:r>
            <a:r>
              <a:rPr lang="ko-KR" sz="2000" dirty="0" err="1">
                <a:ea typeface="+mn-lt"/>
                <a:cs typeface="+mn-lt"/>
              </a:rPr>
              <a:t>Load</a:t>
            </a:r>
            <a:r>
              <a:rPr lang="ko-KR" sz="2000" dirty="0">
                <a:ea typeface="+mn-lt"/>
                <a:cs typeface="+mn-lt"/>
              </a:rPr>
              <a:t> 되지 않다가 </a:t>
            </a:r>
            <a:r>
              <a:rPr lang="ko-KR" sz="2000" dirty="0" err="1">
                <a:ea typeface="+mn-lt"/>
                <a:cs typeface="+mn-lt"/>
              </a:rPr>
              <a:t>getInstance</a:t>
            </a:r>
            <a:r>
              <a:rPr lang="ko-KR" sz="2000" dirty="0">
                <a:ea typeface="+mn-lt"/>
                <a:cs typeface="+mn-lt"/>
              </a:rPr>
              <a:t>()가 호출됐을 </a:t>
            </a:r>
            <a:r>
              <a:rPr lang="ko-KR" altLang="en-US" sz="2000" dirty="0">
                <a:ea typeface="+mn-lt"/>
                <a:cs typeface="+mn-lt"/>
              </a:rPr>
              <a:t>때</a:t>
            </a:r>
            <a:r>
              <a:rPr lang="ko-KR" sz="2000" dirty="0">
                <a:ea typeface="+mn-lt"/>
                <a:cs typeface="+mn-lt"/>
              </a:rPr>
              <a:t>  인스턴스를 생성</a:t>
            </a:r>
            <a:endParaRPr 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25" y="3551464"/>
            <a:ext cx="4706007" cy="2591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904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1553</Words>
  <Application>Microsoft Office PowerPoint</Application>
  <PresentationFormat>사용자 지정</PresentationFormat>
  <Paragraphs>293</Paragraphs>
  <Slides>57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Office Theme</vt:lpstr>
      <vt:lpstr>디자인 패턴</vt:lpstr>
      <vt:lpstr>PowerPoint 프레젠테이션</vt:lpstr>
      <vt:lpstr>생성 패턴 (Creational Pattern)</vt:lpstr>
      <vt:lpstr>1.싱글톤 패턴 Singleton</vt:lpstr>
      <vt:lpstr>1-1. Eager Initialization</vt:lpstr>
      <vt:lpstr>1-2. Static Block Initialization</vt:lpstr>
      <vt:lpstr>1-3. Lazy Initialization</vt:lpstr>
      <vt:lpstr>1-4. Thread Safe Singleton</vt:lpstr>
      <vt:lpstr>1-5. Bill Pugh Singleton Implementaion</vt:lpstr>
      <vt:lpstr>2. 프로토타입 패턴(Prototype Pattern)</vt:lpstr>
      <vt:lpstr>2. 프로토타입 예제</vt:lpstr>
      <vt:lpstr>3. 팩토리 패턴(Factory Pattern) </vt:lpstr>
      <vt:lpstr>3. 팩토리 예제 </vt:lpstr>
      <vt:lpstr>3. 팩토리 패턴 예제</vt:lpstr>
      <vt:lpstr>4. 추상 팩토리 패턴 (Abstract Factory Pattern)</vt:lpstr>
      <vt:lpstr>4. 추상 팩토리 예제 </vt:lpstr>
      <vt:lpstr>4. 추상 팩토리 예제 </vt:lpstr>
      <vt:lpstr>4. 추상 팩토리 예제 </vt:lpstr>
      <vt:lpstr>4. 추상 팩토리의 장점 </vt:lpstr>
      <vt:lpstr>5. 빌더 패턴 (Builder Pattern)</vt:lpstr>
      <vt:lpstr>5. 빌더 패턴 예제</vt:lpstr>
      <vt:lpstr>5. 빌더 패턴 예제</vt:lpstr>
      <vt:lpstr>디자인 패턴</vt:lpstr>
      <vt:lpstr>PowerPoint 프레젠테이션</vt:lpstr>
      <vt:lpstr>구조 패턴 (Structural Patterns)</vt:lpstr>
      <vt:lpstr>1. 퍼사드 패턴(Facade Pattern)</vt:lpstr>
      <vt:lpstr>PowerPoint 프레젠테이션</vt:lpstr>
      <vt:lpstr>PowerPoint 프레젠테이션</vt:lpstr>
      <vt:lpstr>PowerPoint 프레젠테이션</vt:lpstr>
      <vt:lpstr>2.플라이웨이트 패턴(Flyweight Pattern)</vt:lpstr>
      <vt:lpstr>PowerPoint 프레젠테이션</vt:lpstr>
      <vt:lpstr>PowerPoint 프레젠테이션</vt:lpstr>
      <vt:lpstr>PowerPoint 프레젠테이션</vt:lpstr>
      <vt:lpstr>3. 어답터 패턴(Adapter Pattern)</vt:lpstr>
      <vt:lpstr>PowerPoint 프레젠테이션</vt:lpstr>
      <vt:lpstr>PowerPoint 프레젠테이션</vt:lpstr>
      <vt:lpstr>PowerPoint 프레젠테이션</vt:lpstr>
      <vt:lpstr>4. 브리지 패턴(Bridge Pattern)</vt:lpstr>
      <vt:lpstr>PowerPoint 프레젠테이션</vt:lpstr>
      <vt:lpstr>PowerPoint 프레젠테이션</vt:lpstr>
      <vt:lpstr>PowerPoint 프레젠테이션</vt:lpstr>
      <vt:lpstr>5. 합성 패턴(Composite pattern)</vt:lpstr>
      <vt:lpstr>PowerPoint 프레젠테이션</vt:lpstr>
      <vt:lpstr>PowerPoint 프레젠테이션</vt:lpstr>
      <vt:lpstr>PowerPoint 프레젠테이션</vt:lpstr>
      <vt:lpstr>6. 프록시 패턴(Proxy Pattern)</vt:lpstr>
      <vt:lpstr>6. 프록시 패턴(Proxy Pattern)</vt:lpstr>
      <vt:lpstr>6. 프록시 패턴(Proxy Pattern)</vt:lpstr>
      <vt:lpstr>6. 프록시 패턴(Proxy Pattern)</vt:lpstr>
      <vt:lpstr>6. 프록시 패턴(Proxy Pattern)</vt:lpstr>
      <vt:lpstr>PowerPoint 프레젠테이션</vt:lpstr>
      <vt:lpstr>PowerPoint 프레젠테이션</vt:lpstr>
      <vt:lpstr>7. 데코레이터 패턴(Decorator Pattern)</vt:lpstr>
      <vt:lpstr>7. 데코레이터 패턴(Decorator Pattern)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박지우</dc:creator>
  <cp:lastModifiedBy>박지우</cp:lastModifiedBy>
  <cp:revision>315</cp:revision>
  <dcterms:created xsi:type="dcterms:W3CDTF">2021-06-08T16:27:43Z</dcterms:created>
  <dcterms:modified xsi:type="dcterms:W3CDTF">2021-07-13T14:41:32Z</dcterms:modified>
</cp:coreProperties>
</file>