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70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BABCB4A-2291-4684-B94D-FDB7D96D0159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d6def4"/>
          </a:solidFill>
        </a:fill>
      </a:tcStyle>
    </a:wholeTbl>
    <a:band1H>
      <a:tcTxStyle b="off" i="off"/>
      <a:tcStyle>
        <a:tcBdr/>
        <a:fill>
          <a:solidFill>
            <a:srgbClr val="aebee9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aebee9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182d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182d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w="sm" len="sm"/>
              <a:tailEnd w="sm" len="sm"/>
            </a:ln>
          </a:top>
        </a:tcBdr>
        <a:fill>
          <a:solidFill>
            <a:srgbClr val="6182d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w="sm" len="sm"/>
              <a:tailEnd w="sm" len="sm"/>
            </a:ln>
          </a:bottom>
        </a:tcBdr>
        <a:fill>
          <a:solidFill>
            <a:srgbClr val="6182d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presProps" Target="presProps.xml"  /><Relationship Id="rId53" Type="http://schemas.openxmlformats.org/officeDocument/2006/relationships/viewProps" Target="viewProps.xml"  /><Relationship Id="rId54" Type="http://schemas.openxmlformats.org/officeDocument/2006/relationships/theme" Target="theme/theme1.xml"  /><Relationship Id="rId55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4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7.xml"  /><Relationship Id="rId2" Type="http://schemas.openxmlformats.org/officeDocument/2006/relationships/notesMaster" Target="../notesMasters/notesMaster1.xml"  /></Relationships>
</file>

<file path=ppt/notesSlides/_rels/notesSlide4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4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84f9043c6_2_4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84f9043c6_2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6845bbdc6_0_5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6845bbdc6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6845bbdc6_0_5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6845bbdc6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6845bbdc6_0_60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6845bbdc6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6845bbdc6_0_5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6845bbdc6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6845bbdc6_0_57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f6845bbdc6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6845bbdc6_0_6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f6845bbdc6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f6845bbdc6_0_6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f6845bbdc6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6845bbdc6_0_7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6845bbdc6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6845bbdc6_0_7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6845bbdc6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f6845bbdc6_0_7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f6845bbdc6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84f9043c6_2_48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84f9043c6_2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84f9043c6_2_4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84f9043c6_2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f84f9043c6_2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f84f9043c6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f84f9043c6_2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f84f9043c6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84f9043c6_2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84f9043c6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f6845bbdc6_0_7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f6845bbdc6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f6845bbdc6_0_80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f6845bbdc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f84f9043c6_2_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f84f9043c6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f84f9043c6_2_1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f84f9043c6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f6845bbdc6_0_8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f6845bbdc6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f6845bbdc6_0_9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f6845bbdc6_0_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92c0b3879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92c0b38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f84f9043c6_2_1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f84f9043c6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f6845bbdc6_0_10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f6845bbdc6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f6845bbdc6_0_108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f6845bbdc6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f6845bbdc6_0_11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f6845bbdc6_0_1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f6845bbdc6_0_11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f6845bbdc6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f6845bbdc6_0_116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f6845bbdc6_0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f6845bbdc6_0_12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f6845bbdc6_0_1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f6845bbdc6_0_12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f6845bbdc6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f6845bbdc6_0_12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f6845bbdc6_0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f6845bbdc6_0_12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f6845bbdc6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6845bbdc6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6845bbd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f6845bbdc6_0_13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f6845bbdc6_0_1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f6845bbdc6_0_134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f6845bbdc6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f6845bbdc6_0_137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f6845bbdc6_0_1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f6845bbdc6_0_139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f6845bbdc6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f6845bbdc6_0_140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f6845bbdc6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f6845bbdc6_0_144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f6845bbdc6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f84f9043c6_2_3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f84f9043c6_2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verbosity : LightGBM의 메시지를 어느정도 출력해줄건지 나타내준다.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음수일경우 fatal한 메시지 출력. 0인경우 warning 에러 출력. 1인경우 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boosting_type : </a:t>
            </a: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</a:rPr>
              <a:t>boosting 종류를 결정해주는데. </a:t>
            </a:r>
            <a:br>
              <a:rPr lang="ko" sz="105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</a:rPr>
              <a:t>gbdt : Gradient Boosting Decision Tree</a:t>
            </a:r>
            <a:endParaRPr lang="ko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</a:rPr>
              <a:t>rf : Random Forest</a:t>
            </a:r>
            <a:endParaRPr lang="ko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</a:rPr>
              <a:t>LGBM에선 gbdt를 많이쓴다.</a:t>
            </a:r>
            <a:endParaRPr lang="ko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feature_pre_filter : 평소엔 True, </a:t>
            </a:r>
            <a:r>
              <a:rPr lang="ko" sz="1050">
                <a:solidFill>
                  <a:schemeClr val="dk1"/>
                </a:solidFill>
                <a:highlight>
                  <a:srgbClr val="f7f7f7"/>
                </a:highlight>
              </a:rPr>
              <a:t>데이터셋을 한번 돌리기 시작되면 다시 바뀔 수 없는데 min_data_in_leaf를 통해 파라미터 수정을 하기 위해선 False 셋을 해줘야한다.</a:t>
            </a:r>
            <a:endParaRPr lang="ko" sz="10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lambda_l1,lambda_l2 : </a:t>
            </a:r>
            <a:r>
              <a:rPr lang="ko" sz="1050">
                <a:solidFill>
                  <a:schemeClr val="dk1"/>
                </a:solidFill>
                <a:highlight>
                  <a:srgbClr val="f7f7f7"/>
                </a:highlight>
              </a:rPr>
              <a:t>정규화 작업을 통해 데이터들이 오버피팅 되는 것을 방지해준다. 이러한 작업을 L1,L2로 정규화한다. 범위는 0~1</a:t>
            </a:r>
            <a:endParaRPr lang="ko" sz="10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num_leaves : </a:t>
            </a:r>
            <a:r>
              <a:rPr lang="ko" sz="1200">
                <a:solidFill>
                  <a:srgbClr val="2b2b2b"/>
                </a:solidFill>
                <a:highlight>
                  <a:srgbClr val="ffffff"/>
                </a:highlight>
              </a:rPr>
              <a:t>전체 Tree의 leave 수 이고, 디폴트값은 31입니다.</a:t>
            </a:r>
            <a:endParaRPr lang="ko"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feature_fraction : </a:t>
            </a:r>
            <a:r>
              <a:rPr lang="ko" sz="1200">
                <a:solidFill>
                  <a:srgbClr val="2b2b2b"/>
                </a:solidFill>
                <a:highlight>
                  <a:srgbClr val="ffffff"/>
                </a:highlight>
              </a:rPr>
              <a:t>Light GBM이 Tree를 만들 때 매번 각각의 iteration 반복에서 파라미터 중에서 80%를 랜덤하게 선택하는 것을 의미합니다.</a:t>
            </a:r>
            <a:endParaRPr lang="ko"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bagging_fraction : </a:t>
            </a:r>
            <a:r>
              <a:rPr lang="ko" sz="1200">
                <a:solidFill>
                  <a:srgbClr val="2b2b2b"/>
                </a:solidFill>
                <a:highlight>
                  <a:srgbClr val="ffffff"/>
                </a:highlight>
              </a:rPr>
              <a:t>매번 iteration을 돌 때 사용되는 데이터의 일부를 선택하는데 트레이닝 속도를 높이고 과적합을 방지할 때 주로 사용됩니다.</a:t>
            </a:r>
            <a:endParaRPr lang="ko"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>
                <a:solidFill>
                  <a:srgbClr val="2b2b2b"/>
                </a:solidFill>
                <a:highlight>
                  <a:srgbClr val="ffffff"/>
                </a:highlight>
              </a:rPr>
              <a:t>1보다 작은 수로 셋</a:t>
            </a:r>
            <a:endParaRPr lang="ko"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bagging_freq :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과적합을 막기위한 bagging작업에서 bagging_fraction과 같이 쓰이는 파라미터 0보다 큰 수로 셋</a:t>
            </a:r>
            <a:endParaRPr lang="ko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min_child_samples : </a:t>
            </a: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</a:rPr>
              <a:t>파라미터는 최종 결정 클래스인 Leaf Node가 되기 위해서 최소한으로 필요한 데이터 개체의 수를 의미하며, 과적합을 제어하는 파라미터이다. 이 파라미터의 최적값은 훈련 데이터의 개수와 </a:t>
            </a:r>
            <a:r>
              <a:rPr lang="ko" sz="1200" b="1">
                <a:solidFill>
                  <a:srgbClr val="303030"/>
                </a:solidFill>
                <a:highlight>
                  <a:srgbClr val="ffffff"/>
                </a:highlight>
              </a:rPr>
              <a:t>num_leaves</a:t>
            </a: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</a:rPr>
              <a:t>에 의해 결정된다. 너무 큰 숫자로 설정하면 under-fitting이 일어날 수 있으며, 아주 큰 데이터셋이라면 적어도 수백~수천 정도로 가정하는 것이 편리하다.</a:t>
            </a:r>
            <a:endParaRPr lang="ko" sz="12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f84f9043c6_2_3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f84f9043c6_2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optuna 방식은 하이퍼파라미터 최적화 프레임워크입니다. 파라미터의 범위를 지정해주면 매 Trial마다 파라미터를 변경하며 최적의 파라미터를 찾습니다.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optuna.create_study를 통해 객체를 만듭니다. direction = ‘minimize’이기 때문에 score값을 최소로 하는 파라미터를 찾게 됩니다.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optimize를 통해 n_trials 만큼 시도를 하게 됩니다. 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결과값을 보게 되시면 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Number of finished trials : 5에서 멈추게됩니다. 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이러한 과정을 통해</a:t>
            </a:r>
            <a:endParaRPr lang="ko"/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study</a:t>
            </a:r>
            <a:r>
              <a:rPr lang="ko" sz="1050">
                <a:solidFill>
                  <a:srgbClr val="055be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best_trial</a:t>
            </a:r>
            <a:r>
              <a:rPr lang="ko" sz="1050">
                <a:solidFill>
                  <a:srgbClr val="055be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params </a:t>
            </a:r>
            <a:r>
              <a:rPr lang="ko" sz="1050">
                <a:solidFill>
                  <a:schemeClr val="dk1"/>
                </a:solidFill>
                <a:highlight>
                  <a:srgbClr val="f7f7f7"/>
                </a:highlight>
              </a:rPr>
              <a:t>에 최적의 파라미터가 저장됩니다.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f84f9043c6_2_4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f84f9043c6_2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f84f9043c6_2_4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f84f9043c6_2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92c0b3879_0_1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99" name="Google Shape;99;g1d92c0b387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0" name="Google Shape;100;g1d92c0b3879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6845bbdc6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6845bbdc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6845bbdc6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6845bbdc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6845bbdc6_0_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6845bbd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6845bbdc6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6845bbdc6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199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199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457199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53199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Luxe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 idx="0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배달의민족 주아"/>
                <a:ea typeface="배달의민족 주아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배달의민족 주아"/>
                <a:ea typeface="배달의민족 주아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배달의민족 주아"/>
                <a:ea typeface="배달의민족 주아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배달의민족 주아"/>
                <a:ea typeface="배달의민족 주아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배달의민족 주아"/>
                <a:ea typeface="배달의민족 주아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배달의민족 주아"/>
                <a:ea typeface="배달의민족 주아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배달의민족 주아"/>
                <a:ea typeface="배달의민족 주아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배달의민족 주아"/>
                <a:ea typeface="배달의민족 주아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배달의민족 주아"/>
                <a:ea typeface="배달의민족 주아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/>
          <a:ea typeface="배달의민족 주아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2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2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1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8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9.xml"  /><Relationship Id="rId3" Type="http://schemas.openxmlformats.org/officeDocument/2006/relationships/image" Target="../media/image2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1.xml"  /><Relationship Id="rId3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0.xml"  /><Relationship Id="rId3" Type="http://schemas.openxmlformats.org/officeDocument/2006/relationships/image" Target="../media/image27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2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5.xml"  /><Relationship Id="rId3" Type="http://schemas.openxmlformats.org/officeDocument/2006/relationships/image" Target="../media/image34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6.xml"  /><Relationship Id="rId3" Type="http://schemas.openxmlformats.org/officeDocument/2006/relationships/image" Target="../media/image35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7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8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1.xml"  /><Relationship Id="rId3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0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2.xml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3.xml"  /><Relationship Id="rId3" Type="http://schemas.openxmlformats.org/officeDocument/2006/relationships/image" Target="../media/image40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4.xml"  /><Relationship Id="rId3" Type="http://schemas.openxmlformats.org/officeDocument/2006/relationships/image" Target="../media/image41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5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42.gif"  /><Relationship Id="rId4" Type="http://schemas.openxmlformats.org/officeDocument/2006/relationships/image" Target="../media/image43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6.xml"  /><Relationship Id="rId3" Type="http://schemas.openxmlformats.org/officeDocument/2006/relationships/image" Target="../media/image44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7.xml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8.xml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9.xml"  /><Relationship Id="rId3" Type="http://schemas.openxmlformats.org/officeDocument/2006/relationships/image" Target="../media/image4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 idx="4294967295"/>
          </p:nvPr>
        </p:nvSpPr>
        <p:spPr>
          <a:xfrm>
            <a:off x="3378482" y="1190019"/>
            <a:ext cx="3054600" cy="1954200"/>
          </a:xfrm>
          <a:prstGeom prst="rect">
            <a:avLst/>
          </a:prstGeom>
        </p:spPr>
        <p:txBody>
          <a:bodyPr vert="horz" wrap="square" lIns="91424" tIns="91424" rIns="91424" bIns="91424" anchor="b" anchorCtr="0">
            <a:noAutofit/>
          </a:bodyPr>
          <a:lstStyle/>
          <a:p>
            <a:pPr lvl="0">
              <a:buClr>
                <a:schemeClr val="dk1"/>
              </a:buClr>
              <a:buFont typeface="Arial"/>
              <a:buNone/>
              <a:defRPr/>
            </a:pPr>
            <a:r>
              <a:rPr lang="ko" sz="4300" b="1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Predict</a:t>
            </a:r>
            <a:r>
              <a:rPr lang="ko" sz="4300" b="1">
                <a:latin typeface="배달의민족 주아"/>
                <a:ea typeface="배달의민족 주아"/>
                <a:cs typeface="Calibri"/>
                <a:sym typeface="Calibri"/>
              </a:rPr>
              <a:t> Future Sales</a:t>
            </a:r>
            <a:endParaRPr sz="4300"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4294967295"/>
          </p:nvPr>
        </p:nvSpPr>
        <p:spPr>
          <a:xfrm>
            <a:off x="296800" y="4269900"/>
            <a:ext cx="8784900" cy="8736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fontScale="92500" lnSpcReduction="20000"/>
          </a:bodyPr>
          <a:lstStyle/>
          <a:p>
            <a:pPr marL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1527"/>
              <a:t>5버피팅조</a:t>
            </a:r>
            <a:endParaRPr lang="ko" sz="1527"/>
          </a:p>
          <a:p>
            <a:pPr marL="0" lvl="0" indent="0" algn="r" rtl="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SzPct val="25000"/>
              <a:buNone/>
              <a:defRPr/>
            </a:pPr>
            <a:r>
              <a:rPr lang="ko" sz="1527"/>
              <a:t>(조장 : 김수윤, 조원 : 박진호, 정병길, 한석범)</a:t>
            </a:r>
            <a:endParaRPr sz="1527"/>
          </a:p>
        </p:txBody>
      </p:sp>
      <p:grpSp>
        <p:nvGrpSpPr>
          <p:cNvPr id="70" name="Google Shape;70;p14"/>
          <p:cNvGrpSpPr/>
          <p:nvPr/>
        </p:nvGrpSpPr>
        <p:grpSpPr>
          <a:xfrm rot="0">
            <a:off x="2353501" y="654385"/>
            <a:ext cx="996983" cy="781685"/>
            <a:chOff x="2811925" y="1264350"/>
            <a:chExt cx="1064925" cy="815700"/>
          </a:xfrm>
        </p:grpSpPr>
        <p:cxnSp>
          <p:nvCxnSpPr>
            <p:cNvPr id="71" name="Google Shape;71;p14"/>
            <p:cNvCxnSpPr/>
            <p:nvPr/>
          </p:nvCxnSpPr>
          <p:spPr>
            <a:xfrm>
              <a:off x="2823250" y="1275675"/>
              <a:ext cx="1053600" cy="0"/>
            </a:xfrm>
            <a:prstGeom prst="straightConnector1">
              <a:avLst/>
            </a:prstGeom>
            <a:noFill/>
            <a:ln w="38100" cap="flat" cmpd="sng">
              <a:solidFill>
                <a:srgbClr val="d6def4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2811925" y="1264350"/>
              <a:ext cx="11400" cy="815700"/>
            </a:xfrm>
            <a:prstGeom prst="straightConnector1">
              <a:avLst/>
            </a:prstGeom>
            <a:noFill/>
            <a:ln w="38100" cap="flat" cmpd="sng">
              <a:solidFill>
                <a:srgbClr val="d6def4"/>
              </a:solidFill>
              <a:prstDash val="solid"/>
              <a:round/>
              <a:headEnd w="med" len="med"/>
              <a:tailEnd w="med" len="med"/>
            </a:ln>
          </p:spPr>
        </p:cxnSp>
      </p:grpSp>
      <p:grpSp>
        <p:nvGrpSpPr>
          <p:cNvPr id="73" name="Google Shape;73;p14"/>
          <p:cNvGrpSpPr/>
          <p:nvPr/>
        </p:nvGrpSpPr>
        <p:grpSpPr>
          <a:xfrm rot="10800000">
            <a:off x="5260337" y="2571750"/>
            <a:ext cx="996983" cy="781685"/>
            <a:chOff x="2811925" y="1264350"/>
            <a:chExt cx="1064925" cy="815700"/>
          </a:xfrm>
        </p:grpSpPr>
        <p:cxnSp>
          <p:nvCxnSpPr>
            <p:cNvPr id="74" name="Google Shape;74;p14"/>
            <p:cNvCxnSpPr/>
            <p:nvPr/>
          </p:nvCxnSpPr>
          <p:spPr>
            <a:xfrm>
              <a:off x="2823250" y="1275675"/>
              <a:ext cx="1053600" cy="0"/>
            </a:xfrm>
            <a:prstGeom prst="straightConnector1">
              <a:avLst/>
            </a:prstGeom>
            <a:noFill/>
            <a:ln w="38100" cap="flat" cmpd="sng">
              <a:solidFill>
                <a:srgbClr val="d6def4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75" name="Google Shape;75;p14"/>
            <p:cNvCxnSpPr/>
            <p:nvPr/>
          </p:nvCxnSpPr>
          <p:spPr>
            <a:xfrm>
              <a:off x="2811925" y="1264350"/>
              <a:ext cx="11400" cy="815700"/>
            </a:xfrm>
            <a:prstGeom prst="straightConnector1">
              <a:avLst/>
            </a:prstGeom>
            <a:noFill/>
            <a:ln w="38100" cap="flat" cmpd="sng">
              <a:solidFill>
                <a:srgbClr val="d6def4"/>
              </a:solidFill>
              <a:prstDash val="solid"/>
              <a:round/>
              <a:headEnd w="med" len="med"/>
              <a:tailEnd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725" y="1706475"/>
            <a:ext cx="5223151" cy="320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1840400" y="1706475"/>
            <a:ext cx="5503200" cy="3251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>
            <p:ph type="title"/>
          </p:nvPr>
        </p:nvSpPr>
        <p:spPr>
          <a:xfrm>
            <a:off x="115650" y="16580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ko" sz="2580"/>
              <a:t>2. 프로젝트 진행 과정</a:t>
            </a:r>
            <a:endParaRPr sz="2580"/>
          </a:p>
        </p:txBody>
      </p:sp>
      <p:grpSp>
        <p:nvGrpSpPr>
          <p:cNvPr id="168" name="Google Shape;168;p23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169" name="Google Shape;169;p23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C0CDE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3"/>
          <p:cNvSpPr txBox="1"/>
          <p:nvPr/>
        </p:nvSpPr>
        <p:spPr>
          <a:xfrm>
            <a:off x="365250" y="12774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가게별 상품 판매량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115650" y="16580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ko" sz="2580"/>
              <a:t>2. 프로젝트 진행 과정</a:t>
            </a:r>
            <a:endParaRPr sz="2580"/>
          </a:p>
        </p:txBody>
      </p:sp>
      <p:grpSp>
        <p:nvGrpSpPr>
          <p:cNvPr id="179" name="Google Shape;179;p24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180" name="Google Shape;180;p24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C0CDE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24"/>
          <p:cNvSpPr txBox="1"/>
          <p:nvPr/>
        </p:nvSpPr>
        <p:spPr>
          <a:xfrm>
            <a:off x="413900" y="14124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카테고리별 상품 판매량 추이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50" y="2075600"/>
            <a:ext cx="4226175" cy="24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425" y="2114796"/>
            <a:ext cx="4803276" cy="244432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/>
          <p:nvPr/>
        </p:nvSpPr>
        <p:spPr>
          <a:xfrm>
            <a:off x="115650" y="1915675"/>
            <a:ext cx="8917800" cy="280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193" name="Google Shape;193;p25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194" name="Google Shape;194;p25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25"/>
          <p:cNvSpPr/>
          <p:nvPr/>
        </p:nvSpPr>
        <p:spPr>
          <a:xfrm>
            <a:off x="276375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data cleaning</a:t>
            </a:r>
            <a:endParaRPr b="1" sz="1500"/>
          </a:p>
        </p:txBody>
      </p:sp>
      <p:sp>
        <p:nvSpPr>
          <p:cNvPr id="199" name="Google Shape;199;p25"/>
          <p:cNvSpPr/>
          <p:nvPr/>
        </p:nvSpPr>
        <p:spPr>
          <a:xfrm>
            <a:off x="675100" y="3589175"/>
            <a:ext cx="1497000" cy="50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outlier 제거</a:t>
            </a:r>
            <a:endParaRPr sz="1300"/>
          </a:p>
        </p:txBody>
      </p:sp>
      <p:cxnSp>
        <p:nvCxnSpPr>
          <p:cNvPr id="200" name="Google Shape;200;p25"/>
          <p:cNvCxnSpPr/>
          <p:nvPr/>
        </p:nvCxnSpPr>
        <p:spPr>
          <a:xfrm flipH="1" rot="-5400000">
            <a:off x="793125" y="2958700"/>
            <a:ext cx="840600" cy="420600"/>
          </a:xfrm>
          <a:prstGeom prst="bentConnector3">
            <a:avLst>
              <a:gd fmla="val 50277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5"/>
          <p:cNvSpPr/>
          <p:nvPr/>
        </p:nvSpPr>
        <p:spPr>
          <a:xfrm>
            <a:off x="2509950" y="3589175"/>
            <a:ext cx="1497000" cy="50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데이터 수정</a:t>
            </a:r>
            <a:endParaRPr sz="1300"/>
          </a:p>
        </p:txBody>
      </p:sp>
      <p:cxnSp>
        <p:nvCxnSpPr>
          <p:cNvPr id="202" name="Google Shape;202;p25"/>
          <p:cNvCxnSpPr>
            <a:stCxn id="198" idx="2"/>
            <a:endCxn id="201" idx="3"/>
          </p:cNvCxnSpPr>
          <p:nvPr/>
        </p:nvCxnSpPr>
        <p:spPr>
          <a:xfrm flipH="1" rot="-5400000">
            <a:off x="1710525" y="2041300"/>
            <a:ext cx="840600" cy="22554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209" name="Google Shape;209;p26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3" name="Google Shape;213;p26"/>
          <p:cNvCxnSpPr/>
          <p:nvPr/>
        </p:nvCxnSpPr>
        <p:spPr>
          <a:xfrm>
            <a:off x="61500" y="2567150"/>
            <a:ext cx="8910600" cy="2230200"/>
          </a:xfrm>
          <a:prstGeom prst="bentConnector3">
            <a:avLst>
              <a:gd fmla="val 55252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6"/>
          <p:cNvSpPr/>
          <p:nvPr/>
        </p:nvSpPr>
        <p:spPr>
          <a:xfrm>
            <a:off x="2151850" y="2446200"/>
            <a:ext cx="221100" cy="251100"/>
          </a:xfrm>
          <a:prstGeom prst="flowChartConnector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26"/>
          <p:cNvGrpSpPr/>
          <p:nvPr/>
        </p:nvGrpSpPr>
        <p:grpSpPr>
          <a:xfrm>
            <a:off x="1699775" y="1613375"/>
            <a:ext cx="1185300" cy="639613"/>
            <a:chOff x="1699775" y="1613375"/>
            <a:chExt cx="1185300" cy="639613"/>
          </a:xfrm>
        </p:grpSpPr>
        <p:sp>
          <p:nvSpPr>
            <p:cNvPr id="216" name="Google Shape;216;p26"/>
            <p:cNvSpPr/>
            <p:nvPr/>
          </p:nvSpPr>
          <p:spPr>
            <a:xfrm>
              <a:off x="2161875" y="2105625"/>
              <a:ext cx="221100" cy="147363"/>
            </a:xfrm>
            <a:prstGeom prst="flowChartMerge">
              <a:avLst/>
            </a:prstGeom>
            <a:solidFill>
              <a:srgbClr val="AEB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699775" y="1613375"/>
              <a:ext cx="1185300" cy="492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6182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outlier 제거</a:t>
              </a:r>
              <a:endParaRPr b="1"/>
            </a:p>
          </p:txBody>
        </p:sp>
      </p:grpSp>
      <p:sp>
        <p:nvSpPr>
          <p:cNvPr id="218" name="Google Shape;218;p26"/>
          <p:cNvSpPr/>
          <p:nvPr/>
        </p:nvSpPr>
        <p:spPr>
          <a:xfrm>
            <a:off x="172900" y="2845300"/>
            <a:ext cx="4399200" cy="19521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25" y="3096887"/>
            <a:ext cx="4205551" cy="14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475" y="1439550"/>
            <a:ext cx="3392726" cy="31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226" name="Google Shape;226;p27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227" name="Google Shape;227;p27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1" name="Google Shape;231;p27"/>
          <p:cNvCxnSpPr/>
          <p:nvPr/>
        </p:nvCxnSpPr>
        <p:spPr>
          <a:xfrm>
            <a:off x="61500" y="2567150"/>
            <a:ext cx="8910600" cy="2230200"/>
          </a:xfrm>
          <a:prstGeom prst="bentConnector3">
            <a:avLst>
              <a:gd fmla="val 55252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2" name="Google Shape;232;p27"/>
          <p:cNvGrpSpPr/>
          <p:nvPr/>
        </p:nvGrpSpPr>
        <p:grpSpPr>
          <a:xfrm>
            <a:off x="454075" y="1613375"/>
            <a:ext cx="1185300" cy="1083925"/>
            <a:chOff x="1699775" y="1613375"/>
            <a:chExt cx="1185300" cy="1083925"/>
          </a:xfrm>
        </p:grpSpPr>
        <p:sp>
          <p:nvSpPr>
            <p:cNvPr id="233" name="Google Shape;233;p27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34" name="Google Shape;234;p27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235" name="Google Shape;235;p27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500"/>
                  <a:t>outlier 제거</a:t>
                </a:r>
                <a:endParaRPr sz="1500"/>
              </a:p>
            </p:txBody>
          </p:sp>
        </p:grpSp>
      </p:grpSp>
      <p:grpSp>
        <p:nvGrpSpPr>
          <p:cNvPr id="237" name="Google Shape;237;p27"/>
          <p:cNvGrpSpPr/>
          <p:nvPr/>
        </p:nvGrpSpPr>
        <p:grpSpPr>
          <a:xfrm>
            <a:off x="2523594" y="1613375"/>
            <a:ext cx="1307386" cy="1083925"/>
            <a:chOff x="1699775" y="1613375"/>
            <a:chExt cx="1185300" cy="1083925"/>
          </a:xfrm>
        </p:grpSpPr>
        <p:sp>
          <p:nvSpPr>
            <p:cNvPr id="238" name="Google Shape;238;p27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39" name="Google Shape;239;p27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240" name="Google Shape;240;p27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500"/>
                  <a:t>데이터 수정</a:t>
                </a:r>
                <a:endParaRPr b="1" sz="1500"/>
              </a:p>
            </p:txBody>
          </p:sp>
        </p:grpSp>
      </p:grpSp>
      <p:grpSp>
        <p:nvGrpSpPr>
          <p:cNvPr id="242" name="Google Shape;242;p27"/>
          <p:cNvGrpSpPr/>
          <p:nvPr/>
        </p:nvGrpSpPr>
        <p:grpSpPr>
          <a:xfrm>
            <a:off x="213201" y="2807653"/>
            <a:ext cx="4418875" cy="2140110"/>
            <a:chOff x="213200" y="2847975"/>
            <a:chExt cx="4179000" cy="2100000"/>
          </a:xfrm>
        </p:grpSpPr>
        <p:sp>
          <p:nvSpPr>
            <p:cNvPr id="243" name="Google Shape;243;p27"/>
            <p:cNvSpPr/>
            <p:nvPr/>
          </p:nvSpPr>
          <p:spPr>
            <a:xfrm>
              <a:off x="213200" y="2847975"/>
              <a:ext cx="4179000" cy="2100000"/>
            </a:xfrm>
            <a:prstGeom prst="roundRect">
              <a:avLst>
                <a:gd fmla="val 16667" name="adj"/>
              </a:avLst>
            </a:prstGeom>
            <a:solidFill>
              <a:srgbClr val="F5F5F5"/>
            </a:solidFill>
            <a:ln cap="flat" cmpd="sng" w="76200">
              <a:solidFill>
                <a:srgbClr val="6182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4" name="Google Shape;24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4075" y="2899525"/>
              <a:ext cx="3660726" cy="1996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250" name="Google Shape;250;p28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251" name="Google Shape;251;p28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8"/>
          <p:cNvSpPr/>
          <p:nvPr/>
        </p:nvSpPr>
        <p:spPr>
          <a:xfrm>
            <a:off x="276375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data cleaning</a:t>
            </a:r>
            <a:endParaRPr sz="1500"/>
          </a:p>
        </p:txBody>
      </p:sp>
      <p:sp>
        <p:nvSpPr>
          <p:cNvPr id="256" name="Google Shape;256;p28"/>
          <p:cNvSpPr/>
          <p:nvPr/>
        </p:nvSpPr>
        <p:spPr>
          <a:xfrm>
            <a:off x="675100" y="3589175"/>
            <a:ext cx="1497000" cy="463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shops</a:t>
            </a:r>
            <a:endParaRPr sz="1300"/>
          </a:p>
        </p:txBody>
      </p:sp>
      <p:sp>
        <p:nvSpPr>
          <p:cNvPr id="257" name="Google Shape;257;p28"/>
          <p:cNvSpPr/>
          <p:nvPr/>
        </p:nvSpPr>
        <p:spPr>
          <a:xfrm>
            <a:off x="2509950" y="3589175"/>
            <a:ext cx="1497000" cy="463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items</a:t>
            </a:r>
            <a:endParaRPr sz="1300"/>
          </a:p>
        </p:txBody>
      </p:sp>
      <p:sp>
        <p:nvSpPr>
          <p:cNvPr id="258" name="Google Shape;258;p28"/>
          <p:cNvSpPr/>
          <p:nvPr/>
        </p:nvSpPr>
        <p:spPr>
          <a:xfrm>
            <a:off x="2227950" y="2095600"/>
            <a:ext cx="15312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preprocessing</a:t>
            </a:r>
            <a:endParaRPr b="1" sz="1500"/>
          </a:p>
        </p:txBody>
      </p:sp>
      <p:sp>
        <p:nvSpPr>
          <p:cNvPr id="259" name="Google Shape;259;p28"/>
          <p:cNvSpPr/>
          <p:nvPr/>
        </p:nvSpPr>
        <p:spPr>
          <a:xfrm>
            <a:off x="4344800" y="3589175"/>
            <a:ext cx="1574100" cy="463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item_categories</a:t>
            </a:r>
            <a:endParaRPr sz="1300"/>
          </a:p>
        </p:txBody>
      </p:sp>
      <p:cxnSp>
        <p:nvCxnSpPr>
          <p:cNvPr id="260" name="Google Shape;260;p28"/>
          <p:cNvCxnSpPr>
            <a:stCxn id="255" idx="3"/>
            <a:endCxn id="258" idx="1"/>
          </p:cNvCxnSpPr>
          <p:nvPr/>
        </p:nvCxnSpPr>
        <p:spPr>
          <a:xfrm>
            <a:off x="1729875" y="2422150"/>
            <a:ext cx="4980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8"/>
          <p:cNvCxnSpPr>
            <a:stCxn id="258" idx="2"/>
            <a:endCxn id="257" idx="3"/>
          </p:cNvCxnSpPr>
          <p:nvPr/>
        </p:nvCxnSpPr>
        <p:spPr>
          <a:xfrm flipH="1" rot="-5400000">
            <a:off x="2705700" y="3036550"/>
            <a:ext cx="840600" cy="2649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8"/>
          <p:cNvCxnSpPr>
            <a:stCxn id="258" idx="2"/>
            <a:endCxn id="259" idx="3"/>
          </p:cNvCxnSpPr>
          <p:nvPr/>
        </p:nvCxnSpPr>
        <p:spPr>
          <a:xfrm flipH="1" rot="-5400000">
            <a:off x="3642450" y="2099800"/>
            <a:ext cx="840600" cy="21384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8"/>
          <p:cNvCxnSpPr>
            <a:stCxn id="258" idx="2"/>
            <a:endCxn id="256" idx="3"/>
          </p:cNvCxnSpPr>
          <p:nvPr/>
        </p:nvCxnSpPr>
        <p:spPr>
          <a:xfrm rot="5400000">
            <a:off x="1788300" y="2384050"/>
            <a:ext cx="840600" cy="15699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/>
          <p:nvPr/>
        </p:nvSpPr>
        <p:spPr>
          <a:xfrm>
            <a:off x="172900" y="2822775"/>
            <a:ext cx="6080700" cy="1974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270" name="Google Shape;270;p29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271" name="Google Shape;271;p29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5" name="Google Shape;275;p29"/>
          <p:cNvCxnSpPr/>
          <p:nvPr/>
        </p:nvCxnSpPr>
        <p:spPr>
          <a:xfrm>
            <a:off x="61500" y="2567150"/>
            <a:ext cx="8910600" cy="2230200"/>
          </a:xfrm>
          <a:prstGeom prst="bentConnector3">
            <a:avLst>
              <a:gd fmla="val 71938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9"/>
          <p:cNvSpPr/>
          <p:nvPr/>
        </p:nvSpPr>
        <p:spPr>
          <a:xfrm>
            <a:off x="2151850" y="2446200"/>
            <a:ext cx="221100" cy="251100"/>
          </a:xfrm>
          <a:prstGeom prst="flowChartConnector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1699775" y="1613375"/>
            <a:ext cx="1185300" cy="639613"/>
            <a:chOff x="1699775" y="1613375"/>
            <a:chExt cx="1185300" cy="639613"/>
          </a:xfrm>
        </p:grpSpPr>
        <p:sp>
          <p:nvSpPr>
            <p:cNvPr id="278" name="Google Shape;278;p29"/>
            <p:cNvSpPr/>
            <p:nvPr/>
          </p:nvSpPr>
          <p:spPr>
            <a:xfrm>
              <a:off x="2161875" y="2105625"/>
              <a:ext cx="221100" cy="147363"/>
            </a:xfrm>
            <a:prstGeom prst="flowChartMerge">
              <a:avLst/>
            </a:prstGeom>
            <a:solidFill>
              <a:srgbClr val="AEB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699775" y="1613375"/>
              <a:ext cx="1185300" cy="492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6182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shops +</a:t>
              </a:r>
              <a:endParaRPr b="1"/>
            </a:p>
          </p:txBody>
        </p:sp>
      </p:grpSp>
      <p:pic>
        <p:nvPicPr>
          <p:cNvPr id="280" name="Google Shape;2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38" y="2986963"/>
            <a:ext cx="5934426" cy="16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286" name="Google Shape;286;p30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287" name="Google Shape;287;p30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1" name="Google Shape;291;p30"/>
          <p:cNvCxnSpPr/>
          <p:nvPr/>
        </p:nvCxnSpPr>
        <p:spPr>
          <a:xfrm>
            <a:off x="61500" y="2567150"/>
            <a:ext cx="8910600" cy="2230200"/>
          </a:xfrm>
          <a:prstGeom prst="bentConnector3">
            <a:avLst>
              <a:gd fmla="val 55252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2" name="Google Shape;292;p30"/>
          <p:cNvGrpSpPr/>
          <p:nvPr/>
        </p:nvGrpSpPr>
        <p:grpSpPr>
          <a:xfrm>
            <a:off x="454075" y="1613375"/>
            <a:ext cx="1185300" cy="1083925"/>
            <a:chOff x="1699775" y="1613375"/>
            <a:chExt cx="1185300" cy="1083925"/>
          </a:xfrm>
        </p:grpSpPr>
        <p:sp>
          <p:nvSpPr>
            <p:cNvPr id="293" name="Google Shape;293;p30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" name="Google Shape;294;p30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295" name="Google Shape;295;p30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solidFill>
                      <a:schemeClr val="dk1"/>
                    </a:solidFill>
                  </a:rPr>
                  <a:t>shops +</a:t>
                </a:r>
                <a:endParaRPr/>
              </a:p>
            </p:txBody>
          </p:sp>
        </p:grpSp>
      </p:grpSp>
      <p:grpSp>
        <p:nvGrpSpPr>
          <p:cNvPr id="297" name="Google Shape;297;p30"/>
          <p:cNvGrpSpPr/>
          <p:nvPr/>
        </p:nvGrpSpPr>
        <p:grpSpPr>
          <a:xfrm>
            <a:off x="2523650" y="1613375"/>
            <a:ext cx="1185300" cy="1083925"/>
            <a:chOff x="1699775" y="1613375"/>
            <a:chExt cx="1185300" cy="1083925"/>
          </a:xfrm>
        </p:grpSpPr>
        <p:sp>
          <p:nvSpPr>
            <p:cNvPr id="298" name="Google Shape;298;p30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30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300" name="Google Shape;300;p30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/>
                  <a:t>name split</a:t>
                </a:r>
                <a:endParaRPr b="1"/>
              </a:p>
            </p:txBody>
          </p:sp>
        </p:grpSp>
      </p:grpSp>
      <p:sp>
        <p:nvSpPr>
          <p:cNvPr id="302" name="Google Shape;302;p30"/>
          <p:cNvSpPr/>
          <p:nvPr/>
        </p:nvSpPr>
        <p:spPr>
          <a:xfrm>
            <a:off x="365600" y="2830275"/>
            <a:ext cx="4291200" cy="21177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00" y="2890962"/>
            <a:ext cx="2894775" cy="20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309" name="Google Shape;309;p31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310" name="Google Shape;310;p31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4" name="Google Shape;314;p31"/>
          <p:cNvCxnSpPr/>
          <p:nvPr/>
        </p:nvCxnSpPr>
        <p:spPr>
          <a:xfrm>
            <a:off x="61500" y="2567150"/>
            <a:ext cx="8910600" cy="2230200"/>
          </a:xfrm>
          <a:prstGeom prst="bentConnector3">
            <a:avLst>
              <a:gd fmla="val 38566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5" name="Google Shape;315;p31"/>
          <p:cNvGrpSpPr/>
          <p:nvPr/>
        </p:nvGrpSpPr>
        <p:grpSpPr>
          <a:xfrm>
            <a:off x="115650" y="1613375"/>
            <a:ext cx="1185300" cy="1083925"/>
            <a:chOff x="1699775" y="1613375"/>
            <a:chExt cx="1185300" cy="1083925"/>
          </a:xfrm>
        </p:grpSpPr>
        <p:sp>
          <p:nvSpPr>
            <p:cNvPr id="316" name="Google Shape;316;p31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" name="Google Shape;317;p31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318" name="Google Shape;318;p31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solidFill>
                      <a:schemeClr val="dk1"/>
                    </a:solidFill>
                  </a:rPr>
                  <a:t>shops +</a:t>
                </a:r>
                <a:endParaRPr/>
              </a:p>
            </p:txBody>
          </p:sp>
        </p:grpSp>
      </p:grpSp>
      <p:grpSp>
        <p:nvGrpSpPr>
          <p:cNvPr id="320" name="Google Shape;320;p31"/>
          <p:cNvGrpSpPr/>
          <p:nvPr/>
        </p:nvGrpSpPr>
        <p:grpSpPr>
          <a:xfrm>
            <a:off x="1516413" y="1613375"/>
            <a:ext cx="1185300" cy="1083925"/>
            <a:chOff x="1699775" y="1613375"/>
            <a:chExt cx="1185300" cy="1083925"/>
          </a:xfrm>
        </p:grpSpPr>
        <p:sp>
          <p:nvSpPr>
            <p:cNvPr id="321" name="Google Shape;321;p31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31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323" name="Google Shape;323;p31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ko">
                    <a:solidFill>
                      <a:schemeClr val="dk1"/>
                    </a:solidFill>
                  </a:rPr>
                  <a:t>name split</a:t>
                </a:r>
                <a:endParaRPr/>
              </a:p>
            </p:txBody>
          </p:sp>
        </p:grpSp>
      </p:grpSp>
      <p:grpSp>
        <p:nvGrpSpPr>
          <p:cNvPr id="325" name="Google Shape;325;p31"/>
          <p:cNvGrpSpPr/>
          <p:nvPr/>
        </p:nvGrpSpPr>
        <p:grpSpPr>
          <a:xfrm>
            <a:off x="2917175" y="1613375"/>
            <a:ext cx="1185300" cy="1083925"/>
            <a:chOff x="1699775" y="1613375"/>
            <a:chExt cx="1185300" cy="1083925"/>
          </a:xfrm>
        </p:grpSpPr>
        <p:sp>
          <p:nvSpPr>
            <p:cNvPr id="326" name="Google Shape;326;p31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" name="Google Shape;327;p31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328" name="Google Shape;328;p31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/>
                  <a:t>percentage</a:t>
                </a:r>
                <a:endParaRPr b="1"/>
              </a:p>
            </p:txBody>
          </p:sp>
        </p:grpSp>
      </p:grpSp>
      <p:pic>
        <p:nvPicPr>
          <p:cNvPr id="330" name="Google Shape;3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544" y="1613375"/>
            <a:ext cx="4132681" cy="29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1"/>
          <p:cNvSpPr/>
          <p:nvPr/>
        </p:nvSpPr>
        <p:spPr>
          <a:xfrm>
            <a:off x="4317925" y="1501150"/>
            <a:ext cx="4654200" cy="3173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337" name="Google Shape;337;p32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338" name="Google Shape;338;p32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2" name="Google Shape;342;p32"/>
          <p:cNvPicPr preferRelativeResize="0"/>
          <p:nvPr/>
        </p:nvPicPr>
        <p:blipFill rotWithShape="1">
          <a:blip r:embed="rId3">
            <a:alphaModFix/>
          </a:blip>
          <a:srcRect b="0" l="8029" r="6456" t="0"/>
          <a:stretch/>
        </p:blipFill>
        <p:spPr>
          <a:xfrm>
            <a:off x="510500" y="1322475"/>
            <a:ext cx="3884450" cy="372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2"/>
          <p:cNvPicPr preferRelativeResize="0"/>
          <p:nvPr/>
        </p:nvPicPr>
        <p:blipFill rotWithShape="1">
          <a:blip r:embed="rId4">
            <a:alphaModFix/>
          </a:blip>
          <a:srcRect b="0" l="0" r="5042" t="1999"/>
          <a:stretch/>
        </p:blipFill>
        <p:spPr>
          <a:xfrm>
            <a:off x="4648200" y="1357775"/>
            <a:ext cx="3926300" cy="36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4488675" y="-15850"/>
            <a:ext cx="4655400" cy="5143500"/>
          </a:xfrm>
          <a:prstGeom prst="rect">
            <a:avLst/>
          </a:prstGeom>
          <a:solidFill>
            <a:srgbClr val="d6def4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배달의민족 주아"/>
              <a:ea typeface="배달의민족 주아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4294967295"/>
          </p:nvPr>
        </p:nvSpPr>
        <p:spPr>
          <a:xfrm>
            <a:off x="4884025" y="877325"/>
            <a:ext cx="4115400" cy="3590700"/>
          </a:xfrm>
          <a:prstGeom prst="rect">
            <a:avLst/>
          </a:prstGeom>
          <a:ln>
            <a:noFill/>
          </a:ln>
        </p:spPr>
        <p:txBody>
          <a:bodyPr wrap="square" lIns="91424" tIns="91424" rIns="91424" bIns="91424" anchor="t" anchorCtr="0">
            <a:normAutofit lnSpcReduction="10000"/>
          </a:bodyPr>
          <a:lstStyle/>
          <a:p>
            <a:pPr marL="9271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altLang="ko-KR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1.</a:t>
            </a:r>
            <a:r>
              <a:rPr lang="ko-KR" altLang="en-US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 </a:t>
            </a:r>
            <a:r>
              <a:rPr lang="ko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배경</a:t>
            </a:r>
            <a:endParaRPr lang="ko" sz="2140" b="1" i="1">
              <a:solidFill>
                <a:srgbClr val="3057b9"/>
              </a:solidFill>
              <a:latin typeface="배달의민족 주아"/>
              <a:ea typeface="배달의민족 주아"/>
              <a:cs typeface="Calibri"/>
              <a:sym typeface="Calibri"/>
            </a:endParaRPr>
          </a:p>
          <a:p>
            <a:pPr marL="9271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altLang="ko-KR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2.</a:t>
            </a:r>
            <a:r>
              <a:rPr lang="ko-KR" altLang="en-US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 </a:t>
            </a:r>
            <a:r>
              <a:rPr lang="ko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프로젝트 진행 과정</a:t>
            </a:r>
            <a:endParaRPr lang="ko" sz="2140" b="1" i="1">
              <a:solidFill>
                <a:srgbClr val="3057b9"/>
              </a:solidFill>
              <a:latin typeface="배달의민족 주아"/>
              <a:ea typeface="배달의민족 주아"/>
              <a:cs typeface="Calibri"/>
              <a:sym typeface="Calibri"/>
            </a:endParaRPr>
          </a:p>
          <a:p>
            <a:pPr marL="54991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a. </a:t>
            </a:r>
            <a:r>
              <a:rPr lang="ko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EDA</a:t>
            </a:r>
            <a:endParaRPr lang="ko" sz="2140" b="1" i="1">
              <a:solidFill>
                <a:srgbClr val="3057b9"/>
              </a:solidFill>
              <a:latin typeface="배달의민족 주아"/>
              <a:ea typeface="배달의민족 주아"/>
              <a:cs typeface="Calibri"/>
              <a:sym typeface="Calibri"/>
            </a:endParaRPr>
          </a:p>
          <a:p>
            <a:pPr marL="54991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altLang="ko-KR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b. </a:t>
            </a:r>
            <a:r>
              <a:rPr lang="ko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Feature Engineering</a:t>
            </a:r>
            <a:endParaRPr lang="ko" sz="2140" b="1" i="1">
              <a:solidFill>
                <a:srgbClr val="3057b9"/>
              </a:solidFill>
              <a:latin typeface="배달의민족 주아"/>
              <a:ea typeface="배달의민족 주아"/>
              <a:cs typeface="Calibri"/>
              <a:sym typeface="Calibri"/>
            </a:endParaRPr>
          </a:p>
          <a:p>
            <a:pPr marL="54991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altLang="ko-KR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c. </a:t>
            </a:r>
            <a:r>
              <a:rPr lang="ko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모델 선정</a:t>
            </a:r>
            <a:endParaRPr lang="ko" sz="2140" b="1" i="1">
              <a:solidFill>
                <a:srgbClr val="3057b9"/>
              </a:solidFill>
              <a:latin typeface="배달의민족 주아"/>
              <a:ea typeface="배달의민족 주아"/>
              <a:cs typeface="Calibri"/>
              <a:sym typeface="Calibri"/>
            </a:endParaRPr>
          </a:p>
          <a:p>
            <a:pPr marL="54991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altLang="ko-KR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d. </a:t>
            </a:r>
            <a:r>
              <a:rPr lang="ko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파라미터 튜닝</a:t>
            </a:r>
            <a:endParaRPr lang="ko" sz="2140" b="1" i="1">
              <a:solidFill>
                <a:srgbClr val="3057b9"/>
              </a:solidFill>
              <a:latin typeface="배달의민족 주아"/>
              <a:ea typeface="배달의민족 주아"/>
              <a:cs typeface="Calibri"/>
              <a:sym typeface="Calibri"/>
            </a:endParaRPr>
          </a:p>
          <a:p>
            <a:pPr marL="9271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altLang="ko-KR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3. </a:t>
            </a:r>
            <a:r>
              <a:rPr lang="ko" sz="2140" b="1" i="1">
                <a:solidFill>
                  <a:srgbClr val="3057b9"/>
                </a:solidFill>
                <a:latin typeface="배달의민족 주아"/>
                <a:ea typeface="배달의민족 주아"/>
                <a:cs typeface="Calibri"/>
                <a:sym typeface="Calibri"/>
              </a:rPr>
              <a:t>결과</a:t>
            </a:r>
            <a:endParaRPr lang="ko" sz="2140" b="1" i="1">
              <a:solidFill>
                <a:srgbClr val="3057b9"/>
              </a:solidFill>
              <a:latin typeface="배달의민족 주아"/>
              <a:ea typeface="배달의민족 주아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4294967295"/>
          </p:nvPr>
        </p:nvSpPr>
        <p:spPr>
          <a:xfrm>
            <a:off x="216824" y="17143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4400" b="1" i="1">
                <a:solidFill>
                  <a:srgbClr val="aebee9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sz="4400" b="1" i="1">
              <a:solidFill>
                <a:srgbClr val="aebee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349" name="Google Shape;349;p33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350" name="Google Shape;350;p33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4" name="Google Shape;354;p33"/>
          <p:cNvCxnSpPr/>
          <p:nvPr/>
        </p:nvCxnSpPr>
        <p:spPr>
          <a:xfrm>
            <a:off x="61500" y="2567150"/>
            <a:ext cx="8910600" cy="2230200"/>
          </a:xfrm>
          <a:prstGeom prst="bentConnector3">
            <a:avLst>
              <a:gd fmla="val 55151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5" name="Google Shape;355;p33"/>
          <p:cNvGrpSpPr/>
          <p:nvPr/>
        </p:nvGrpSpPr>
        <p:grpSpPr>
          <a:xfrm>
            <a:off x="115650" y="1613375"/>
            <a:ext cx="1185300" cy="1083925"/>
            <a:chOff x="1699775" y="1613375"/>
            <a:chExt cx="1185300" cy="1083925"/>
          </a:xfrm>
        </p:grpSpPr>
        <p:sp>
          <p:nvSpPr>
            <p:cNvPr id="356" name="Google Shape;356;p33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33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358" name="Google Shape;358;p33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solidFill>
                      <a:schemeClr val="dk1"/>
                    </a:solidFill>
                  </a:rPr>
                  <a:t>shops +</a:t>
                </a:r>
                <a:endParaRPr/>
              </a:p>
            </p:txBody>
          </p:sp>
        </p:grpSp>
      </p:grpSp>
      <p:grpSp>
        <p:nvGrpSpPr>
          <p:cNvPr id="360" name="Google Shape;360;p33"/>
          <p:cNvGrpSpPr/>
          <p:nvPr/>
        </p:nvGrpSpPr>
        <p:grpSpPr>
          <a:xfrm>
            <a:off x="1516413" y="1613375"/>
            <a:ext cx="1185300" cy="1083925"/>
            <a:chOff x="1699775" y="1613375"/>
            <a:chExt cx="1185300" cy="1083925"/>
          </a:xfrm>
        </p:grpSpPr>
        <p:sp>
          <p:nvSpPr>
            <p:cNvPr id="361" name="Google Shape;361;p33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" name="Google Shape;362;p33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363" name="Google Shape;363;p33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solidFill>
                      <a:schemeClr val="dk1"/>
                    </a:solidFill>
                  </a:rPr>
                  <a:t>name split</a:t>
                </a:r>
                <a:endParaRPr/>
              </a:p>
            </p:txBody>
          </p:sp>
        </p:grpSp>
      </p:grpSp>
      <p:grpSp>
        <p:nvGrpSpPr>
          <p:cNvPr id="365" name="Google Shape;365;p33"/>
          <p:cNvGrpSpPr/>
          <p:nvPr/>
        </p:nvGrpSpPr>
        <p:grpSpPr>
          <a:xfrm>
            <a:off x="2993375" y="1613375"/>
            <a:ext cx="1185300" cy="1083925"/>
            <a:chOff x="1699775" y="1613375"/>
            <a:chExt cx="1185300" cy="1083925"/>
          </a:xfrm>
        </p:grpSpPr>
        <p:sp>
          <p:nvSpPr>
            <p:cNvPr id="366" name="Google Shape;366;p33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grpSp>
          <p:nvGrpSpPr>
            <p:cNvPr id="367" name="Google Shape;367;p33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368" name="Google Shape;368;p33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/>
                  <a:t>percentage</a:t>
                </a:r>
                <a:endParaRPr b="1"/>
              </a:p>
            </p:txBody>
          </p:sp>
        </p:grpSp>
      </p:grpSp>
      <p:sp>
        <p:nvSpPr>
          <p:cNvPr id="370" name="Google Shape;370;p33"/>
          <p:cNvSpPr/>
          <p:nvPr/>
        </p:nvSpPr>
        <p:spPr>
          <a:xfrm>
            <a:off x="325300" y="2928650"/>
            <a:ext cx="4213800" cy="1868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50" y="3058138"/>
            <a:ext cx="38957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377" name="Google Shape;377;p34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378" name="Google Shape;378;p34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82" name="Google Shape;382;p34"/>
          <p:cNvCxnSpPr/>
          <p:nvPr/>
        </p:nvCxnSpPr>
        <p:spPr>
          <a:xfrm>
            <a:off x="61500" y="2567150"/>
            <a:ext cx="8910600" cy="2230200"/>
          </a:xfrm>
          <a:prstGeom prst="bentConnector3">
            <a:avLst>
              <a:gd fmla="val 53117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34"/>
          <p:cNvSpPr/>
          <p:nvPr/>
        </p:nvSpPr>
        <p:spPr>
          <a:xfrm>
            <a:off x="2151850" y="2446200"/>
            <a:ext cx="221100" cy="251100"/>
          </a:xfrm>
          <a:prstGeom prst="flowChartConnector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34"/>
          <p:cNvGrpSpPr/>
          <p:nvPr/>
        </p:nvGrpSpPr>
        <p:grpSpPr>
          <a:xfrm>
            <a:off x="1699775" y="1613375"/>
            <a:ext cx="1185300" cy="639613"/>
            <a:chOff x="1699775" y="1613375"/>
            <a:chExt cx="1185300" cy="639613"/>
          </a:xfrm>
        </p:grpSpPr>
        <p:sp>
          <p:nvSpPr>
            <p:cNvPr id="385" name="Google Shape;385;p34"/>
            <p:cNvSpPr/>
            <p:nvPr/>
          </p:nvSpPr>
          <p:spPr>
            <a:xfrm>
              <a:off x="2161875" y="2105625"/>
              <a:ext cx="221100" cy="147363"/>
            </a:xfrm>
            <a:prstGeom prst="flowChartMerge">
              <a:avLst/>
            </a:prstGeom>
            <a:solidFill>
              <a:srgbClr val="AEB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1699775" y="1613375"/>
              <a:ext cx="1185300" cy="492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6182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shops</a:t>
              </a:r>
              <a:endParaRPr b="1"/>
            </a:p>
          </p:txBody>
        </p:sp>
      </p:grpSp>
      <p:sp>
        <p:nvSpPr>
          <p:cNvPr id="387" name="Google Shape;387;p34"/>
          <p:cNvSpPr/>
          <p:nvPr/>
        </p:nvSpPr>
        <p:spPr>
          <a:xfrm>
            <a:off x="497650" y="2890500"/>
            <a:ext cx="3693300" cy="1868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25" y="3024750"/>
            <a:ext cx="32099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>
            <a:spLocks noGrp="1"/>
          </p:cNvSpPr>
          <p:nvPr>
            <p:ph type="title" idx="0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ko" sz="2500"/>
              <a:t>2-b. </a:t>
            </a:r>
            <a:r>
              <a:rPr lang="ko" sz="2500">
                <a:latin typeface="배달의민족 주아"/>
                <a:ea typeface="배달의민족 주아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394" name="Google Shape;394;p35"/>
          <p:cNvGrpSpPr/>
          <p:nvPr/>
        </p:nvGrpSpPr>
        <p:grpSpPr>
          <a:xfrm rot="0"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395" name="Google Shape;395;p35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EDA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Feature</a:t>
              </a:r>
              <a:endParaRPr lang="ko" sz="1800" b="1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Engineering</a:t>
              </a:r>
              <a:endParaRPr sz="1800" b="1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 i="0" u="none" strike="noStrike" cap="none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모델 선정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 i="0" u="none" strike="noStrike" cap="none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파라미터 조정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</p:grpSp>
      <p:sp>
        <p:nvSpPr>
          <p:cNvPr id="399" name="Google Shape;399;p35"/>
          <p:cNvSpPr/>
          <p:nvPr/>
        </p:nvSpPr>
        <p:spPr>
          <a:xfrm>
            <a:off x="276375" y="2095600"/>
            <a:ext cx="1453500" cy="6531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aebee9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latin typeface="배달의민족 주아"/>
                <a:ea typeface="배달의민족 주아"/>
              </a:rPr>
              <a:t>data cleaning</a:t>
            </a:r>
            <a:endParaRPr sz="1500">
              <a:latin typeface="배달의민족 주아"/>
              <a:ea typeface="배달의민족 주아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675100" y="3770375"/>
            <a:ext cx="1497000" cy="5463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38100" cap="flat" cmpd="sng">
            <a:solidFill>
              <a:srgbClr val="6182d6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300" b="1">
                <a:solidFill>
                  <a:schemeClr val="dk1"/>
                </a:solidFill>
                <a:latin typeface="배달의민족 주아"/>
                <a:ea typeface="배달의민족 주아"/>
              </a:rPr>
              <a:t>shops</a:t>
            </a:r>
            <a:endParaRPr sz="1300" b="1">
              <a:latin typeface="배달의민족 주아"/>
              <a:ea typeface="배달의민족 주아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2509950" y="3770375"/>
            <a:ext cx="1497000" cy="5463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38100" cap="flat" cmpd="sng">
            <a:solidFill>
              <a:srgbClr val="6182d6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300">
                <a:solidFill>
                  <a:schemeClr val="dk1"/>
                </a:solidFill>
                <a:latin typeface="배달의민족 주아"/>
                <a:ea typeface="배달의민족 주아"/>
              </a:rPr>
              <a:t>items</a:t>
            </a:r>
            <a:endParaRPr sz="1300">
              <a:latin typeface="배달의민족 주아"/>
              <a:ea typeface="배달의민족 주아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2227950" y="2095600"/>
            <a:ext cx="1453500" cy="6531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aebee9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latin typeface="배달의민족 주아"/>
                <a:ea typeface="배달의민족 주아"/>
              </a:rPr>
              <a:t>preprocessing</a:t>
            </a:r>
            <a:endParaRPr sz="1500">
              <a:latin typeface="배달의민족 주아"/>
              <a:ea typeface="배달의민족 주아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4344800" y="3770375"/>
            <a:ext cx="1574100" cy="5463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38100" cap="flat" cmpd="sng">
            <a:solidFill>
              <a:srgbClr val="6182d6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300">
                <a:solidFill>
                  <a:schemeClr val="dk1"/>
                </a:solidFill>
                <a:latin typeface="배달의민족 주아"/>
                <a:ea typeface="배달의민족 주아"/>
              </a:rPr>
              <a:t>item_categories</a:t>
            </a:r>
            <a:endParaRPr sz="1300">
              <a:latin typeface="배달의민족 주아"/>
              <a:ea typeface="배달의민족 주아"/>
            </a:endParaRPr>
          </a:p>
        </p:txBody>
      </p:sp>
      <p:cxnSp>
        <p:nvCxnSpPr>
          <p:cNvPr id="404" name="Google Shape;404;p35"/>
          <p:cNvCxnSpPr>
            <a:stCxn id="402" idx="2"/>
            <a:endCxn id="400" idx="3"/>
          </p:cNvCxnSpPr>
          <p:nvPr/>
        </p:nvCxnSpPr>
        <p:spPr>
          <a:xfrm rot="5400000">
            <a:off x="1678200" y="2494000"/>
            <a:ext cx="1021800" cy="1531200"/>
          </a:xfrm>
          <a:prstGeom prst="bentConnector3">
            <a:avLst>
              <a:gd name="adj1" fmla="val 49994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05" name="Google Shape;405;p35"/>
          <p:cNvCxnSpPr>
            <a:stCxn id="399" idx="3"/>
            <a:endCxn id="402" idx="1"/>
          </p:cNvCxnSpPr>
          <p:nvPr/>
        </p:nvCxnSpPr>
        <p:spPr>
          <a:xfrm>
            <a:off x="1729875" y="2422150"/>
            <a:ext cx="498000" cy="0"/>
          </a:xfrm>
          <a:prstGeom prst="straightConnector1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06" name="Google Shape;406;p35"/>
          <p:cNvCxnSpPr>
            <a:stCxn id="402" idx="2"/>
            <a:endCxn id="401" idx="3"/>
          </p:cNvCxnSpPr>
          <p:nvPr/>
        </p:nvCxnSpPr>
        <p:spPr>
          <a:xfrm rot="16200000" flipH="1">
            <a:off x="2595750" y="3107650"/>
            <a:ext cx="1021800" cy="303900"/>
          </a:xfrm>
          <a:prstGeom prst="bentConnector3">
            <a:avLst>
              <a:gd name="adj1" fmla="val 49994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07" name="Google Shape;407;p35"/>
          <p:cNvCxnSpPr>
            <a:stCxn id="402" idx="2"/>
            <a:endCxn id="403" idx="3"/>
          </p:cNvCxnSpPr>
          <p:nvPr/>
        </p:nvCxnSpPr>
        <p:spPr>
          <a:xfrm rot="16200000" flipH="1">
            <a:off x="3532350" y="2171050"/>
            <a:ext cx="1021800" cy="2177100"/>
          </a:xfrm>
          <a:prstGeom prst="bentConnector3">
            <a:avLst>
              <a:gd name="adj1" fmla="val 49994"/>
            </a:avLst>
          </a:prstGeom>
          <a:noFill/>
          <a:ln w="38100" cap="flat" cmpd="sng">
            <a:solidFill>
              <a:srgbClr val="0b5394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408" name="Google Shape;408;p35"/>
          <p:cNvGrpSpPr/>
          <p:nvPr/>
        </p:nvGrpSpPr>
        <p:grpSpPr>
          <a:xfrm rot="0">
            <a:off x="1423500" y="1700775"/>
            <a:ext cx="7491425" cy="2069619"/>
            <a:chOff x="1423500" y="1700775"/>
            <a:chExt cx="7491425" cy="2069619"/>
          </a:xfrm>
        </p:grpSpPr>
        <p:sp>
          <p:nvSpPr>
            <p:cNvPr id="409" name="Google Shape;409;p35"/>
            <p:cNvSpPr/>
            <p:nvPr/>
          </p:nvSpPr>
          <p:spPr>
            <a:xfrm>
              <a:off x="1423500" y="2838975"/>
              <a:ext cx="2446230" cy="931419"/>
            </a:xfrm>
            <a:custGeom>
              <a:avLst/>
              <a:gdLst/>
              <a:rect l="l" t="t" r="r" b="b"/>
              <a:pathLst>
                <a:path w="87600" h="27727" extrusionOk="0">
                  <a:moveTo>
                    <a:pt x="0" y="27727"/>
                  </a:moveTo>
                  <a:lnTo>
                    <a:pt x="87600" y="0"/>
                  </a:lnTo>
                  <a:lnTo>
                    <a:pt x="86797" y="7233"/>
                  </a:lnTo>
                  <a:close/>
                </a:path>
              </a:pathLst>
            </a:custGeom>
            <a:solidFill>
              <a:srgbClr val="cfe2f3"/>
            </a:solidFill>
            <a:ln w="9525" cap="flat" cmpd="sng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txBody>
            <a:bodyPr anchor="ctr"/>
            <a:p>
              <a:pPr algn="ctr">
                <a:defRPr/>
              </a:pPr>
              <a:endParaRPr lang="ko-KR" altLang="en-US">
                <a:latin typeface="배달의민족 주아"/>
                <a:ea typeface="배달의민족 주아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3885725" y="1700775"/>
              <a:ext cx="5029200" cy="1660500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rgbClr val="d6def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배달의민족 주아"/>
                <a:ea typeface="배달의민족 주아"/>
              </a:endParaRPr>
            </a:p>
          </p:txBody>
        </p:sp>
      </p:grpSp>
      <p:pic>
        <p:nvPicPr>
          <p:cNvPr id="411" name="Google Shape;411;p3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967513" y="1753413"/>
            <a:ext cx="4845449" cy="15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417" name="Google Shape;417;p36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418" name="Google Shape;418;p36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36"/>
          <p:cNvSpPr/>
          <p:nvPr/>
        </p:nvSpPr>
        <p:spPr>
          <a:xfrm>
            <a:off x="276375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data cleaning</a:t>
            </a:r>
            <a:endParaRPr sz="1500"/>
          </a:p>
        </p:txBody>
      </p:sp>
      <p:sp>
        <p:nvSpPr>
          <p:cNvPr id="423" name="Google Shape;423;p36"/>
          <p:cNvSpPr/>
          <p:nvPr/>
        </p:nvSpPr>
        <p:spPr>
          <a:xfrm>
            <a:off x="675100" y="3709475"/>
            <a:ext cx="1497000" cy="516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shops</a:t>
            </a:r>
            <a:endParaRPr sz="1300"/>
          </a:p>
        </p:txBody>
      </p:sp>
      <p:sp>
        <p:nvSpPr>
          <p:cNvPr id="424" name="Google Shape;424;p36"/>
          <p:cNvSpPr/>
          <p:nvPr/>
        </p:nvSpPr>
        <p:spPr>
          <a:xfrm>
            <a:off x="2509950" y="3709475"/>
            <a:ext cx="1497000" cy="516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items</a:t>
            </a:r>
            <a:endParaRPr b="1" sz="1300"/>
          </a:p>
        </p:txBody>
      </p:sp>
      <p:sp>
        <p:nvSpPr>
          <p:cNvPr id="425" name="Google Shape;425;p36"/>
          <p:cNvSpPr/>
          <p:nvPr/>
        </p:nvSpPr>
        <p:spPr>
          <a:xfrm>
            <a:off x="222795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preprocessing</a:t>
            </a:r>
            <a:endParaRPr sz="1500"/>
          </a:p>
        </p:txBody>
      </p:sp>
      <p:sp>
        <p:nvSpPr>
          <p:cNvPr id="426" name="Google Shape;426;p36"/>
          <p:cNvSpPr/>
          <p:nvPr/>
        </p:nvSpPr>
        <p:spPr>
          <a:xfrm>
            <a:off x="4344800" y="3709475"/>
            <a:ext cx="1574100" cy="516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item_categories</a:t>
            </a:r>
            <a:endParaRPr sz="1300"/>
          </a:p>
        </p:txBody>
      </p:sp>
      <p:cxnSp>
        <p:nvCxnSpPr>
          <p:cNvPr id="427" name="Google Shape;427;p36"/>
          <p:cNvCxnSpPr>
            <a:stCxn id="425" idx="2"/>
            <a:endCxn id="423" idx="3"/>
          </p:cNvCxnSpPr>
          <p:nvPr/>
        </p:nvCxnSpPr>
        <p:spPr>
          <a:xfrm rot="5400000">
            <a:off x="1708650" y="2463550"/>
            <a:ext cx="960900" cy="15312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6"/>
          <p:cNvCxnSpPr>
            <a:stCxn id="422" idx="3"/>
            <a:endCxn id="425" idx="1"/>
          </p:cNvCxnSpPr>
          <p:nvPr/>
        </p:nvCxnSpPr>
        <p:spPr>
          <a:xfrm>
            <a:off x="1729875" y="2422150"/>
            <a:ext cx="4980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6"/>
          <p:cNvCxnSpPr>
            <a:stCxn id="425" idx="2"/>
            <a:endCxn id="426" idx="3"/>
          </p:cNvCxnSpPr>
          <p:nvPr/>
        </p:nvCxnSpPr>
        <p:spPr>
          <a:xfrm flipH="1" rot="-5400000">
            <a:off x="3562800" y="2140600"/>
            <a:ext cx="960900" cy="21771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36"/>
          <p:cNvCxnSpPr>
            <a:stCxn id="425" idx="2"/>
            <a:endCxn id="424" idx="3"/>
          </p:cNvCxnSpPr>
          <p:nvPr/>
        </p:nvCxnSpPr>
        <p:spPr>
          <a:xfrm flipH="1" rot="-5400000">
            <a:off x="2626200" y="3077200"/>
            <a:ext cx="960900" cy="3039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/>
          <p:nvPr/>
        </p:nvSpPr>
        <p:spPr>
          <a:xfrm>
            <a:off x="4226650" y="1569600"/>
            <a:ext cx="4806900" cy="2071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7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437" name="Google Shape;437;p37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438" name="Google Shape;438;p37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42" name="Google Shape;442;p37"/>
          <p:cNvCxnSpPr/>
          <p:nvPr/>
        </p:nvCxnSpPr>
        <p:spPr>
          <a:xfrm>
            <a:off x="61500" y="2567150"/>
            <a:ext cx="8910600" cy="2230200"/>
          </a:xfrm>
          <a:prstGeom prst="bentConnector3">
            <a:avLst>
              <a:gd fmla="val 44726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37"/>
          <p:cNvSpPr/>
          <p:nvPr/>
        </p:nvSpPr>
        <p:spPr>
          <a:xfrm>
            <a:off x="2151850" y="2446200"/>
            <a:ext cx="221100" cy="251100"/>
          </a:xfrm>
          <a:prstGeom prst="flowChartConnector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7"/>
          <p:cNvGrpSpPr/>
          <p:nvPr/>
        </p:nvGrpSpPr>
        <p:grpSpPr>
          <a:xfrm>
            <a:off x="1699775" y="1613375"/>
            <a:ext cx="1185300" cy="639613"/>
            <a:chOff x="1699775" y="1613375"/>
            <a:chExt cx="1185300" cy="639613"/>
          </a:xfrm>
        </p:grpSpPr>
        <p:sp>
          <p:nvSpPr>
            <p:cNvPr id="445" name="Google Shape;445;p37"/>
            <p:cNvSpPr/>
            <p:nvPr/>
          </p:nvSpPr>
          <p:spPr>
            <a:xfrm>
              <a:off x="2161875" y="2105625"/>
              <a:ext cx="221100" cy="147363"/>
            </a:xfrm>
            <a:prstGeom prst="flowChartMerge">
              <a:avLst/>
            </a:prstGeom>
            <a:solidFill>
              <a:srgbClr val="AEB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1699775" y="1613375"/>
              <a:ext cx="1185300" cy="492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6182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name </a:t>
              </a:r>
              <a:r>
                <a:rPr b="1" lang="ko"/>
                <a:t>분리</a:t>
              </a:r>
              <a:endParaRPr b="1"/>
            </a:p>
          </p:txBody>
        </p:sp>
      </p:grpSp>
      <p:pic>
        <p:nvPicPr>
          <p:cNvPr id="447" name="Google Shape;4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712" y="1729225"/>
            <a:ext cx="4582775" cy="1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453" name="Google Shape;453;p38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454" name="Google Shape;454;p38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8" name="Google Shape;458;p38"/>
          <p:cNvCxnSpPr/>
          <p:nvPr/>
        </p:nvCxnSpPr>
        <p:spPr>
          <a:xfrm>
            <a:off x="61500" y="2567150"/>
            <a:ext cx="8910600" cy="2230200"/>
          </a:xfrm>
          <a:prstGeom prst="bentConnector3">
            <a:avLst>
              <a:gd fmla="val 62272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38"/>
          <p:cNvGrpSpPr/>
          <p:nvPr/>
        </p:nvGrpSpPr>
        <p:grpSpPr>
          <a:xfrm>
            <a:off x="115650" y="1613375"/>
            <a:ext cx="1185300" cy="1083925"/>
            <a:chOff x="1699775" y="1613375"/>
            <a:chExt cx="1185300" cy="1083925"/>
          </a:xfrm>
        </p:grpSpPr>
        <p:sp>
          <p:nvSpPr>
            <p:cNvPr id="460" name="Google Shape;460;p38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1" name="Google Shape;461;p38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462" name="Google Shape;462;p38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ko">
                    <a:solidFill>
                      <a:schemeClr val="dk1"/>
                    </a:solidFill>
                  </a:rPr>
                  <a:t>name 분리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464" name="Google Shape;464;p38"/>
          <p:cNvGrpSpPr/>
          <p:nvPr/>
        </p:nvGrpSpPr>
        <p:grpSpPr>
          <a:xfrm>
            <a:off x="2309450" y="1613375"/>
            <a:ext cx="1185300" cy="1083925"/>
            <a:chOff x="1699775" y="1613375"/>
            <a:chExt cx="1185300" cy="1083925"/>
          </a:xfrm>
        </p:grpSpPr>
        <p:sp>
          <p:nvSpPr>
            <p:cNvPr id="465" name="Google Shape;465;p38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grpSp>
          <p:nvGrpSpPr>
            <p:cNvPr id="466" name="Google Shape;466;p38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467" name="Google Shape;467;p38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/>
                  <a:t>type 분리</a:t>
                </a:r>
                <a:endParaRPr b="1"/>
              </a:p>
            </p:txBody>
          </p:sp>
        </p:grpSp>
      </p:grpSp>
      <p:grpSp>
        <p:nvGrpSpPr>
          <p:cNvPr id="469" name="Google Shape;469;p38"/>
          <p:cNvGrpSpPr/>
          <p:nvPr/>
        </p:nvGrpSpPr>
        <p:grpSpPr>
          <a:xfrm>
            <a:off x="4503275" y="1613375"/>
            <a:ext cx="1185300" cy="1083925"/>
            <a:chOff x="1699775" y="1613375"/>
            <a:chExt cx="1185300" cy="1083925"/>
          </a:xfrm>
        </p:grpSpPr>
        <p:sp>
          <p:nvSpPr>
            <p:cNvPr id="470" name="Google Shape;470;p38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grpSp>
          <p:nvGrpSpPr>
            <p:cNvPr id="471" name="Google Shape;471;p38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472" name="Google Shape;472;p38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/>
                  <a:t>first_sale</a:t>
                </a:r>
                <a:endParaRPr b="1"/>
              </a:p>
            </p:txBody>
          </p:sp>
        </p:grpSp>
      </p:grpSp>
      <p:sp>
        <p:nvSpPr>
          <p:cNvPr id="474" name="Google Shape;474;p38"/>
          <p:cNvSpPr/>
          <p:nvPr/>
        </p:nvSpPr>
        <p:spPr>
          <a:xfrm>
            <a:off x="156675" y="2867750"/>
            <a:ext cx="5278800" cy="21171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>
            <a:off x="6029450" y="1751500"/>
            <a:ext cx="2833200" cy="17562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59" y="3150950"/>
            <a:ext cx="5100832" cy="1454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8"/>
          <p:cNvPicPr preferRelativeResize="0"/>
          <p:nvPr/>
        </p:nvPicPr>
        <p:blipFill rotWithShape="1">
          <a:blip r:embed="rId4">
            <a:alphaModFix/>
          </a:blip>
          <a:srcRect b="58406" l="0" r="77310" t="0"/>
          <a:stretch/>
        </p:blipFill>
        <p:spPr>
          <a:xfrm>
            <a:off x="6275625" y="2386525"/>
            <a:ext cx="2340849" cy="2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484" name="Google Shape;484;p39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39"/>
          <p:cNvSpPr/>
          <p:nvPr/>
        </p:nvSpPr>
        <p:spPr>
          <a:xfrm>
            <a:off x="276375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data cleaning</a:t>
            </a:r>
            <a:endParaRPr sz="1500"/>
          </a:p>
        </p:txBody>
      </p:sp>
      <p:sp>
        <p:nvSpPr>
          <p:cNvPr id="489" name="Google Shape;489;p39"/>
          <p:cNvSpPr/>
          <p:nvPr/>
        </p:nvSpPr>
        <p:spPr>
          <a:xfrm>
            <a:off x="675100" y="3845750"/>
            <a:ext cx="1497000" cy="516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shops</a:t>
            </a:r>
            <a:endParaRPr sz="1300"/>
          </a:p>
        </p:txBody>
      </p:sp>
      <p:sp>
        <p:nvSpPr>
          <p:cNvPr id="490" name="Google Shape;490;p39"/>
          <p:cNvSpPr/>
          <p:nvPr/>
        </p:nvSpPr>
        <p:spPr>
          <a:xfrm>
            <a:off x="2509950" y="3845750"/>
            <a:ext cx="1497000" cy="516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items</a:t>
            </a:r>
            <a:endParaRPr b="1" sz="1300"/>
          </a:p>
        </p:txBody>
      </p:sp>
      <p:sp>
        <p:nvSpPr>
          <p:cNvPr id="491" name="Google Shape;491;p39"/>
          <p:cNvSpPr/>
          <p:nvPr/>
        </p:nvSpPr>
        <p:spPr>
          <a:xfrm>
            <a:off x="222795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preprocessing</a:t>
            </a:r>
            <a:endParaRPr sz="1500"/>
          </a:p>
        </p:txBody>
      </p:sp>
      <p:sp>
        <p:nvSpPr>
          <p:cNvPr id="492" name="Google Shape;492;p39"/>
          <p:cNvSpPr/>
          <p:nvPr/>
        </p:nvSpPr>
        <p:spPr>
          <a:xfrm>
            <a:off x="4344800" y="3845750"/>
            <a:ext cx="1574100" cy="516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item_categories</a:t>
            </a:r>
            <a:endParaRPr sz="1300"/>
          </a:p>
        </p:txBody>
      </p:sp>
      <p:cxnSp>
        <p:nvCxnSpPr>
          <p:cNvPr id="493" name="Google Shape;493;p39"/>
          <p:cNvCxnSpPr>
            <a:stCxn id="491" idx="2"/>
            <a:endCxn id="489" idx="3"/>
          </p:cNvCxnSpPr>
          <p:nvPr/>
        </p:nvCxnSpPr>
        <p:spPr>
          <a:xfrm rot="5400000">
            <a:off x="1640550" y="2531650"/>
            <a:ext cx="1097100" cy="15312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9"/>
          <p:cNvCxnSpPr>
            <a:stCxn id="488" idx="3"/>
            <a:endCxn id="491" idx="1"/>
          </p:cNvCxnSpPr>
          <p:nvPr/>
        </p:nvCxnSpPr>
        <p:spPr>
          <a:xfrm>
            <a:off x="1729875" y="2422150"/>
            <a:ext cx="4980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9"/>
          <p:cNvCxnSpPr>
            <a:stCxn id="491" idx="2"/>
            <a:endCxn id="492" idx="3"/>
          </p:cNvCxnSpPr>
          <p:nvPr/>
        </p:nvCxnSpPr>
        <p:spPr>
          <a:xfrm flipH="1" rot="-5400000">
            <a:off x="3494700" y="2208700"/>
            <a:ext cx="1097100" cy="21771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39"/>
          <p:cNvCxnSpPr>
            <a:stCxn id="491" idx="2"/>
            <a:endCxn id="490" idx="3"/>
          </p:cNvCxnSpPr>
          <p:nvPr/>
        </p:nvCxnSpPr>
        <p:spPr>
          <a:xfrm flipH="1" rot="-5400000">
            <a:off x="2558100" y="3145300"/>
            <a:ext cx="1097100" cy="3039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7" name="Google Shape;497;p39"/>
          <p:cNvGrpSpPr/>
          <p:nvPr/>
        </p:nvGrpSpPr>
        <p:grpSpPr>
          <a:xfrm>
            <a:off x="3258648" y="1866152"/>
            <a:ext cx="5656222" cy="1979321"/>
            <a:chOff x="3246825" y="1700775"/>
            <a:chExt cx="5668125" cy="1841400"/>
          </a:xfrm>
        </p:grpSpPr>
        <p:sp>
          <p:nvSpPr>
            <p:cNvPr id="498" name="Google Shape;498;p39"/>
            <p:cNvSpPr/>
            <p:nvPr/>
          </p:nvSpPr>
          <p:spPr>
            <a:xfrm>
              <a:off x="3246825" y="2838975"/>
              <a:ext cx="760126" cy="703200"/>
            </a:xfrm>
            <a:custGeom>
              <a:rect b="b" l="l" r="r" t="t"/>
              <a:pathLst>
                <a:path extrusionOk="0" h="28128" w="24914">
                  <a:moveTo>
                    <a:pt x="0" y="28128"/>
                  </a:moveTo>
                  <a:lnTo>
                    <a:pt x="24914" y="0"/>
                  </a:lnTo>
                  <a:lnTo>
                    <a:pt x="24111" y="7233"/>
                  </a:lnTo>
                  <a:close/>
                </a:path>
              </a:pathLst>
            </a:custGeom>
            <a:solidFill>
              <a:srgbClr val="CFE2F3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9" name="Google Shape;499;p39"/>
            <p:cNvSpPr/>
            <p:nvPr/>
          </p:nvSpPr>
          <p:spPr>
            <a:xfrm>
              <a:off x="4006950" y="1700775"/>
              <a:ext cx="4908000" cy="1660500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D6DE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0" name="Google Shape;5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225" y="1999375"/>
            <a:ext cx="4787425" cy="14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>
            <a:spLocks noGrp="1"/>
          </p:cNvSpPr>
          <p:nvPr>
            <p:ph type="title" idx="0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ko" sz="2500"/>
              <a:t>2-b. </a:t>
            </a:r>
            <a:r>
              <a:rPr lang="ko" sz="2500">
                <a:latin typeface="배달의민족 주아"/>
                <a:ea typeface="배달의민족 주아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506" name="Google Shape;506;p40"/>
          <p:cNvGrpSpPr/>
          <p:nvPr/>
        </p:nvGrpSpPr>
        <p:grpSpPr>
          <a:xfrm rot="0"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507" name="Google Shape;507;p40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EDA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Feature</a:t>
              </a:r>
              <a:endParaRPr lang="ko" sz="1800" b="1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Engineering</a:t>
              </a:r>
              <a:endParaRPr sz="1800" b="1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 i="0" u="none" strike="noStrike" cap="none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모델 선정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 i="0" u="none" strike="noStrike" cap="none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파라미터 조정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</p:grpSp>
      <p:sp>
        <p:nvSpPr>
          <p:cNvPr id="511" name="Google Shape;511;p40"/>
          <p:cNvSpPr/>
          <p:nvPr/>
        </p:nvSpPr>
        <p:spPr>
          <a:xfrm>
            <a:off x="276375" y="2095600"/>
            <a:ext cx="1453500" cy="6531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aebee9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latin typeface="배달의민족 주아"/>
                <a:ea typeface="배달의민족 주아"/>
              </a:rPr>
              <a:t>data cleaning</a:t>
            </a:r>
            <a:endParaRPr sz="1500">
              <a:latin typeface="배달의민족 주아"/>
              <a:ea typeface="배달의민족 주아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675100" y="3845750"/>
            <a:ext cx="1497000" cy="5163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38100" cap="flat" cmpd="sng">
            <a:solidFill>
              <a:srgbClr val="6182d6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300">
                <a:solidFill>
                  <a:schemeClr val="dk1"/>
                </a:solidFill>
                <a:latin typeface="배달의민족 주아"/>
                <a:ea typeface="배달의민족 주아"/>
              </a:rPr>
              <a:t>shops</a:t>
            </a:r>
            <a:endParaRPr sz="1300">
              <a:latin typeface="배달의민족 주아"/>
              <a:ea typeface="배달의민족 주아"/>
            </a:endParaRPr>
          </a:p>
        </p:txBody>
      </p:sp>
      <p:sp>
        <p:nvSpPr>
          <p:cNvPr id="513" name="Google Shape;513;p40"/>
          <p:cNvSpPr/>
          <p:nvPr/>
        </p:nvSpPr>
        <p:spPr>
          <a:xfrm>
            <a:off x="2509950" y="3845750"/>
            <a:ext cx="1497000" cy="5163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38100" cap="flat" cmpd="sng">
            <a:solidFill>
              <a:srgbClr val="6182d6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300" b="1">
                <a:solidFill>
                  <a:schemeClr val="dk1"/>
                </a:solidFill>
                <a:latin typeface="배달의민족 주아"/>
                <a:ea typeface="배달의민족 주아"/>
              </a:rPr>
              <a:t>items</a:t>
            </a:r>
            <a:endParaRPr sz="1300" b="1">
              <a:latin typeface="배달의민족 주아"/>
              <a:ea typeface="배달의민족 주아"/>
            </a:endParaRPr>
          </a:p>
        </p:txBody>
      </p:sp>
      <p:sp>
        <p:nvSpPr>
          <p:cNvPr id="514" name="Google Shape;514;p40"/>
          <p:cNvSpPr/>
          <p:nvPr/>
        </p:nvSpPr>
        <p:spPr>
          <a:xfrm>
            <a:off x="2227950" y="2095600"/>
            <a:ext cx="1453500" cy="6531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aebee9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latin typeface="배달의민족 주아"/>
                <a:ea typeface="배달의민족 주아"/>
              </a:rPr>
              <a:t>preprocessing</a:t>
            </a:r>
            <a:endParaRPr sz="1500">
              <a:latin typeface="배달의민족 주아"/>
              <a:ea typeface="배달의민족 주아"/>
            </a:endParaRPr>
          </a:p>
        </p:txBody>
      </p:sp>
      <p:sp>
        <p:nvSpPr>
          <p:cNvPr id="515" name="Google Shape;515;p40"/>
          <p:cNvSpPr/>
          <p:nvPr/>
        </p:nvSpPr>
        <p:spPr>
          <a:xfrm>
            <a:off x="4344800" y="3845750"/>
            <a:ext cx="1574100" cy="5163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38100" cap="flat" cmpd="sng">
            <a:solidFill>
              <a:srgbClr val="6182d6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300">
                <a:solidFill>
                  <a:schemeClr val="dk1"/>
                </a:solidFill>
                <a:latin typeface="배달의민족 주아"/>
                <a:ea typeface="배달의민족 주아"/>
              </a:rPr>
              <a:t>item_categories</a:t>
            </a:r>
            <a:endParaRPr sz="1300">
              <a:latin typeface="배달의민족 주아"/>
              <a:ea typeface="배달의민족 주아"/>
            </a:endParaRPr>
          </a:p>
        </p:txBody>
      </p:sp>
      <p:cxnSp>
        <p:nvCxnSpPr>
          <p:cNvPr id="516" name="Google Shape;516;p40"/>
          <p:cNvCxnSpPr>
            <a:stCxn id="514" idx="2"/>
            <a:endCxn id="512" idx="3"/>
          </p:cNvCxnSpPr>
          <p:nvPr/>
        </p:nvCxnSpPr>
        <p:spPr>
          <a:xfrm rot="5400000">
            <a:off x="1640550" y="2531650"/>
            <a:ext cx="1097100" cy="1531200"/>
          </a:xfrm>
          <a:prstGeom prst="bentConnector3">
            <a:avLst>
              <a:gd name="adj1" fmla="val 49998"/>
            </a:avLst>
          </a:prstGeom>
          <a:noFill/>
          <a:ln w="38100" cap="flat" cmpd="sng">
            <a:solidFill>
              <a:srgbClr val="0b5394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7" name="Google Shape;517;p40"/>
          <p:cNvCxnSpPr>
            <a:stCxn id="511" idx="3"/>
            <a:endCxn id="514" idx="1"/>
          </p:cNvCxnSpPr>
          <p:nvPr/>
        </p:nvCxnSpPr>
        <p:spPr>
          <a:xfrm>
            <a:off x="1729875" y="2422150"/>
            <a:ext cx="498000" cy="0"/>
          </a:xfrm>
          <a:prstGeom prst="straightConnector1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9" name="Google Shape;519;p40"/>
          <p:cNvCxnSpPr>
            <a:stCxn id="514" idx="2"/>
            <a:endCxn id="513" idx="3"/>
          </p:cNvCxnSpPr>
          <p:nvPr/>
        </p:nvCxnSpPr>
        <p:spPr>
          <a:xfrm rot="16200000" flipH="1">
            <a:off x="2558100" y="3145300"/>
            <a:ext cx="1097100" cy="303900"/>
          </a:xfrm>
          <a:prstGeom prst="bentConnector3">
            <a:avLst>
              <a:gd name="adj1" fmla="val 49998"/>
            </a:avLst>
          </a:prstGeom>
          <a:noFill/>
          <a:ln w="38100" cap="flat" cmpd="sng">
            <a:solidFill>
              <a:srgbClr val="3057b9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8" name="Google Shape;518;p40"/>
          <p:cNvCxnSpPr>
            <a:stCxn id="514" idx="2"/>
            <a:endCxn id="515" idx="3"/>
          </p:cNvCxnSpPr>
          <p:nvPr/>
        </p:nvCxnSpPr>
        <p:spPr>
          <a:xfrm rot="16200000" flipH="1">
            <a:off x="3494700" y="2208700"/>
            <a:ext cx="1097100" cy="2177100"/>
          </a:xfrm>
          <a:prstGeom prst="bentConnector3">
            <a:avLst>
              <a:gd name="adj1" fmla="val 49998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1"/>
          <p:cNvSpPr/>
          <p:nvPr/>
        </p:nvSpPr>
        <p:spPr>
          <a:xfrm>
            <a:off x="4226650" y="1535625"/>
            <a:ext cx="4806900" cy="3134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1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526" name="Google Shape;526;p41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527" name="Google Shape;527;p41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31" name="Google Shape;531;p41"/>
          <p:cNvCxnSpPr/>
          <p:nvPr/>
        </p:nvCxnSpPr>
        <p:spPr>
          <a:xfrm>
            <a:off x="2275" y="2567225"/>
            <a:ext cx="9097200" cy="2243400"/>
          </a:xfrm>
          <a:prstGeom prst="bentConnector3">
            <a:avLst>
              <a:gd fmla="val 41719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41"/>
          <p:cNvSpPr/>
          <p:nvPr/>
        </p:nvSpPr>
        <p:spPr>
          <a:xfrm>
            <a:off x="2151850" y="2446200"/>
            <a:ext cx="221100" cy="251100"/>
          </a:xfrm>
          <a:prstGeom prst="flowChartConnector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3" name="Google Shape;533;p41"/>
          <p:cNvGrpSpPr/>
          <p:nvPr/>
        </p:nvGrpSpPr>
        <p:grpSpPr>
          <a:xfrm>
            <a:off x="1699775" y="1613375"/>
            <a:ext cx="1185300" cy="639613"/>
            <a:chOff x="1699775" y="1613375"/>
            <a:chExt cx="1185300" cy="639613"/>
          </a:xfrm>
        </p:grpSpPr>
        <p:sp>
          <p:nvSpPr>
            <p:cNvPr id="534" name="Google Shape;534;p41"/>
            <p:cNvSpPr/>
            <p:nvPr/>
          </p:nvSpPr>
          <p:spPr>
            <a:xfrm>
              <a:off x="2161875" y="2105625"/>
              <a:ext cx="221100" cy="147363"/>
            </a:xfrm>
            <a:prstGeom prst="flowChartMerge">
              <a:avLst/>
            </a:prstGeom>
            <a:solidFill>
              <a:srgbClr val="AEB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1699775" y="1613375"/>
              <a:ext cx="1185300" cy="492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6182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재분류</a:t>
              </a:r>
              <a:endParaRPr b="1"/>
            </a:p>
          </p:txBody>
        </p:sp>
      </p:grpSp>
      <p:pic>
        <p:nvPicPr>
          <p:cNvPr id="536" name="Google Shape;5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725" y="1673825"/>
            <a:ext cx="2157825" cy="27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750" y="1996975"/>
            <a:ext cx="2121675" cy="206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41"/>
          <p:cNvCxnSpPr/>
          <p:nvPr/>
        </p:nvCxnSpPr>
        <p:spPr>
          <a:xfrm>
            <a:off x="6401250" y="3170475"/>
            <a:ext cx="465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2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544" name="Google Shape;544;p42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545" name="Google Shape;545;p42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49" name="Google Shape;549;p42"/>
          <p:cNvCxnSpPr/>
          <p:nvPr/>
        </p:nvCxnSpPr>
        <p:spPr>
          <a:xfrm>
            <a:off x="-213000" y="2612525"/>
            <a:ext cx="9185100" cy="2184900"/>
          </a:xfrm>
          <a:prstGeom prst="bentConnector3">
            <a:avLst>
              <a:gd fmla="val 72897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0" name="Google Shape;550;p42"/>
          <p:cNvGrpSpPr/>
          <p:nvPr/>
        </p:nvGrpSpPr>
        <p:grpSpPr>
          <a:xfrm>
            <a:off x="454075" y="1613375"/>
            <a:ext cx="1185300" cy="1083925"/>
            <a:chOff x="1699775" y="1613375"/>
            <a:chExt cx="1185300" cy="1083925"/>
          </a:xfrm>
        </p:grpSpPr>
        <p:sp>
          <p:nvSpPr>
            <p:cNvPr id="551" name="Google Shape;551;p42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2" name="Google Shape;552;p42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553" name="Google Shape;553;p42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42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재분류</a:t>
                </a:r>
                <a:endParaRPr/>
              </a:p>
            </p:txBody>
          </p:sp>
        </p:grpSp>
      </p:grpSp>
      <p:grpSp>
        <p:nvGrpSpPr>
          <p:cNvPr id="555" name="Google Shape;555;p42"/>
          <p:cNvGrpSpPr/>
          <p:nvPr/>
        </p:nvGrpSpPr>
        <p:grpSpPr>
          <a:xfrm>
            <a:off x="2523650" y="1613375"/>
            <a:ext cx="1185300" cy="1083925"/>
            <a:chOff x="1699775" y="1613375"/>
            <a:chExt cx="1185300" cy="1083925"/>
          </a:xfrm>
        </p:grpSpPr>
        <p:sp>
          <p:nvSpPr>
            <p:cNvPr id="556" name="Google Shape;556;p42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7" name="Google Shape;557;p42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558" name="Google Shape;558;p42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42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/>
                  <a:t>name 분리</a:t>
                </a:r>
                <a:endParaRPr b="1"/>
              </a:p>
            </p:txBody>
          </p:sp>
        </p:grpSp>
      </p:grpSp>
      <p:sp>
        <p:nvSpPr>
          <p:cNvPr id="560" name="Google Shape;560;p42"/>
          <p:cNvSpPr/>
          <p:nvPr/>
        </p:nvSpPr>
        <p:spPr>
          <a:xfrm>
            <a:off x="213200" y="2847975"/>
            <a:ext cx="5952300" cy="17586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1" name="Google Shape;561;p42"/>
          <p:cNvPicPr preferRelativeResize="0"/>
          <p:nvPr/>
        </p:nvPicPr>
        <p:blipFill rotWithShape="1">
          <a:blip r:embed="rId3">
            <a:alphaModFix/>
          </a:blip>
          <a:srcRect b="48065" l="0" r="73757" t="0"/>
          <a:stretch/>
        </p:blipFill>
        <p:spPr>
          <a:xfrm>
            <a:off x="365850" y="3125875"/>
            <a:ext cx="2319600" cy="3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2"/>
          <p:cNvPicPr preferRelativeResize="0"/>
          <p:nvPr/>
        </p:nvPicPr>
        <p:blipFill rotWithShape="1">
          <a:blip r:embed="rId3">
            <a:alphaModFix/>
          </a:blip>
          <a:srcRect b="48070" l="26825" r="9288" t="0"/>
          <a:stretch/>
        </p:blipFill>
        <p:spPr>
          <a:xfrm>
            <a:off x="365838" y="3912400"/>
            <a:ext cx="5647025" cy="3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295849" y="1084199"/>
            <a:ext cx="6552300" cy="36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0" y="759475"/>
            <a:ext cx="9144000" cy="522300"/>
          </a:xfrm>
          <a:prstGeom prst="rect">
            <a:avLst/>
          </a:prstGeom>
          <a:gradFill>
            <a:gsLst>
              <a:gs pos="0">
                <a:srgbClr val="a0b4e6"/>
              </a:gs>
              <a:gs pos="11000">
                <a:srgbClr val="d0daf3"/>
              </a:gs>
              <a:gs pos="100000">
                <a:srgbClr val="ffffff"/>
              </a:gs>
            </a:gsLst>
            <a:lin ang="10800025" scaled="0"/>
          </a:gra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배달의민족 주아"/>
              <a:ea typeface="배달의민족 주아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4294967295"/>
          </p:nvPr>
        </p:nvSpPr>
        <p:spPr>
          <a:xfrm>
            <a:off x="115650" y="16580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6477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580"/>
              <a:t>1.</a:t>
            </a:r>
            <a:r>
              <a:rPr lang="ko-KR" altLang="en-US" sz="2580"/>
              <a:t> </a:t>
            </a:r>
            <a:r>
              <a:rPr lang="ko" sz="2580"/>
              <a:t>배경</a:t>
            </a:r>
            <a:endParaRPr lang="ko" sz="258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568" name="Google Shape;568;p43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569" name="Google Shape;569;p43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43"/>
          <p:cNvSpPr/>
          <p:nvPr/>
        </p:nvSpPr>
        <p:spPr>
          <a:xfrm>
            <a:off x="276375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data cleaning</a:t>
            </a:r>
            <a:endParaRPr sz="1500"/>
          </a:p>
        </p:txBody>
      </p:sp>
      <p:sp>
        <p:nvSpPr>
          <p:cNvPr id="574" name="Google Shape;574;p43"/>
          <p:cNvSpPr/>
          <p:nvPr/>
        </p:nvSpPr>
        <p:spPr>
          <a:xfrm>
            <a:off x="675100" y="3838650"/>
            <a:ext cx="1497000" cy="50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shops</a:t>
            </a:r>
            <a:endParaRPr sz="1300"/>
          </a:p>
        </p:txBody>
      </p:sp>
      <p:sp>
        <p:nvSpPr>
          <p:cNvPr id="575" name="Google Shape;575;p43"/>
          <p:cNvSpPr/>
          <p:nvPr/>
        </p:nvSpPr>
        <p:spPr>
          <a:xfrm>
            <a:off x="2433750" y="3838650"/>
            <a:ext cx="1497000" cy="50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items</a:t>
            </a:r>
            <a:endParaRPr sz="1300"/>
          </a:p>
        </p:txBody>
      </p:sp>
      <p:sp>
        <p:nvSpPr>
          <p:cNvPr id="576" name="Google Shape;576;p43"/>
          <p:cNvSpPr/>
          <p:nvPr/>
        </p:nvSpPr>
        <p:spPr>
          <a:xfrm>
            <a:off x="222795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preprocessing</a:t>
            </a:r>
            <a:endParaRPr sz="1500"/>
          </a:p>
        </p:txBody>
      </p:sp>
      <p:sp>
        <p:nvSpPr>
          <p:cNvPr id="577" name="Google Shape;577;p43"/>
          <p:cNvSpPr/>
          <p:nvPr/>
        </p:nvSpPr>
        <p:spPr>
          <a:xfrm>
            <a:off x="4225550" y="3838650"/>
            <a:ext cx="1693500" cy="50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item_categories</a:t>
            </a:r>
            <a:endParaRPr b="1" sz="1300"/>
          </a:p>
        </p:txBody>
      </p:sp>
      <p:cxnSp>
        <p:nvCxnSpPr>
          <p:cNvPr id="578" name="Google Shape;578;p43"/>
          <p:cNvCxnSpPr>
            <a:stCxn id="576" idx="2"/>
            <a:endCxn id="574" idx="3"/>
          </p:cNvCxnSpPr>
          <p:nvPr/>
        </p:nvCxnSpPr>
        <p:spPr>
          <a:xfrm rot="5400000">
            <a:off x="1644150" y="2528050"/>
            <a:ext cx="1089900" cy="15312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43"/>
          <p:cNvCxnSpPr>
            <a:stCxn id="573" idx="3"/>
            <a:endCxn id="576" idx="1"/>
          </p:cNvCxnSpPr>
          <p:nvPr/>
        </p:nvCxnSpPr>
        <p:spPr>
          <a:xfrm>
            <a:off x="1729875" y="2422150"/>
            <a:ext cx="4980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3"/>
          <p:cNvCxnSpPr>
            <a:stCxn id="576" idx="2"/>
            <a:endCxn id="575" idx="3"/>
          </p:cNvCxnSpPr>
          <p:nvPr/>
        </p:nvCxnSpPr>
        <p:spPr>
          <a:xfrm flipH="1" rot="-5400000">
            <a:off x="2523600" y="3179800"/>
            <a:ext cx="1089900" cy="2277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3"/>
          <p:cNvCxnSpPr>
            <a:stCxn id="576" idx="2"/>
            <a:endCxn id="577" idx="3"/>
          </p:cNvCxnSpPr>
          <p:nvPr/>
        </p:nvCxnSpPr>
        <p:spPr>
          <a:xfrm flipH="1" rot="-5400000">
            <a:off x="3468600" y="2234800"/>
            <a:ext cx="1089900" cy="21177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2" name="Google Shape;582;p43"/>
          <p:cNvGrpSpPr/>
          <p:nvPr/>
        </p:nvGrpSpPr>
        <p:grpSpPr>
          <a:xfrm>
            <a:off x="5131800" y="1479317"/>
            <a:ext cx="3783150" cy="2315786"/>
            <a:chOff x="5131850" y="1700784"/>
            <a:chExt cx="3783150" cy="1871645"/>
          </a:xfrm>
        </p:grpSpPr>
        <p:sp>
          <p:nvSpPr>
            <p:cNvPr id="583" name="Google Shape;583;p43"/>
            <p:cNvSpPr/>
            <p:nvPr/>
          </p:nvSpPr>
          <p:spPr>
            <a:xfrm>
              <a:off x="5131850" y="2869229"/>
              <a:ext cx="1078527" cy="703200"/>
            </a:xfrm>
            <a:custGeom>
              <a:rect b="b" l="l" r="r" t="t"/>
              <a:pathLst>
                <a:path extrusionOk="0" h="28128" w="24914">
                  <a:moveTo>
                    <a:pt x="0" y="28128"/>
                  </a:moveTo>
                  <a:lnTo>
                    <a:pt x="24914" y="0"/>
                  </a:lnTo>
                  <a:lnTo>
                    <a:pt x="24111" y="7233"/>
                  </a:lnTo>
                  <a:close/>
                </a:path>
              </a:pathLst>
            </a:custGeom>
            <a:solidFill>
              <a:srgbClr val="CFE2F3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84" name="Google Shape;584;p43"/>
            <p:cNvSpPr/>
            <p:nvPr/>
          </p:nvSpPr>
          <p:spPr>
            <a:xfrm>
              <a:off x="6009200" y="1700784"/>
              <a:ext cx="2905800" cy="1660500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D6DE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5" name="Google Shape;5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075" y="1624891"/>
            <a:ext cx="2699000" cy="1756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4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591" name="Google Shape;591;p44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592" name="Google Shape;592;p44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6" name="Google Shape;596;p44"/>
          <p:cNvSpPr/>
          <p:nvPr/>
        </p:nvSpPr>
        <p:spPr>
          <a:xfrm>
            <a:off x="276375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data cleaning</a:t>
            </a:r>
            <a:endParaRPr sz="1500"/>
          </a:p>
        </p:txBody>
      </p:sp>
      <p:sp>
        <p:nvSpPr>
          <p:cNvPr id="597" name="Google Shape;597;p44"/>
          <p:cNvSpPr/>
          <p:nvPr/>
        </p:nvSpPr>
        <p:spPr>
          <a:xfrm>
            <a:off x="222795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preprocessing</a:t>
            </a:r>
            <a:endParaRPr sz="1500"/>
          </a:p>
        </p:txBody>
      </p:sp>
      <p:cxnSp>
        <p:nvCxnSpPr>
          <p:cNvPr id="598" name="Google Shape;598;p44"/>
          <p:cNvCxnSpPr>
            <a:stCxn id="596" idx="3"/>
            <a:endCxn id="597" idx="1"/>
          </p:cNvCxnSpPr>
          <p:nvPr/>
        </p:nvCxnSpPr>
        <p:spPr>
          <a:xfrm>
            <a:off x="1729875" y="2422150"/>
            <a:ext cx="4980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44"/>
          <p:cNvSpPr/>
          <p:nvPr/>
        </p:nvSpPr>
        <p:spPr>
          <a:xfrm>
            <a:off x="409820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데이터 병합</a:t>
            </a:r>
            <a:endParaRPr sz="1500"/>
          </a:p>
        </p:txBody>
      </p:sp>
      <p:cxnSp>
        <p:nvCxnSpPr>
          <p:cNvPr id="600" name="Google Shape;600;p44"/>
          <p:cNvCxnSpPr>
            <a:stCxn id="597" idx="3"/>
            <a:endCxn id="599" idx="1"/>
          </p:cNvCxnSpPr>
          <p:nvPr/>
        </p:nvCxnSpPr>
        <p:spPr>
          <a:xfrm>
            <a:off x="3681450" y="2422150"/>
            <a:ext cx="4167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44"/>
          <p:cNvSpPr/>
          <p:nvPr/>
        </p:nvSpPr>
        <p:spPr>
          <a:xfrm>
            <a:off x="1549075" y="3770375"/>
            <a:ext cx="1497000" cy="463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all_data</a:t>
            </a:r>
            <a:endParaRPr b="1" sz="1300"/>
          </a:p>
        </p:txBody>
      </p:sp>
      <p:cxnSp>
        <p:nvCxnSpPr>
          <p:cNvPr id="602" name="Google Shape;602;p44"/>
          <p:cNvCxnSpPr>
            <a:stCxn id="599" idx="2"/>
            <a:endCxn id="601" idx="3"/>
          </p:cNvCxnSpPr>
          <p:nvPr/>
        </p:nvCxnSpPr>
        <p:spPr>
          <a:xfrm rot="5400000">
            <a:off x="3050300" y="1995850"/>
            <a:ext cx="1021800" cy="25275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5"/>
          <p:cNvSpPr/>
          <p:nvPr/>
        </p:nvSpPr>
        <p:spPr>
          <a:xfrm>
            <a:off x="5470600" y="1613375"/>
            <a:ext cx="3501300" cy="1426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5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609" name="Google Shape;609;p45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610" name="Google Shape;610;p45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14" name="Google Shape;614;p45"/>
          <p:cNvCxnSpPr/>
          <p:nvPr/>
        </p:nvCxnSpPr>
        <p:spPr>
          <a:xfrm>
            <a:off x="61500" y="2567150"/>
            <a:ext cx="8910600" cy="2230200"/>
          </a:xfrm>
          <a:prstGeom prst="bentConnector3">
            <a:avLst>
              <a:gd fmla="val 58395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45"/>
          <p:cNvSpPr/>
          <p:nvPr/>
        </p:nvSpPr>
        <p:spPr>
          <a:xfrm>
            <a:off x="2151850" y="2446200"/>
            <a:ext cx="221100" cy="251100"/>
          </a:xfrm>
          <a:prstGeom prst="flowChartConnector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45"/>
          <p:cNvGrpSpPr/>
          <p:nvPr/>
        </p:nvGrpSpPr>
        <p:grpSpPr>
          <a:xfrm>
            <a:off x="1540025" y="1569350"/>
            <a:ext cx="1522800" cy="683638"/>
            <a:chOff x="1540025" y="1569350"/>
            <a:chExt cx="1522800" cy="683638"/>
          </a:xfrm>
        </p:grpSpPr>
        <p:sp>
          <p:nvSpPr>
            <p:cNvPr id="617" name="Google Shape;617;p45"/>
            <p:cNvSpPr/>
            <p:nvPr/>
          </p:nvSpPr>
          <p:spPr>
            <a:xfrm>
              <a:off x="2161875" y="2105625"/>
              <a:ext cx="221100" cy="147363"/>
            </a:xfrm>
            <a:prstGeom prst="flowChartMerge">
              <a:avLst/>
            </a:prstGeom>
            <a:solidFill>
              <a:srgbClr val="AEB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1540025" y="1569350"/>
              <a:ext cx="1522800" cy="492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6182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/>
                <a:t>train 데이터프레임</a:t>
              </a:r>
              <a:endParaRPr b="1" sz="1300"/>
            </a:p>
          </p:txBody>
        </p:sp>
      </p:grpSp>
      <p:sp>
        <p:nvSpPr>
          <p:cNvPr id="619" name="Google Shape;619;p45"/>
          <p:cNvSpPr/>
          <p:nvPr/>
        </p:nvSpPr>
        <p:spPr>
          <a:xfrm>
            <a:off x="172900" y="2776575"/>
            <a:ext cx="4909800" cy="20808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53" y="2934027"/>
            <a:ext cx="4672389" cy="174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700" y="1697100"/>
            <a:ext cx="3277900" cy="12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46"/>
          <p:cNvGrpSpPr/>
          <p:nvPr/>
        </p:nvGrpSpPr>
        <p:grpSpPr>
          <a:xfrm rot="0">
            <a:off x="5770169" y="1299506"/>
            <a:ext cx="3201807" cy="1348382"/>
            <a:chOff x="5927475" y="1295318"/>
            <a:chExt cx="3044700" cy="1273500"/>
          </a:xfrm>
        </p:grpSpPr>
        <p:sp>
          <p:nvSpPr>
            <p:cNvPr id="627" name="Google Shape;627;p46"/>
            <p:cNvSpPr/>
            <p:nvPr/>
          </p:nvSpPr>
          <p:spPr>
            <a:xfrm>
              <a:off x="5927475" y="1295318"/>
              <a:ext cx="3044700" cy="1273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rgbClr val="6182d6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배달의민족 주아"/>
                <a:ea typeface="배달의민족 주아"/>
              </a:endParaRPr>
            </a:p>
          </p:txBody>
        </p:sp>
        <p:pic>
          <p:nvPicPr>
            <p:cNvPr id="628" name="Google Shape;628;p46"/>
            <p:cNvPicPr/>
            <p:nvPr/>
          </p:nvPicPr>
          <p:blipFill rotWithShape="1">
            <a:blip r:embed="rId3">
              <a:alphaModFix/>
            </a:blip>
            <a:stretch>
              <a:fillRect/>
            </a:stretch>
          </p:blipFill>
          <p:spPr>
            <a:xfrm>
              <a:off x="5989197" y="1405981"/>
              <a:ext cx="2903603" cy="1083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9" name="Google Shape;629;p46"/>
          <p:cNvSpPr txBox="1">
            <a:spLocks noGrp="1"/>
          </p:cNvSpPr>
          <p:nvPr>
            <p:ph type="title" idx="0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ko" sz="2500"/>
              <a:t>2-b. </a:t>
            </a:r>
            <a:r>
              <a:rPr lang="ko" sz="2500">
                <a:latin typeface="배달의민족 주아"/>
                <a:ea typeface="배달의민족 주아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630" name="Google Shape;630;p46"/>
          <p:cNvGrpSpPr/>
          <p:nvPr/>
        </p:nvGrpSpPr>
        <p:grpSpPr>
          <a:xfrm rot="0"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631" name="Google Shape;631;p46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EDA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Feature</a:t>
              </a:r>
              <a:endParaRPr lang="ko" sz="1800" b="1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Engineering</a:t>
              </a:r>
              <a:endParaRPr sz="1800" b="1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 i="0" u="none" strike="noStrike" cap="none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모델 선정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 i="0" u="none" strike="noStrike" cap="none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파라미터 조정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</p:grpSp>
      <p:sp>
        <p:nvSpPr>
          <p:cNvPr id="635" name="Google Shape;635;p46"/>
          <p:cNvSpPr/>
          <p:nvPr/>
        </p:nvSpPr>
        <p:spPr>
          <a:xfrm>
            <a:off x="162800" y="3125875"/>
            <a:ext cx="6535200" cy="1568100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76200" cap="flat" cmpd="sng">
            <a:solidFill>
              <a:srgbClr val="6182d6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배달의민족 주아"/>
              <a:ea typeface="배달의민족 주아"/>
            </a:endParaRPr>
          </a:p>
        </p:txBody>
      </p:sp>
      <p:cxnSp>
        <p:nvCxnSpPr>
          <p:cNvPr id="636" name="Google Shape;636;p46"/>
          <p:cNvCxnSpPr/>
          <p:nvPr/>
        </p:nvCxnSpPr>
        <p:spPr>
          <a:xfrm>
            <a:off x="61500" y="2794825"/>
            <a:ext cx="8910600" cy="2230200"/>
          </a:xfrm>
          <a:prstGeom prst="bentConnector3">
            <a:avLst>
              <a:gd name="adj1" fmla="val 76130"/>
            </a:avLst>
          </a:prstGeom>
          <a:noFill/>
          <a:ln w="76200" cap="flat" cmpd="sng">
            <a:solidFill>
              <a:srgbClr val="0b5394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637" name="Google Shape;637;p46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265425" y="3199650"/>
            <a:ext cx="6339750" cy="139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8" name="Google Shape;638;p46"/>
          <p:cNvGrpSpPr/>
          <p:nvPr/>
        </p:nvGrpSpPr>
        <p:grpSpPr>
          <a:xfrm rot="0">
            <a:off x="2465550" y="1841975"/>
            <a:ext cx="1282200" cy="1083925"/>
            <a:chOff x="1641675" y="1613375"/>
            <a:chExt cx="1282200" cy="1083925"/>
          </a:xfrm>
        </p:grpSpPr>
        <p:sp>
          <p:nvSpPr>
            <p:cNvPr id="639" name="Google Shape;639;p46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w="9525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배달의민족 주아"/>
                <a:ea typeface="배달의민족 주아"/>
              </a:endParaRPr>
            </a:p>
          </p:txBody>
        </p:sp>
        <p:grpSp>
          <p:nvGrpSpPr>
            <p:cNvPr id="640" name="Google Shape;640;p46"/>
            <p:cNvGrpSpPr/>
            <p:nvPr/>
          </p:nvGrpSpPr>
          <p:grpSpPr>
            <a:xfrm rot="0">
              <a:off x="1641675" y="1613375"/>
              <a:ext cx="1282200" cy="639613"/>
              <a:chOff x="1641675" y="1613375"/>
              <a:chExt cx="1282200" cy="639613"/>
            </a:xfrm>
          </p:grpSpPr>
          <p:sp>
            <p:nvSpPr>
              <p:cNvPr id="641" name="Google Shape;641;p46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배달의민족 주아"/>
                  <a:ea typeface="배달의민족 주아"/>
                </a:endParaRPr>
              </a:p>
            </p:txBody>
          </p:sp>
          <p:sp>
            <p:nvSpPr>
              <p:cNvPr id="642" name="Google Shape;642;p46"/>
              <p:cNvSpPr/>
              <p:nvPr/>
            </p:nvSpPr>
            <p:spPr>
              <a:xfrm>
                <a:off x="1641675" y="1613375"/>
                <a:ext cx="1282200" cy="4923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6182d6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" b="1">
                    <a:latin typeface="배달의민족 주아"/>
                    <a:ea typeface="배달의민족 주아"/>
                  </a:rPr>
                  <a:t>price_mean </a:t>
                </a:r>
                <a:endParaRPr b="1">
                  <a:latin typeface="배달의민족 주아"/>
                  <a:ea typeface="배달의민족 주아"/>
                </a:endParaRPr>
              </a:p>
            </p:txBody>
          </p:sp>
        </p:grpSp>
      </p:grpSp>
      <p:grpSp>
        <p:nvGrpSpPr>
          <p:cNvPr id="643" name="Google Shape;643;p46"/>
          <p:cNvGrpSpPr/>
          <p:nvPr/>
        </p:nvGrpSpPr>
        <p:grpSpPr>
          <a:xfrm rot="0">
            <a:off x="388946" y="1841975"/>
            <a:ext cx="1451428" cy="1083925"/>
            <a:chOff x="1699775" y="1613375"/>
            <a:chExt cx="1386300" cy="1083925"/>
          </a:xfrm>
        </p:grpSpPr>
        <p:sp>
          <p:nvSpPr>
            <p:cNvPr id="644" name="Google Shape;644;p46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w="9525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배달의민족 주아"/>
                <a:ea typeface="배달의민족 주아"/>
              </a:endParaRPr>
            </a:p>
          </p:txBody>
        </p:sp>
        <p:grpSp>
          <p:nvGrpSpPr>
            <p:cNvPr id="645" name="Google Shape;645;p46"/>
            <p:cNvGrpSpPr/>
            <p:nvPr/>
          </p:nvGrpSpPr>
          <p:grpSpPr>
            <a:xfrm rot="0">
              <a:off x="1699775" y="1613375"/>
              <a:ext cx="1386300" cy="639613"/>
              <a:chOff x="1699775" y="1613375"/>
              <a:chExt cx="1386300" cy="639613"/>
            </a:xfrm>
          </p:grpSpPr>
          <p:sp>
            <p:nvSpPr>
              <p:cNvPr id="646" name="Google Shape;646;p46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배달의민족 주아"/>
                  <a:ea typeface="배달의민족 주아"/>
                </a:endParaRPr>
              </a:p>
            </p:txBody>
          </p:sp>
          <p:sp>
            <p:nvSpPr>
              <p:cNvPr id="647" name="Google Shape;647;p46"/>
              <p:cNvSpPr/>
              <p:nvPr/>
            </p:nvSpPr>
            <p:spPr>
              <a:xfrm>
                <a:off x="1699775" y="1613375"/>
                <a:ext cx="1386300" cy="4923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6182d6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" sz="1300">
                    <a:solidFill>
                      <a:schemeClr val="dk1"/>
                    </a:solidFill>
                    <a:latin typeface="배달의민족 주아"/>
                    <a:ea typeface="배달의민족 주아"/>
                  </a:rPr>
                  <a:t>train 데이터프레임</a:t>
                </a:r>
                <a:endParaRPr sz="1300">
                  <a:latin typeface="배달의민족 주아"/>
                  <a:ea typeface="배달의민족 주아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7"/>
          <p:cNvSpPr txBox="1">
            <a:spLocks noGrp="1"/>
          </p:cNvSpPr>
          <p:nvPr>
            <p:ph type="title" idx="0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ko" sz="2500"/>
              <a:t>2-b. </a:t>
            </a:r>
            <a:r>
              <a:rPr lang="ko" sz="2500">
                <a:latin typeface="배달의민족 주아"/>
                <a:ea typeface="배달의민족 주아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653" name="Google Shape;653;p47"/>
          <p:cNvGrpSpPr/>
          <p:nvPr/>
        </p:nvGrpSpPr>
        <p:grpSpPr>
          <a:xfrm rot="0"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654" name="Google Shape;654;p47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EDA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Feature</a:t>
              </a:r>
              <a:endParaRPr lang="ko" sz="1800" b="1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Engineering</a:t>
              </a:r>
              <a:endParaRPr sz="1800" b="1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 i="0" u="none" strike="noStrike" cap="none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모델 선정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 i="0" u="none" strike="noStrike" cap="none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파라미터 조정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</p:grpSp>
      <p:cxnSp>
        <p:nvCxnSpPr>
          <p:cNvPr id="658" name="Google Shape;658;p47"/>
          <p:cNvCxnSpPr/>
          <p:nvPr/>
        </p:nvCxnSpPr>
        <p:spPr>
          <a:xfrm>
            <a:off x="61500" y="2567150"/>
            <a:ext cx="8910600" cy="2230200"/>
          </a:xfrm>
          <a:prstGeom prst="bentConnector3">
            <a:avLst>
              <a:gd name="adj1" fmla="val 50855"/>
            </a:avLst>
          </a:prstGeom>
          <a:noFill/>
          <a:ln w="76200" cap="flat" cmpd="sng">
            <a:solidFill>
              <a:srgbClr val="0b5394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659" name="Google Shape;659;p47"/>
          <p:cNvGrpSpPr/>
          <p:nvPr/>
        </p:nvGrpSpPr>
        <p:grpSpPr>
          <a:xfrm rot="0">
            <a:off x="115650" y="1613375"/>
            <a:ext cx="1087607" cy="1083925"/>
            <a:chOff x="1699775" y="1613375"/>
            <a:chExt cx="1087607" cy="1083925"/>
          </a:xfrm>
        </p:grpSpPr>
        <p:sp>
          <p:nvSpPr>
            <p:cNvPr id="660" name="Google Shape;660;p47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w="9525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>
                <a:latin typeface="배달의민족 주아"/>
                <a:ea typeface="배달의민족 주아"/>
              </a:endParaRPr>
            </a:p>
          </p:txBody>
        </p:sp>
        <p:grpSp>
          <p:nvGrpSpPr>
            <p:cNvPr id="661" name="Google Shape;661;p47"/>
            <p:cNvGrpSpPr/>
            <p:nvPr/>
          </p:nvGrpSpPr>
          <p:grpSpPr>
            <a:xfrm rot="0">
              <a:off x="1699775" y="1613375"/>
              <a:ext cx="1087607" cy="639613"/>
              <a:chOff x="1699775" y="1613375"/>
              <a:chExt cx="1087607" cy="639613"/>
            </a:xfrm>
          </p:grpSpPr>
          <p:sp>
            <p:nvSpPr>
              <p:cNvPr id="662" name="Google Shape;662;p47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300">
                  <a:latin typeface="배달의민족 주아"/>
                  <a:ea typeface="배달의민족 주아"/>
                </a:endParaRPr>
              </a:p>
            </p:txBody>
          </p:sp>
          <p:sp>
            <p:nvSpPr>
              <p:cNvPr id="663" name="Google Shape;663;p47"/>
              <p:cNvSpPr/>
              <p:nvPr/>
            </p:nvSpPr>
            <p:spPr>
              <a:xfrm>
                <a:off x="1699775" y="1613375"/>
                <a:ext cx="1087607" cy="4923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6182d6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" sz="1300">
                    <a:solidFill>
                      <a:schemeClr val="dk1"/>
                    </a:solidFill>
                    <a:latin typeface="배달의민족 주아"/>
                    <a:ea typeface="배달의민족 주아"/>
                  </a:rPr>
                  <a:t>train 데이터프레임</a:t>
                </a:r>
                <a:endParaRPr sz="1300">
                  <a:solidFill>
                    <a:schemeClr val="dk1"/>
                  </a:solidFill>
                  <a:latin typeface="배달의민족 주아"/>
                  <a:ea typeface="배달의민족 주아"/>
                </a:endParaRPr>
              </a:p>
            </p:txBody>
          </p:sp>
        </p:grpSp>
      </p:grpSp>
      <p:grpSp>
        <p:nvGrpSpPr>
          <p:cNvPr id="664" name="Google Shape;664;p47"/>
          <p:cNvGrpSpPr/>
          <p:nvPr/>
        </p:nvGrpSpPr>
        <p:grpSpPr>
          <a:xfrm rot="0">
            <a:off x="1516413" y="1613375"/>
            <a:ext cx="1185300" cy="1083925"/>
            <a:chOff x="1699775" y="1613375"/>
            <a:chExt cx="1185300" cy="1083925"/>
          </a:xfrm>
        </p:grpSpPr>
        <p:sp>
          <p:nvSpPr>
            <p:cNvPr id="665" name="Google Shape;665;p47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w="9525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>
                <a:latin typeface="배달의민족 주아"/>
                <a:ea typeface="배달의민족 주아"/>
              </a:endParaRPr>
            </a:p>
          </p:txBody>
        </p:sp>
        <p:grpSp>
          <p:nvGrpSpPr>
            <p:cNvPr id="666" name="Google Shape;666;p47"/>
            <p:cNvGrpSpPr/>
            <p:nvPr/>
          </p:nvGrpSpPr>
          <p:grpSpPr>
            <a:xfrm rot="0"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667" name="Google Shape;667;p47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300">
                  <a:latin typeface="배달의민족 주아"/>
                  <a:ea typeface="배달의민족 주아"/>
                </a:endParaRPr>
              </a:p>
            </p:txBody>
          </p:sp>
          <p:sp>
            <p:nvSpPr>
              <p:cNvPr id="668" name="Google Shape;668;p47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6182d6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  <a:defRPr/>
                </a:pPr>
                <a:r>
                  <a:rPr lang="ko" sz="1300">
                    <a:solidFill>
                      <a:schemeClr val="dk1"/>
                    </a:solidFill>
                    <a:latin typeface="배달의민족 주아"/>
                    <a:ea typeface="배달의민족 주아"/>
                  </a:rPr>
                  <a:t>price_mean </a:t>
                </a:r>
                <a:endParaRPr sz="1300">
                  <a:latin typeface="배달의민족 주아"/>
                  <a:ea typeface="배달의민족 주아"/>
                </a:endParaRPr>
              </a:p>
            </p:txBody>
          </p:sp>
        </p:grpSp>
      </p:grpSp>
      <p:grpSp>
        <p:nvGrpSpPr>
          <p:cNvPr id="669" name="Google Shape;669;p47"/>
          <p:cNvGrpSpPr/>
          <p:nvPr/>
        </p:nvGrpSpPr>
        <p:grpSpPr>
          <a:xfrm rot="0">
            <a:off x="2917175" y="1613375"/>
            <a:ext cx="1185300" cy="1083925"/>
            <a:chOff x="1699775" y="1613375"/>
            <a:chExt cx="1185300" cy="1083925"/>
          </a:xfrm>
        </p:grpSpPr>
        <p:sp>
          <p:nvSpPr>
            <p:cNvPr id="670" name="Google Shape;670;p47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w="9525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 b="1">
                <a:latin typeface="배달의민족 주아"/>
                <a:ea typeface="배달의민족 주아"/>
              </a:endParaRPr>
            </a:p>
          </p:txBody>
        </p:sp>
        <p:grpSp>
          <p:nvGrpSpPr>
            <p:cNvPr id="671" name="Google Shape;671;p47"/>
            <p:cNvGrpSpPr/>
            <p:nvPr/>
          </p:nvGrpSpPr>
          <p:grpSpPr>
            <a:xfrm rot="0"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672" name="Google Shape;672;p47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300" b="1">
                  <a:latin typeface="배달의민족 주아"/>
                  <a:ea typeface="배달의민족 주아"/>
                </a:endParaRPr>
              </a:p>
            </p:txBody>
          </p:sp>
          <p:sp>
            <p:nvSpPr>
              <p:cNvPr id="673" name="Google Shape;673;p47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6182d6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" sz="1300" b="1">
                    <a:latin typeface="배달의민족 주아"/>
                    <a:ea typeface="배달의민족 주아"/>
                  </a:rPr>
                  <a:t>sell_count</a:t>
                </a:r>
                <a:endParaRPr sz="1300" b="1">
                  <a:latin typeface="배달의민족 주아"/>
                  <a:ea typeface="배달의민족 주아"/>
                </a:endParaRPr>
              </a:p>
            </p:txBody>
          </p:sp>
        </p:grpSp>
      </p:grpSp>
      <p:sp>
        <p:nvSpPr>
          <p:cNvPr id="674" name="Google Shape;674;p47"/>
          <p:cNvSpPr/>
          <p:nvPr/>
        </p:nvSpPr>
        <p:spPr>
          <a:xfrm>
            <a:off x="115650" y="2867750"/>
            <a:ext cx="4343700" cy="2079600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76200" cap="flat" cmpd="sng">
            <a:solidFill>
              <a:srgbClr val="6182d6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배달의민족 주아"/>
              <a:ea typeface="배달의민족 주아"/>
            </a:endParaRPr>
          </a:p>
        </p:txBody>
      </p:sp>
      <p:pic>
        <p:nvPicPr>
          <p:cNvPr id="675" name="Google Shape;675;p47"/>
          <p:cNvPicPr/>
          <p:nvPr/>
        </p:nvPicPr>
        <p:blipFill rotWithShape="1">
          <a:blip r:embed="rId3">
            <a:alphaModFix/>
          </a:blip>
          <a:srcRect l="2090" b="4430"/>
          <a:stretch>
            <a:fillRect/>
          </a:stretch>
        </p:blipFill>
        <p:spPr>
          <a:xfrm>
            <a:off x="267602" y="2984700"/>
            <a:ext cx="4033723" cy="18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7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4729850" y="1613376"/>
            <a:ext cx="4242250" cy="1382599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47"/>
          <p:cNvSpPr/>
          <p:nvPr/>
        </p:nvSpPr>
        <p:spPr>
          <a:xfrm>
            <a:off x="4729800" y="1535625"/>
            <a:ext cx="4242300" cy="1552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6182d6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8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683" name="Google Shape;683;p48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684" name="Google Shape;684;p48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8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8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88" name="Google Shape;688;p48"/>
          <p:cNvCxnSpPr/>
          <p:nvPr/>
        </p:nvCxnSpPr>
        <p:spPr>
          <a:xfrm>
            <a:off x="61500" y="2567150"/>
            <a:ext cx="8910600" cy="2230200"/>
          </a:xfrm>
          <a:prstGeom prst="bentConnector3">
            <a:avLst>
              <a:gd fmla="val 59399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9" name="Google Shape;689;p48"/>
          <p:cNvGrpSpPr/>
          <p:nvPr/>
        </p:nvGrpSpPr>
        <p:grpSpPr>
          <a:xfrm>
            <a:off x="115650" y="1613375"/>
            <a:ext cx="1185300" cy="1083925"/>
            <a:chOff x="1699775" y="1613375"/>
            <a:chExt cx="1185300" cy="1083925"/>
          </a:xfrm>
        </p:grpSpPr>
        <p:sp>
          <p:nvSpPr>
            <p:cNvPr id="690" name="Google Shape;690;p48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grpSp>
          <p:nvGrpSpPr>
            <p:cNvPr id="691" name="Google Shape;691;p48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692" name="Google Shape;692;p48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693" name="Google Shape;693;p48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1"/>
                    </a:solidFill>
                  </a:rPr>
                  <a:t>name 분리</a:t>
                </a:r>
                <a:endParaRPr sz="130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694" name="Google Shape;694;p48"/>
          <p:cNvGrpSpPr/>
          <p:nvPr/>
        </p:nvGrpSpPr>
        <p:grpSpPr>
          <a:xfrm>
            <a:off x="1516413" y="1613375"/>
            <a:ext cx="1185300" cy="1083925"/>
            <a:chOff x="1699775" y="1613375"/>
            <a:chExt cx="1185300" cy="1083925"/>
          </a:xfrm>
        </p:grpSpPr>
        <p:sp>
          <p:nvSpPr>
            <p:cNvPr id="695" name="Google Shape;695;p48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grpSp>
          <p:nvGrpSpPr>
            <p:cNvPr id="696" name="Google Shape;696;p48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697" name="Google Shape;697;p48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698" name="Google Shape;698;p48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1"/>
                    </a:solidFill>
                  </a:rPr>
                  <a:t>price_mean </a:t>
                </a:r>
                <a:endParaRPr sz="1300"/>
              </a:p>
            </p:txBody>
          </p:sp>
        </p:grpSp>
      </p:grpSp>
      <p:grpSp>
        <p:nvGrpSpPr>
          <p:cNvPr id="699" name="Google Shape;699;p48"/>
          <p:cNvGrpSpPr/>
          <p:nvPr/>
        </p:nvGrpSpPr>
        <p:grpSpPr>
          <a:xfrm>
            <a:off x="3044213" y="1613375"/>
            <a:ext cx="1185300" cy="1083925"/>
            <a:chOff x="1699775" y="1613375"/>
            <a:chExt cx="1185300" cy="1083925"/>
          </a:xfrm>
        </p:grpSpPr>
        <p:sp>
          <p:nvSpPr>
            <p:cNvPr id="700" name="Google Shape;700;p48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grpSp>
          <p:nvGrpSpPr>
            <p:cNvPr id="701" name="Google Shape;701;p48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702" name="Google Shape;702;p48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703" name="Google Shape;703;p48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/>
                  <a:t>sell_count</a:t>
                </a:r>
                <a:endParaRPr sz="1300"/>
              </a:p>
            </p:txBody>
          </p:sp>
        </p:grpSp>
      </p:grpSp>
      <p:sp>
        <p:nvSpPr>
          <p:cNvPr id="704" name="Google Shape;704;p48"/>
          <p:cNvSpPr/>
          <p:nvPr/>
        </p:nvSpPr>
        <p:spPr>
          <a:xfrm>
            <a:off x="156675" y="2867750"/>
            <a:ext cx="5043900" cy="20886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5" name="Google Shape;705;p48"/>
          <p:cNvGrpSpPr/>
          <p:nvPr/>
        </p:nvGrpSpPr>
        <p:grpSpPr>
          <a:xfrm>
            <a:off x="4572000" y="1613375"/>
            <a:ext cx="1185300" cy="1083925"/>
            <a:chOff x="1699775" y="1613375"/>
            <a:chExt cx="1185300" cy="1083925"/>
          </a:xfrm>
        </p:grpSpPr>
        <p:sp>
          <p:nvSpPr>
            <p:cNvPr id="706" name="Google Shape;706;p48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grpSp>
          <p:nvGrpSpPr>
            <p:cNvPr id="707" name="Google Shape;707;p48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708" name="Google Shape;708;p48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709" name="Google Shape;709;p48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300"/>
                  <a:t>병합</a:t>
                </a:r>
                <a:endParaRPr b="1" sz="1300"/>
              </a:p>
            </p:txBody>
          </p:sp>
        </p:grpSp>
      </p:grpSp>
      <p:pic>
        <p:nvPicPr>
          <p:cNvPr id="710" name="Google Shape;710;p48"/>
          <p:cNvPicPr preferRelativeResize="0"/>
          <p:nvPr/>
        </p:nvPicPr>
        <p:blipFill rotWithShape="1">
          <a:blip r:embed="rId3">
            <a:alphaModFix/>
          </a:blip>
          <a:srcRect b="0" l="1719" r="0" t="5240"/>
          <a:stretch/>
        </p:blipFill>
        <p:spPr>
          <a:xfrm>
            <a:off x="253250" y="3048000"/>
            <a:ext cx="4862150" cy="17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9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716" name="Google Shape;716;p49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717" name="Google Shape;717;p49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1" name="Google Shape;721;p49"/>
          <p:cNvSpPr/>
          <p:nvPr/>
        </p:nvSpPr>
        <p:spPr>
          <a:xfrm>
            <a:off x="276375" y="2095600"/>
            <a:ext cx="13797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data cleaning</a:t>
            </a:r>
            <a:endParaRPr sz="1500"/>
          </a:p>
        </p:txBody>
      </p:sp>
      <p:sp>
        <p:nvSpPr>
          <p:cNvPr id="722" name="Google Shape;722;p49"/>
          <p:cNvSpPr/>
          <p:nvPr/>
        </p:nvSpPr>
        <p:spPr>
          <a:xfrm>
            <a:off x="1916237" y="2095600"/>
            <a:ext cx="14529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preprocessing</a:t>
            </a:r>
            <a:endParaRPr sz="1500"/>
          </a:p>
        </p:txBody>
      </p:sp>
      <p:cxnSp>
        <p:nvCxnSpPr>
          <p:cNvPr id="723" name="Google Shape;723;p49"/>
          <p:cNvCxnSpPr>
            <a:stCxn id="721" idx="3"/>
            <a:endCxn id="722" idx="1"/>
          </p:cNvCxnSpPr>
          <p:nvPr/>
        </p:nvCxnSpPr>
        <p:spPr>
          <a:xfrm>
            <a:off x="1656075" y="2422150"/>
            <a:ext cx="2601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49"/>
          <p:cNvSpPr/>
          <p:nvPr/>
        </p:nvSpPr>
        <p:spPr>
          <a:xfrm>
            <a:off x="3635700" y="2095600"/>
            <a:ext cx="11526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데이터 병합</a:t>
            </a:r>
            <a:endParaRPr sz="1500"/>
          </a:p>
        </p:txBody>
      </p:sp>
      <p:cxnSp>
        <p:nvCxnSpPr>
          <p:cNvPr id="725" name="Google Shape;725;p49"/>
          <p:cNvCxnSpPr>
            <a:stCxn id="722" idx="3"/>
            <a:endCxn id="724" idx="1"/>
          </p:cNvCxnSpPr>
          <p:nvPr/>
        </p:nvCxnSpPr>
        <p:spPr>
          <a:xfrm>
            <a:off x="3369137" y="2422150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49"/>
          <p:cNvSpPr/>
          <p:nvPr/>
        </p:nvSpPr>
        <p:spPr>
          <a:xfrm>
            <a:off x="1549075" y="3709475"/>
            <a:ext cx="1497000" cy="5325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all_data</a:t>
            </a:r>
            <a:endParaRPr b="1" sz="1300"/>
          </a:p>
        </p:txBody>
      </p:sp>
      <p:cxnSp>
        <p:nvCxnSpPr>
          <p:cNvPr id="727" name="Google Shape;727;p49"/>
          <p:cNvCxnSpPr>
            <a:stCxn id="724" idx="2"/>
            <a:endCxn id="726" idx="3"/>
          </p:cNvCxnSpPr>
          <p:nvPr/>
        </p:nvCxnSpPr>
        <p:spPr>
          <a:xfrm rot="5400000">
            <a:off x="2774400" y="2272000"/>
            <a:ext cx="960900" cy="19143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8" name="Google Shape;728;p49"/>
          <p:cNvGrpSpPr/>
          <p:nvPr/>
        </p:nvGrpSpPr>
        <p:grpSpPr>
          <a:xfrm>
            <a:off x="2807538" y="1357800"/>
            <a:ext cx="6226086" cy="3574488"/>
            <a:chOff x="5131840" y="1358491"/>
            <a:chExt cx="5900944" cy="2658600"/>
          </a:xfrm>
        </p:grpSpPr>
        <p:sp>
          <p:nvSpPr>
            <p:cNvPr id="729" name="Google Shape;729;p49"/>
            <p:cNvSpPr/>
            <p:nvPr/>
          </p:nvSpPr>
          <p:spPr>
            <a:xfrm>
              <a:off x="5131840" y="2869231"/>
              <a:ext cx="2505601" cy="454197"/>
            </a:xfrm>
            <a:custGeom>
              <a:rect b="b" l="l" r="r" t="t"/>
              <a:pathLst>
                <a:path extrusionOk="0" h="28128" w="24914">
                  <a:moveTo>
                    <a:pt x="0" y="28128"/>
                  </a:moveTo>
                  <a:lnTo>
                    <a:pt x="24914" y="0"/>
                  </a:lnTo>
                  <a:lnTo>
                    <a:pt x="24111" y="7233"/>
                  </a:lnTo>
                  <a:close/>
                </a:path>
              </a:pathLst>
            </a:custGeom>
            <a:solidFill>
              <a:srgbClr val="CFE2F3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30" name="Google Shape;730;p49"/>
            <p:cNvSpPr/>
            <p:nvPr/>
          </p:nvSpPr>
          <p:spPr>
            <a:xfrm>
              <a:off x="7168484" y="1358491"/>
              <a:ext cx="3864300" cy="2658600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D6DE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1" name="Google Shape;7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874" y="1412575"/>
            <a:ext cx="3888725" cy="34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737" name="Google Shape;737;p50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738" name="Google Shape;738;p50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2" name="Google Shape;742;p50"/>
          <p:cNvSpPr/>
          <p:nvPr/>
        </p:nvSpPr>
        <p:spPr>
          <a:xfrm>
            <a:off x="276375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data cleaning</a:t>
            </a:r>
            <a:endParaRPr sz="1500"/>
          </a:p>
        </p:txBody>
      </p:sp>
      <p:sp>
        <p:nvSpPr>
          <p:cNvPr id="743" name="Google Shape;743;p50"/>
          <p:cNvSpPr/>
          <p:nvPr/>
        </p:nvSpPr>
        <p:spPr>
          <a:xfrm>
            <a:off x="222795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preprocessing</a:t>
            </a:r>
            <a:endParaRPr sz="1500"/>
          </a:p>
        </p:txBody>
      </p:sp>
      <p:cxnSp>
        <p:nvCxnSpPr>
          <p:cNvPr id="744" name="Google Shape;744;p50"/>
          <p:cNvCxnSpPr>
            <a:stCxn id="742" idx="3"/>
            <a:endCxn id="743" idx="1"/>
          </p:cNvCxnSpPr>
          <p:nvPr/>
        </p:nvCxnSpPr>
        <p:spPr>
          <a:xfrm>
            <a:off x="1729875" y="2422150"/>
            <a:ext cx="4980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50"/>
          <p:cNvSpPr/>
          <p:nvPr/>
        </p:nvSpPr>
        <p:spPr>
          <a:xfrm>
            <a:off x="409820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데이터 병합</a:t>
            </a:r>
            <a:endParaRPr sz="1500"/>
          </a:p>
        </p:txBody>
      </p:sp>
      <p:cxnSp>
        <p:nvCxnSpPr>
          <p:cNvPr id="746" name="Google Shape;746;p50"/>
          <p:cNvCxnSpPr>
            <a:stCxn id="743" idx="3"/>
            <a:endCxn id="745" idx="1"/>
          </p:cNvCxnSpPr>
          <p:nvPr/>
        </p:nvCxnSpPr>
        <p:spPr>
          <a:xfrm>
            <a:off x="3681450" y="2422150"/>
            <a:ext cx="4167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50"/>
          <p:cNvSpPr/>
          <p:nvPr/>
        </p:nvSpPr>
        <p:spPr>
          <a:xfrm>
            <a:off x="730950" y="3771550"/>
            <a:ext cx="1497000" cy="533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lag_feature</a:t>
            </a:r>
            <a:endParaRPr b="1" sz="1300"/>
          </a:p>
        </p:txBody>
      </p:sp>
      <p:sp>
        <p:nvSpPr>
          <p:cNvPr id="748" name="Google Shape;748;p50"/>
          <p:cNvSpPr/>
          <p:nvPr/>
        </p:nvSpPr>
        <p:spPr>
          <a:xfrm>
            <a:off x="596845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feature 추가</a:t>
            </a:r>
            <a:endParaRPr sz="1500"/>
          </a:p>
        </p:txBody>
      </p:sp>
      <p:cxnSp>
        <p:nvCxnSpPr>
          <p:cNvPr id="749" name="Google Shape;749;p50"/>
          <p:cNvCxnSpPr>
            <a:stCxn id="745" idx="3"/>
            <a:endCxn id="748" idx="1"/>
          </p:cNvCxnSpPr>
          <p:nvPr/>
        </p:nvCxnSpPr>
        <p:spPr>
          <a:xfrm>
            <a:off x="5551700" y="2422150"/>
            <a:ext cx="4167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50"/>
          <p:cNvSpPr/>
          <p:nvPr/>
        </p:nvSpPr>
        <p:spPr>
          <a:xfrm>
            <a:off x="3615850" y="3771550"/>
            <a:ext cx="1497000" cy="533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그 외</a:t>
            </a:r>
            <a:endParaRPr sz="1300"/>
          </a:p>
        </p:txBody>
      </p:sp>
      <p:cxnSp>
        <p:nvCxnSpPr>
          <p:cNvPr id="751" name="Google Shape;751;p50"/>
          <p:cNvCxnSpPr>
            <a:stCxn id="748" idx="2"/>
            <a:endCxn id="750" idx="3"/>
          </p:cNvCxnSpPr>
          <p:nvPr/>
        </p:nvCxnSpPr>
        <p:spPr>
          <a:xfrm rot="5400000">
            <a:off x="5018350" y="2094850"/>
            <a:ext cx="1023000" cy="23307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50"/>
          <p:cNvCxnSpPr>
            <a:stCxn id="748" idx="2"/>
            <a:endCxn id="747" idx="3"/>
          </p:cNvCxnSpPr>
          <p:nvPr/>
        </p:nvCxnSpPr>
        <p:spPr>
          <a:xfrm rot="5400000">
            <a:off x="3575800" y="652300"/>
            <a:ext cx="1023000" cy="52158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1"/>
          <p:cNvSpPr/>
          <p:nvPr/>
        </p:nvSpPr>
        <p:spPr>
          <a:xfrm>
            <a:off x="4286725" y="1281850"/>
            <a:ext cx="4114200" cy="3485400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76200" cap="flat" cmpd="sng">
            <a:solidFill>
              <a:srgbClr val="6182d6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배달의민족 주아"/>
              <a:ea typeface="배달의민족 주아"/>
            </a:endParaRPr>
          </a:p>
        </p:txBody>
      </p:sp>
      <p:sp>
        <p:nvSpPr>
          <p:cNvPr id="758" name="Google Shape;758;p51"/>
          <p:cNvSpPr txBox="1">
            <a:spLocks noGrp="1"/>
          </p:cNvSpPr>
          <p:nvPr>
            <p:ph type="title" idx="0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ko" sz="2500"/>
              <a:t>2-b. </a:t>
            </a:r>
            <a:r>
              <a:rPr lang="ko" sz="2500">
                <a:latin typeface="배달의민족 주아"/>
                <a:ea typeface="배달의민족 주아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759" name="Google Shape;759;p51"/>
          <p:cNvGrpSpPr/>
          <p:nvPr/>
        </p:nvGrpSpPr>
        <p:grpSpPr>
          <a:xfrm rot="0"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760" name="Google Shape;760;p51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EDA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Feature</a:t>
              </a:r>
              <a:endParaRPr lang="ko" sz="1800" b="1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Engineering</a:t>
              </a:r>
              <a:endParaRPr sz="1800" b="1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 i="0" u="none" strike="noStrike" cap="none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모델 선정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 i="0" u="none" strike="noStrike" cap="none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파라미터 조정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</p:grpSp>
      <p:cxnSp>
        <p:nvCxnSpPr>
          <p:cNvPr id="764" name="Google Shape;764;p51"/>
          <p:cNvCxnSpPr/>
          <p:nvPr/>
        </p:nvCxnSpPr>
        <p:spPr>
          <a:xfrm>
            <a:off x="61500" y="2634725"/>
            <a:ext cx="8910600" cy="2230200"/>
          </a:xfrm>
          <a:prstGeom prst="bentConnector3">
            <a:avLst>
              <a:gd name="adj1" fmla="val 41267"/>
            </a:avLst>
          </a:prstGeom>
          <a:noFill/>
          <a:ln w="76200" cap="flat" cmpd="sng">
            <a:solidFill>
              <a:srgbClr val="0b5394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765" name="Google Shape;765;p51"/>
          <p:cNvSpPr/>
          <p:nvPr/>
        </p:nvSpPr>
        <p:spPr>
          <a:xfrm>
            <a:off x="2282425" y="2446200"/>
            <a:ext cx="221100" cy="251100"/>
          </a:xfrm>
          <a:prstGeom prst="flowChartConnector">
            <a:avLst/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배달의민족 주아"/>
              <a:ea typeface="배달의민족 주아"/>
            </a:endParaRPr>
          </a:p>
        </p:txBody>
      </p:sp>
      <p:grpSp>
        <p:nvGrpSpPr>
          <p:cNvPr id="766" name="Google Shape;766;p51"/>
          <p:cNvGrpSpPr/>
          <p:nvPr/>
        </p:nvGrpSpPr>
        <p:grpSpPr>
          <a:xfrm rot="0">
            <a:off x="1840400" y="1623425"/>
            <a:ext cx="1476900" cy="639613"/>
            <a:chOff x="1699775" y="1613375"/>
            <a:chExt cx="1476900" cy="639613"/>
          </a:xfrm>
        </p:grpSpPr>
        <p:sp>
          <p:nvSpPr>
            <p:cNvPr id="767" name="Google Shape;767;p51"/>
            <p:cNvSpPr/>
            <p:nvPr/>
          </p:nvSpPr>
          <p:spPr>
            <a:xfrm>
              <a:off x="2161875" y="2105625"/>
              <a:ext cx="221100" cy="147363"/>
            </a:xfrm>
            <a:prstGeom prst="flowChartMerge">
              <a:avLst/>
            </a:prstGeom>
            <a:solidFill>
              <a:srgbClr val="aebee9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배달의민족 주아"/>
                <a:ea typeface="배달의민족 주아"/>
              </a:endParaRPr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1699775" y="1613375"/>
              <a:ext cx="1476900" cy="4923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6182d6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300" b="1">
                  <a:latin typeface="배달의민족 주아"/>
                  <a:ea typeface="배달의민족 주아"/>
                </a:rPr>
                <a:t>함수 정의</a:t>
              </a:r>
              <a:endParaRPr sz="1300" b="1">
                <a:latin typeface="배달의민족 주아"/>
                <a:ea typeface="배달의민족 주아"/>
              </a:endParaRPr>
            </a:p>
          </p:txBody>
        </p:sp>
      </p:grpSp>
      <p:sp>
        <p:nvSpPr>
          <p:cNvPr id="769" name="Google Shape;769;p51"/>
          <p:cNvSpPr txBox="1"/>
          <p:nvPr/>
        </p:nvSpPr>
        <p:spPr>
          <a:xfrm>
            <a:off x="223100" y="3110200"/>
            <a:ext cx="3277200" cy="1046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Open Sans"/>
              <a:buAutoNum type="arabicParenR"/>
              <a:defRPr/>
            </a:pPr>
            <a:r>
              <a:rPr lang="ko">
                <a:solidFill>
                  <a:schemeClr val="dk1"/>
                </a:solidFill>
                <a:latin typeface="배달의민족 주아"/>
                <a:ea typeface="배달의민족 주아"/>
                <a:cs typeface="Open Sans"/>
                <a:sym typeface="Open Sans"/>
              </a:rPr>
              <a:t>lag feature 생성</a:t>
            </a:r>
            <a:endParaRPr lang="ko">
              <a:solidFill>
                <a:schemeClr val="dk1"/>
              </a:solidFill>
              <a:latin typeface="배달의민족 주아"/>
              <a:ea typeface="배달의민족 주아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  <a:latin typeface="배달의민족 주아"/>
              <a:ea typeface="배달의민족 주아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Open Sans"/>
              <a:buAutoNum type="arabicParenR"/>
              <a:defRPr/>
            </a:pPr>
            <a:r>
              <a:rPr lang="ko">
                <a:latin typeface="배달의민족 주아"/>
                <a:ea typeface="배달의민족 주아"/>
                <a:cs typeface="Open Sans"/>
                <a:sym typeface="Open Sans"/>
              </a:rPr>
              <a:t>idx feature의 조합에 대한 평균</a:t>
            </a:r>
            <a:endParaRPr lang="ko">
              <a:latin typeface="배달의민족 주아"/>
              <a:ea typeface="배달의민족 주아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배달의민족 주아"/>
              <a:ea typeface="배달의민족 주아"/>
              <a:cs typeface="Open Sans"/>
              <a:sym typeface="Open Sans"/>
            </a:endParaRPr>
          </a:p>
        </p:txBody>
      </p:sp>
      <p:pic>
        <p:nvPicPr>
          <p:cNvPr id="770" name="Google Shape;770;p51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4763763" y="1512962"/>
            <a:ext cx="3044100" cy="27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51"/>
          <p:cNvPicPr/>
          <p:nvPr/>
        </p:nvPicPr>
        <p:blipFill rotWithShape="1">
          <a:blip r:embed="rId4">
            <a:alphaModFix/>
          </a:blip>
          <a:srcRect l="1960" r="1530"/>
          <a:stretch>
            <a:fillRect/>
          </a:stretch>
        </p:blipFill>
        <p:spPr>
          <a:xfrm>
            <a:off x="4572000" y="1450246"/>
            <a:ext cx="3601979" cy="3141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2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777" name="Google Shape;777;p52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778" name="Google Shape;778;p52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52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52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52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2" name="Google Shape;782;p52"/>
          <p:cNvSpPr/>
          <p:nvPr/>
        </p:nvSpPr>
        <p:spPr>
          <a:xfrm>
            <a:off x="276375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data cleaning</a:t>
            </a:r>
            <a:endParaRPr sz="1500"/>
          </a:p>
        </p:txBody>
      </p:sp>
      <p:sp>
        <p:nvSpPr>
          <p:cNvPr id="783" name="Google Shape;783;p52"/>
          <p:cNvSpPr/>
          <p:nvPr/>
        </p:nvSpPr>
        <p:spPr>
          <a:xfrm>
            <a:off x="222795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preprocessing</a:t>
            </a:r>
            <a:endParaRPr sz="1500"/>
          </a:p>
        </p:txBody>
      </p:sp>
      <p:cxnSp>
        <p:nvCxnSpPr>
          <p:cNvPr id="784" name="Google Shape;784;p52"/>
          <p:cNvCxnSpPr>
            <a:stCxn id="782" idx="3"/>
            <a:endCxn id="783" idx="1"/>
          </p:cNvCxnSpPr>
          <p:nvPr/>
        </p:nvCxnSpPr>
        <p:spPr>
          <a:xfrm>
            <a:off x="1729875" y="2422150"/>
            <a:ext cx="4980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5" name="Google Shape;785;p52"/>
          <p:cNvSpPr/>
          <p:nvPr/>
        </p:nvSpPr>
        <p:spPr>
          <a:xfrm>
            <a:off x="409820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데이터 병합</a:t>
            </a:r>
            <a:endParaRPr sz="1500"/>
          </a:p>
        </p:txBody>
      </p:sp>
      <p:cxnSp>
        <p:nvCxnSpPr>
          <p:cNvPr id="786" name="Google Shape;786;p52"/>
          <p:cNvCxnSpPr>
            <a:stCxn id="783" idx="3"/>
            <a:endCxn id="785" idx="1"/>
          </p:cNvCxnSpPr>
          <p:nvPr/>
        </p:nvCxnSpPr>
        <p:spPr>
          <a:xfrm>
            <a:off x="3681450" y="2422150"/>
            <a:ext cx="4167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7" name="Google Shape;787;p52"/>
          <p:cNvSpPr/>
          <p:nvPr/>
        </p:nvSpPr>
        <p:spPr>
          <a:xfrm>
            <a:off x="730950" y="3670025"/>
            <a:ext cx="1497000" cy="58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lag_feature</a:t>
            </a:r>
            <a:endParaRPr b="1" sz="1300"/>
          </a:p>
        </p:txBody>
      </p:sp>
      <p:sp>
        <p:nvSpPr>
          <p:cNvPr id="788" name="Google Shape;788;p52"/>
          <p:cNvSpPr/>
          <p:nvPr/>
        </p:nvSpPr>
        <p:spPr>
          <a:xfrm>
            <a:off x="596845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feature 추가</a:t>
            </a:r>
            <a:endParaRPr sz="1500"/>
          </a:p>
        </p:txBody>
      </p:sp>
      <p:cxnSp>
        <p:nvCxnSpPr>
          <p:cNvPr id="789" name="Google Shape;789;p52"/>
          <p:cNvCxnSpPr>
            <a:stCxn id="785" idx="3"/>
            <a:endCxn id="788" idx="1"/>
          </p:cNvCxnSpPr>
          <p:nvPr/>
        </p:nvCxnSpPr>
        <p:spPr>
          <a:xfrm>
            <a:off x="5551700" y="2422150"/>
            <a:ext cx="4167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52"/>
          <p:cNvCxnSpPr>
            <a:stCxn id="788" idx="2"/>
            <a:endCxn id="787" idx="3"/>
          </p:cNvCxnSpPr>
          <p:nvPr/>
        </p:nvCxnSpPr>
        <p:spPr>
          <a:xfrm rot="5400000">
            <a:off x="3626650" y="601450"/>
            <a:ext cx="921300" cy="52158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52"/>
          <p:cNvSpPr/>
          <p:nvPr/>
        </p:nvSpPr>
        <p:spPr>
          <a:xfrm>
            <a:off x="2945450" y="3371400"/>
            <a:ext cx="1453500" cy="49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F5F5F5"/>
                </a:highlight>
              </a:rPr>
              <a:t>item_cnt_month</a:t>
            </a:r>
            <a:endParaRPr sz="1500"/>
          </a:p>
        </p:txBody>
      </p:sp>
      <p:sp>
        <p:nvSpPr>
          <p:cNvPr id="792" name="Google Shape;792;p52"/>
          <p:cNvSpPr/>
          <p:nvPr/>
        </p:nvSpPr>
        <p:spPr>
          <a:xfrm>
            <a:off x="4572000" y="3720575"/>
            <a:ext cx="1453500" cy="49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item_sell_count</a:t>
            </a:r>
            <a:endParaRPr b="1" sz="1000"/>
          </a:p>
        </p:txBody>
      </p:sp>
      <p:sp>
        <p:nvSpPr>
          <p:cNvPr id="793" name="Google Shape;793;p52"/>
          <p:cNvSpPr/>
          <p:nvPr/>
        </p:nvSpPr>
        <p:spPr>
          <a:xfrm>
            <a:off x="6143550" y="4254725"/>
            <a:ext cx="1453500" cy="49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item_price_mean</a:t>
            </a:r>
            <a:endParaRPr b="1" sz="1000"/>
          </a:p>
        </p:txBody>
      </p:sp>
      <p:cxnSp>
        <p:nvCxnSpPr>
          <p:cNvPr id="794" name="Google Shape;794;p52"/>
          <p:cNvCxnSpPr>
            <a:stCxn id="787" idx="0"/>
            <a:endCxn id="791" idx="2"/>
          </p:cNvCxnSpPr>
          <p:nvPr/>
        </p:nvCxnSpPr>
        <p:spPr>
          <a:xfrm flipH="1" rot="10800000">
            <a:off x="2227950" y="3616775"/>
            <a:ext cx="717600" cy="3456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52"/>
          <p:cNvCxnSpPr>
            <a:stCxn id="787" idx="0"/>
            <a:endCxn id="793" idx="2"/>
          </p:cNvCxnSpPr>
          <p:nvPr/>
        </p:nvCxnSpPr>
        <p:spPr>
          <a:xfrm>
            <a:off x="2227950" y="3962375"/>
            <a:ext cx="3915600" cy="537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52"/>
          <p:cNvCxnSpPr>
            <a:endCxn id="792" idx="2"/>
          </p:cNvCxnSpPr>
          <p:nvPr/>
        </p:nvCxnSpPr>
        <p:spPr>
          <a:xfrm>
            <a:off x="2227800" y="3965825"/>
            <a:ext cx="23442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09000" y="1389100"/>
            <a:ext cx="7926000" cy="34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0" y="759475"/>
            <a:ext cx="9144000" cy="522300"/>
          </a:xfrm>
          <a:prstGeom prst="rect">
            <a:avLst/>
          </a:prstGeom>
          <a:gradFill>
            <a:gsLst>
              <a:gs pos="0">
                <a:srgbClr val="a0b4e6"/>
              </a:gs>
              <a:gs pos="11000">
                <a:srgbClr val="d0daf3"/>
              </a:gs>
              <a:gs pos="100000">
                <a:srgbClr val="ffffff"/>
              </a:gs>
            </a:gsLst>
            <a:lin ang="10800025" scaled="0"/>
          </a:gra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배달의민족 주아"/>
              <a:ea typeface="배달의민족 주아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 idx="4294967295"/>
          </p:nvPr>
        </p:nvSpPr>
        <p:spPr>
          <a:xfrm>
            <a:off x="115650" y="16580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6477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580"/>
              <a:t>1.</a:t>
            </a:r>
            <a:r>
              <a:rPr lang="ko-KR" altLang="en-US" sz="2580"/>
              <a:t> </a:t>
            </a:r>
            <a:r>
              <a:rPr lang="ko" sz="2580"/>
              <a:t>배경</a:t>
            </a:r>
            <a:endParaRPr lang="ko" sz="258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3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802" name="Google Shape;802;p53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803" name="Google Shape;803;p53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53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53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53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7" name="Google Shape;807;p53"/>
          <p:cNvSpPr/>
          <p:nvPr/>
        </p:nvSpPr>
        <p:spPr>
          <a:xfrm>
            <a:off x="276375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data cleaning</a:t>
            </a:r>
            <a:endParaRPr sz="1500"/>
          </a:p>
        </p:txBody>
      </p:sp>
      <p:sp>
        <p:nvSpPr>
          <p:cNvPr id="808" name="Google Shape;808;p53"/>
          <p:cNvSpPr/>
          <p:nvPr/>
        </p:nvSpPr>
        <p:spPr>
          <a:xfrm>
            <a:off x="222795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preprocessing</a:t>
            </a:r>
            <a:endParaRPr sz="1500"/>
          </a:p>
        </p:txBody>
      </p:sp>
      <p:cxnSp>
        <p:nvCxnSpPr>
          <p:cNvPr id="809" name="Google Shape;809;p53"/>
          <p:cNvCxnSpPr>
            <a:stCxn id="807" idx="3"/>
            <a:endCxn id="808" idx="1"/>
          </p:cNvCxnSpPr>
          <p:nvPr/>
        </p:nvCxnSpPr>
        <p:spPr>
          <a:xfrm>
            <a:off x="1729875" y="2422150"/>
            <a:ext cx="4980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0" name="Google Shape;810;p53"/>
          <p:cNvSpPr/>
          <p:nvPr/>
        </p:nvSpPr>
        <p:spPr>
          <a:xfrm>
            <a:off x="409820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데이터 병합</a:t>
            </a:r>
            <a:endParaRPr sz="1500"/>
          </a:p>
        </p:txBody>
      </p:sp>
      <p:cxnSp>
        <p:nvCxnSpPr>
          <p:cNvPr id="811" name="Google Shape;811;p53"/>
          <p:cNvCxnSpPr>
            <a:stCxn id="808" idx="3"/>
            <a:endCxn id="810" idx="1"/>
          </p:cNvCxnSpPr>
          <p:nvPr/>
        </p:nvCxnSpPr>
        <p:spPr>
          <a:xfrm>
            <a:off x="3681450" y="2422150"/>
            <a:ext cx="4167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2" name="Google Shape;812;p53"/>
          <p:cNvSpPr/>
          <p:nvPr/>
        </p:nvSpPr>
        <p:spPr>
          <a:xfrm>
            <a:off x="730950" y="3744425"/>
            <a:ext cx="1497000" cy="533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lag_feature</a:t>
            </a:r>
            <a:endParaRPr/>
          </a:p>
        </p:txBody>
      </p:sp>
      <p:sp>
        <p:nvSpPr>
          <p:cNvPr id="813" name="Google Shape;813;p53"/>
          <p:cNvSpPr/>
          <p:nvPr/>
        </p:nvSpPr>
        <p:spPr>
          <a:xfrm>
            <a:off x="596845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feature 추가</a:t>
            </a:r>
            <a:endParaRPr sz="1500"/>
          </a:p>
        </p:txBody>
      </p:sp>
      <p:cxnSp>
        <p:nvCxnSpPr>
          <p:cNvPr id="814" name="Google Shape;814;p53"/>
          <p:cNvCxnSpPr>
            <a:stCxn id="810" idx="3"/>
            <a:endCxn id="813" idx="1"/>
          </p:cNvCxnSpPr>
          <p:nvPr/>
        </p:nvCxnSpPr>
        <p:spPr>
          <a:xfrm>
            <a:off x="5551700" y="2422150"/>
            <a:ext cx="4167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53"/>
          <p:cNvSpPr/>
          <p:nvPr/>
        </p:nvSpPr>
        <p:spPr>
          <a:xfrm>
            <a:off x="3615850" y="3744425"/>
            <a:ext cx="1497000" cy="533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그 외</a:t>
            </a:r>
            <a:endParaRPr b="1"/>
          </a:p>
        </p:txBody>
      </p:sp>
      <p:cxnSp>
        <p:nvCxnSpPr>
          <p:cNvPr id="816" name="Google Shape;816;p53"/>
          <p:cNvCxnSpPr>
            <a:stCxn id="813" idx="2"/>
            <a:endCxn id="812" idx="3"/>
          </p:cNvCxnSpPr>
          <p:nvPr/>
        </p:nvCxnSpPr>
        <p:spPr>
          <a:xfrm rot="5400000">
            <a:off x="3589450" y="638650"/>
            <a:ext cx="995700" cy="52158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53"/>
          <p:cNvCxnSpPr>
            <a:stCxn id="813" idx="2"/>
            <a:endCxn id="815" idx="3"/>
          </p:cNvCxnSpPr>
          <p:nvPr/>
        </p:nvCxnSpPr>
        <p:spPr>
          <a:xfrm rot="5400000">
            <a:off x="5032000" y="2081200"/>
            <a:ext cx="995700" cy="23307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4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823" name="Google Shape;823;p54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824" name="Google Shape;824;p54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54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54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54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8" name="Google Shape;828;p54"/>
          <p:cNvSpPr/>
          <p:nvPr/>
        </p:nvSpPr>
        <p:spPr>
          <a:xfrm>
            <a:off x="276375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data cleaning</a:t>
            </a:r>
            <a:endParaRPr sz="1500"/>
          </a:p>
        </p:txBody>
      </p:sp>
      <p:sp>
        <p:nvSpPr>
          <p:cNvPr id="829" name="Google Shape;829;p54"/>
          <p:cNvSpPr/>
          <p:nvPr/>
        </p:nvSpPr>
        <p:spPr>
          <a:xfrm>
            <a:off x="222795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preprocessing</a:t>
            </a:r>
            <a:endParaRPr sz="1500"/>
          </a:p>
        </p:txBody>
      </p:sp>
      <p:cxnSp>
        <p:nvCxnSpPr>
          <p:cNvPr id="830" name="Google Shape;830;p54"/>
          <p:cNvCxnSpPr>
            <a:stCxn id="828" idx="3"/>
            <a:endCxn id="829" idx="1"/>
          </p:cNvCxnSpPr>
          <p:nvPr/>
        </p:nvCxnSpPr>
        <p:spPr>
          <a:xfrm>
            <a:off x="1729875" y="2422150"/>
            <a:ext cx="4980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54"/>
          <p:cNvSpPr/>
          <p:nvPr/>
        </p:nvSpPr>
        <p:spPr>
          <a:xfrm>
            <a:off x="409820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데이터 병합</a:t>
            </a:r>
            <a:endParaRPr sz="1500"/>
          </a:p>
        </p:txBody>
      </p:sp>
      <p:cxnSp>
        <p:nvCxnSpPr>
          <p:cNvPr id="832" name="Google Shape;832;p54"/>
          <p:cNvCxnSpPr>
            <a:stCxn id="829" idx="3"/>
            <a:endCxn id="831" idx="1"/>
          </p:cNvCxnSpPr>
          <p:nvPr/>
        </p:nvCxnSpPr>
        <p:spPr>
          <a:xfrm>
            <a:off x="3681450" y="2422150"/>
            <a:ext cx="4167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3" name="Google Shape;833;p54"/>
          <p:cNvSpPr/>
          <p:nvPr/>
        </p:nvSpPr>
        <p:spPr>
          <a:xfrm>
            <a:off x="5968450" y="2095600"/>
            <a:ext cx="1453500" cy="6531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AEBE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feature 추가</a:t>
            </a:r>
            <a:endParaRPr sz="1500"/>
          </a:p>
        </p:txBody>
      </p:sp>
      <p:cxnSp>
        <p:nvCxnSpPr>
          <p:cNvPr id="834" name="Google Shape;834;p54"/>
          <p:cNvCxnSpPr>
            <a:stCxn id="831" idx="3"/>
            <a:endCxn id="833" idx="1"/>
          </p:cNvCxnSpPr>
          <p:nvPr/>
        </p:nvCxnSpPr>
        <p:spPr>
          <a:xfrm>
            <a:off x="5551700" y="2422150"/>
            <a:ext cx="4167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5" name="Google Shape;835;p54"/>
          <p:cNvSpPr/>
          <p:nvPr/>
        </p:nvSpPr>
        <p:spPr>
          <a:xfrm>
            <a:off x="1114425" y="3699400"/>
            <a:ext cx="1497000" cy="5115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그 외</a:t>
            </a:r>
            <a:endParaRPr b="1" sz="1300"/>
          </a:p>
        </p:txBody>
      </p:sp>
      <p:cxnSp>
        <p:nvCxnSpPr>
          <p:cNvPr id="836" name="Google Shape;836;p54"/>
          <p:cNvCxnSpPr>
            <a:stCxn id="833" idx="2"/>
            <a:endCxn id="835" idx="3"/>
          </p:cNvCxnSpPr>
          <p:nvPr/>
        </p:nvCxnSpPr>
        <p:spPr>
          <a:xfrm rot="5400000">
            <a:off x="3803650" y="807850"/>
            <a:ext cx="950700" cy="4832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54"/>
          <p:cNvSpPr/>
          <p:nvPr/>
        </p:nvSpPr>
        <p:spPr>
          <a:xfrm>
            <a:off x="3011025" y="3354150"/>
            <a:ext cx="1453500" cy="49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rgbClr val="F5F5F5"/>
                </a:highlight>
              </a:rPr>
              <a:t>lag_grad</a:t>
            </a:r>
            <a:endParaRPr sz="1700"/>
          </a:p>
        </p:txBody>
      </p:sp>
      <p:sp>
        <p:nvSpPr>
          <p:cNvPr id="838" name="Google Shape;838;p54"/>
          <p:cNvSpPr/>
          <p:nvPr/>
        </p:nvSpPr>
        <p:spPr>
          <a:xfrm>
            <a:off x="4864113" y="3720550"/>
            <a:ext cx="1453500" cy="49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brand_new</a:t>
            </a:r>
            <a:endParaRPr b="1" sz="1200"/>
          </a:p>
        </p:txBody>
      </p:sp>
      <p:sp>
        <p:nvSpPr>
          <p:cNvPr id="839" name="Google Shape;839;p54"/>
          <p:cNvSpPr/>
          <p:nvPr/>
        </p:nvSpPr>
        <p:spPr>
          <a:xfrm>
            <a:off x="6550725" y="4085350"/>
            <a:ext cx="1453500" cy="49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duration</a:t>
            </a:r>
            <a:endParaRPr b="1" sz="1200"/>
          </a:p>
        </p:txBody>
      </p:sp>
      <p:sp>
        <p:nvSpPr>
          <p:cNvPr id="840" name="Google Shape;840;p54"/>
          <p:cNvSpPr/>
          <p:nvPr/>
        </p:nvSpPr>
        <p:spPr>
          <a:xfrm>
            <a:off x="3681525" y="4450100"/>
            <a:ext cx="1453500" cy="49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month</a:t>
            </a:r>
            <a:endParaRPr b="1" sz="1200"/>
          </a:p>
        </p:txBody>
      </p:sp>
      <p:cxnSp>
        <p:nvCxnSpPr>
          <p:cNvPr id="841" name="Google Shape;841;p54"/>
          <p:cNvCxnSpPr>
            <a:stCxn id="835" idx="0"/>
            <a:endCxn id="837" idx="2"/>
          </p:cNvCxnSpPr>
          <p:nvPr/>
        </p:nvCxnSpPr>
        <p:spPr>
          <a:xfrm flipH="1" rot="10800000">
            <a:off x="2611425" y="3599350"/>
            <a:ext cx="399600" cy="3558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54"/>
          <p:cNvCxnSpPr>
            <a:stCxn id="835" idx="0"/>
            <a:endCxn id="840" idx="2"/>
          </p:cNvCxnSpPr>
          <p:nvPr/>
        </p:nvCxnSpPr>
        <p:spPr>
          <a:xfrm>
            <a:off x="2611425" y="3955150"/>
            <a:ext cx="1070100" cy="7401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54"/>
          <p:cNvCxnSpPr>
            <a:stCxn id="835" idx="0"/>
            <a:endCxn id="839" idx="2"/>
          </p:cNvCxnSpPr>
          <p:nvPr/>
        </p:nvCxnSpPr>
        <p:spPr>
          <a:xfrm>
            <a:off x="2611425" y="3955150"/>
            <a:ext cx="3939300" cy="375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54"/>
          <p:cNvCxnSpPr>
            <a:stCxn id="835" idx="0"/>
            <a:endCxn id="838" idx="2"/>
          </p:cNvCxnSpPr>
          <p:nvPr/>
        </p:nvCxnSpPr>
        <p:spPr>
          <a:xfrm>
            <a:off x="2611425" y="3955150"/>
            <a:ext cx="2252700" cy="108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5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850" name="Google Shape;850;p55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851" name="Google Shape;851;p55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55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55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55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5" name="Google Shape;855;p55"/>
          <p:cNvSpPr/>
          <p:nvPr/>
        </p:nvSpPr>
        <p:spPr>
          <a:xfrm>
            <a:off x="540508" y="1471414"/>
            <a:ext cx="7969953" cy="3504333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6" name="Google Shape;85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475" y="1522900"/>
            <a:ext cx="3179450" cy="341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2900"/>
            <a:ext cx="3371830" cy="3410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8" name="Google Shape;858;p55"/>
          <p:cNvGrpSpPr/>
          <p:nvPr/>
        </p:nvGrpSpPr>
        <p:grpSpPr>
          <a:xfrm>
            <a:off x="1149450" y="2306650"/>
            <a:ext cx="3115500" cy="2163925"/>
            <a:chOff x="1149450" y="2306650"/>
            <a:chExt cx="3115500" cy="2163925"/>
          </a:xfrm>
        </p:grpSpPr>
        <p:sp>
          <p:nvSpPr>
            <p:cNvPr id="859" name="Google Shape;859;p55"/>
            <p:cNvSpPr/>
            <p:nvPr/>
          </p:nvSpPr>
          <p:spPr>
            <a:xfrm>
              <a:off x="1149450" y="2306650"/>
              <a:ext cx="3115500" cy="519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5"/>
            <p:cNvSpPr/>
            <p:nvPr/>
          </p:nvSpPr>
          <p:spPr>
            <a:xfrm>
              <a:off x="1149450" y="3156350"/>
              <a:ext cx="3115500" cy="339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5"/>
            <p:cNvSpPr/>
            <p:nvPr/>
          </p:nvSpPr>
          <p:spPr>
            <a:xfrm>
              <a:off x="1149450" y="3665075"/>
              <a:ext cx="3115500" cy="805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55"/>
          <p:cNvGrpSpPr/>
          <p:nvPr/>
        </p:nvGrpSpPr>
        <p:grpSpPr>
          <a:xfrm>
            <a:off x="1149450" y="2839125"/>
            <a:ext cx="3115500" cy="827050"/>
            <a:chOff x="1149450" y="2839125"/>
            <a:chExt cx="3115500" cy="827050"/>
          </a:xfrm>
        </p:grpSpPr>
        <p:sp>
          <p:nvSpPr>
            <p:cNvPr id="863" name="Google Shape;863;p55"/>
            <p:cNvSpPr/>
            <p:nvPr/>
          </p:nvSpPr>
          <p:spPr>
            <a:xfrm>
              <a:off x="1149450" y="2839125"/>
              <a:ext cx="3115500" cy="3060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5"/>
            <p:cNvSpPr/>
            <p:nvPr/>
          </p:nvSpPr>
          <p:spPr>
            <a:xfrm>
              <a:off x="1149450" y="3478675"/>
              <a:ext cx="3115500" cy="1875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55"/>
          <p:cNvGrpSpPr/>
          <p:nvPr/>
        </p:nvGrpSpPr>
        <p:grpSpPr>
          <a:xfrm>
            <a:off x="1146525" y="1522900"/>
            <a:ext cx="6797450" cy="3422175"/>
            <a:chOff x="1146525" y="1522900"/>
            <a:chExt cx="6797450" cy="3422175"/>
          </a:xfrm>
        </p:grpSpPr>
        <p:sp>
          <p:nvSpPr>
            <p:cNvPr id="866" name="Google Shape;866;p55"/>
            <p:cNvSpPr/>
            <p:nvPr/>
          </p:nvSpPr>
          <p:spPr>
            <a:xfrm>
              <a:off x="1146525" y="4481875"/>
              <a:ext cx="3115500" cy="4632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5"/>
            <p:cNvSpPr/>
            <p:nvPr/>
          </p:nvSpPr>
          <p:spPr>
            <a:xfrm>
              <a:off x="4647275" y="1522900"/>
              <a:ext cx="3296700" cy="20412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8" name="Google Shape;868;p55"/>
          <p:cNvSpPr/>
          <p:nvPr/>
        </p:nvSpPr>
        <p:spPr>
          <a:xfrm>
            <a:off x="4658600" y="3564200"/>
            <a:ext cx="3285300" cy="1223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6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3700"/>
              <a:t>2-c. </a:t>
            </a:r>
            <a:r>
              <a:rPr lang="ko" sz="2700"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 sz="2000"/>
          </a:p>
        </p:txBody>
      </p:sp>
      <p:grpSp>
        <p:nvGrpSpPr>
          <p:cNvPr id="874" name="Google Shape;874;p56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875" name="Google Shape;875;p56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56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C0CDE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56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79" name="Google Shape;8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275" y="2089775"/>
            <a:ext cx="5803050" cy="27379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7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3300"/>
              <a:t>2-c. </a:t>
            </a:r>
            <a:r>
              <a:rPr lang="ko" sz="2300"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 sz="2100"/>
          </a:p>
        </p:txBody>
      </p:sp>
      <p:grpSp>
        <p:nvGrpSpPr>
          <p:cNvPr id="885" name="Google Shape;885;p57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886" name="Google Shape;886;p57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57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C0CDE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57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57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90" name="Google Shape;89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963" y="2114500"/>
            <a:ext cx="5183674" cy="25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8"/>
          <p:cNvSpPr txBox="1">
            <a:spLocks noGrp="1"/>
          </p:cNvSpPr>
          <p:nvPr>
            <p:ph type="title" idx="0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ko" sz="3600"/>
              <a:t>2-d. </a:t>
            </a:r>
            <a:r>
              <a:rPr lang="ko" sz="2600">
                <a:latin typeface="배달의민족 주아"/>
                <a:ea typeface="배달의민족 주아"/>
                <a:cs typeface="Calibri"/>
                <a:sym typeface="Calibri"/>
              </a:rPr>
              <a:t>hyper parameter tuning</a:t>
            </a:r>
            <a:endParaRPr sz="2700"/>
          </a:p>
        </p:txBody>
      </p:sp>
      <p:grpSp>
        <p:nvGrpSpPr>
          <p:cNvPr id="896" name="Google Shape;896;p58"/>
          <p:cNvGrpSpPr/>
          <p:nvPr/>
        </p:nvGrpSpPr>
        <p:grpSpPr>
          <a:xfrm rot="0"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897" name="Google Shape;897;p58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EDA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898" name="Google Shape;898;p58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c0cdef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Feature</a:t>
              </a:r>
              <a:endParaRPr lang="ko" sz="1800" b="1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Engineering</a:t>
              </a:r>
              <a:endParaRPr sz="1800" b="1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899" name="Google Shape;899;p58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 i="0" u="none" strike="noStrike" cap="none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모델 선정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900" name="Google Shape;900;p58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 i="0" u="none" strike="noStrike" cap="none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파라미터 조정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</p:grpSp>
      <p:pic>
        <p:nvPicPr>
          <p:cNvPr id="90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67354" y="1538653"/>
            <a:ext cx="3246553" cy="3352474"/>
          </a:xfrm>
          <a:prstGeom prst="rect">
            <a:avLst/>
          </a:prstGeom>
        </p:spPr>
      </p:pic>
      <p:pic>
        <p:nvPicPr>
          <p:cNvPr id="90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8555" y="2081563"/>
            <a:ext cx="4503085" cy="2282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9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906" name="Google Shape;906;p59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907" name="Google Shape;907;p59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59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59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59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1" name="Google Shape;911;p59"/>
          <p:cNvCxnSpPr/>
          <p:nvPr/>
        </p:nvCxnSpPr>
        <p:spPr>
          <a:xfrm>
            <a:off x="61500" y="2664750"/>
            <a:ext cx="8910600" cy="2230200"/>
          </a:xfrm>
          <a:prstGeom prst="bentConnector3">
            <a:avLst>
              <a:gd fmla="val 41272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2" name="Google Shape;912;p59"/>
          <p:cNvSpPr/>
          <p:nvPr/>
        </p:nvSpPr>
        <p:spPr>
          <a:xfrm>
            <a:off x="2282425" y="2446200"/>
            <a:ext cx="221100" cy="251100"/>
          </a:xfrm>
          <a:prstGeom prst="flowChartConnector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3" name="Google Shape;913;p59"/>
          <p:cNvGrpSpPr/>
          <p:nvPr/>
        </p:nvGrpSpPr>
        <p:grpSpPr>
          <a:xfrm>
            <a:off x="1840400" y="1623425"/>
            <a:ext cx="1476900" cy="639613"/>
            <a:chOff x="1699775" y="1613375"/>
            <a:chExt cx="1476900" cy="639613"/>
          </a:xfrm>
        </p:grpSpPr>
        <p:sp>
          <p:nvSpPr>
            <p:cNvPr id="914" name="Google Shape;914;p59"/>
            <p:cNvSpPr/>
            <p:nvPr/>
          </p:nvSpPr>
          <p:spPr>
            <a:xfrm>
              <a:off x="2161875" y="2105625"/>
              <a:ext cx="221100" cy="147363"/>
            </a:xfrm>
            <a:prstGeom prst="flowChartMerge">
              <a:avLst/>
            </a:prstGeom>
            <a:solidFill>
              <a:srgbClr val="AEB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9"/>
            <p:cNvSpPr/>
            <p:nvPr/>
          </p:nvSpPr>
          <p:spPr>
            <a:xfrm>
              <a:off x="1699775" y="1613375"/>
              <a:ext cx="1476900" cy="492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6182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/>
                <a:t>objective 함수</a:t>
              </a:r>
              <a:endParaRPr b="1" sz="1300"/>
            </a:p>
          </p:txBody>
        </p:sp>
      </p:grpSp>
      <p:sp>
        <p:nvSpPr>
          <p:cNvPr id="916" name="Google Shape;916;p59"/>
          <p:cNvSpPr/>
          <p:nvPr/>
        </p:nvSpPr>
        <p:spPr>
          <a:xfrm>
            <a:off x="4256700" y="1281850"/>
            <a:ext cx="4054200" cy="35154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7" name="Google Shape;91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475" y="1437400"/>
            <a:ext cx="3499550" cy="322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0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2-b. </a:t>
            </a: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500"/>
          </a:p>
        </p:txBody>
      </p:sp>
      <p:grpSp>
        <p:nvGrpSpPr>
          <p:cNvPr id="923" name="Google Shape;923;p60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924" name="Google Shape;924;p60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60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60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60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28" name="Google Shape;928;p60"/>
          <p:cNvCxnSpPr/>
          <p:nvPr/>
        </p:nvCxnSpPr>
        <p:spPr>
          <a:xfrm>
            <a:off x="82375" y="2527550"/>
            <a:ext cx="9007500" cy="2200200"/>
          </a:xfrm>
          <a:prstGeom prst="bentConnector3">
            <a:avLst>
              <a:gd fmla="val 45280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9" name="Google Shape;929;p60"/>
          <p:cNvSpPr/>
          <p:nvPr/>
        </p:nvSpPr>
        <p:spPr>
          <a:xfrm>
            <a:off x="4356050" y="1557875"/>
            <a:ext cx="4539900" cy="18081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60"/>
          <p:cNvGrpSpPr/>
          <p:nvPr/>
        </p:nvGrpSpPr>
        <p:grpSpPr>
          <a:xfrm>
            <a:off x="2523650" y="1613375"/>
            <a:ext cx="1185300" cy="1083925"/>
            <a:chOff x="1699775" y="1613375"/>
            <a:chExt cx="1185300" cy="1083925"/>
          </a:xfrm>
        </p:grpSpPr>
        <p:sp>
          <p:nvSpPr>
            <p:cNvPr id="931" name="Google Shape;931;p60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2" name="Google Shape;932;p60"/>
            <p:cNvGrpSpPr/>
            <p:nvPr/>
          </p:nvGrpSpPr>
          <p:grpSpPr>
            <a:xfrm>
              <a:off x="1699775" y="1613375"/>
              <a:ext cx="1185300" cy="639613"/>
              <a:chOff x="1699775" y="1613375"/>
              <a:chExt cx="1185300" cy="639613"/>
            </a:xfrm>
          </p:grpSpPr>
          <p:sp>
            <p:nvSpPr>
              <p:cNvPr id="933" name="Google Shape;933;p60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60"/>
              <p:cNvSpPr/>
              <p:nvPr/>
            </p:nvSpPr>
            <p:spPr>
              <a:xfrm>
                <a:off x="1699775" y="1613375"/>
                <a:ext cx="11853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/>
                  <a:t>optuna</a:t>
                </a:r>
                <a:endParaRPr b="1"/>
              </a:p>
            </p:txBody>
          </p:sp>
        </p:grpSp>
      </p:grpSp>
      <p:grpSp>
        <p:nvGrpSpPr>
          <p:cNvPr id="935" name="Google Shape;935;p60"/>
          <p:cNvGrpSpPr/>
          <p:nvPr/>
        </p:nvGrpSpPr>
        <p:grpSpPr>
          <a:xfrm>
            <a:off x="82375" y="1613375"/>
            <a:ext cx="1415400" cy="1083925"/>
            <a:chOff x="1609250" y="1613375"/>
            <a:chExt cx="1415400" cy="1083925"/>
          </a:xfrm>
        </p:grpSpPr>
        <p:sp>
          <p:nvSpPr>
            <p:cNvPr id="936" name="Google Shape;936;p60"/>
            <p:cNvSpPr/>
            <p:nvPr/>
          </p:nvSpPr>
          <p:spPr>
            <a:xfrm>
              <a:off x="2151850" y="2446200"/>
              <a:ext cx="221100" cy="251100"/>
            </a:xfrm>
            <a:prstGeom prst="flowChartConnector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7" name="Google Shape;937;p60"/>
            <p:cNvGrpSpPr/>
            <p:nvPr/>
          </p:nvGrpSpPr>
          <p:grpSpPr>
            <a:xfrm>
              <a:off x="1609250" y="1613375"/>
              <a:ext cx="1415400" cy="639613"/>
              <a:chOff x="1609250" y="1613375"/>
              <a:chExt cx="1415400" cy="639613"/>
            </a:xfrm>
          </p:grpSpPr>
          <p:sp>
            <p:nvSpPr>
              <p:cNvPr id="938" name="Google Shape;938;p60"/>
              <p:cNvSpPr/>
              <p:nvPr/>
            </p:nvSpPr>
            <p:spPr>
              <a:xfrm>
                <a:off x="2161875" y="2105625"/>
                <a:ext cx="221100" cy="147363"/>
              </a:xfrm>
              <a:prstGeom prst="flowChartMerge">
                <a:avLst/>
              </a:prstGeom>
              <a:solidFill>
                <a:srgbClr val="AEBE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60"/>
              <p:cNvSpPr/>
              <p:nvPr/>
            </p:nvSpPr>
            <p:spPr>
              <a:xfrm>
                <a:off x="1609250" y="1613375"/>
                <a:ext cx="1415400" cy="49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6182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solidFill>
                      <a:schemeClr val="dk1"/>
                    </a:solidFill>
                  </a:rPr>
                  <a:t>objective 함수</a:t>
                </a:r>
                <a:endParaRPr/>
              </a:p>
            </p:txBody>
          </p:sp>
        </p:grpSp>
      </p:grpSp>
      <p:pic>
        <p:nvPicPr>
          <p:cNvPr id="940" name="Google Shape;94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225" y="1849375"/>
            <a:ext cx="4430474" cy="12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8" y="3679875"/>
            <a:ext cx="6816126" cy="8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60"/>
          <p:cNvSpPr/>
          <p:nvPr/>
        </p:nvSpPr>
        <p:spPr>
          <a:xfrm>
            <a:off x="115663" y="3656680"/>
            <a:ext cx="6926400" cy="884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61"/>
          <p:cNvSpPr txBox="1"/>
          <p:nvPr>
            <p:ph type="title"/>
          </p:nvPr>
        </p:nvSpPr>
        <p:spPr>
          <a:xfrm>
            <a:off x="115650" y="8545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3. 결과</a:t>
            </a:r>
            <a:endParaRPr sz="2500"/>
          </a:p>
        </p:txBody>
      </p:sp>
      <p:sp>
        <p:nvSpPr>
          <p:cNvPr id="948" name="Google Shape;948;p61"/>
          <p:cNvSpPr/>
          <p:nvPr/>
        </p:nvSpPr>
        <p:spPr>
          <a:xfrm>
            <a:off x="0" y="759475"/>
            <a:ext cx="9144000" cy="522300"/>
          </a:xfrm>
          <a:prstGeom prst="rect">
            <a:avLst/>
          </a:prstGeom>
          <a:gradFill>
            <a:gsLst>
              <a:gs pos="0">
                <a:srgbClr val="A0B4E6"/>
              </a:gs>
              <a:gs pos="11000">
                <a:srgbClr val="D0DAF3"/>
              </a:gs>
              <a:gs pos="100000">
                <a:srgbClr val="FFFFFF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9" name="Google Shape;94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625" y="1362700"/>
            <a:ext cx="5054251" cy="3610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50" name="Google Shape;950;p61"/>
          <p:cNvGrpSpPr/>
          <p:nvPr/>
        </p:nvGrpSpPr>
        <p:grpSpPr>
          <a:xfrm>
            <a:off x="252200" y="1397200"/>
            <a:ext cx="3262690" cy="463200"/>
            <a:chOff x="0" y="2337825"/>
            <a:chExt cx="3378225" cy="463200"/>
          </a:xfrm>
        </p:grpSpPr>
        <p:pic>
          <p:nvPicPr>
            <p:cNvPr id="951" name="Google Shape;951;p61"/>
            <p:cNvPicPr preferRelativeResize="0"/>
            <p:nvPr/>
          </p:nvPicPr>
          <p:blipFill rotWithShape="1">
            <a:blip r:embed="rId4">
              <a:alphaModFix/>
            </a:blip>
            <a:srcRect b="0" l="0" r="58545" t="11316"/>
            <a:stretch/>
          </p:blipFill>
          <p:spPr>
            <a:xfrm>
              <a:off x="0" y="2337825"/>
              <a:ext cx="3378224" cy="463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952" name="Google Shape;952;p61"/>
            <p:cNvPicPr preferRelativeResize="0"/>
            <p:nvPr/>
          </p:nvPicPr>
          <p:blipFill rotWithShape="1">
            <a:blip r:embed="rId4">
              <a:alphaModFix/>
            </a:blip>
            <a:srcRect b="16425" l="92617" r="0" t="24018"/>
            <a:stretch/>
          </p:blipFill>
          <p:spPr>
            <a:xfrm>
              <a:off x="2776575" y="2413900"/>
              <a:ext cx="601650" cy="311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2"/>
          <p:cNvSpPr/>
          <p:nvPr/>
        </p:nvSpPr>
        <p:spPr>
          <a:xfrm>
            <a:off x="0" y="378475"/>
            <a:ext cx="9144000" cy="522300"/>
          </a:xfrm>
          <a:prstGeom prst="rect">
            <a:avLst/>
          </a:prstGeom>
          <a:gradFill>
            <a:gsLst>
              <a:gs pos="0">
                <a:srgbClr val="A0B4E6"/>
              </a:gs>
              <a:gs pos="11000">
                <a:srgbClr val="D0DAF3"/>
              </a:gs>
              <a:gs pos="100000">
                <a:srgbClr val="FFFFFF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8" name="Google Shape;958;p62"/>
          <p:cNvGrpSpPr/>
          <p:nvPr/>
        </p:nvGrpSpPr>
        <p:grpSpPr>
          <a:xfrm>
            <a:off x="1143032" y="1273555"/>
            <a:ext cx="6953159" cy="3586970"/>
            <a:chOff x="1044550" y="1131350"/>
            <a:chExt cx="6779601" cy="3628700"/>
          </a:xfrm>
        </p:grpSpPr>
        <p:pic>
          <p:nvPicPr>
            <p:cNvPr id="959" name="Google Shape;959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44550" y="1131350"/>
              <a:ext cx="6779601" cy="362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60" name="Google Shape;960;p62"/>
            <p:cNvSpPr/>
            <p:nvPr/>
          </p:nvSpPr>
          <p:spPr>
            <a:xfrm>
              <a:off x="1734100" y="1164375"/>
              <a:ext cx="647400" cy="228300"/>
            </a:xfrm>
            <a:prstGeom prst="flowChartAlternateProcess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 dir="4200000" dist="9525">
                <a:srgbClr val="FF0000">
                  <a:alpha val="7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961" name="Google Shape;961;p62"/>
            <p:cNvSpPr/>
            <p:nvPr/>
          </p:nvSpPr>
          <p:spPr>
            <a:xfrm>
              <a:off x="1700952" y="3595223"/>
              <a:ext cx="420000" cy="228300"/>
            </a:xfrm>
            <a:prstGeom prst="flowChartAlternateProcess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 dir="4200000" dist="9525">
                <a:srgbClr val="FF0000">
                  <a:alpha val="7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962" name="Google Shape;962;p62"/>
            <p:cNvSpPr/>
            <p:nvPr/>
          </p:nvSpPr>
          <p:spPr>
            <a:xfrm>
              <a:off x="1734100" y="4476200"/>
              <a:ext cx="764100" cy="228300"/>
            </a:xfrm>
            <a:prstGeom prst="flowChartAlternateProcess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 dir="4200000" dist="9525">
                <a:srgbClr val="FF0000">
                  <a:alpha val="7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63" name="Google Shape;963;p62"/>
          <p:cNvSpPr txBox="1"/>
          <p:nvPr>
            <p:ph type="title"/>
          </p:nvPr>
        </p:nvSpPr>
        <p:spPr>
          <a:xfrm>
            <a:off x="67025" y="408027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 sz="2500"/>
              <a:t>감사합니다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57200" y="205976"/>
            <a:ext cx="61047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</a:pPr>
            <a:r>
              <a:rPr lang="ko"/>
              <a:t>2. 프로젝트 진행 과정</a:t>
            </a:r>
            <a:endParaRPr/>
          </a:p>
        </p:txBody>
      </p:sp>
      <p:grpSp>
        <p:nvGrpSpPr>
          <p:cNvPr id="103" name="Google Shape;103;p18"/>
          <p:cNvGrpSpPr/>
          <p:nvPr/>
        </p:nvGrpSpPr>
        <p:grpSpPr>
          <a:xfrm>
            <a:off x="-50176" y="2002277"/>
            <a:ext cx="9144453" cy="1138951"/>
            <a:chOff x="1119532" y="2669759"/>
            <a:chExt cx="10462761" cy="1518602"/>
          </a:xfrm>
        </p:grpSpPr>
        <p:sp>
          <p:nvSpPr>
            <p:cNvPr id="104" name="Google Shape;104;p18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A0B4E6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C0CDE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 idx="0"/>
          </p:nvPr>
        </p:nvSpPr>
        <p:spPr>
          <a:xfrm>
            <a:off x="115650" y="16580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ko" sz="2580"/>
              <a:t>2. 프로젝트 진행 과정</a:t>
            </a:r>
            <a:endParaRPr sz="2580"/>
          </a:p>
        </p:txBody>
      </p:sp>
      <p:grpSp>
        <p:nvGrpSpPr>
          <p:cNvPr id="113" name="Google Shape;113;p19"/>
          <p:cNvGrpSpPr/>
          <p:nvPr/>
        </p:nvGrpSpPr>
        <p:grpSpPr>
          <a:xfrm rot="0"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114" name="Google Shape;114;p19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EDA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c0cdef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Feature</a:t>
              </a:r>
              <a:endParaRPr lang="ko" sz="1800" b="1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Engineering</a:t>
              </a:r>
              <a:endParaRPr sz="1800" b="1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 i="0" u="none" strike="noStrike" cap="none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모델 선정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800" b="1" i="0" u="none" strike="noStrike" cap="none">
                  <a:solidFill>
                    <a:schemeClr val="dk1"/>
                  </a:solidFill>
                  <a:latin typeface="배달의민족 주아"/>
                  <a:ea typeface="배달의민족 주아"/>
                  <a:cs typeface="Calibri"/>
                  <a:sym typeface="Calibri"/>
                </a:rPr>
                <a:t>파라미터 조정</a:t>
              </a:r>
              <a:endParaRPr sz="1800" b="1" i="0" u="none" strike="noStrike" cap="none">
                <a:solidFill>
                  <a:schemeClr val="dk1"/>
                </a:solidFill>
                <a:latin typeface="배달의민족 주아"/>
                <a:ea typeface="배달의민족 주아"/>
                <a:cs typeface="Calibri"/>
                <a:sym typeface="Calibri"/>
              </a:endParaRPr>
            </a:p>
          </p:txBody>
        </p:sp>
      </p:grpSp>
      <p:graphicFrame>
        <p:nvGraphicFramePr>
          <p:cNvPr id="118" name="Google Shape;118;p19"/>
          <p:cNvGraphicFramePr/>
          <p:nvPr/>
        </p:nvGraphicFramePr>
        <p:xfrm>
          <a:off x="233815" y="1501652"/>
          <a:ext cx="8676325" cy="3115125"/>
        </p:xfrm>
        <a:graphic>
          <a:graphicData uri="http://schemas.openxmlformats.org/drawingml/2006/table">
            <a:tbl>
              <a:tblPr firstRow="1" bandRow="1">
                <a:noFill/>
                <a:tableStyleId>{7BABCB4A-2291-4684-B94D-FDB7D96D0159}</a:tableStyleId>
              </a:tblPr>
              <a:tblGrid>
                <a:gridCol w="2124825"/>
                <a:gridCol w="655150"/>
                <a:gridCol w="655150"/>
                <a:gridCol w="655150"/>
                <a:gridCol w="655150"/>
                <a:gridCol w="655150"/>
                <a:gridCol w="655150"/>
                <a:gridCol w="655150"/>
                <a:gridCol w="655150"/>
                <a:gridCol w="655150"/>
                <a:gridCol w="655150"/>
              </a:tblGrid>
              <a:tr h="623025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300" u="none" strike="noStrike" cap="none">
                          <a:latin typeface="배달의민족 주아"/>
                          <a:ea typeface="배달의민족 주아"/>
                        </a:rPr>
                        <a:t>9(월)</a:t>
                      </a:r>
                      <a:endParaRPr sz="13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300" u="none" strike="noStrike" cap="none">
                          <a:latin typeface="배달의민족 주아"/>
                          <a:ea typeface="배달의민족 주아"/>
                        </a:rPr>
                        <a:t>10(화)</a:t>
                      </a:r>
                      <a:endParaRPr sz="13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300" u="none" strike="noStrike" cap="none">
                          <a:latin typeface="배달의민족 주아"/>
                          <a:ea typeface="배달의민족 주아"/>
                        </a:rPr>
                        <a:t>11(수)</a:t>
                      </a:r>
                      <a:endParaRPr sz="13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300" u="none" strike="noStrike" cap="none">
                          <a:latin typeface="배달의민족 주아"/>
                          <a:ea typeface="배달의민족 주아"/>
                        </a:rPr>
                        <a:t>12(목)</a:t>
                      </a:r>
                      <a:endParaRPr sz="13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300" u="none" strike="noStrike" cap="none">
                          <a:latin typeface="배달의민족 주아"/>
                          <a:ea typeface="배달의민족 주아"/>
                        </a:rPr>
                        <a:t>13(금)</a:t>
                      </a:r>
                      <a:endParaRPr sz="13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300" u="none" strike="noStrike" cap="none">
                          <a:latin typeface="배달의민족 주아"/>
                          <a:ea typeface="배달의민족 주아"/>
                        </a:rPr>
                        <a:t>16(월)</a:t>
                      </a:r>
                      <a:endParaRPr sz="13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300" u="none" strike="noStrike" cap="none">
                          <a:latin typeface="배달의민족 주아"/>
                          <a:ea typeface="배달의민족 주아"/>
                        </a:rPr>
                        <a:t>17(화)</a:t>
                      </a:r>
                      <a:endParaRPr sz="13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300" u="none" strike="noStrike" cap="none">
                          <a:latin typeface="배달의민족 주아"/>
                          <a:ea typeface="배달의민족 주아"/>
                        </a:rPr>
                        <a:t>18(수)</a:t>
                      </a:r>
                      <a:endParaRPr sz="13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300" u="none" strike="noStrike" cap="none">
                          <a:latin typeface="배달의민족 주아"/>
                          <a:ea typeface="배달의민족 주아"/>
                        </a:rPr>
                        <a:t>19(목)</a:t>
                      </a:r>
                      <a:endParaRPr sz="13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300" u="none" strike="noStrike" cap="none">
                          <a:latin typeface="배달의민족 주아"/>
                          <a:ea typeface="배달의민족 주아"/>
                        </a:rPr>
                        <a:t>20(금)</a:t>
                      </a:r>
                      <a:endParaRPr sz="13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 anchor="ctr"/>
                </a:tc>
              </a:tr>
              <a:tr h="623025"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700" b="1">
                          <a:solidFill>
                            <a:schemeClr val="dk1"/>
                          </a:solidFill>
                          <a:latin typeface="배달의민족 주아"/>
                          <a:ea typeface="배달의민족 주아"/>
                        </a:rPr>
                        <a:t>EDA</a:t>
                      </a:r>
                      <a:endParaRPr sz="2200" b="1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</a:tr>
              <a:tr h="623025"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/>
                      </a:pPr>
                      <a:r>
                        <a:rPr lang="ko" sz="1700" b="1">
                          <a:solidFill>
                            <a:schemeClr val="dk1"/>
                          </a:solidFill>
                          <a:latin typeface="배달의민족 주아"/>
                          <a:ea typeface="배달의민족 주아"/>
                        </a:rPr>
                        <a:t>Feature</a:t>
                      </a:r>
                      <a:endParaRPr lang="ko" sz="1700" b="1">
                        <a:solidFill>
                          <a:schemeClr val="dk1"/>
                        </a:solidFill>
                        <a:latin typeface="배달의민족 주아"/>
                        <a:ea typeface="배달의민족 주아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/>
                      </a:pPr>
                      <a:r>
                        <a:rPr lang="ko" sz="1700" b="1">
                          <a:solidFill>
                            <a:schemeClr val="dk1"/>
                          </a:solidFill>
                          <a:latin typeface="배달의민족 주아"/>
                          <a:ea typeface="배달의민족 주아"/>
                        </a:rPr>
                        <a:t>Engineering</a:t>
                      </a:r>
                      <a:endParaRPr sz="2200" b="1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</a:tr>
              <a:tr h="623025"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/>
                      </a:pPr>
                      <a:r>
                        <a:rPr lang="ko" sz="1700" b="1">
                          <a:solidFill>
                            <a:schemeClr val="dk1"/>
                          </a:solidFill>
                          <a:latin typeface="배달의민족 주아"/>
                          <a:ea typeface="배달의민족 주아"/>
                        </a:rPr>
                        <a:t>모델 선정</a:t>
                      </a:r>
                      <a:endParaRPr sz="2200" b="1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</a:tr>
              <a:tr h="623025"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/>
                      </a:pPr>
                      <a:r>
                        <a:rPr lang="ko" sz="1700" b="1">
                          <a:solidFill>
                            <a:schemeClr val="dk1"/>
                          </a:solidFill>
                          <a:latin typeface="배달의민족 주아"/>
                          <a:ea typeface="배달의민족 주아"/>
                        </a:rPr>
                        <a:t>파라미터 조정</a:t>
                      </a:r>
                      <a:endParaRPr sz="2200" b="1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700" u="none" strike="noStrike" cap="none">
                        <a:latin typeface="배달의민족 주아"/>
                        <a:ea typeface="배달의민족 주아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19" name="Google Shape;119;p19"/>
          <p:cNvSpPr/>
          <p:nvPr/>
        </p:nvSpPr>
        <p:spPr>
          <a:xfrm>
            <a:off x="2381425" y="2385950"/>
            <a:ext cx="3252900" cy="18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배달의민족 주아"/>
              <a:ea typeface="배달의민족 주아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3013800" y="2974900"/>
            <a:ext cx="3252900" cy="18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배달의민족 주아"/>
              <a:ea typeface="배달의민족 주아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4324100" y="3563850"/>
            <a:ext cx="3252900" cy="18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배달의민족 주아"/>
              <a:ea typeface="배달의민족 주아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5634400" y="4152800"/>
            <a:ext cx="2597700" cy="18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500" y="1784950"/>
            <a:ext cx="7200600" cy="232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20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129" name="Google Shape;129;p20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C0CDE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20"/>
          <p:cNvSpPr txBox="1"/>
          <p:nvPr>
            <p:ph idx="4294967295" type="title"/>
          </p:nvPr>
        </p:nvSpPr>
        <p:spPr>
          <a:xfrm>
            <a:off x="115650" y="16580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ko" sz="2580"/>
              <a:t>2. 프로젝트 진행 과정</a:t>
            </a:r>
            <a:endParaRPr sz="2580"/>
          </a:p>
        </p:txBody>
      </p:sp>
      <p:sp>
        <p:nvSpPr>
          <p:cNvPr id="134" name="Google Shape;134;p20"/>
          <p:cNvSpPr/>
          <p:nvPr/>
        </p:nvSpPr>
        <p:spPr>
          <a:xfrm>
            <a:off x="829300" y="1734400"/>
            <a:ext cx="7287900" cy="2464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1"/>
          <p:cNvGrpSpPr/>
          <p:nvPr/>
        </p:nvGrpSpPr>
        <p:grpSpPr>
          <a:xfrm>
            <a:off x="1079400" y="1815500"/>
            <a:ext cx="6874800" cy="2915700"/>
            <a:chOff x="582175" y="1645575"/>
            <a:chExt cx="6874800" cy="2915700"/>
          </a:xfrm>
        </p:grpSpPr>
        <p:sp>
          <p:nvSpPr>
            <p:cNvPr id="140" name="Google Shape;140;p21"/>
            <p:cNvSpPr/>
            <p:nvPr/>
          </p:nvSpPr>
          <p:spPr>
            <a:xfrm>
              <a:off x="582175" y="1645575"/>
              <a:ext cx="6874800" cy="29157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rgbClr val="6182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1" name="Google Shape;14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8300" y="1709800"/>
              <a:ext cx="6285600" cy="2770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21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143" name="Google Shape;143;p21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C0CDE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21"/>
          <p:cNvSpPr txBox="1"/>
          <p:nvPr>
            <p:ph idx="4294967295" type="title"/>
          </p:nvPr>
        </p:nvSpPr>
        <p:spPr>
          <a:xfrm>
            <a:off x="115650" y="16580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ko" sz="2580"/>
              <a:t>2. 프로젝트 진행 과정</a:t>
            </a:r>
            <a:endParaRPr sz="258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1274500" y="1896550"/>
            <a:ext cx="6375000" cy="3167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618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115650" y="165802"/>
            <a:ext cx="628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ko" sz="2580"/>
              <a:t>2. 프로젝트 진행 과정</a:t>
            </a:r>
            <a:endParaRPr sz="2580"/>
          </a:p>
        </p:txBody>
      </p:sp>
      <p:grpSp>
        <p:nvGrpSpPr>
          <p:cNvPr id="154" name="Google Shape;154;p22"/>
          <p:cNvGrpSpPr/>
          <p:nvPr/>
        </p:nvGrpSpPr>
        <p:grpSpPr>
          <a:xfrm>
            <a:off x="29" y="721628"/>
            <a:ext cx="9033548" cy="463174"/>
            <a:chOff x="1119532" y="2669759"/>
            <a:chExt cx="10462761" cy="1518602"/>
          </a:xfrm>
        </p:grpSpPr>
        <p:sp>
          <p:nvSpPr>
            <p:cNvPr id="155" name="Google Shape;155;p22"/>
            <p:cNvSpPr/>
            <p:nvPr/>
          </p:nvSpPr>
          <p:spPr>
            <a:xfrm>
              <a:off x="1119532" y="2669759"/>
              <a:ext cx="2742900" cy="15186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3263232" y="2669759"/>
              <a:ext cx="32538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C0CDE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5944152" y="2669761"/>
              <a:ext cx="30369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DFE6F7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 선정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8393593" y="2669761"/>
              <a:ext cx="3188700" cy="1518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0B4E6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파라미터 조정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800" y="2040300"/>
            <a:ext cx="5786400" cy="28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413900" y="14124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월별 판매량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은하수">
      <a:majorFont>
        <a:latin typeface="Arial"/>
        <a:ea typeface=""/>
        <a:cs typeface=""/>
        <a:font script="Jpan" typeface="ＭＳ Ｐゴシック"/>
        <a:font script="Hang" typeface="한컴 쿨재즈 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함초롬돋움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615</ep:Words>
  <ep:PresentationFormat/>
  <ep:Paragraphs>133</ep:Paragraphs>
  <ep:Slides>49</ep:Slides>
  <ep:Notes>49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ep:HeadingPairs>
  <ep:TitlesOfParts>
    <vt:vector size="50" baseType="lpstr">
      <vt:lpstr>Luxe</vt:lpstr>
      <vt:lpstr>Predict Future Sales</vt:lpstr>
      <vt:lpstr>contents</vt:lpstr>
      <vt:lpstr>1. 배경</vt:lpstr>
      <vt:lpstr>1. 배경</vt:lpstr>
      <vt:lpstr>2. 프로젝트 진행 과정</vt:lpstr>
      <vt:lpstr>2. 프로젝트 진행 과정</vt:lpstr>
      <vt:lpstr>2. 프로젝트 진행 과정</vt:lpstr>
      <vt:lpstr>2. 프로젝트 진행 과정</vt:lpstr>
      <vt:lpstr>2. 프로젝트 진행 과정</vt:lpstr>
      <vt:lpstr>2. 프로젝트 진행 과정</vt:lpstr>
      <vt:lpstr>2. 프로젝트 진행 과정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2-b. Feature Engineering</vt:lpstr>
      <vt:lpstr>2-c. model selection</vt:lpstr>
      <vt:lpstr>2-c. model selection</vt:lpstr>
      <vt:lpstr>2-d. hyper parameter tuning</vt:lpstr>
      <vt:lpstr>2-b. Feature Engineering</vt:lpstr>
      <vt:lpstr>2-b. Feature Engineering</vt:lpstr>
      <vt:lpstr>3. 결과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dcterms:modified xsi:type="dcterms:W3CDTF">2023-01-20T06:48:42.709</dcterms:modified>
  <cp:revision>17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