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algn="l" marL="0" indent="0" lvl="0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1pPr>
    <a:lvl2pPr algn="l" marL="0" indent="0" lvl="1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2pPr>
    <a:lvl3pPr algn="l" marL="0" indent="0" lvl="2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3pPr>
    <a:lvl4pPr algn="l" marL="0" indent="0" lvl="3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4pPr>
    <a:lvl5pPr algn="l" marL="0" indent="0" lvl="4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5pPr>
    <a:lvl6pPr algn="l" marL="0" indent="0" lvl="5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6pPr>
    <a:lvl7pPr algn="l" marL="0" indent="0" lvl="6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7pPr>
    <a:lvl8pPr algn="l" marL="0" indent="0" lvl="7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8pPr>
    <a:lvl9pPr algn="l" marL="0" indent="0" lvl="8" defTabSz="914400" latinLnBrk="0">
      <a:lnSpc>
        <a:spcPct val="100000"/>
      </a:lnSpc>
      <a:spcBef>
        <a:spcPct val="0"/>
      </a:spcBef>
      <a:spcAft>
        <a:spcPct val="0"/>
      </a:spcAft>
      <a:buNone/>
      <a:defRPr sz="1800" i="0" b="0" baseline="0">
        <a:solidFill>
          <a:schemeClr val="tx1">
            <a:alpha val="100000"/>
          </a:schemeClr>
        </a:solidFill>
        <a:latin typeface="Arial"/>
        <a:ea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24" Type="http://schemas.openxmlformats.org/officeDocument/2006/relationships/tableStyles" Target="tableStyles.xml"/><Relationship Id="rId25" Type="http://schemas.openxmlformats.org/officeDocument/2006/relationships/theme" Target="theme/theme1.xml"/><Relationship Id="rId23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image" Target="../media/p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402"/>
          <p:cNvSpPr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/>
              <a:t>Haga clic para cambiar el estilo de título     </a:t>
            </a:r>
          </a:p>
        </p:txBody>
      </p:sp>
      <p:sp>
        <p:nvSpPr>
          <p:cNvPr id="4" name="403"/>
          <p:cNvSpPr/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algn="l" marL="342900" indent="-342900" lvl="0" defTabSz="914400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/>
              <a:t>Haga clic para modificar el estilo de texto del patrón</a:t>
            </a:r>
          </a:p>
          <a:p>
            <a:pPr algn="l" marL="742950" indent="-285750" lvl="1" defTabSz="914400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ko-KR"/>
              <a:t>Segundo nivel</a:t>
            </a:r>
          </a:p>
          <a:p>
            <a:pPr algn="l" marL="1143000" indent="-228600" lvl="2" defTabSz="914400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ko-KR"/>
              <a:t>Tercer nivel</a:t>
            </a:r>
          </a:p>
          <a:p>
            <a:pPr algn="l" marL="1600200" indent="-228600" lvl="3" defTabSz="914400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ko-KR"/>
              <a:t>Cuarto nivel</a:t>
            </a:r>
          </a:p>
          <a:p>
            <a:pPr algn="l" marL="2057400" indent="-228600" lvl="4" defTabSz="914400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</a:pPr>
            <a:r>
              <a:rPr lang="en-US" altLang="ko-KR"/>
              <a:t>Quinto nivel</a:t>
            </a:r>
          </a:p>
        </p:txBody>
      </p:sp>
      <p:sp>
        <p:nvSpPr>
          <p:cNvPr id="5" name="404"/>
          <p:cNvSpPr/>
          <p:nvPr>
            <p:ph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marL="0" lvl="0">
              <a:buNone/>
            </a:pPr>
            <a:fld type="datetime1" id="{A658C7C3-8D3A-4C0D-B60E-240C4DE6BC36}">
              <a:rPr lang="ko-KR" sz="1400"/>
              <a:t>*</a:t>
            </a:fld>
            <a:endParaRPr sz="1400"/>
          </a:p>
        </p:txBody>
      </p:sp>
      <p:sp>
        <p:nvSpPr>
          <p:cNvPr id="6" name="405"/>
          <p:cNvSpPr/>
          <p:nvPr>
            <p:ph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algn="ctr" marL="0" lvl="0">
              <a:buNone/>
            </a:pPr>
            <a:r>
              <a:rPr lang="en-US" altLang="ko-KR" sz="1400"/>
              <a:t>*</a:t>
            </a:r>
          </a:p>
        </p:txBody>
      </p:sp>
      <p:sp>
        <p:nvSpPr>
          <p:cNvPr id="7" name="406"/>
          <p:cNvSpPr/>
          <p:nvPr>
            <p:ph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algn="r" marL="0" lvl="0">
              <a:buNone/>
            </a:pPr>
            <a:fld type="slidenum" id="{4BEDD84E-25D4-4983-8AA1-2863C96F08D9}">
              <a:rPr lang="ko-KR" sz="1400"/>
              <a:t>*</a:t>
            </a:fld>
            <a:endParaRPr sz="1400"/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2"/>
  </p:sldLayoutIdLst>
  <p:txStyles>
    <p:titleStyle>
      <a:lvl1pPr algn="ctr" marL="0" indent="0" lvl="0" defTabSz="914400" latinLnBrk="0">
        <a:lnSpc>
          <a:spcPct val="100000"/>
        </a:lnSpc>
        <a:spcBef>
          <a:spcPct val="0"/>
        </a:spcBef>
        <a:spcAft>
          <a:spcPct val="0"/>
        </a:spcAft>
        <a:buNone/>
        <a:defRPr sz="4400" i="0" b="0" baseline="0">
          <a:solidFill>
            <a:schemeClr val="tx2">
              <a:alpha val="100000"/>
            </a:schemeClr>
          </a:solidFill>
          <a:latin typeface="Arial"/>
          <a:ea typeface="Arial"/>
          <a:sym typeface="Arial"/>
        </a:defRPr>
      </a:lvl1pPr>
    </p:titleStyle>
    <p:bodyStyle>
      <a:lvl1pPr algn="l" marL="342900" indent="-342900" lvl="0" defTabSz="914400" latinLnBrk="0">
        <a:lnSpc>
          <a:spcPct val="100000"/>
        </a:lnSpc>
        <a:spcBef>
          <a:spcPct val="20000"/>
        </a:spcBef>
        <a:spcAft>
          <a:spcPct val="0"/>
        </a:spcAft>
        <a:buFontTx/>
        <a:buChar char="•"/>
        <a:defRPr sz="3200" i="0" b="0" baseline="0">
          <a:solidFill>
            <a:schemeClr val="tx1">
              <a:alpha val="100000"/>
            </a:schemeClr>
          </a:solidFill>
          <a:latin typeface="Arial"/>
          <a:ea typeface="Arial"/>
          <a:sym typeface="Arial"/>
        </a:defRPr>
      </a:lvl1pPr>
      <a:lvl2pPr algn="l" marL="742950" indent="-285750" lvl="1" defTabSz="914400" latinLnBrk="0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800" i="0" b="0" baseline="0">
          <a:solidFill>
            <a:schemeClr val="tx1">
              <a:alpha val="100000"/>
            </a:schemeClr>
          </a:solidFill>
          <a:latin typeface="Arial"/>
          <a:ea typeface="Arial"/>
          <a:sym typeface="Arial"/>
        </a:defRPr>
      </a:lvl2pPr>
      <a:lvl3pPr algn="l" marL="1143000" indent="-228600" lvl="2" defTabSz="914400" latinLnBrk="0">
        <a:lnSpc>
          <a:spcPct val="100000"/>
        </a:lnSpc>
        <a:spcBef>
          <a:spcPct val="20000"/>
        </a:spcBef>
        <a:spcAft>
          <a:spcPct val="0"/>
        </a:spcAft>
        <a:buFontTx/>
        <a:buChar char="•"/>
        <a:defRPr sz="2400" i="0" b="0" baseline="0">
          <a:solidFill>
            <a:schemeClr val="tx1">
              <a:alpha val="100000"/>
            </a:schemeClr>
          </a:solidFill>
          <a:latin typeface="Arial"/>
          <a:ea typeface="Arial"/>
          <a:sym typeface="Arial"/>
        </a:defRPr>
      </a:lvl3pPr>
      <a:lvl4pPr algn="l" marL="1600200" indent="-228600" lvl="3" defTabSz="914400" latinLnBrk="0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i="0" b="0" baseline="0">
          <a:solidFill>
            <a:schemeClr val="tx1">
              <a:alpha val="100000"/>
            </a:schemeClr>
          </a:solidFill>
          <a:latin typeface="Arial"/>
          <a:ea typeface="Arial"/>
          <a:sym typeface="Arial"/>
        </a:defRPr>
      </a:lvl4pPr>
      <a:lvl5pPr algn="l" marL="2057400" indent="-228600" lvl="4" defTabSz="914400" latinLnBrk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i="0" b="0" baseline="0">
          <a:solidFill>
            <a:schemeClr val="tx1">
              <a:alpha val="100000"/>
            </a:schemeClr>
          </a:solidFill>
          <a:latin typeface="Arial"/>
          <a:ea typeface="Arial"/>
          <a:sym typeface="Arial"/>
        </a:defRPr>
      </a:lvl5pPr>
    </p:bodyStyle>
    <p:otherStyle/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pimage3.jpg"/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2" Type="http://schemas.openxmlformats.org/officeDocument/2006/relationships/image" Target="../media/7c60b6e4-c099-4c9d-a6a6-3fd1850219cd.png"/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149f9e5c-9903-47ef-b4f9-5e98d8716e0e.png"/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3a2290dc-6975-4d9d-b284-1ef869f25475.png"/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2" Type="http://schemas.openxmlformats.org/officeDocument/2006/relationships/image" Target="../media/61a13a50-e599-4fa3-b2e1-5daf61542509.png"/><Relationship Id="rId3" Type="http://schemas.openxmlformats.org/officeDocument/2006/relationships/image" Target="../media/920ae229-0b1a-4088-8ab8-b03432a6c1b5.png"/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2" Type="http://schemas.openxmlformats.org/officeDocument/2006/relationships/image" Target="../media/00409460-8c4b-44eb-a256-e87f59414b0a.png"/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2" Type="http://schemas.openxmlformats.org/officeDocument/2006/relationships/image" Target="../media/ef38757d-266d-4f67-8bf4-1dd875956537.jpeg"/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b3be533f-3843-49d5-9b60-c0e8c6db76c9.jpeg"/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ea4d058b-7177-44b8-bfa3-e01ada9a8478.png"/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ae38d99e-f175-48e9-84c1-0eb05b8c71b0.png"/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4" Type="http://schemas.openxmlformats.org/officeDocument/2006/relationships/image" Target="../media/5df4a724-41ad-435b-aa39-ac99f5582917.jpeg"/><Relationship Id="rId3" Type="http://schemas.openxmlformats.org/officeDocument/2006/relationships/image" Target="../media/66938d1d-beb1-48e1-bc09-5e35cf72b9ae.jpeg"/><Relationship Id="rId2" Type="http://schemas.openxmlformats.org/officeDocument/2006/relationships/image" Target="../media/da4d1a6b-3951-42a5-b917-62505382ac8a.jpeg"/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b97a278f-99af-4aa0-8687-c0753ab27ac7.png"/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4e"/>
          <p:cNvSpPr/>
          <p:nvPr>
            <p:ph type="ctrTitle" idx="0"/>
          </p:nvPr>
        </p:nvSpPr>
        <p:spPr>
          <a:xfrm>
            <a:off x="395287" y="5157787"/>
            <a:ext cx="6048375" cy="935037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4400" b="0">
                <a:solidFill>
                  <a:srgbClr val="333399"/>
                </a:solidFill>
                <a:latin typeface="Arial"/>
                <a:ea typeface="Arial"/>
              </a:rPr>
              <a:t>Museum Photo</a:t>
            </a:r>
          </a:p>
        </p:txBody>
      </p:sp>
      <p:sp>
        <p:nvSpPr>
          <p:cNvPr id="4" name="84f"/>
          <p:cNvSpPr/>
          <p:nvPr>
            <p:ph type="subTitle" idx="1"/>
          </p:nvPr>
        </p:nvSpPr>
        <p:spPr>
          <a:xfrm>
            <a:off x="468312" y="6021387"/>
            <a:ext cx="5181600" cy="576262"/>
          </a:xfrm>
          <a:prstGeom prst="rect">
            <a:avLst/>
          </a:prstGeom>
        </p:spPr>
        <p:txBody>
          <a:bodyPr wrap="square" lIns="91440" tIns="45720" rIns="91440" bIns="45720"/>
          <a:lstStyle/>
          <a:p>
            <a:pPr algn="l" marL="0" indent="-34290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altLang="ko-KR" sz="2400" b="0">
                <a:solidFill>
                  <a:srgbClr val="3399ff"/>
                </a:solidFill>
                <a:latin typeface="Arial"/>
              </a:rPr>
              <a:t>select your phot</a:t>
            </a:r>
            <a:r>
              <a:rPr lang="en-US" altLang="ko-KR" sz="2400" b="0">
                <a:solidFill>
                  <a:srgbClr val="3399ff"/>
                </a:solidFill>
                <a:latin typeface="Arial"/>
              </a:rPr>
              <a:t>o</a:t>
            </a:r>
            <a:r>
              <a:rPr altLang="ko-KR" sz="2400" b="0">
                <a:solidFill>
                  <a:srgbClr val="3399ff"/>
                </a:solidFill>
                <a:latin typeface="Arial"/>
                <a:ea typeface="Arial"/>
              </a:rPr>
              <a:t> , display my photo</a:t>
            </a:r>
          </a:p>
        </p:txBody>
      </p:sp>
      <p:sp>
        <p:nvSpPr>
          <p:cNvPr id="5" name="nppt_1513642371443561"/>
          <p:cNvSpPr/>
          <p:nvPr/>
        </p:nvSpPr>
        <p:spPr>
          <a:xfrm>
            <a:off x="7467600" y="5544375"/>
            <a:ext cx="1543050" cy="8175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2400" b="0">
                <a:solidFill>
                  <a:srgbClr val="3399ff"/>
                </a:solidFill>
                <a:latin typeface="Arial"/>
              </a:rPr>
              <a:t>박준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2400" b="0">
                <a:solidFill>
                  <a:srgbClr val="3399ff"/>
                </a:solidFill>
                <a:latin typeface="Arial"/>
              </a:rPr>
              <a:t>권민정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68059517322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ko-KR" sz="4400" i="0" b="0" baseline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  <a:sym typeface="Arial"/>
              </a:rPr>
              <a:t>제작과정</a:t>
            </a:r>
          </a:p>
        </p:txBody>
      </p:sp>
      <p:pic>
        <p:nvPicPr>
          <p:cNvPr id="4" name="nppt_151493746421227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61" y="1114425"/>
            <a:ext cx="7590299" cy="5241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903437583468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제작과정</a:t>
            </a:r>
          </a:p>
        </p:txBody>
      </p:sp>
      <p:pic>
        <p:nvPicPr>
          <p:cNvPr id="4" name="nppt_15149374642123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052" y="971776"/>
            <a:ext cx="5743894" cy="528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49374642122305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사용예시</a:t>
            </a:r>
          </a:p>
        </p:txBody>
      </p:sp>
      <p:pic>
        <p:nvPicPr>
          <p:cNvPr id="4" name="nppt_1515115217059284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212" y="1257300"/>
            <a:ext cx="6057900" cy="4129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041548282500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제작과정</a:t>
            </a:r>
          </a:p>
        </p:txBody>
      </p:sp>
      <p:pic>
        <p:nvPicPr>
          <p:cNvPr id="4" name="nppt_151504154828251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5713" y="1488847"/>
            <a:ext cx="1071562" cy="4301217"/>
          </a:xfrm>
          <a:prstGeom prst="rect">
            <a:avLst/>
          </a:prstGeom>
        </p:spPr>
      </p:pic>
      <p:pic>
        <p:nvPicPr>
          <p:cNvPr id="5" name="nppt_1515041548282519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1391" y="1488847"/>
            <a:ext cx="1857375" cy="4234542"/>
          </a:xfrm>
          <a:prstGeom prst="rect">
            <a:avLst/>
          </a:prstGeom>
        </p:spPr>
      </p:pic>
      <p:sp>
        <p:nvSpPr>
          <p:cNvPr id="6" name="nppt_15151152170593338"/>
          <p:cNvSpPr/>
          <p:nvPr/>
        </p:nvSpPr>
        <p:spPr>
          <a:xfrm>
            <a:off x="2228850" y="5906325"/>
            <a:ext cx="2343150" cy="369825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Arial"/>
                <a:ea typeface="Arial"/>
              </a:rPr>
              <a:t>이미지 저장 DB Table</a:t>
            </a:r>
            <a:br>
              <a:rPr lang="en-US" altLang="ko-KR"/>
            </a:br>
          </a:p>
        </p:txBody>
      </p:sp>
      <p:sp>
        <p:nvSpPr>
          <p:cNvPr id="7" name="nppt_15151152170593582"/>
          <p:cNvSpPr/>
          <p:nvPr/>
        </p:nvSpPr>
        <p:spPr>
          <a:xfrm>
            <a:off x="5314950" y="5906325"/>
            <a:ext cx="1714499" cy="37935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Arial"/>
                <a:ea typeface="Arial"/>
              </a:rPr>
              <a:t>해시태그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49374642122400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사용예시</a:t>
            </a:r>
          </a:p>
        </p:txBody>
      </p:sp>
      <p:pic>
        <p:nvPicPr>
          <p:cNvPr id="4" name="nppt_1514937464212240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31259"/>
            <a:ext cx="7315200" cy="4395481"/>
          </a:xfrm>
          <a:prstGeom prst="rect">
            <a:avLst/>
          </a:prstGeom>
        </p:spPr>
      </p:pic>
      <p:sp>
        <p:nvSpPr>
          <p:cNvPr id="5" name="nppt_1515371006107411"/>
          <p:cNvSpPr/>
          <p:nvPr/>
        </p:nvSpPr>
        <p:spPr>
          <a:xfrm>
            <a:off x="7419975" y="2020125"/>
            <a:ext cx="3810000" cy="5461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사진추가</a:t>
            </a:r>
          </a:p>
        </p:txBody>
      </p:sp>
      <p:sp>
        <p:nvSpPr>
          <p:cNvPr id="6" name="nppt_1515371006107437"/>
          <p:cNvSpPr/>
          <p:nvPr/>
        </p:nvSpPr>
        <p:spPr>
          <a:xfrm>
            <a:off x="7324725" y="3934650"/>
            <a:ext cx="3810000" cy="5461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다음 사진보기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70486734110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취약점</a:t>
            </a:r>
          </a:p>
        </p:txBody>
      </p:sp>
      <p:sp>
        <p:nvSpPr>
          <p:cNvPr id="4" name="nppt_1513570486734111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/>
          <a:lstStyle/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해시태그 갯수의 제한 10개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but instagram도 30개로 제한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복수 해시태그 3개까지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한글 6글자 까지 가능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위 문제들 수정가능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74799336274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시장의 단점</a:t>
            </a:r>
          </a:p>
        </p:txBody>
      </p:sp>
      <p:sp>
        <p:nvSpPr>
          <p:cNvPr id="4" name="nppt_1513574799336275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/>
          <a:lstStyle/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해시태그를 이용한 포토뷰어 모바일 어플이 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이미 제작되어 있으나 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모바일 단말기라는 제한이 있다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기존 클라우드 플랫폼이 매우 많고 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유료 결제를 유도하는 특별한 기능이 없음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642371443321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(사용시)장점 </a:t>
            </a:r>
          </a:p>
        </p:txBody>
      </p:sp>
      <p:sp>
        <p:nvSpPr>
          <p:cNvPr id="4" name="nppt_1513642371443322"/>
          <p:cNvSpPr/>
          <p:nvPr>
            <p:ph type="body" idx="1"/>
          </p:nvPr>
        </p:nvSpPr>
        <p:spPr>
          <a:xfrm>
            <a:off x="457199" y="1166018"/>
            <a:ext cx="8229600" cy="4525962"/>
          </a:xfrm>
          <a:prstGeom prst="rect">
            <a:avLst/>
          </a:prstGeom>
        </p:spPr>
        <p:txBody>
          <a:bodyPr/>
          <a:lstStyle/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-해시태그의 장점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폴더별로 사진들을 묶었을때 보다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태그</a:t>
            </a: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 검색을 이용하여 원하는 사진들 추출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이미지 작업하는 사람들에게 효율적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불필요한 데이터 낭비를 최소화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-클라우드의 장</a:t>
            </a: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점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사용기기의 제한에서 벗어날 수 있음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작업환경의 유연성을 가질 수 있음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다른 컨텐츠 정리와 추출에 편리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/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ll dir="d"/>
      </p:transition>
    </mc:Choice>
    <mc:Fallback>
      <p:transition spd="med">
        <p:pull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49374642123213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향후계획</a:t>
            </a:r>
          </a:p>
        </p:txBody>
      </p:sp>
      <p:sp>
        <p:nvSpPr>
          <p:cNvPr id="4" name="nppt_15149374642123283"/>
          <p:cNvSpPr/>
          <p:nvPr/>
        </p:nvSpPr>
        <p:spPr>
          <a:xfrm>
            <a:off x="238125" y="1362900"/>
            <a:ext cx="8562975" cy="30082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/>
            </a:r>
          </a:p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/>
            </a:r>
          </a:p>
        </p:txBody>
      </p:sp>
      <p:sp>
        <p:nvSpPr>
          <p:cNvPr id="5" name="nppt_15149374642123581"/>
          <p:cNvSpPr/>
          <p:nvPr>
            <p:ph type="body" idx="1"/>
          </p:nvPr>
        </p:nvSpPr>
        <p:spPr>
          <a:xfrm>
            <a:off x="457199" y="1268412"/>
            <a:ext cx="8229600" cy="4525962"/>
          </a:xfrm>
          <a:prstGeom prst="rect">
            <a:avLst/>
          </a:prstGeom>
        </p:spPr>
        <p:txBody>
          <a:bodyPr/>
          <a:lstStyle/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/>
            </a:r>
          </a:p>
          <a:p>
            <a:pPr marL="0" lvl="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>프로그램 자체 이미지 편집기능 추가</a:t>
            </a:r>
          </a:p>
          <a:p>
            <a:pPr marL="0" lvl="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>즐겨찾기 기능 추가</a:t>
            </a:r>
          </a:p>
          <a:p>
            <a:pPr marL="0" lvl="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>모바일일 경우 자체 카메라 촬영 기능 추가</a:t>
            </a:r>
          </a:p>
          <a:p>
            <a:pPr marL="0" lvl="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>해시태그 편집 기능 추가</a:t>
            </a:r>
          </a:p>
          <a:p>
            <a:pPr marL="0" lvl="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>디자인개선</a:t>
            </a:r>
          </a:p>
          <a:p>
            <a:pPr marL="0" lvl="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3200">
                <a:solidFill>
                  <a:srgbClr val="000000"/>
                </a:solidFill>
                <a:latin typeface="Arial"/>
                <a:ea typeface="Arial"/>
              </a:rPr>
              <a:t>UI개선</a:t>
            </a:r>
          </a:p>
          <a:p>
            <a:pPr marL="0" lvl="0">
              <a:lnSpc>
                <a:spcPct val="100000"/>
              </a:lnSpc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/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49374642121648"/>
          <p:cNvSpPr/>
          <p:nvPr/>
        </p:nvSpPr>
        <p:spPr>
          <a:xfrm>
            <a:off x="2043112" y="2448750"/>
            <a:ext cx="5057775" cy="20938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6600">
                <a:latin typeface="Arial"/>
                <a:ea typeface="Arial"/>
              </a:rPr>
              <a:t>Thank you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6600">
                <a:latin typeface="Arial"/>
                <a:ea typeface="Arial"/>
              </a:rPr>
              <a:t>Q&amp;A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a002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>
                <a:latin typeface="Arial"/>
                <a:ea typeface="Arial"/>
              </a:rPr>
              <a:t>목차</a:t>
            </a:r>
            <a:br>
              <a:rPr lang="en-US" altLang="ko-KR"/>
            </a:br>
          </a:p>
        </p:txBody>
      </p:sp>
      <p:sp>
        <p:nvSpPr>
          <p:cNvPr id="4" name="nppt_1515041548282195"/>
          <p:cNvSpPr/>
          <p:nvPr/>
        </p:nvSpPr>
        <p:spPr>
          <a:xfrm>
            <a:off x="679450" y="1269691"/>
            <a:ext cx="5238750" cy="446557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1. Museum photo?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2. 기획의도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3. 화면정의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4. 제작과정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5. 사용예시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6. 시장상황과 장단점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7. 결과 및 향후계획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747993361035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ko-KR" sz="4400" i="0" b="0" baseline="0">
                <a:solidFill>
                  <a:srgbClr val="000000"/>
                </a:solidFill>
                <a:latin typeface="Arial"/>
                <a:ea typeface="Arial"/>
                <a:sym typeface="Arial"/>
              </a:rPr>
              <a:t>Meseum + Photo</a:t>
            </a:r>
          </a:p>
        </p:txBody>
      </p:sp>
      <p:pic>
        <p:nvPicPr>
          <p:cNvPr id="4" name="nppt_1513574799336104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399" y="1343687"/>
            <a:ext cx="7315200" cy="4880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041548282149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Meseum + Photo ?</a:t>
            </a:r>
          </a:p>
        </p:txBody>
      </p:sp>
      <p:pic>
        <p:nvPicPr>
          <p:cNvPr id="4" name="nppt_151504154828215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399" y="1268411"/>
            <a:ext cx="7315200" cy="4882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115217059162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4400" b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</a:rPr>
              <a:t>Meseum + Photo</a:t>
            </a:r>
          </a:p>
        </p:txBody>
      </p:sp>
      <p:pic>
        <p:nvPicPr>
          <p:cNvPr id="4" name="nppt_151511521705917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1268412"/>
            <a:ext cx="73152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74799336514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ko-KR" sz="4400" i="0" b="0" baseline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  <a:sym typeface="Arial"/>
              </a:rPr>
              <a:t>기획의도</a:t>
            </a:r>
            <a:br>
              <a:rPr lang="en-US" altLang="ko-KR"/>
            </a:br>
          </a:p>
        </p:txBody>
      </p:sp>
      <p:sp>
        <p:nvSpPr>
          <p:cNvPr id="4" name="nppt_1513574799336515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/>
          <a:lstStyle/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사진</a:t>
            </a: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is 데이터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32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원하는</a:t>
            </a: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 사진에 태그를 입력한 후 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추출하여 볼 수 있는 프로그램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Cloud + Hashtag 의 결합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기존의 클라우드 서비스에서 제공하지 않음</a:t>
            </a: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 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기존의 SNS도 </a:t>
            </a: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검색시 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rgbClr val="000000"/>
                </a:solidFill>
                <a:latin typeface="Arial"/>
              </a:rPr>
              <a:t>"복수 해쉬태그"를 </a:t>
            </a: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지원하지는 않음 </a:t>
            </a:r>
          </a:p>
          <a:p>
            <a:pPr algn="l" marL="342900" indent="-3429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70486734223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ko-KR" sz="4400" i="0" b="0" baseline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  <a:sym typeface="Arial"/>
              </a:rPr>
              <a:t>기획의도</a:t>
            </a:r>
            <a:br>
              <a:rPr lang="en-US" altLang="ko-KR"/>
            </a:br>
          </a:p>
        </p:txBody>
      </p:sp>
      <p:pic>
        <p:nvPicPr>
          <p:cNvPr id="4" name="nppt_151357048673425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50" y="1635578"/>
            <a:ext cx="4104970" cy="3586842"/>
          </a:xfrm>
          <a:prstGeom prst="rect">
            <a:avLst/>
          </a:prstGeom>
        </p:spPr>
      </p:pic>
      <p:sp>
        <p:nvSpPr>
          <p:cNvPr id="5" name="nppt_1515115217059848"/>
          <p:cNvSpPr/>
          <p:nvPr/>
        </p:nvSpPr>
        <p:spPr>
          <a:xfrm>
            <a:off x="4867275" y="1848675"/>
            <a:ext cx="3810000" cy="32940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클라우드 서비스란 ?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/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외부저장공간에 인터넷을 통하여 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소프트웨어나 컨텐츠를 저장하고 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사용자가 필요할때 마다 꺼내쓰는 서비스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/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ex)아이클라우드,네이버클라우드,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구글드라이브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/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가입한 계정을 통해 로그인만 하면</a:t>
            </a:r>
          </a:p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기기제한이 없이 이용 가능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5115217059885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ko-KR" sz="4400" i="0" b="0" baseline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  <a:sym typeface="Arial"/>
              </a:rPr>
              <a:t>기획의도</a:t>
            </a:r>
            <a:br>
              <a:rPr lang="en-US" altLang="ko-KR"/>
            </a:br>
          </a:p>
        </p:txBody>
      </p:sp>
      <p:pic>
        <p:nvPicPr>
          <p:cNvPr id="4" name="nppt_151511521705988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033" y="1441298"/>
            <a:ext cx="2857227" cy="4431241"/>
          </a:xfrm>
          <a:prstGeom prst="rect">
            <a:avLst/>
          </a:prstGeom>
        </p:spPr>
      </p:pic>
      <p:pic>
        <p:nvPicPr>
          <p:cNvPr id="5" name="nppt_151511521705988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368" y="1567102"/>
            <a:ext cx="2587262" cy="3723795"/>
          </a:xfrm>
          <a:prstGeom prst="rect">
            <a:avLst/>
          </a:prstGeom>
        </p:spPr>
      </p:pic>
      <p:pic>
        <p:nvPicPr>
          <p:cNvPr id="6" name="nppt_1515115217059888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6874" y="1567102"/>
            <a:ext cx="2543447" cy="3763606"/>
          </a:xfrm>
          <a:prstGeom prst="rect">
            <a:avLst/>
          </a:prstGeom>
        </p:spPr>
      </p:pic>
      <p:cxnSp>
        <p:nvCxnSpPr>
          <p:cNvPr id="7" name="nppt_1515115217059889"/>
          <p:cNvCxnSpPr/>
          <p:nvPr/>
        </p:nvCxnSpPr>
        <p:spPr>
          <a:xfrm flipV="1">
            <a:off x="886810" y="2990520"/>
            <a:ext cx="1024758" cy="1"/>
          </a:xfrm>
          <a:prstGeom prst="line">
            <a:avLst/>
          </a:prstGeom>
          <a:ln w="25400" cmpd="sng" cap="flat">
            <a:solidFill>
              <a:srgbClr val="00b050"/>
            </a:solidFill>
            <a:prstDash val="solid"/>
            <a:round/>
          </a:ln>
        </p:spPr>
      </p:cxnSp>
      <p:cxnSp>
        <p:nvCxnSpPr>
          <p:cNvPr id="8" name="nppt_1515115217059892"/>
          <p:cNvCxnSpPr/>
          <p:nvPr/>
        </p:nvCxnSpPr>
        <p:spPr>
          <a:xfrm>
            <a:off x="5035112" y="5286375"/>
            <a:ext cx="827689" cy="1"/>
          </a:xfrm>
          <a:prstGeom prst="line">
            <a:avLst/>
          </a:prstGeom>
          <a:ln w="25400" cmpd="sng" cap="flat">
            <a:solidFill>
              <a:srgbClr val="00b050"/>
            </a:solidFill>
            <a:prstDash val="solid"/>
            <a:round/>
          </a:ln>
        </p:spPr>
      </p:cxnSp>
      <p:cxnSp>
        <p:nvCxnSpPr>
          <p:cNvPr id="9" name="nppt_1515115217059895"/>
          <p:cNvCxnSpPr/>
          <p:nvPr/>
        </p:nvCxnSpPr>
        <p:spPr>
          <a:xfrm>
            <a:off x="7951732" y="5384909"/>
            <a:ext cx="768569" cy="19707"/>
          </a:xfrm>
          <a:prstGeom prst="line">
            <a:avLst/>
          </a:prstGeom>
          <a:ln w="25400" cmpd="sng" cap="flat">
            <a:solidFill>
              <a:srgbClr val="00b050"/>
            </a:solidFill>
            <a:prstDash val="solid"/>
            <a:round/>
          </a:ln>
        </p:spPr>
      </p:cxnSp>
      <p:sp>
        <p:nvSpPr>
          <p:cNvPr id="10" name="nppt_15151152170594841"/>
          <p:cNvSpPr/>
          <p:nvPr/>
        </p:nvSpPr>
        <p:spPr>
          <a:xfrm>
            <a:off x="2622775" y="5800869"/>
            <a:ext cx="6636883" cy="634483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spcAft>
                <a:spcPts val="0"/>
              </a:spcAft>
              <a:buNone/>
            </a:pPr>
            <a:r>
              <a:rPr altLang="ko-KR" sz="18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컨텐츠의 양이 방대하며 복수 해시태그 검색 지원이 되지 않음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68059517265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ko-KR" sz="4400" i="0" b="0" baseline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  <a:sym typeface="Arial"/>
              </a:rPr>
              <a:t>개발일정</a:t>
            </a:r>
          </a:p>
        </p:txBody>
      </p:sp>
      <p:sp>
        <p:nvSpPr>
          <p:cNvPr id="4" name="nppt_1513568059517266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/>
          <a:lstStyle/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buFontTx" pitchFamily="2" charset="2"/>
              <a:buChar char="•"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1주차 - 아이디어 회의 및 구상 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        </a:t>
            </a:r>
            <a:r>
              <a:rPr altLang="ko-KR" sz="32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    </a:t>
            </a:r>
            <a:r>
              <a:rPr altLang="ko-KR" sz="3200" b="0">
                <a:solidFill>
                  <a:schemeClr val="tx1">
                    <a:alpha val="100000"/>
                  </a:schemeClr>
                </a:solidFill>
                <a:latin typeface="Arial"/>
                <a:ea typeface="Arial"/>
              </a:rPr>
              <a:t>    </a:t>
            </a: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플로우차트 작성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2주차 - 개발  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>3주차 - 수정 및 보완 </a:t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  <a:p>
            <a:pPr algn="l" marL="342900" indent="-342900" lvl="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3200" b="0">
                <a:solidFill>
                  <a:schemeClr val="tx1">
                    <a:alpha val="100000"/>
                  </a:schemeClr>
                </a:solidFill>
                <a:latin typeface="Arial"/>
              </a:rPr>
              <a:t/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13568059517306"/>
          <p:cNvSpPr/>
          <p:nvPr>
            <p:ph type="title" idx="0"/>
          </p:nvPr>
        </p:nvSpPr>
        <p:spPr>
          <a:xfrm>
            <a:off x="374650" y="287337"/>
            <a:ext cx="8229600" cy="981075"/>
          </a:xfrm>
          <a:prstGeom prst="rect">
            <a:avLst/>
          </a:prstGeom>
        </p:spPr>
        <p:txBody>
          <a:bodyPr/>
          <a:lstStyle/>
          <a:p>
            <a:pPr algn="ctr" marL="0" indent="0" lvl="0" defTabSz="91440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altLang="ko-KR" sz="4400" i="0" b="0" baseline="0">
                <a:solidFill>
                  <a:schemeClr val="tx2">
                    <a:alpha val="100000"/>
                  </a:schemeClr>
                </a:solidFill>
                <a:latin typeface="Arial"/>
                <a:ea typeface="Arial"/>
                <a:sym typeface="Arial"/>
              </a:rPr>
              <a:t>화면정의</a:t>
            </a:r>
          </a:p>
        </p:txBody>
      </p:sp>
      <p:pic>
        <p:nvPicPr>
          <p:cNvPr id="4" name="nppt_151390343758327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668" y="1847850"/>
            <a:ext cx="7818664" cy="3917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deff1"/>
      </a:accent5>
      <a:accent6>
        <a:srgbClr val="3939ab"/>
      </a:accent6>
      <a:hlink>
        <a:srgbClr val="009999"/>
      </a:hlink>
      <a:folHlink>
        <a:srgbClr val="99cc00"/>
      </a:folHlink>
    </a:clrScheme>
    <a:fontScheme name="">
      <a:majorFont>
        <a:latin typeface="굴림"/>
        <a:ea typeface="굴림"/>
        <a:cs typeface=""/>
        <a:font script="Hang" typeface="굴림"/>
      </a:majorFont>
      <a:minorFont>
        <a:latin typeface="굴림"/>
        <a:ea typeface="굴림"/>
        <a:cs typeface=""/>
        <a:font script="Hang" typeface="굴림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</dc:title>
  <dc:creator>Mariajose</dc:creator>
  <cp:lastModifiedBy>귤좋아해(lavendercheek)</cp:lastModifiedBy>
  <dcterms:modified xsi:type="dcterms:W3CDTF">2018-01-08T01:47:14Z</dcterms:modified>
</cp:coreProperties>
</file>