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3" r:id="rId2"/>
    <p:sldId id="333" r:id="rId3"/>
    <p:sldId id="349" r:id="rId4"/>
    <p:sldId id="344" r:id="rId5"/>
    <p:sldId id="345" r:id="rId6"/>
    <p:sldId id="346" r:id="rId7"/>
    <p:sldId id="347"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51" r:id="rId33"/>
    <p:sldId id="352" r:id="rId34"/>
    <p:sldId id="301" r:id="rId35"/>
    <p:sldId id="350" r:id="rId36"/>
    <p:sldId id="378" r:id="rId37"/>
    <p:sldId id="379" r:id="rId38"/>
    <p:sldId id="380" r:id="rId39"/>
    <p:sldId id="381" r:id="rId40"/>
    <p:sldId id="382" r:id="rId4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A73881-06F5-955D-0E53-ED9B0403261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F8BD27B-1365-EE2A-5725-D12E7102F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B49935C-D729-426C-D0C2-F126F84AE58E}"/>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5" name="바닥글 개체 틀 4">
            <a:extLst>
              <a:ext uri="{FF2B5EF4-FFF2-40B4-BE49-F238E27FC236}">
                <a16:creationId xmlns:a16="http://schemas.microsoft.com/office/drawing/2014/main" id="{909DEF43-87B1-F01A-D5D4-E00799ECE02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82F5B30-E880-65A7-1CEB-1B330048CFC2}"/>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420424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E51CEE-84FB-364F-91CE-A21CAA48345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62A2EBC-76F2-655B-C2E9-FA833EE4B32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F563B0-D822-AC49-94D8-868EE84C71A6}"/>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5" name="바닥글 개체 틀 4">
            <a:extLst>
              <a:ext uri="{FF2B5EF4-FFF2-40B4-BE49-F238E27FC236}">
                <a16:creationId xmlns:a16="http://schemas.microsoft.com/office/drawing/2014/main" id="{DDE1E343-798C-4488-468C-B9BF7F89BFB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C77DBC2-FB45-0FF0-4278-DE0792AE4B1D}"/>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2940393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478D634-E337-47AB-C062-50707C44884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DF520E1-6F69-1F9E-8158-1F3E0ACF76D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4EF278C-0D42-5CD3-EC56-817F373FCC15}"/>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5" name="바닥글 개체 틀 4">
            <a:extLst>
              <a:ext uri="{FF2B5EF4-FFF2-40B4-BE49-F238E27FC236}">
                <a16:creationId xmlns:a16="http://schemas.microsoft.com/office/drawing/2014/main" id="{3BF6D2F9-FDE5-9151-1DFD-4AC3C9CA00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9298F92-72CF-486B-0DB3-5732AB71F8B5}"/>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120123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A5CBA3-099A-E4B4-705B-370EFE32351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FFE24D4-4BA1-BBEB-6F1D-6DD23EEA522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23840E7-35B6-C1FA-D5D6-017DAB89E1EF}"/>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5" name="바닥글 개체 틀 4">
            <a:extLst>
              <a:ext uri="{FF2B5EF4-FFF2-40B4-BE49-F238E27FC236}">
                <a16:creationId xmlns:a16="http://schemas.microsoft.com/office/drawing/2014/main" id="{CA17A462-134F-B515-D278-B87708E54CC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D63FCBF-02F8-8496-6184-79713AE18508}"/>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405161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F5B838-4666-B877-2B9C-06B06292F7B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3158FCD-D94D-A3EB-3378-F023974B1C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00442A6-480C-C170-EA9D-7F1614EE0C5E}"/>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5" name="바닥글 개체 틀 4">
            <a:extLst>
              <a:ext uri="{FF2B5EF4-FFF2-40B4-BE49-F238E27FC236}">
                <a16:creationId xmlns:a16="http://schemas.microsoft.com/office/drawing/2014/main" id="{85C1F988-F347-B189-40F6-219C1AA4BC9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A7CC4AF-FE3E-3163-DCC4-2F3F7051FC9A}"/>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150268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12E630-0CB4-D1B8-F93B-E3C50E15CC6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5EDC4D9-81A2-F590-7838-BA9435151DE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97A50A9-DD9C-31F4-DA79-0106F01AE5C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B90CBA7A-3457-FE7C-0035-A7D007F4369D}"/>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6" name="바닥글 개체 틀 5">
            <a:extLst>
              <a:ext uri="{FF2B5EF4-FFF2-40B4-BE49-F238E27FC236}">
                <a16:creationId xmlns:a16="http://schemas.microsoft.com/office/drawing/2014/main" id="{1C56A274-143F-AEC4-5E26-D041C5B7813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D228020-466D-C50A-89A2-7993A49EB982}"/>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397392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967A2B-1D50-3358-42C8-00CAFDFE91B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FDBAC5C-67DB-0FBA-4A0D-2A6CB872E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819D9B2-1787-9C4A-D47B-7EF67632E62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FAD40C7-1229-93DD-4FA5-4F273A515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ED2F54A-4E88-3B6E-EEAC-2B598D129FDF}"/>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12AF7AF-0680-5DC8-8DA3-8A3F6B51D36E}"/>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8" name="바닥글 개체 틀 7">
            <a:extLst>
              <a:ext uri="{FF2B5EF4-FFF2-40B4-BE49-F238E27FC236}">
                <a16:creationId xmlns:a16="http://schemas.microsoft.com/office/drawing/2014/main" id="{250FBEB8-F7AD-4DA6-092F-E5BECC0855A6}"/>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0C736F9-8142-7343-57C4-A5A771D1CCD8}"/>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326113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0B3C56-7EAC-1E6A-997A-A3E799593D7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9732DA9-3627-A0B4-704A-4BED40F70F64}"/>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4" name="바닥글 개체 틀 3">
            <a:extLst>
              <a:ext uri="{FF2B5EF4-FFF2-40B4-BE49-F238E27FC236}">
                <a16:creationId xmlns:a16="http://schemas.microsoft.com/office/drawing/2014/main" id="{F468C648-45EC-AE8F-1620-A8B26FB8AC2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2EC39DB-7156-D809-AAEC-E75C81E521F7}"/>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13222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74AD309-2B32-4BC1-846D-3F413215AB79}"/>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3" name="바닥글 개체 틀 2">
            <a:extLst>
              <a:ext uri="{FF2B5EF4-FFF2-40B4-BE49-F238E27FC236}">
                <a16:creationId xmlns:a16="http://schemas.microsoft.com/office/drawing/2014/main" id="{1839CB53-03E7-BB0D-E33B-97F1666328D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D4C2D89-7A80-912E-2688-6E75ABBCF652}"/>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434546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1C94CA-F68B-02E6-4AC3-FFA2280551A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1160BF6-A949-ECB4-2294-46DAA3EF9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008B2A0-F1AE-8B97-7B32-3989B20C6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B5E209E-3453-414C-3B2D-D4FD8DF65751}"/>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6" name="바닥글 개체 틀 5">
            <a:extLst>
              <a:ext uri="{FF2B5EF4-FFF2-40B4-BE49-F238E27FC236}">
                <a16:creationId xmlns:a16="http://schemas.microsoft.com/office/drawing/2014/main" id="{14BDCB40-7A5B-9A11-06B3-29937F9FAB6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76F9994-DF06-5BF7-AFC0-E8A1D462157E}"/>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210756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DFF2BA-092C-E68C-B122-1A5D077F509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49922E5-F117-1C16-2F6A-3EA91BB1D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35BBB75-F86F-F345-9373-9A7A3B062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60E164B-8769-CE8B-E7F8-3FD509E73118}"/>
              </a:ext>
            </a:extLst>
          </p:cNvPr>
          <p:cNvSpPr>
            <a:spLocks noGrp="1"/>
          </p:cNvSpPr>
          <p:nvPr>
            <p:ph type="dt" sz="half" idx="10"/>
          </p:nvPr>
        </p:nvSpPr>
        <p:spPr/>
        <p:txBody>
          <a:bodyPr/>
          <a:lstStyle/>
          <a:p>
            <a:fld id="{69AB9442-EB5F-46E8-920C-D2E16AE03FCF}" type="datetimeFigureOut">
              <a:rPr lang="ko-KR" altLang="en-US" smtClean="0"/>
              <a:t>2024-12-10</a:t>
            </a:fld>
            <a:endParaRPr lang="ko-KR" altLang="en-US"/>
          </a:p>
        </p:txBody>
      </p:sp>
      <p:sp>
        <p:nvSpPr>
          <p:cNvPr id="6" name="바닥글 개체 틀 5">
            <a:extLst>
              <a:ext uri="{FF2B5EF4-FFF2-40B4-BE49-F238E27FC236}">
                <a16:creationId xmlns:a16="http://schemas.microsoft.com/office/drawing/2014/main" id="{B68613C4-9CB1-A296-1A8F-57745B9EBD7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8CC14A7-BE60-D162-1F42-F2AF02C8A6C6}"/>
              </a:ext>
            </a:extLst>
          </p:cNvPr>
          <p:cNvSpPr>
            <a:spLocks noGrp="1"/>
          </p:cNvSpPr>
          <p:nvPr>
            <p:ph type="sldNum" sz="quarter" idx="12"/>
          </p:nvPr>
        </p:nvSpPr>
        <p:spPr/>
        <p:txBody>
          <a:body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113771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74BA16C-20EC-C5A1-E770-6AE5FB7D1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1777307-A83A-0B9F-6A80-E4AA17AB7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CA71EFF-5619-88F2-7B32-6F2122EA1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AB9442-EB5F-46E8-920C-D2E16AE03FCF}" type="datetimeFigureOut">
              <a:rPr lang="ko-KR" altLang="en-US" smtClean="0"/>
              <a:t>2024-12-10</a:t>
            </a:fld>
            <a:endParaRPr lang="ko-KR" altLang="en-US"/>
          </a:p>
        </p:txBody>
      </p:sp>
      <p:sp>
        <p:nvSpPr>
          <p:cNvPr id="5" name="바닥글 개체 틀 4">
            <a:extLst>
              <a:ext uri="{FF2B5EF4-FFF2-40B4-BE49-F238E27FC236}">
                <a16:creationId xmlns:a16="http://schemas.microsoft.com/office/drawing/2014/main" id="{0646E137-6E77-3823-01ED-80E9EA3D46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EAF90A8D-6417-E5F8-A5D8-8798001F0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0ADDFA-AD05-4146-8FC9-C7A9EFADE28A}" type="slidenum">
              <a:rPr lang="ko-KR" altLang="en-US" smtClean="0"/>
              <a:t>‹#›</a:t>
            </a:fld>
            <a:endParaRPr lang="ko-KR" altLang="en-US"/>
          </a:p>
        </p:txBody>
      </p:sp>
    </p:spTree>
    <p:extLst>
      <p:ext uri="{BB962C8B-B14F-4D97-AF65-F5344CB8AC3E}">
        <p14:creationId xmlns:p14="http://schemas.microsoft.com/office/powerpoint/2010/main" val="3333948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FF820C-F23E-6533-5B6E-172669FE1A04}"/>
              </a:ext>
            </a:extLst>
          </p:cNvPr>
          <p:cNvSpPr>
            <a:spLocks noGrp="1"/>
          </p:cNvSpPr>
          <p:nvPr>
            <p:ph type="ctrTitle"/>
          </p:nvPr>
        </p:nvSpPr>
        <p:spPr>
          <a:xfrm>
            <a:off x="1523999" y="1122363"/>
            <a:ext cx="9594273" cy="2387600"/>
          </a:xfrm>
        </p:spPr>
        <p:txBody>
          <a:bodyPr/>
          <a:lstStyle/>
          <a:p>
            <a:r>
              <a:rPr lang="en-US" altLang="ko-KR" dirty="0"/>
              <a:t>Team V1V1</a:t>
            </a:r>
            <a:r>
              <a:rPr lang="ko-KR" altLang="en-US" dirty="0"/>
              <a:t> </a:t>
            </a:r>
            <a:r>
              <a:rPr lang="en-US" altLang="ko-KR" dirty="0" err="1" smtClean="0"/>
              <a:t>Main_Presentation</a:t>
            </a:r>
            <a:endParaRPr lang="ko-KR" altLang="en-US" dirty="0"/>
          </a:p>
        </p:txBody>
      </p:sp>
      <p:sp>
        <p:nvSpPr>
          <p:cNvPr id="3" name="부제목 2">
            <a:extLst>
              <a:ext uri="{FF2B5EF4-FFF2-40B4-BE49-F238E27FC236}">
                <a16:creationId xmlns:a16="http://schemas.microsoft.com/office/drawing/2014/main" id="{600922C9-990D-4841-3D52-2BE095564AAB}"/>
              </a:ext>
            </a:extLst>
          </p:cNvPr>
          <p:cNvSpPr>
            <a:spLocks noGrp="1"/>
          </p:cNvSpPr>
          <p:nvPr>
            <p:ph type="subTitle" idx="1"/>
          </p:nvPr>
        </p:nvSpPr>
        <p:spPr>
          <a:xfrm>
            <a:off x="1524000" y="3875052"/>
            <a:ext cx="9428018" cy="1952660"/>
          </a:xfrm>
        </p:spPr>
        <p:txBody>
          <a:bodyPr>
            <a:normAutofit/>
          </a:bodyPr>
          <a:lstStyle/>
          <a:p>
            <a:r>
              <a:rPr lang="en-US" altLang="ko-KR" sz="4400" b="1" i="1" dirty="0"/>
              <a:t>Image </a:t>
            </a:r>
            <a:r>
              <a:rPr lang="en-US" altLang="ko-KR" sz="4400" b="1" i="1" dirty="0" smtClean="0"/>
              <a:t>generation </a:t>
            </a:r>
            <a:r>
              <a:rPr lang="en-US" altLang="ko-KR" sz="4400" b="1" i="1" dirty="0"/>
              <a:t>Challenge</a:t>
            </a:r>
          </a:p>
          <a:p>
            <a:r>
              <a:rPr lang="ko-KR" altLang="en-US" sz="2800" b="1" dirty="0"/>
              <a:t>김다현</a:t>
            </a:r>
            <a:r>
              <a:rPr lang="en-US" altLang="ko-KR" sz="2800" b="1" dirty="0"/>
              <a:t>(Kim </a:t>
            </a:r>
            <a:r>
              <a:rPr lang="en-US" altLang="ko-KR" sz="2800" b="1" dirty="0" err="1"/>
              <a:t>Dahyun</a:t>
            </a:r>
            <a:r>
              <a:rPr lang="en-US" altLang="ko-KR" sz="2800" b="1" dirty="0"/>
              <a:t>),</a:t>
            </a:r>
          </a:p>
          <a:p>
            <a:r>
              <a:rPr lang="ko-KR" altLang="en-US" sz="2800" b="1" dirty="0"/>
              <a:t>박준우</a:t>
            </a:r>
            <a:r>
              <a:rPr lang="en-US" altLang="ko-KR" sz="2800" b="1" dirty="0"/>
              <a:t>(Park </a:t>
            </a:r>
            <a:r>
              <a:rPr lang="en-US" altLang="ko-KR" sz="2800" b="1" dirty="0" err="1"/>
              <a:t>Junwoo</a:t>
            </a:r>
            <a:r>
              <a:rPr lang="en-US" altLang="ko-KR" sz="2800" b="1" dirty="0"/>
              <a:t>), </a:t>
            </a:r>
            <a:r>
              <a:rPr lang="ko-KR" altLang="en-US" sz="2800" b="1" dirty="0"/>
              <a:t>김건호</a:t>
            </a:r>
            <a:r>
              <a:rPr lang="en-US" altLang="ko-KR" sz="2800" b="1" dirty="0"/>
              <a:t>(Kim </a:t>
            </a:r>
            <a:r>
              <a:rPr lang="en-US" altLang="ko-KR" sz="2800" b="1" dirty="0" err="1"/>
              <a:t>Geonho</a:t>
            </a:r>
            <a:r>
              <a:rPr lang="en-US" altLang="ko-KR" sz="2800" b="1" dirty="0"/>
              <a:t>)</a:t>
            </a:r>
            <a:endParaRPr lang="ko-KR" altLang="en-US" sz="2800" b="1" dirty="0"/>
          </a:p>
        </p:txBody>
      </p:sp>
      <p:cxnSp>
        <p:nvCxnSpPr>
          <p:cNvPr id="4" name="직선 연결선 3">
            <a:extLst>
              <a:ext uri="{FF2B5EF4-FFF2-40B4-BE49-F238E27FC236}">
                <a16:creationId xmlns:a16="http://schemas.microsoft.com/office/drawing/2014/main" id="{C488E2D7-9782-640F-7B73-0874D684BE2E}"/>
              </a:ext>
            </a:extLst>
          </p:cNvPr>
          <p:cNvCxnSpPr/>
          <p:nvPr/>
        </p:nvCxnSpPr>
        <p:spPr>
          <a:xfrm>
            <a:off x="0" y="1030288"/>
            <a:ext cx="12192000" cy="0"/>
          </a:xfrm>
          <a:prstGeom prst="line">
            <a:avLst/>
          </a:prstGeom>
          <a:ln w="28575">
            <a:solidFill>
              <a:srgbClr val="0054D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485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00D96-5358-FBFB-CC19-6F24826C405F}"/>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239AD8BD-9C5A-03FD-9567-AAB2754A6DA7}"/>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9B2815DA-4AE3-F077-CBB0-08AA746CE75D}"/>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DDPM</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C488B30F-7ADC-5783-8365-BE1ACEAFD044}"/>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0" name="TextBox 9">
            <a:extLst>
              <a:ext uri="{FF2B5EF4-FFF2-40B4-BE49-F238E27FC236}">
                <a16:creationId xmlns:a16="http://schemas.microsoft.com/office/drawing/2014/main" id="{2FF3D742-A308-A009-61E0-A86142DAC791}"/>
              </a:ext>
            </a:extLst>
          </p:cNvPr>
          <p:cNvSpPr txBox="1"/>
          <p:nvPr/>
        </p:nvSpPr>
        <p:spPr>
          <a:xfrm>
            <a:off x="481383" y="1542560"/>
            <a:ext cx="6104020" cy="400110"/>
          </a:xfrm>
          <a:prstGeom prst="rect">
            <a:avLst/>
          </a:prstGeom>
          <a:noFill/>
        </p:spPr>
        <p:txBody>
          <a:bodyPr wrap="square">
            <a:spAutoFit/>
          </a:bodyPr>
          <a:lstStyle/>
          <a:p>
            <a:r>
              <a:rPr lang="en-US" altLang="ko-KR" sz="2000" b="1" dirty="0">
                <a:solidFill>
                  <a:schemeClr val="accent2"/>
                </a:solidFill>
              </a:rPr>
              <a:t>Reverse Process (</a:t>
            </a:r>
            <a:r>
              <a:rPr lang="en-US" altLang="ko-KR" sz="2000" dirty="0">
                <a:solidFill>
                  <a:schemeClr val="accent2"/>
                </a:solidFill>
              </a:rPr>
              <a:t>Data restoration</a:t>
            </a:r>
            <a:r>
              <a:rPr lang="en-US" altLang="ko-KR" sz="2000" b="1" dirty="0">
                <a:solidFill>
                  <a:schemeClr val="accent2"/>
                </a:solidFill>
              </a:rPr>
              <a:t>)</a:t>
            </a:r>
            <a:r>
              <a:rPr lang="en-US" altLang="ko-KR" sz="2000" dirty="0">
                <a:solidFill>
                  <a:schemeClr val="accent2"/>
                </a:solidFill>
              </a:rPr>
              <a:t>:</a:t>
            </a:r>
            <a:endParaRPr lang="ko-KR" altLang="en-US" sz="2000" dirty="0">
              <a:solidFill>
                <a:schemeClr val="accent2"/>
              </a:solidFill>
            </a:endParaRPr>
          </a:p>
        </p:txBody>
      </p:sp>
      <p:pic>
        <p:nvPicPr>
          <p:cNvPr id="7" name="그림 6">
            <a:extLst>
              <a:ext uri="{FF2B5EF4-FFF2-40B4-BE49-F238E27FC236}">
                <a16:creationId xmlns:a16="http://schemas.microsoft.com/office/drawing/2014/main" id="{2EB20719-D1E8-5776-2CEC-1A8B7AC4339B}"/>
              </a:ext>
            </a:extLst>
          </p:cNvPr>
          <p:cNvPicPr>
            <a:picLocks noChangeAspect="1"/>
          </p:cNvPicPr>
          <p:nvPr/>
        </p:nvPicPr>
        <p:blipFill>
          <a:blip r:embed="rId2"/>
          <a:stretch>
            <a:fillRect/>
          </a:stretch>
        </p:blipFill>
        <p:spPr>
          <a:xfrm>
            <a:off x="2714153" y="2898747"/>
            <a:ext cx="6763694" cy="752580"/>
          </a:xfrm>
          <a:prstGeom prst="rect">
            <a:avLst/>
          </a:prstGeom>
        </p:spPr>
      </p:pic>
      <p:sp>
        <p:nvSpPr>
          <p:cNvPr id="8" name="TextBox 7">
            <a:extLst>
              <a:ext uri="{FF2B5EF4-FFF2-40B4-BE49-F238E27FC236}">
                <a16:creationId xmlns:a16="http://schemas.microsoft.com/office/drawing/2014/main" id="{4FDE78DD-1E57-4941-0228-79C228DDF60F}"/>
              </a:ext>
            </a:extLst>
          </p:cNvPr>
          <p:cNvSpPr txBox="1"/>
          <p:nvPr/>
        </p:nvSpPr>
        <p:spPr>
          <a:xfrm>
            <a:off x="764185" y="2227611"/>
            <a:ext cx="11642436" cy="369332"/>
          </a:xfrm>
          <a:prstGeom prst="rect">
            <a:avLst/>
          </a:prstGeom>
          <a:noFill/>
        </p:spPr>
        <p:txBody>
          <a:bodyPr wrap="square">
            <a:spAutoFit/>
          </a:bodyPr>
          <a:lstStyle/>
          <a:p>
            <a:r>
              <a:rPr lang="en-US" altLang="ko-KR" dirty="0"/>
              <a:t>The Reverse Diffusion Process restores data by removing noise added during the Forward Process.</a:t>
            </a:r>
            <a:endParaRPr lang="ko-KR" altLang="en-US" dirty="0"/>
          </a:p>
        </p:txBody>
      </p:sp>
      <p:sp>
        <p:nvSpPr>
          <p:cNvPr id="9" name="Rectangle 1">
            <a:extLst>
              <a:ext uri="{FF2B5EF4-FFF2-40B4-BE49-F238E27FC236}">
                <a16:creationId xmlns:a16="http://schemas.microsoft.com/office/drawing/2014/main" id="{C11808F9-A75E-FCAF-D34C-47D454AE2A7D}"/>
              </a:ext>
            </a:extLst>
          </p:cNvPr>
          <p:cNvSpPr>
            <a:spLocks noChangeArrowheads="1"/>
          </p:cNvSpPr>
          <p:nvPr/>
        </p:nvSpPr>
        <p:spPr bwMode="auto">
          <a:xfrm>
            <a:off x="1644073" y="4091816"/>
            <a:ext cx="52432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a:ln>
                  <a:noFill/>
                </a:ln>
                <a:solidFill>
                  <a:srgbClr val="00B0F0"/>
                </a:solidFill>
                <a:effectLst/>
                <a:latin typeface="Arial" panose="020B0604020202020204" pitchFamily="34" charset="0"/>
              </a:rPr>
              <a:t>μ</a:t>
            </a:r>
            <a:r>
              <a:rPr lang="en-US" altLang="ko-KR" b="1" dirty="0">
                <a:solidFill>
                  <a:srgbClr val="00B0F0"/>
                </a:solidFill>
                <a:latin typeface="Arial" panose="020B0604020202020204" pitchFamily="34" charset="0"/>
              </a:rPr>
              <a:t>_</a:t>
            </a:r>
            <a:r>
              <a:rPr kumimoji="0" lang="ko-KR" altLang="ko-KR" sz="1800" b="1" i="0" u="none" strike="noStrike" cap="none" normalizeH="0" baseline="0" dirty="0" err="1">
                <a:ln>
                  <a:noFill/>
                </a:ln>
                <a:solidFill>
                  <a:srgbClr val="00B0F0"/>
                </a:solidFill>
                <a:effectLst/>
                <a:latin typeface="Arial" panose="020B0604020202020204" pitchFamily="34" charset="0"/>
              </a:rPr>
              <a:t>θ</a:t>
            </a:r>
            <a:r>
              <a:rPr kumimoji="0" lang="ko-KR" altLang="ko-KR" sz="1800" b="1" i="0" u="none" strike="noStrike" cap="none" normalizeH="0" baseline="0" dirty="0">
                <a:ln>
                  <a:noFill/>
                </a:ln>
                <a:solidFill>
                  <a:srgbClr val="00B0F0"/>
                </a:solidFill>
                <a:effectLst/>
                <a:latin typeface="Arial" panose="020B0604020202020204" pitchFamily="34" charset="0"/>
              </a:rPr>
              <a:t>​: </a:t>
            </a:r>
            <a:r>
              <a:rPr lang="en-US" altLang="ko-KR" b="1" dirty="0">
                <a:solidFill>
                  <a:srgbClr val="00B0F0"/>
                </a:solidFill>
              </a:rPr>
              <a:t>Predicted mean by the trained model</a:t>
            </a:r>
            <a:r>
              <a:rPr kumimoji="0" lang="ko-KR" altLang="ko-KR" sz="1800" b="1" i="0" u="none" strike="noStrike" cap="none" normalizeH="0" baseline="0" dirty="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a:ln>
                  <a:noFill/>
                </a:ln>
                <a:solidFill>
                  <a:srgbClr val="00B0F0"/>
                </a:solidFill>
                <a:effectLst/>
                <a:latin typeface="Arial" panose="020B0604020202020204" pitchFamily="34" charset="0"/>
              </a:rPr>
              <a:t>Σθ</a:t>
            </a:r>
            <a:r>
              <a:rPr kumimoji="0" lang="ko-KR" altLang="ko-KR" sz="1800" b="1" i="0" u="none" strike="noStrike" cap="none" normalizeH="0" baseline="0" dirty="0">
                <a:ln>
                  <a:noFill/>
                </a:ln>
                <a:solidFill>
                  <a:srgbClr val="00B0F0"/>
                </a:solidFill>
                <a:effectLst/>
                <a:latin typeface="Arial" panose="020B0604020202020204" pitchFamily="34" charset="0"/>
              </a:rPr>
              <a:t>​: </a:t>
            </a:r>
            <a:r>
              <a:rPr lang="en-US" altLang="ko-KR" b="1" dirty="0">
                <a:solidFill>
                  <a:srgbClr val="00B0F0"/>
                </a:solidFill>
              </a:rPr>
              <a:t>Predicted variance by the trained model</a:t>
            </a:r>
            <a:r>
              <a:rPr kumimoji="0" lang="ko-KR" altLang="ko-KR" sz="1800" b="1" i="0" u="none" strike="noStrike" cap="none" normalizeH="0" baseline="0" dirty="0">
                <a:ln>
                  <a:noFill/>
                </a:ln>
                <a:solidFill>
                  <a:srgbClr val="00B0F0"/>
                </a:solidFill>
                <a:effectLst/>
                <a:latin typeface="Arial" panose="020B0604020202020204" pitchFamily="34" charset="0"/>
              </a:rPr>
              <a:t>. </a:t>
            </a:r>
          </a:p>
        </p:txBody>
      </p:sp>
      <p:sp>
        <p:nvSpPr>
          <p:cNvPr id="12" name="TextBox 11">
            <a:extLst>
              <a:ext uri="{FF2B5EF4-FFF2-40B4-BE49-F238E27FC236}">
                <a16:creationId xmlns:a16="http://schemas.microsoft.com/office/drawing/2014/main" id="{3A985A68-0C02-9330-FD26-82491E8D0CED}"/>
              </a:ext>
            </a:extLst>
          </p:cNvPr>
          <p:cNvSpPr txBox="1"/>
          <p:nvPr/>
        </p:nvSpPr>
        <p:spPr>
          <a:xfrm>
            <a:off x="815709" y="5291620"/>
            <a:ext cx="10788073" cy="923330"/>
          </a:xfrm>
          <a:prstGeom prst="rect">
            <a:avLst/>
          </a:prstGeom>
          <a:noFill/>
        </p:spPr>
        <p:txBody>
          <a:bodyPr wrap="square">
            <a:spAutoFit/>
          </a:bodyPr>
          <a:lstStyle/>
          <a:p>
            <a:r>
              <a:rPr lang="en-US" altLang="ko-KR" b="1" dirty="0"/>
              <a:t>Gaussian Transition</a:t>
            </a:r>
            <a:r>
              <a:rPr lang="en-US" altLang="ko-KR" dirty="0"/>
              <a:t>:</a:t>
            </a:r>
          </a:p>
          <a:p>
            <a:pPr>
              <a:buFont typeface="Arial" panose="020B0604020202020204" pitchFamily="34" charset="0"/>
              <a:buChar char="•"/>
            </a:pPr>
            <a:r>
              <a:rPr lang="en-US" altLang="ko-KR" dirty="0"/>
              <a:t>The Reverse Process models using a Gaussian Transition in a Markov Chain. It learns </a:t>
            </a:r>
            <a:r>
              <a:rPr lang="el-GR" altLang="ko-KR" dirty="0"/>
              <a:t>μ</a:t>
            </a:r>
            <a:r>
              <a:rPr lang="en-US" altLang="ko-KR" dirty="0"/>
              <a:t>_</a:t>
            </a:r>
            <a:r>
              <a:rPr lang="el-GR" altLang="ko-KR" dirty="0"/>
              <a:t>θ​ </a:t>
            </a:r>
            <a:r>
              <a:rPr lang="en-US" altLang="ko-KR" dirty="0"/>
              <a:t>and </a:t>
            </a:r>
            <a:r>
              <a:rPr lang="el-GR" altLang="ko-KR" dirty="0"/>
              <a:t>Σθ​ </a:t>
            </a:r>
            <a:r>
              <a:rPr lang="en-US" altLang="ko-KR" dirty="0"/>
              <a:t>from Forward Process data.</a:t>
            </a:r>
          </a:p>
        </p:txBody>
      </p:sp>
    </p:spTree>
    <p:extLst>
      <p:ext uri="{BB962C8B-B14F-4D97-AF65-F5344CB8AC3E}">
        <p14:creationId xmlns:p14="http://schemas.microsoft.com/office/powerpoint/2010/main" val="3457160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C16DF-5F6A-98C1-86B1-AAE807B96913}"/>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4061C853-599B-DA7F-B906-AF694807818D}"/>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83A5FEF4-A06A-2A1F-5B46-91E100997223}"/>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DDPM</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E941F019-DBF8-A23A-5C47-846EE22EC6D2}"/>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3" name="TextBox 2">
            <a:extLst>
              <a:ext uri="{FF2B5EF4-FFF2-40B4-BE49-F238E27FC236}">
                <a16:creationId xmlns:a16="http://schemas.microsoft.com/office/drawing/2014/main" id="{8921031D-147C-2B9F-8D6D-4155BBBAC71A}"/>
              </a:ext>
            </a:extLst>
          </p:cNvPr>
          <p:cNvSpPr txBox="1"/>
          <p:nvPr/>
        </p:nvSpPr>
        <p:spPr>
          <a:xfrm>
            <a:off x="353695" y="1444079"/>
            <a:ext cx="4513006" cy="461665"/>
          </a:xfrm>
          <a:prstGeom prst="rect">
            <a:avLst/>
          </a:prstGeom>
          <a:noFill/>
        </p:spPr>
        <p:txBody>
          <a:bodyPr wrap="square" rtlCol="0">
            <a:spAutoFit/>
          </a:bodyPr>
          <a:lstStyle/>
          <a:p>
            <a:r>
              <a:rPr lang="en-US" altLang="ko-KR" sz="2400" dirty="0">
                <a:latin typeface="ADLaM Display" panose="02010000000000000000" pitchFamily="2" charset="0"/>
                <a:cs typeface="ADLaM Display" panose="02010000000000000000" pitchFamily="2" charset="0"/>
              </a:rPr>
              <a:t>Loss Function</a:t>
            </a:r>
            <a:endParaRPr lang="ko-KR" altLang="en-US" sz="2400" dirty="0">
              <a:latin typeface="ADLaM Display" panose="02010000000000000000" pitchFamily="2" charset="0"/>
              <a:cs typeface="ADLaM Display" panose="02010000000000000000" pitchFamily="2" charset="0"/>
            </a:endParaRPr>
          </a:p>
        </p:txBody>
      </p:sp>
      <p:pic>
        <p:nvPicPr>
          <p:cNvPr id="9" name="그림 8">
            <a:extLst>
              <a:ext uri="{FF2B5EF4-FFF2-40B4-BE49-F238E27FC236}">
                <a16:creationId xmlns:a16="http://schemas.microsoft.com/office/drawing/2014/main" id="{0977CF40-DC1B-8313-C21A-F019276B771F}"/>
              </a:ext>
            </a:extLst>
          </p:cNvPr>
          <p:cNvPicPr>
            <a:picLocks noChangeAspect="1"/>
          </p:cNvPicPr>
          <p:nvPr/>
        </p:nvPicPr>
        <p:blipFill>
          <a:blip r:embed="rId2"/>
          <a:stretch>
            <a:fillRect/>
          </a:stretch>
        </p:blipFill>
        <p:spPr>
          <a:xfrm>
            <a:off x="2462222" y="3616309"/>
            <a:ext cx="7020905" cy="733527"/>
          </a:xfrm>
          <a:prstGeom prst="rect">
            <a:avLst/>
          </a:prstGeom>
        </p:spPr>
      </p:pic>
      <p:sp>
        <p:nvSpPr>
          <p:cNvPr id="13" name="TextBox 12">
            <a:extLst>
              <a:ext uri="{FF2B5EF4-FFF2-40B4-BE49-F238E27FC236}">
                <a16:creationId xmlns:a16="http://schemas.microsoft.com/office/drawing/2014/main" id="{60E841B8-72FA-0B57-07D8-C2F3F38DE51D}"/>
              </a:ext>
            </a:extLst>
          </p:cNvPr>
          <p:cNvSpPr txBox="1"/>
          <p:nvPr/>
        </p:nvSpPr>
        <p:spPr>
          <a:xfrm>
            <a:off x="919019" y="2421188"/>
            <a:ext cx="10919286" cy="646331"/>
          </a:xfrm>
          <a:prstGeom prst="rect">
            <a:avLst/>
          </a:prstGeom>
          <a:noFill/>
        </p:spPr>
        <p:txBody>
          <a:bodyPr wrap="square">
            <a:spAutoFit/>
          </a:bodyPr>
          <a:lstStyle/>
          <a:p>
            <a:r>
              <a:rPr lang="en-US" altLang="ko-KR" dirty="0"/>
              <a:t>The goal is to optimize θ, the Reverse Process parameters, to maximize the true data distribution </a:t>
            </a:r>
            <a:r>
              <a:rPr lang="en-US" altLang="ko-KR" dirty="0" err="1"/>
              <a:t>p_θ</a:t>
            </a:r>
            <a:r>
              <a:rPr lang="en-US" altLang="ko-KR" dirty="0"/>
              <a:t>(x_0). This is achieved by minimizing the Negative Log-Likelihood (NLL).</a:t>
            </a:r>
            <a:endParaRPr lang="ko-KR" altLang="en-US" dirty="0"/>
          </a:p>
        </p:txBody>
      </p:sp>
      <p:sp>
        <p:nvSpPr>
          <p:cNvPr id="16" name="TextBox 15">
            <a:extLst>
              <a:ext uri="{FF2B5EF4-FFF2-40B4-BE49-F238E27FC236}">
                <a16:creationId xmlns:a16="http://schemas.microsoft.com/office/drawing/2014/main" id="{2A2918BE-C26A-C6F4-F763-E9B45040A4A1}"/>
              </a:ext>
            </a:extLst>
          </p:cNvPr>
          <p:cNvSpPr txBox="1"/>
          <p:nvPr/>
        </p:nvSpPr>
        <p:spPr>
          <a:xfrm>
            <a:off x="1313872" y="5318184"/>
            <a:ext cx="9564255" cy="646331"/>
          </a:xfrm>
          <a:prstGeom prst="rect">
            <a:avLst/>
          </a:prstGeom>
          <a:noFill/>
        </p:spPr>
        <p:txBody>
          <a:bodyPr wrap="square">
            <a:spAutoFit/>
          </a:bodyPr>
          <a:lstStyle/>
          <a:p>
            <a:r>
              <a:rPr lang="en-US" altLang="ko-KR" b="1" dirty="0"/>
              <a:t>KL Divergence</a:t>
            </a:r>
            <a:r>
              <a:rPr lang="en-US" altLang="ko-KR" dirty="0"/>
              <a:t>: Minimizes distribution differences between Forward Process (q) and Reverse Process (</a:t>
            </a:r>
            <a:r>
              <a:rPr lang="en-US" altLang="ko-KR" dirty="0" err="1"/>
              <a:t>p_θ</a:t>
            </a:r>
            <a:r>
              <a:rPr lang="en-US" altLang="ko-KR" dirty="0"/>
              <a:t>​).</a:t>
            </a:r>
            <a:endParaRPr lang="ko-KR" altLang="en-US" dirty="0"/>
          </a:p>
        </p:txBody>
      </p:sp>
    </p:spTree>
    <p:extLst>
      <p:ext uri="{BB962C8B-B14F-4D97-AF65-F5344CB8AC3E}">
        <p14:creationId xmlns:p14="http://schemas.microsoft.com/office/powerpoint/2010/main" val="1664985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DDPM</a:t>
            </a:r>
            <a:endParaRPr lang="ko-KR" altLang="en-US" sz="4400" dirty="0">
              <a:latin typeface="ADLaM Display" panose="02010000000000000000" pitchFamily="2" charset="0"/>
              <a:cs typeface="ADLaM Display" panose="02010000000000000000" pitchFamily="2" charset="0"/>
            </a:endParaRPr>
          </a:p>
        </p:txBody>
      </p:sp>
      <p:sp>
        <p:nvSpPr>
          <p:cNvPr id="24" name="직사각형 23"/>
          <p:cNvSpPr/>
          <p:nvPr/>
        </p:nvSpPr>
        <p:spPr>
          <a:xfrm>
            <a:off x="353695" y="3582963"/>
            <a:ext cx="4217055" cy="400110"/>
          </a:xfrm>
          <a:prstGeom prst="rect">
            <a:avLst/>
          </a:prstGeom>
        </p:spPr>
        <p:txBody>
          <a:bodyPr wrap="square">
            <a:spAutoFit/>
          </a:bodyPr>
          <a:lstStyle/>
          <a:p>
            <a:endParaRPr lang="ko-KR" altLang="en-US" sz="2000"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43" y="2960639"/>
            <a:ext cx="3681787" cy="3681787"/>
          </a:xfrm>
          <a:prstGeom prst="rect">
            <a:avLst/>
          </a:prstGeom>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927" y="2975714"/>
            <a:ext cx="3753852" cy="3666712"/>
          </a:xfrm>
          <a:prstGeom prst="rect">
            <a:avLst/>
          </a:prstGeom>
        </p:spPr>
      </p:pic>
      <p:sp>
        <p:nvSpPr>
          <p:cNvPr id="7" name="Rectangle 1"/>
          <p:cNvSpPr>
            <a:spLocks noChangeArrowheads="1"/>
          </p:cNvSpPr>
          <p:nvPr/>
        </p:nvSpPr>
        <p:spPr bwMode="auto">
          <a:xfrm>
            <a:off x="544794" y="1775385"/>
            <a:ext cx="34971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ko-KR" b="1" dirty="0">
                <a:latin typeface="Arial" panose="020B0604020202020204" pitchFamily="34" charset="0"/>
              </a:rPr>
              <a:t>Previous </a:t>
            </a: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ko-KR" dirty="0">
                <a:latin typeface="Arial" panose="020B0604020202020204" pitchFamily="34" charset="0"/>
              </a:rPr>
              <a:t>epoch</a:t>
            </a:r>
            <a:r>
              <a:rPr kumimoji="0" lang="ko-KR" altLang="ko-KR" sz="1800" b="0" i="0" u="none" strike="noStrike" cap="none" normalizeH="0" baseline="0" dirty="0">
                <a:ln>
                  <a:noFill/>
                </a:ln>
                <a:solidFill>
                  <a:schemeClr val="tx1"/>
                </a:solidFill>
                <a:effectLst/>
                <a:latin typeface="Arial" panose="020B0604020202020204" pitchFamily="34" charset="0"/>
              </a:rPr>
              <a:t>: </a:t>
            </a:r>
            <a:r>
              <a:rPr kumimoji="0" lang="ko-KR" altLang="ko-KR" sz="1800" b="1" i="0" u="none" strike="noStrike" cap="none" normalizeH="0" baseline="0" dirty="0">
                <a:ln>
                  <a:noFill/>
                </a:ln>
                <a:solidFill>
                  <a:schemeClr val="tx1"/>
                </a:solidFill>
                <a:effectLst/>
                <a:latin typeface="Arial" panose="020B0604020202020204" pitchFamily="34" charset="0"/>
              </a:rPr>
              <a:t>50 </a:t>
            </a:r>
            <a:r>
              <a:rPr kumimoji="0" lang="ko-KR" altLang="ko-KR" sz="1800" b="1" i="0" u="none" strike="noStrike" cap="none" normalizeH="0" baseline="0" dirty="0" err="1">
                <a:ln>
                  <a:noFill/>
                </a:ln>
                <a:solidFill>
                  <a:schemeClr val="tx1"/>
                </a:solidFill>
                <a:effectLst/>
                <a:latin typeface="Arial" panose="020B0604020202020204" pitchFamily="34" charset="0"/>
              </a:rPr>
              <a:t>epochs</a:t>
            </a: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ko-KR" dirty="0" err="1">
                <a:latin typeface="Arial" panose="020B0604020202020204" pitchFamily="34" charset="0"/>
              </a:rPr>
              <a:t>timesteps</a:t>
            </a:r>
            <a:r>
              <a:rPr kumimoji="0" lang="ko-KR" altLang="ko-KR" sz="1800" b="0" i="0" u="none" strike="noStrike" cap="none" normalizeH="0" baseline="0" dirty="0">
                <a:ln>
                  <a:noFill/>
                </a:ln>
                <a:solidFill>
                  <a:schemeClr val="tx1"/>
                </a:solidFill>
                <a:effectLst/>
                <a:latin typeface="Arial" panose="020B0604020202020204" pitchFamily="34" charset="0"/>
              </a:rPr>
              <a:t>: </a:t>
            </a:r>
            <a:r>
              <a:rPr lang="en-US" altLang="ko-KR" b="1" dirty="0">
                <a:latin typeface="Arial" panose="020B0604020202020204" pitchFamily="34" charset="0"/>
              </a:rPr>
              <a:t>50</a:t>
            </a:r>
            <a:r>
              <a:rPr kumimoji="0" lang="ko-KR" altLang="ko-KR" sz="1800" b="1" i="0" u="none" strike="noStrike" cap="none" normalizeH="0" baseline="0" dirty="0">
                <a:ln>
                  <a:noFill/>
                </a:ln>
                <a:solidFill>
                  <a:schemeClr val="tx1"/>
                </a:solidFill>
                <a:effectLst/>
                <a:latin typeface="Arial" panose="020B0604020202020204" pitchFamily="34" charset="0"/>
              </a:rPr>
              <a:t>0 </a:t>
            </a:r>
            <a:r>
              <a:rPr lang="en-US" altLang="ko-KR" b="1" dirty="0" err="1">
                <a:latin typeface="Arial" panose="020B0604020202020204" pitchFamily="34" charset="0"/>
              </a:rPr>
              <a:t>timestep</a:t>
            </a:r>
            <a:r>
              <a:rPr kumimoji="0" lang="ko-KR" altLang="ko-KR" sz="1800" b="1" i="0" u="none" strike="noStrike" cap="none" normalizeH="0" baseline="0" dirty="0" err="1">
                <a:ln>
                  <a:noFill/>
                </a:ln>
                <a:solidFill>
                  <a:schemeClr val="tx1"/>
                </a:solidFill>
                <a:effectLst/>
                <a:latin typeface="Arial" panose="020B0604020202020204" pitchFamily="34" charset="0"/>
              </a:rPr>
              <a:t>s</a:t>
            </a:r>
            <a:endParaRPr kumimoji="0" lang="ko-KR" altLang="ko-K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8" name="직사각형 7"/>
          <p:cNvSpPr/>
          <p:nvPr/>
        </p:nvSpPr>
        <p:spPr>
          <a:xfrm>
            <a:off x="6272464" y="1836543"/>
            <a:ext cx="3400926" cy="923330"/>
          </a:xfrm>
          <a:prstGeom prst="rect">
            <a:avLst/>
          </a:prstGeom>
        </p:spPr>
        <p:txBody>
          <a:bodyPr wrap="square">
            <a:spAutoFit/>
          </a:bodyPr>
          <a:lstStyle/>
          <a:p>
            <a:pPr lvl="0" eaLnBrk="0" fontAlgn="base" latinLnBrk="0" hangingPunct="0">
              <a:spcBef>
                <a:spcPct val="0"/>
              </a:spcBef>
              <a:spcAft>
                <a:spcPct val="0"/>
              </a:spcAft>
            </a:pPr>
            <a:r>
              <a:rPr lang="en-US" altLang="ko-KR" b="1" dirty="0">
                <a:latin typeface="Arial" panose="020B0604020202020204" pitchFamily="34" charset="0"/>
              </a:rPr>
              <a:t>updated</a:t>
            </a:r>
            <a:endParaRPr lang="ko-KR" altLang="ko-KR" dirty="0">
              <a:latin typeface="Arial" panose="020B0604020202020204" pitchFamily="34" charset="0"/>
            </a:endParaRPr>
          </a:p>
          <a:p>
            <a:pPr lvl="0" eaLnBrk="0" fontAlgn="base" latinLnBrk="0" hangingPunct="0">
              <a:spcBef>
                <a:spcPct val="0"/>
              </a:spcBef>
              <a:spcAft>
                <a:spcPct val="0"/>
              </a:spcAft>
              <a:buFontTx/>
              <a:buChar char="•"/>
            </a:pPr>
            <a:r>
              <a:rPr lang="en-US" altLang="ko-KR" dirty="0">
                <a:latin typeface="Arial" panose="020B0604020202020204" pitchFamily="34" charset="0"/>
              </a:rPr>
              <a:t>epoch</a:t>
            </a:r>
            <a:r>
              <a:rPr lang="ko-KR" altLang="ko-KR" dirty="0">
                <a:latin typeface="Arial" panose="020B0604020202020204" pitchFamily="34" charset="0"/>
              </a:rPr>
              <a:t>: </a:t>
            </a:r>
            <a:r>
              <a:rPr lang="en-US" altLang="ko-KR" b="1" dirty="0">
                <a:latin typeface="Arial" panose="020B0604020202020204" pitchFamily="34" charset="0"/>
              </a:rPr>
              <a:t>15</a:t>
            </a:r>
            <a:r>
              <a:rPr lang="ko-KR" altLang="ko-KR" b="1" dirty="0">
                <a:latin typeface="Arial" panose="020B0604020202020204" pitchFamily="34" charset="0"/>
              </a:rPr>
              <a:t>0 </a:t>
            </a:r>
            <a:r>
              <a:rPr lang="ko-KR" altLang="ko-KR" b="1" dirty="0" err="1">
                <a:latin typeface="Arial" panose="020B0604020202020204" pitchFamily="34" charset="0"/>
              </a:rPr>
              <a:t>ep</a:t>
            </a:r>
            <a:r>
              <a:rPr lang="en-US" altLang="ko-KR" b="1" dirty="0" err="1">
                <a:latin typeface="Arial" panose="020B0604020202020204" pitchFamily="34" charset="0"/>
              </a:rPr>
              <a:t>och</a:t>
            </a:r>
            <a:r>
              <a:rPr lang="ko-KR" altLang="ko-KR" b="1" dirty="0" err="1">
                <a:latin typeface="Arial" panose="020B0604020202020204" pitchFamily="34" charset="0"/>
              </a:rPr>
              <a:t>s</a:t>
            </a:r>
            <a:endParaRPr lang="ko-KR" altLang="ko-KR" dirty="0">
              <a:latin typeface="Arial" panose="020B0604020202020204" pitchFamily="34" charset="0"/>
            </a:endParaRPr>
          </a:p>
          <a:p>
            <a:pPr lvl="0" eaLnBrk="0" fontAlgn="base" latinLnBrk="0" hangingPunct="0">
              <a:spcBef>
                <a:spcPct val="0"/>
              </a:spcBef>
              <a:spcAft>
                <a:spcPct val="0"/>
              </a:spcAft>
              <a:buFontTx/>
              <a:buChar char="•"/>
            </a:pPr>
            <a:r>
              <a:rPr lang="en-US" altLang="ko-KR" dirty="0" err="1">
                <a:latin typeface="Arial" panose="020B0604020202020204" pitchFamily="34" charset="0"/>
              </a:rPr>
              <a:t>timesteps</a:t>
            </a:r>
            <a:r>
              <a:rPr lang="ko-KR" altLang="ko-KR" dirty="0">
                <a:latin typeface="Arial" panose="020B0604020202020204" pitchFamily="34" charset="0"/>
              </a:rPr>
              <a:t>: </a:t>
            </a:r>
            <a:r>
              <a:rPr lang="ko-KR" altLang="ko-KR" b="1" dirty="0">
                <a:latin typeface="Arial" panose="020B0604020202020204" pitchFamily="34" charset="0"/>
              </a:rPr>
              <a:t>1000 </a:t>
            </a:r>
            <a:r>
              <a:rPr lang="ko-KR" altLang="ko-KR" b="1" dirty="0" err="1">
                <a:latin typeface="Arial" panose="020B0604020202020204" pitchFamily="34" charset="0"/>
              </a:rPr>
              <a:t>timesteps</a:t>
            </a:r>
            <a:endParaRPr lang="ko-KR" altLang="ko-KR" dirty="0">
              <a:latin typeface="Arial" panose="020B0604020202020204" pitchFamily="34" charset="0"/>
            </a:endParaRPr>
          </a:p>
        </p:txBody>
      </p:sp>
      <p:sp>
        <p:nvSpPr>
          <p:cNvPr id="9" name="오른쪽 화살표 8"/>
          <p:cNvSpPr/>
          <p:nvPr/>
        </p:nvSpPr>
        <p:spPr>
          <a:xfrm>
            <a:off x="4832074" y="4316900"/>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77791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DDPM</a:t>
            </a:r>
            <a:endParaRPr lang="ko-KR" altLang="en-US" sz="4400" dirty="0">
              <a:latin typeface="ADLaM Display" panose="02010000000000000000" pitchFamily="2" charset="0"/>
              <a:cs typeface="ADLaM Display" panose="02010000000000000000" pitchFamily="2" charset="0"/>
            </a:endParaRPr>
          </a:p>
        </p:txBody>
      </p:sp>
      <p:pic>
        <p:nvPicPr>
          <p:cNvPr id="2050" name="Picture 2" descr="출력 이미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62" y="2222532"/>
            <a:ext cx="5201621" cy="3461830"/>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p:cNvSpPr/>
          <p:nvPr/>
        </p:nvSpPr>
        <p:spPr>
          <a:xfrm>
            <a:off x="6299083" y="3198113"/>
            <a:ext cx="5409007" cy="2308324"/>
          </a:xfrm>
          <a:prstGeom prst="rect">
            <a:avLst/>
          </a:prstGeom>
        </p:spPr>
        <p:txBody>
          <a:bodyPr wrap="square">
            <a:spAutoFit/>
          </a:bodyPr>
          <a:lstStyle/>
          <a:p>
            <a:pPr>
              <a:buFont typeface="Arial" panose="020B0604020202020204" pitchFamily="34" charset="0"/>
              <a:buChar char="•"/>
            </a:pPr>
            <a:r>
              <a:rPr lang="en-US" altLang="ko-KR" b="1" dirty="0"/>
              <a:t>Increased Epochs and </a:t>
            </a:r>
            <a:r>
              <a:rPr lang="en-US" altLang="ko-KR" b="1" dirty="0" err="1"/>
              <a:t>Timesteps</a:t>
            </a:r>
            <a:r>
              <a:rPr lang="en-US" altLang="ko-KR" b="1" dirty="0"/>
              <a:t> (Epochs: 50 → 150, </a:t>
            </a:r>
            <a:r>
              <a:rPr lang="en-US" altLang="ko-KR" b="1" dirty="0" err="1"/>
              <a:t>Timesteps</a:t>
            </a:r>
            <a:r>
              <a:rPr lang="en-US" altLang="ko-KR" b="1" dirty="0"/>
              <a:t>: 500 → 1000)</a:t>
            </a:r>
            <a:r>
              <a:rPr lang="en-US" altLang="ko-KR" dirty="0"/>
              <a:t>Extending the training period and applying finer </a:t>
            </a:r>
            <a:r>
              <a:rPr lang="en-US" altLang="ko-KR" dirty="0" err="1"/>
              <a:t>timesteps</a:t>
            </a:r>
            <a:r>
              <a:rPr lang="en-US" altLang="ko-KR" dirty="0"/>
              <a:t> allowed the model to better learn the data distribution and achieve more precise noise removal</a:t>
            </a:r>
          </a:p>
          <a:p>
            <a:pPr>
              <a:buFont typeface="Arial" panose="020B0604020202020204" pitchFamily="34" charset="0"/>
              <a:buChar char="•"/>
            </a:pPr>
            <a:r>
              <a:rPr lang="en-US" altLang="ko-KR" dirty="0"/>
              <a:t>As a result, image quality improved, and the FID score decreased from </a:t>
            </a:r>
            <a:r>
              <a:rPr lang="en-US" altLang="ko-KR" b="1" dirty="0"/>
              <a:t>37.62 → 34.43</a:t>
            </a:r>
            <a:endParaRPr lang="en-US" altLang="ko-KR" dirty="0"/>
          </a:p>
        </p:txBody>
      </p:sp>
    </p:spTree>
    <p:extLst>
      <p:ext uri="{BB962C8B-B14F-4D97-AF65-F5344CB8AC3E}">
        <p14:creationId xmlns:p14="http://schemas.microsoft.com/office/powerpoint/2010/main" val="3483191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C7F4D12-CE64-72AE-C8C0-1A2D18B5134A}"/>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smtClean="0">
                <a:latin typeface="ADLaM Display" panose="020F0502020204030204" pitchFamily="2" charset="0"/>
                <a:ea typeface="ADLaM Display" panose="020F0502020204030204" pitchFamily="2" charset="0"/>
                <a:cs typeface="ADLaM Display" panose="020F0502020204030204" pitchFamily="2" charset="0"/>
              </a:rPr>
              <a:t>03</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D5561022-8A50-9E58-5A48-6D8C0A24DBD5}"/>
              </a:ext>
            </a:extLst>
          </p:cNvPr>
          <p:cNvSpPr txBox="1"/>
          <p:nvPr/>
        </p:nvSpPr>
        <p:spPr>
          <a:xfrm>
            <a:off x="3234813" y="3044279"/>
            <a:ext cx="574876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1276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F6214-4DD1-E2BF-8918-3E35E3D1F082}"/>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324328B5-C401-B65A-CE62-C57BDAB1D2E2}"/>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08519A68-095F-7A18-2D79-5FDD2A20B30D}"/>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7C3D02EA-D7E0-080B-6044-68B0068DCD6A}"/>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3" name="TextBox 12">
            <a:extLst>
              <a:ext uri="{FF2B5EF4-FFF2-40B4-BE49-F238E27FC236}">
                <a16:creationId xmlns:a16="http://schemas.microsoft.com/office/drawing/2014/main" id="{53999908-95F7-F8D2-7266-FFCCCD72D399}"/>
              </a:ext>
            </a:extLst>
          </p:cNvPr>
          <p:cNvSpPr txBox="1"/>
          <p:nvPr/>
        </p:nvSpPr>
        <p:spPr>
          <a:xfrm>
            <a:off x="500065" y="1481424"/>
            <a:ext cx="6104020" cy="523220"/>
          </a:xfrm>
          <a:prstGeom prst="rect">
            <a:avLst/>
          </a:prstGeom>
          <a:noFill/>
        </p:spPr>
        <p:txBody>
          <a:bodyPr wrap="square">
            <a:spAutoFit/>
          </a:bodyPr>
          <a:lstStyle/>
          <a:p>
            <a:r>
              <a:rPr lang="en-US" altLang="ko-KR" sz="2800" b="1" dirty="0">
                <a:solidFill>
                  <a:schemeClr val="accent2"/>
                </a:solidFill>
              </a:rPr>
              <a:t>Forward Process (</a:t>
            </a:r>
            <a:r>
              <a:rPr lang="en-US" altLang="ko-KR" sz="2800" dirty="0">
                <a:solidFill>
                  <a:schemeClr val="accent2"/>
                </a:solidFill>
              </a:rPr>
              <a:t>Noise Addition</a:t>
            </a:r>
            <a:r>
              <a:rPr lang="en-US" altLang="ko-KR" sz="2800" b="1" dirty="0">
                <a:solidFill>
                  <a:schemeClr val="accent2"/>
                </a:solidFill>
              </a:rPr>
              <a:t>)</a:t>
            </a:r>
            <a:r>
              <a:rPr lang="en-US" altLang="ko-KR" sz="2800" dirty="0">
                <a:solidFill>
                  <a:schemeClr val="accent2"/>
                </a:solidFill>
              </a:rPr>
              <a:t>:</a:t>
            </a:r>
            <a:endParaRPr lang="ko-KR" altLang="en-US" sz="2800" dirty="0">
              <a:solidFill>
                <a:schemeClr val="accent2"/>
              </a:solidFill>
            </a:endParaRPr>
          </a:p>
        </p:txBody>
      </p:sp>
      <p:sp>
        <p:nvSpPr>
          <p:cNvPr id="4" name="TextBox 3">
            <a:extLst>
              <a:ext uri="{FF2B5EF4-FFF2-40B4-BE49-F238E27FC236}">
                <a16:creationId xmlns:a16="http://schemas.microsoft.com/office/drawing/2014/main" id="{0CCDD089-5804-7310-D343-00F824653C31}"/>
              </a:ext>
            </a:extLst>
          </p:cNvPr>
          <p:cNvSpPr txBox="1"/>
          <p:nvPr/>
        </p:nvSpPr>
        <p:spPr>
          <a:xfrm>
            <a:off x="952959" y="2201026"/>
            <a:ext cx="6104020" cy="400110"/>
          </a:xfrm>
          <a:prstGeom prst="rect">
            <a:avLst/>
          </a:prstGeom>
          <a:noFill/>
        </p:spPr>
        <p:txBody>
          <a:bodyPr wrap="square">
            <a:spAutoFit/>
          </a:bodyPr>
          <a:lstStyle/>
          <a:p>
            <a:r>
              <a:rPr lang="en-US" altLang="ko-KR" sz="2000" b="1" dirty="0"/>
              <a:t>1. Input Data Transformation</a:t>
            </a:r>
            <a:endParaRPr lang="ko-KR" altLang="en-US" sz="2000" b="1" dirty="0"/>
          </a:p>
        </p:txBody>
      </p:sp>
      <p:pic>
        <p:nvPicPr>
          <p:cNvPr id="8" name="그림 7">
            <a:extLst>
              <a:ext uri="{FF2B5EF4-FFF2-40B4-BE49-F238E27FC236}">
                <a16:creationId xmlns:a16="http://schemas.microsoft.com/office/drawing/2014/main" id="{BC099D6A-DF8A-A2FC-0981-DA74FD2B3897}"/>
              </a:ext>
            </a:extLst>
          </p:cNvPr>
          <p:cNvPicPr>
            <a:picLocks noChangeAspect="1"/>
          </p:cNvPicPr>
          <p:nvPr/>
        </p:nvPicPr>
        <p:blipFill>
          <a:blip r:embed="rId2"/>
          <a:stretch>
            <a:fillRect/>
          </a:stretch>
        </p:blipFill>
        <p:spPr>
          <a:xfrm>
            <a:off x="2126652" y="2912263"/>
            <a:ext cx="7195006" cy="725547"/>
          </a:xfrm>
          <a:prstGeom prst="rect">
            <a:avLst/>
          </a:prstGeom>
        </p:spPr>
      </p:pic>
      <p:sp>
        <p:nvSpPr>
          <p:cNvPr id="9" name="Rectangle 1">
            <a:extLst>
              <a:ext uri="{FF2B5EF4-FFF2-40B4-BE49-F238E27FC236}">
                <a16:creationId xmlns:a16="http://schemas.microsoft.com/office/drawing/2014/main" id="{0EC41B4D-5616-A7A2-E635-B6EDEF140592}"/>
              </a:ext>
            </a:extLst>
          </p:cNvPr>
          <p:cNvSpPr>
            <a:spLocks noChangeArrowheads="1"/>
          </p:cNvSpPr>
          <p:nvPr/>
        </p:nvSpPr>
        <p:spPr bwMode="auto">
          <a:xfrm>
            <a:off x="952959" y="4685478"/>
            <a:ext cx="102860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ko-KR" dirty="0"/>
              <a:t>Data x and noise scale </a:t>
            </a:r>
            <a:r>
              <a:rPr lang="el-GR" altLang="ko-KR" dirty="0"/>
              <a:t>σ </a:t>
            </a:r>
            <a:r>
              <a:rPr lang="en-US" altLang="ko-KR" dirty="0"/>
              <a:t>are converted to 32-bit floating-point precision. </a:t>
            </a:r>
            <a:r>
              <a:rPr lang="el-GR" altLang="ko-KR" dirty="0"/>
              <a:t>σ </a:t>
            </a:r>
            <a:r>
              <a:rPr lang="en-US" altLang="ko-KR" dirty="0"/>
              <a:t>is reshaped into a 4D tensor (batch size, channels, height, width).</a:t>
            </a: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7806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9BD0-6994-436C-E89F-D3A3C625B699}"/>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B453584A-E1D5-2741-6CDC-4816D5804056}"/>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DF24523A-CB69-ECF9-1A04-4DFBB836838B}"/>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3" name="TextBox 12">
            <a:extLst>
              <a:ext uri="{FF2B5EF4-FFF2-40B4-BE49-F238E27FC236}">
                <a16:creationId xmlns:a16="http://schemas.microsoft.com/office/drawing/2014/main" id="{AC5CAE6B-5D17-869C-1DBE-45491A61FB3A}"/>
              </a:ext>
            </a:extLst>
          </p:cNvPr>
          <p:cNvSpPr txBox="1"/>
          <p:nvPr/>
        </p:nvSpPr>
        <p:spPr>
          <a:xfrm>
            <a:off x="526957" y="1503575"/>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Forward </a:t>
            </a:r>
            <a:r>
              <a:rPr lang="en-US" altLang="ko-KR"/>
              <a:t>Process (Noise Addition)</a:t>
            </a:r>
            <a:r>
              <a:rPr lang="en-US" altLang="ko-KR" dirty="0"/>
              <a:t>:</a:t>
            </a:r>
            <a:endParaRPr lang="ko-KR" altLang="en-US" dirty="0"/>
          </a:p>
        </p:txBody>
      </p:sp>
      <p:sp>
        <p:nvSpPr>
          <p:cNvPr id="4" name="TextBox 3">
            <a:extLst>
              <a:ext uri="{FF2B5EF4-FFF2-40B4-BE49-F238E27FC236}">
                <a16:creationId xmlns:a16="http://schemas.microsoft.com/office/drawing/2014/main" id="{E024962F-0295-CB70-1091-9025BDE4DEF4}"/>
              </a:ext>
            </a:extLst>
          </p:cNvPr>
          <p:cNvSpPr txBox="1"/>
          <p:nvPr/>
        </p:nvSpPr>
        <p:spPr>
          <a:xfrm>
            <a:off x="1110916" y="2188060"/>
            <a:ext cx="6104020" cy="369332"/>
          </a:xfrm>
          <a:prstGeom prst="rect">
            <a:avLst/>
          </a:prstGeom>
          <a:noFill/>
        </p:spPr>
        <p:txBody>
          <a:bodyPr wrap="square">
            <a:spAutoFit/>
          </a:bodyPr>
          <a:lstStyle>
            <a:defPPr>
              <a:defRPr lang="ko-KR"/>
            </a:defPPr>
            <a:lvl1pPr>
              <a:defRPr sz="2000" b="1"/>
            </a:lvl1pPr>
          </a:lstStyle>
          <a:p>
            <a:r>
              <a:rPr lang="en-US" altLang="ko-KR" dirty="0"/>
              <a:t>2. Scaling Coefficients Calculation</a:t>
            </a:r>
            <a:endParaRPr lang="ko-KR" altLang="en-US" dirty="0"/>
          </a:p>
        </p:txBody>
      </p:sp>
      <p:pic>
        <p:nvPicPr>
          <p:cNvPr id="6" name="그림 5">
            <a:extLst>
              <a:ext uri="{FF2B5EF4-FFF2-40B4-BE49-F238E27FC236}">
                <a16:creationId xmlns:a16="http://schemas.microsoft.com/office/drawing/2014/main" id="{25027D85-05C0-4929-9291-28148358C9B4}"/>
              </a:ext>
            </a:extLst>
          </p:cNvPr>
          <p:cNvPicPr>
            <a:picLocks noChangeAspect="1"/>
          </p:cNvPicPr>
          <p:nvPr/>
        </p:nvPicPr>
        <p:blipFill>
          <a:blip r:embed="rId2"/>
          <a:stretch>
            <a:fillRect/>
          </a:stretch>
        </p:blipFill>
        <p:spPr>
          <a:xfrm>
            <a:off x="801368" y="3214912"/>
            <a:ext cx="8072206" cy="1536322"/>
          </a:xfrm>
          <a:prstGeom prst="rect">
            <a:avLst/>
          </a:prstGeom>
        </p:spPr>
      </p:pic>
      <p:sp>
        <p:nvSpPr>
          <p:cNvPr id="7" name="Rectangle 1">
            <a:extLst>
              <a:ext uri="{FF2B5EF4-FFF2-40B4-BE49-F238E27FC236}">
                <a16:creationId xmlns:a16="http://schemas.microsoft.com/office/drawing/2014/main" id="{65F0444A-1E7A-58F3-A2F8-941DA8FE9CAB}"/>
              </a:ext>
            </a:extLst>
          </p:cNvPr>
          <p:cNvSpPr>
            <a:spLocks noChangeArrowheads="1"/>
          </p:cNvSpPr>
          <p:nvPr/>
        </p:nvSpPr>
        <p:spPr bwMode="auto">
          <a:xfrm>
            <a:off x="6817755" y="3599917"/>
            <a:ext cx="42787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C_</a:t>
            </a:r>
            <a:r>
              <a:rPr lang="ko-KR" altLang="ko-KR" b="1" dirty="0" err="1">
                <a:solidFill>
                  <a:srgbClr val="00B0F0"/>
                </a:solidFill>
                <a:latin typeface="Arial" panose="020B0604020202020204" pitchFamily="34" charset="0"/>
              </a:rPr>
              <a:t>skip</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Maintains the input x</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C_</a:t>
            </a:r>
            <a:r>
              <a:rPr lang="ko-KR" altLang="ko-KR" b="1" dirty="0" err="1">
                <a:solidFill>
                  <a:srgbClr val="00B0F0"/>
                </a:solidFill>
                <a:latin typeface="Arial" panose="020B0604020202020204" pitchFamily="34" charset="0"/>
              </a:rPr>
              <a:t>out</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Scales the model output F(x).</a:t>
            </a:r>
          </a:p>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C_</a:t>
            </a:r>
            <a:r>
              <a:rPr lang="ko-KR" altLang="ko-KR" b="1" dirty="0" err="1">
                <a:solidFill>
                  <a:srgbClr val="00B0F0"/>
                </a:solidFill>
                <a:latin typeface="Arial" panose="020B0604020202020204" pitchFamily="34" charset="0"/>
              </a:rPr>
              <a:t>in</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Maps input x to noise space.</a:t>
            </a:r>
            <a:endParaRPr lang="ko-KR" altLang="ko-KR" b="1" dirty="0">
              <a:solidFill>
                <a:srgbClr val="00B0F0"/>
              </a:solidFill>
              <a:latin typeface="Arial" panose="020B0604020202020204" pitchFamily="34" charset="0"/>
            </a:endParaRPr>
          </a:p>
        </p:txBody>
      </p:sp>
      <p:sp>
        <p:nvSpPr>
          <p:cNvPr id="11" name="TextBox 10">
            <a:extLst>
              <a:ext uri="{FF2B5EF4-FFF2-40B4-BE49-F238E27FC236}">
                <a16:creationId xmlns:a16="http://schemas.microsoft.com/office/drawing/2014/main" id="{E42986DD-AD37-2E73-A718-1087FFADDDE8}"/>
              </a:ext>
            </a:extLst>
          </p:cNvPr>
          <p:cNvSpPr txBox="1"/>
          <p:nvPr/>
        </p:nvSpPr>
        <p:spPr>
          <a:xfrm>
            <a:off x="526957" y="5526324"/>
            <a:ext cx="11912333" cy="369332"/>
          </a:xfrm>
          <a:prstGeom prst="rect">
            <a:avLst/>
          </a:prstGeom>
          <a:noFill/>
        </p:spPr>
        <p:txBody>
          <a:bodyPr wrap="square">
            <a:spAutoFit/>
          </a:bodyPr>
          <a:lstStyle/>
          <a:p>
            <a:r>
              <a:rPr lang="en-US" altLang="ko-KR" b="1" dirty="0" err="1"/>
              <a:t>C_in</a:t>
            </a:r>
            <a:r>
              <a:rPr lang="en-US" altLang="ko-KR" dirty="0"/>
              <a:t>: This adjusts the </a:t>
            </a:r>
            <a:r>
              <a:rPr lang="en-US" altLang="ko-KR"/>
              <a:t>input </a:t>
            </a:r>
            <a:r>
              <a:rPr lang="en-US" altLang="ko-KR" smtClean="0"/>
              <a:t>x </a:t>
            </a:r>
            <a:r>
              <a:rPr lang="en-US" altLang="ko-KR" dirty="0"/>
              <a:t>into the noise space, which is then used as the input for the model F(x).</a:t>
            </a:r>
            <a:endParaRPr lang="ko-KR" altLang="en-US" dirty="0"/>
          </a:p>
        </p:txBody>
      </p:sp>
      <p:sp>
        <p:nvSpPr>
          <p:cNvPr id="14" name="TextBox 13">
            <a:extLst>
              <a:ext uri="{FF2B5EF4-FFF2-40B4-BE49-F238E27FC236}">
                <a16:creationId xmlns:a16="http://schemas.microsoft.com/office/drawing/2014/main" id="{B896754D-EF28-6FC0-CA22-BDF572C42A9D}"/>
              </a:ext>
            </a:extLst>
          </p:cNvPr>
          <p:cNvSpPr txBox="1"/>
          <p:nvPr/>
        </p:nvSpPr>
        <p:spPr>
          <a:xfrm>
            <a:off x="526957" y="5983871"/>
            <a:ext cx="9419147" cy="369332"/>
          </a:xfrm>
          <a:prstGeom prst="rect">
            <a:avLst/>
          </a:prstGeom>
          <a:noFill/>
        </p:spPr>
        <p:txBody>
          <a:bodyPr wrap="square">
            <a:spAutoFit/>
          </a:bodyPr>
          <a:lstStyle/>
          <a:p>
            <a:r>
              <a:rPr lang="en-US" altLang="ko-KR" b="1" dirty="0" err="1"/>
              <a:t>C_out</a:t>
            </a:r>
            <a:r>
              <a:rPr lang="en-US" altLang="ko-KR" dirty="0"/>
              <a:t>: This coefficient is used to transform the model's output into the data space.</a:t>
            </a:r>
            <a:endParaRPr lang="ko-KR" altLang="en-US" dirty="0"/>
          </a:p>
        </p:txBody>
      </p:sp>
      <p:sp>
        <p:nvSpPr>
          <p:cNvPr id="16" name="TextBox 15">
            <a:extLst>
              <a:ext uri="{FF2B5EF4-FFF2-40B4-BE49-F238E27FC236}">
                <a16:creationId xmlns:a16="http://schemas.microsoft.com/office/drawing/2014/main" id="{DDE1DA88-BAD5-5D7C-0CBD-D1D03527C78F}"/>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98439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60C7B-C100-4B03-9EDA-E19CB21DA3C2}"/>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2BB437F9-694C-90FC-6940-D64DD0B1A067}"/>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E4C70C99-5080-1E83-86CC-8802B9AFAB45}"/>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Forward </a:t>
            </a:r>
            <a:r>
              <a:rPr lang="en-US" altLang="ko-KR"/>
              <a:t>Process (Noise Addition)</a:t>
            </a:r>
            <a:r>
              <a:rPr lang="en-US" altLang="ko-KR" dirty="0"/>
              <a:t>:</a:t>
            </a:r>
            <a:endParaRPr lang="ko-KR" altLang="en-US" dirty="0"/>
          </a:p>
        </p:txBody>
      </p:sp>
      <p:sp>
        <p:nvSpPr>
          <p:cNvPr id="8" name="TextBox 7">
            <a:extLst>
              <a:ext uri="{FF2B5EF4-FFF2-40B4-BE49-F238E27FC236}">
                <a16:creationId xmlns:a16="http://schemas.microsoft.com/office/drawing/2014/main" id="{78FE3B5E-1AD9-98FF-9B2B-62D94ACD7F65}"/>
              </a:ext>
            </a:extLst>
          </p:cNvPr>
          <p:cNvSpPr txBox="1"/>
          <p:nvPr/>
        </p:nvSpPr>
        <p:spPr>
          <a:xfrm>
            <a:off x="1078832" y="2216415"/>
            <a:ext cx="6104020" cy="369332"/>
          </a:xfrm>
          <a:prstGeom prst="rect">
            <a:avLst/>
          </a:prstGeom>
          <a:noFill/>
        </p:spPr>
        <p:txBody>
          <a:bodyPr wrap="square">
            <a:spAutoFit/>
          </a:bodyPr>
          <a:lstStyle>
            <a:defPPr>
              <a:defRPr lang="ko-KR"/>
            </a:defPPr>
            <a:lvl1pPr>
              <a:defRPr sz="2000" b="1"/>
            </a:lvl1pPr>
          </a:lstStyle>
          <a:p>
            <a:r>
              <a:rPr lang="en-US" altLang="ko-KR" dirty="0"/>
              <a:t>3</a:t>
            </a:r>
            <a:r>
              <a:rPr lang="en-US" altLang="ko-KR"/>
              <a:t>. </a:t>
            </a:r>
            <a:r>
              <a:rPr lang="en-US" altLang="ko-KR" dirty="0"/>
              <a:t>Noise Level Calculation</a:t>
            </a:r>
            <a:endParaRPr lang="ko-KR" altLang="en-US" dirty="0"/>
          </a:p>
        </p:txBody>
      </p:sp>
      <p:pic>
        <p:nvPicPr>
          <p:cNvPr id="10" name="그림 9">
            <a:extLst>
              <a:ext uri="{FF2B5EF4-FFF2-40B4-BE49-F238E27FC236}">
                <a16:creationId xmlns:a16="http://schemas.microsoft.com/office/drawing/2014/main" id="{4379F539-D407-578A-007A-E0B72DC2A674}"/>
              </a:ext>
            </a:extLst>
          </p:cNvPr>
          <p:cNvPicPr>
            <a:picLocks noChangeAspect="1"/>
          </p:cNvPicPr>
          <p:nvPr/>
        </p:nvPicPr>
        <p:blipFill>
          <a:blip r:embed="rId2"/>
          <a:stretch>
            <a:fillRect/>
          </a:stretch>
        </p:blipFill>
        <p:spPr>
          <a:xfrm>
            <a:off x="2580968" y="2943101"/>
            <a:ext cx="6362806" cy="456037"/>
          </a:xfrm>
          <a:prstGeom prst="rect">
            <a:avLst/>
          </a:prstGeom>
        </p:spPr>
      </p:pic>
      <p:sp>
        <p:nvSpPr>
          <p:cNvPr id="15" name="TextBox 14">
            <a:extLst>
              <a:ext uri="{FF2B5EF4-FFF2-40B4-BE49-F238E27FC236}">
                <a16:creationId xmlns:a16="http://schemas.microsoft.com/office/drawing/2014/main" id="{8085C967-4497-3BEF-1F03-D67A81422D36}"/>
              </a:ext>
            </a:extLst>
          </p:cNvPr>
          <p:cNvSpPr txBox="1"/>
          <p:nvPr/>
        </p:nvSpPr>
        <p:spPr>
          <a:xfrm>
            <a:off x="1201114" y="3821999"/>
            <a:ext cx="10118557" cy="646331"/>
          </a:xfrm>
          <a:prstGeom prst="rect">
            <a:avLst/>
          </a:prstGeom>
          <a:noFill/>
        </p:spPr>
        <p:txBody>
          <a:bodyPr wrap="square">
            <a:spAutoFit/>
          </a:bodyPr>
          <a:lstStyle/>
          <a:p>
            <a:r>
              <a:rPr lang="en-US" altLang="ko-KR" dirty="0" err="1"/>
              <a:t>C_noise</a:t>
            </a:r>
            <a:r>
              <a:rPr lang="en-US" altLang="ko-KR" dirty="0"/>
              <a:t>​: Represents the relative noise level, providing additional information to the model based on σ and β</a:t>
            </a:r>
            <a:endParaRPr lang="ko-KR" altLang="en-US" dirty="0"/>
          </a:p>
        </p:txBody>
      </p:sp>
      <p:sp>
        <p:nvSpPr>
          <p:cNvPr id="16" name="TextBox 15">
            <a:extLst>
              <a:ext uri="{FF2B5EF4-FFF2-40B4-BE49-F238E27FC236}">
                <a16:creationId xmlns:a16="http://schemas.microsoft.com/office/drawing/2014/main" id="{AD55A927-F788-8101-9516-39856417C675}"/>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041577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5C360-1CBB-28F4-1940-5849210E4BF1}"/>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2252E95A-75A6-35CF-294B-F2AE3994689B}"/>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5A5ACBD-4578-1641-C69B-0250E39427BD}"/>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Forward </a:t>
            </a:r>
            <a:r>
              <a:rPr lang="en-US" altLang="ko-KR"/>
              <a:t>Process (Noise Addition)</a:t>
            </a:r>
            <a:r>
              <a:rPr lang="en-US" altLang="ko-KR" dirty="0"/>
              <a:t>:</a:t>
            </a:r>
            <a:endParaRPr lang="ko-KR" altLang="en-US" dirty="0"/>
          </a:p>
        </p:txBody>
      </p:sp>
      <p:sp>
        <p:nvSpPr>
          <p:cNvPr id="4" name="TextBox 3">
            <a:extLst>
              <a:ext uri="{FF2B5EF4-FFF2-40B4-BE49-F238E27FC236}">
                <a16:creationId xmlns:a16="http://schemas.microsoft.com/office/drawing/2014/main" id="{DA637728-E84B-7D07-8604-90EE03414E2E}"/>
              </a:ext>
            </a:extLst>
          </p:cNvPr>
          <p:cNvSpPr txBox="1"/>
          <p:nvPr/>
        </p:nvSpPr>
        <p:spPr>
          <a:xfrm>
            <a:off x="1062790" y="2399534"/>
            <a:ext cx="6104020" cy="369332"/>
          </a:xfrm>
          <a:prstGeom prst="rect">
            <a:avLst/>
          </a:prstGeom>
          <a:noFill/>
        </p:spPr>
        <p:txBody>
          <a:bodyPr wrap="square">
            <a:spAutoFit/>
          </a:bodyPr>
          <a:lstStyle>
            <a:defPPr>
              <a:defRPr lang="ko-KR"/>
            </a:defPPr>
            <a:lvl1pPr>
              <a:defRPr sz="2000" b="1"/>
            </a:lvl1pPr>
          </a:lstStyle>
          <a:p>
            <a:r>
              <a:rPr lang="en-US" altLang="ko-KR" dirty="0"/>
              <a:t>4</a:t>
            </a:r>
            <a:r>
              <a:rPr lang="en-US" altLang="ko-KR"/>
              <a:t>. </a:t>
            </a:r>
            <a:r>
              <a:rPr lang="en-US" altLang="ko-KR" dirty="0"/>
              <a:t>Model Input Generation</a:t>
            </a:r>
            <a:endParaRPr lang="ko-KR" altLang="en-US" dirty="0"/>
          </a:p>
        </p:txBody>
      </p:sp>
      <p:sp>
        <p:nvSpPr>
          <p:cNvPr id="6" name="Rectangle 1">
            <a:extLst>
              <a:ext uri="{FF2B5EF4-FFF2-40B4-BE49-F238E27FC236}">
                <a16:creationId xmlns:a16="http://schemas.microsoft.com/office/drawing/2014/main" id="{4B01A0D2-5E1D-0DDC-807D-4EABB078EF25}"/>
              </a:ext>
            </a:extLst>
          </p:cNvPr>
          <p:cNvSpPr>
            <a:spLocks noChangeArrowheads="1"/>
          </p:cNvSpPr>
          <p:nvPr/>
        </p:nvSpPr>
        <p:spPr bwMode="auto">
          <a:xfrm>
            <a:off x="1074014" y="4382790"/>
            <a:ext cx="94468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C_</a:t>
            </a:r>
            <a:r>
              <a:rPr lang="ko-KR" altLang="ko-KR" b="1" dirty="0" err="1">
                <a:solidFill>
                  <a:srgbClr val="00B0F0"/>
                </a:solidFill>
                <a:latin typeface="Arial" panose="020B0604020202020204" pitchFamily="34" charset="0"/>
              </a:rPr>
              <a:t>in</a:t>
            </a:r>
            <a:r>
              <a:rPr lang="ko-KR" altLang="ko-KR" b="1" dirty="0">
                <a:solidFill>
                  <a:srgbClr val="00B0F0"/>
                </a:solidFill>
                <a:latin typeface="Arial" panose="020B0604020202020204" pitchFamily="34" charset="0"/>
              </a:rPr>
              <a:t>​⋅</a:t>
            </a:r>
            <a:r>
              <a:rPr lang="ko-KR" altLang="ko-KR" b="1" dirty="0" err="1">
                <a:solidFill>
                  <a:srgbClr val="00B0F0"/>
                </a:solidFill>
                <a:latin typeface="Arial" panose="020B0604020202020204" pitchFamily="34" charset="0"/>
              </a:rPr>
              <a:t>x</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Maps input data to noise space</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C_</a:t>
            </a:r>
            <a:r>
              <a:rPr lang="ko-KR" altLang="ko-KR" b="1" dirty="0" err="1">
                <a:solidFill>
                  <a:srgbClr val="00B0F0"/>
                </a:solidFill>
                <a:latin typeface="Arial" panose="020B0604020202020204" pitchFamily="34" charset="0"/>
              </a:rPr>
              <a:t>noise</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Conveys noise level information to the model. </a:t>
            </a:r>
          </a:p>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F</a:t>
            </a:r>
            <a:r>
              <a:rPr lang="ko-KR" altLang="ko-KR" b="1" dirty="0">
                <a:solidFill>
                  <a:srgbClr val="00B0F0"/>
                </a:solidFill>
                <a:latin typeface="Arial" panose="020B0604020202020204" pitchFamily="34" charset="0"/>
              </a:rPr>
              <a:t>(</a:t>
            </a:r>
            <a:r>
              <a:rPr lang="ko-KR" altLang="ko-KR" b="1" dirty="0" err="1">
                <a:solidFill>
                  <a:srgbClr val="00B0F0"/>
                </a:solidFill>
                <a:latin typeface="Arial" panose="020B0604020202020204" pitchFamily="34" charset="0"/>
              </a:rPr>
              <a:t>x</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Outputs the predicted "score function" or correlation between data and noise</a:t>
            </a:r>
            <a:r>
              <a:rPr lang="ko-KR" altLang="ko-KR" b="1" dirty="0">
                <a:solidFill>
                  <a:srgbClr val="00B0F0"/>
                </a:solidFill>
                <a:latin typeface="Arial" panose="020B0604020202020204" pitchFamily="34" charset="0"/>
              </a:rPr>
              <a:t>. </a:t>
            </a:r>
          </a:p>
        </p:txBody>
      </p:sp>
      <p:pic>
        <p:nvPicPr>
          <p:cNvPr id="9" name="그림 8">
            <a:extLst>
              <a:ext uri="{FF2B5EF4-FFF2-40B4-BE49-F238E27FC236}">
                <a16:creationId xmlns:a16="http://schemas.microsoft.com/office/drawing/2014/main" id="{8B07E62D-32AF-58E6-DB58-0933408A4662}"/>
              </a:ext>
            </a:extLst>
          </p:cNvPr>
          <p:cNvPicPr>
            <a:picLocks noChangeAspect="1"/>
          </p:cNvPicPr>
          <p:nvPr/>
        </p:nvPicPr>
        <p:blipFill>
          <a:blip r:embed="rId2"/>
          <a:stretch>
            <a:fillRect/>
          </a:stretch>
        </p:blipFill>
        <p:spPr>
          <a:xfrm>
            <a:off x="1309784" y="3294789"/>
            <a:ext cx="8920967" cy="400110"/>
          </a:xfrm>
          <a:prstGeom prst="rect">
            <a:avLst/>
          </a:prstGeom>
        </p:spPr>
      </p:pic>
      <p:sp>
        <p:nvSpPr>
          <p:cNvPr id="11" name="TextBox 10">
            <a:extLst>
              <a:ext uri="{FF2B5EF4-FFF2-40B4-BE49-F238E27FC236}">
                <a16:creationId xmlns:a16="http://schemas.microsoft.com/office/drawing/2014/main" id="{0983CE8A-F68D-96DB-447C-6DA40847A3F0}"/>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691954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CA121-D890-FFC2-C701-9905DEB575B1}"/>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5D3EF281-9923-7213-9DF1-44CC5ED0A763}"/>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694E1E59-FFB4-3205-096E-FA5C0B2341C8}"/>
              </a:ext>
            </a:extLst>
          </p:cNvPr>
          <p:cNvSpPr txBox="1"/>
          <p:nvPr/>
        </p:nvSpPr>
        <p:spPr>
          <a:xfrm>
            <a:off x="324465" y="1407033"/>
            <a:ext cx="6104020" cy="523220"/>
          </a:xfrm>
          <a:prstGeom prst="rect">
            <a:avLst/>
          </a:prstGeom>
          <a:noFill/>
        </p:spPr>
        <p:txBody>
          <a:bodyPr wrap="square">
            <a:spAutoFit/>
          </a:bodyPr>
          <a:lstStyle>
            <a:defPPr>
              <a:defRPr lang="ko-KR"/>
            </a:defPPr>
            <a:lvl1pPr>
              <a:defRPr sz="2800" b="1">
                <a:solidFill>
                  <a:schemeClr val="accent2"/>
                </a:solidFill>
              </a:defRPr>
            </a:lvl1pPr>
          </a:lstStyle>
          <a:p>
            <a:r>
              <a:rPr lang="en-US" altLang="ko-KR"/>
              <a:t>Reverse Process (Noise Addition)</a:t>
            </a:r>
            <a:r>
              <a:rPr lang="en-US" altLang="ko-KR" dirty="0"/>
              <a:t>:</a:t>
            </a:r>
            <a:endParaRPr lang="ko-KR" altLang="en-US" dirty="0"/>
          </a:p>
        </p:txBody>
      </p:sp>
      <p:sp>
        <p:nvSpPr>
          <p:cNvPr id="4" name="TextBox 3">
            <a:extLst>
              <a:ext uri="{FF2B5EF4-FFF2-40B4-BE49-F238E27FC236}">
                <a16:creationId xmlns:a16="http://schemas.microsoft.com/office/drawing/2014/main" id="{0CCDAE23-4BD1-F25C-BD5D-620BAE862286}"/>
              </a:ext>
            </a:extLst>
          </p:cNvPr>
          <p:cNvSpPr txBox="1"/>
          <p:nvPr/>
        </p:nvSpPr>
        <p:spPr>
          <a:xfrm>
            <a:off x="729583" y="1977139"/>
            <a:ext cx="6104020" cy="369332"/>
          </a:xfrm>
          <a:prstGeom prst="rect">
            <a:avLst/>
          </a:prstGeom>
          <a:noFill/>
        </p:spPr>
        <p:txBody>
          <a:bodyPr wrap="square">
            <a:spAutoFit/>
          </a:bodyPr>
          <a:lstStyle>
            <a:defPPr>
              <a:defRPr lang="ko-KR"/>
            </a:defPPr>
            <a:lvl1pPr>
              <a:defRPr sz="2000" b="1"/>
            </a:lvl1pPr>
          </a:lstStyle>
          <a:p>
            <a:r>
              <a:rPr lang="en-US" altLang="ko-KR" dirty="0"/>
              <a:t>5. Final Output Calculation</a:t>
            </a:r>
            <a:endParaRPr lang="ko-KR" altLang="en-US" dirty="0"/>
          </a:p>
        </p:txBody>
      </p:sp>
      <p:pic>
        <p:nvPicPr>
          <p:cNvPr id="8" name="그림 7">
            <a:extLst>
              <a:ext uri="{FF2B5EF4-FFF2-40B4-BE49-F238E27FC236}">
                <a16:creationId xmlns:a16="http://schemas.microsoft.com/office/drawing/2014/main" id="{13A1AE7D-B1DB-5D54-E29E-CDA79B5473A7}"/>
              </a:ext>
            </a:extLst>
          </p:cNvPr>
          <p:cNvPicPr>
            <a:picLocks noChangeAspect="1"/>
          </p:cNvPicPr>
          <p:nvPr/>
        </p:nvPicPr>
        <p:blipFill>
          <a:blip r:embed="rId2"/>
          <a:srcRect t="20019"/>
          <a:stretch/>
        </p:blipFill>
        <p:spPr>
          <a:xfrm>
            <a:off x="4837471" y="1996134"/>
            <a:ext cx="5941039" cy="350283"/>
          </a:xfrm>
          <a:prstGeom prst="rect">
            <a:avLst/>
          </a:prstGeom>
        </p:spPr>
      </p:pic>
      <p:pic>
        <p:nvPicPr>
          <p:cNvPr id="12" name="그림 11">
            <a:extLst>
              <a:ext uri="{FF2B5EF4-FFF2-40B4-BE49-F238E27FC236}">
                <a16:creationId xmlns:a16="http://schemas.microsoft.com/office/drawing/2014/main" id="{353282FF-F371-8268-0A7B-245C9409AD75}"/>
              </a:ext>
            </a:extLst>
          </p:cNvPr>
          <p:cNvPicPr>
            <a:picLocks noChangeAspect="1"/>
          </p:cNvPicPr>
          <p:nvPr/>
        </p:nvPicPr>
        <p:blipFill>
          <a:blip r:embed="rId3"/>
          <a:stretch>
            <a:fillRect/>
          </a:stretch>
        </p:blipFill>
        <p:spPr>
          <a:xfrm>
            <a:off x="6712008" y="2440347"/>
            <a:ext cx="4591072" cy="746741"/>
          </a:xfrm>
          <a:prstGeom prst="rect">
            <a:avLst/>
          </a:prstGeom>
        </p:spPr>
      </p:pic>
      <p:pic>
        <p:nvPicPr>
          <p:cNvPr id="15" name="그림 14">
            <a:extLst>
              <a:ext uri="{FF2B5EF4-FFF2-40B4-BE49-F238E27FC236}">
                <a16:creationId xmlns:a16="http://schemas.microsoft.com/office/drawing/2014/main" id="{E68E1F40-8625-F2E4-67B1-F342AEC30617}"/>
              </a:ext>
            </a:extLst>
          </p:cNvPr>
          <p:cNvPicPr>
            <a:picLocks noChangeAspect="1"/>
          </p:cNvPicPr>
          <p:nvPr/>
        </p:nvPicPr>
        <p:blipFill>
          <a:blip r:embed="rId4"/>
          <a:stretch>
            <a:fillRect/>
          </a:stretch>
        </p:blipFill>
        <p:spPr>
          <a:xfrm>
            <a:off x="2013013" y="2320352"/>
            <a:ext cx="4739100" cy="986733"/>
          </a:xfrm>
          <a:prstGeom prst="rect">
            <a:avLst/>
          </a:prstGeom>
        </p:spPr>
      </p:pic>
      <p:sp>
        <p:nvSpPr>
          <p:cNvPr id="16" name="Rectangle 2">
            <a:extLst>
              <a:ext uri="{FF2B5EF4-FFF2-40B4-BE49-F238E27FC236}">
                <a16:creationId xmlns:a16="http://schemas.microsoft.com/office/drawing/2014/main" id="{11104C85-3F11-3779-5256-1B0CD6BB4FD9}"/>
              </a:ext>
            </a:extLst>
          </p:cNvPr>
          <p:cNvSpPr>
            <a:spLocks noChangeArrowheads="1"/>
          </p:cNvSpPr>
          <p:nvPr/>
        </p:nvSpPr>
        <p:spPr bwMode="auto">
          <a:xfrm>
            <a:off x="607790" y="3577295"/>
            <a:ext cx="1194115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X: Data with added noise in the Forward process</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σ</a:t>
            </a:r>
            <a:r>
              <a:rPr lang="en-US" altLang="ko-KR" b="1" dirty="0">
                <a:solidFill>
                  <a:srgbClr val="00B0F0"/>
                </a:solidFill>
                <a:latin typeface="Arial" panose="020B0604020202020204" pitchFamily="34" charset="0"/>
              </a:rPr>
              <a:t> : Represents the intensity of the added noise during the Forward process</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F:</a:t>
            </a:r>
            <a:r>
              <a:rPr lang="en-US" altLang="ko-KR" b="1" dirty="0">
                <a:solidFill>
                  <a:srgbClr val="00B0F0"/>
                </a:solidFill>
                <a:latin typeface="Arial" panose="020B0604020202020204" pitchFamily="34" charset="0"/>
              </a:rPr>
              <a:t> Trained network (denoising function). This network removes noise and performs predictions on the original data</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x</a:t>
            </a:r>
            <a:r>
              <a:rPr lang="en-US" altLang="ko-KR" b="1" dirty="0">
                <a:solidFill>
                  <a:srgbClr val="00B0F0"/>
                </a:solidFill>
                <a:latin typeface="Arial" panose="020B0604020202020204" pitchFamily="34" charset="0"/>
              </a:rPr>
              <a:t>/</a:t>
            </a:r>
            <a:r>
              <a:rPr lang="ko-KR" altLang="ko-KR" b="1" dirty="0">
                <a:solidFill>
                  <a:srgbClr val="00B0F0"/>
                </a:solidFill>
                <a:latin typeface="Arial" panose="020B0604020202020204" pitchFamily="34" charset="0"/>
              </a:rPr>
              <a:t>{</a:t>
            </a:r>
            <a:r>
              <a:rPr lang="ko-KR" altLang="ko-KR" b="1" dirty="0" err="1">
                <a:solidFill>
                  <a:srgbClr val="00B0F0"/>
                </a:solidFill>
                <a:latin typeface="Arial" panose="020B0604020202020204" pitchFamily="34" charset="0"/>
              </a:rPr>
              <a:t>sqrt</a:t>
            </a:r>
            <a:r>
              <a:rPr lang="ko-KR" altLang="ko-KR" b="1" dirty="0">
                <a:solidFill>
                  <a:srgbClr val="00B0F0"/>
                </a:solidFill>
                <a:latin typeface="Arial" panose="020B0604020202020204" pitchFamily="34" charset="0"/>
              </a:rPr>
              <a:t>{σ2+1​}} ​:</a:t>
            </a:r>
            <a:r>
              <a:rPr lang="en-US" altLang="ko-KR" b="1" dirty="0">
                <a:solidFill>
                  <a:srgbClr val="00B0F0"/>
                </a:solidFill>
                <a:latin typeface="Arial" panose="020B0604020202020204" pitchFamily="34" charset="0"/>
              </a:rPr>
              <a:t> Normalized current state x, adjusted according to the noise level</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C_</a:t>
            </a:r>
            <a:r>
              <a:rPr lang="ko-KR" altLang="ko-KR" b="1" dirty="0" err="1">
                <a:solidFill>
                  <a:srgbClr val="00B0F0"/>
                </a:solidFill>
                <a:latin typeface="Arial" panose="020B0604020202020204" pitchFamily="34" charset="0"/>
              </a:rPr>
              <a:t>noise</a:t>
            </a:r>
            <a:r>
              <a:rPr lang="ko-KR" altLang="ko-KR" b="1" dirty="0">
                <a:solidFill>
                  <a:srgbClr val="00B0F0"/>
                </a:solidFill>
                <a:latin typeface="Arial" panose="020B0604020202020204" pitchFamily="34" charset="0"/>
              </a:rPr>
              <a:t>​:</a:t>
            </a:r>
            <a:r>
              <a:rPr lang="en-US" altLang="ko-KR" b="1" dirty="0">
                <a:solidFill>
                  <a:srgbClr val="00B0F0"/>
                </a:solidFill>
                <a:latin typeface="Arial" panose="020B0604020202020204" pitchFamily="34" charset="0"/>
              </a:rPr>
              <a:t>Conditional information representing the time step t. The network F receives the current noise level</a:t>
            </a:r>
            <a:r>
              <a:rPr lang="ko-KR" altLang="ko-KR" b="1" dirty="0">
                <a:solidFill>
                  <a:srgbClr val="00B0F0"/>
                </a:solidFill>
                <a:latin typeface="Arial" panose="020B0604020202020204" pitchFamily="34" charset="0"/>
              </a:rPr>
              <a:t>.</a:t>
            </a:r>
          </a:p>
        </p:txBody>
      </p:sp>
      <p:sp>
        <p:nvSpPr>
          <p:cNvPr id="17" name="Rectangle 3">
            <a:extLst>
              <a:ext uri="{FF2B5EF4-FFF2-40B4-BE49-F238E27FC236}">
                <a16:creationId xmlns:a16="http://schemas.microsoft.com/office/drawing/2014/main" id="{0A2AD890-93B2-7C8C-A202-B2566A2A1279}"/>
              </a:ext>
            </a:extLst>
          </p:cNvPr>
          <p:cNvSpPr>
            <a:spLocks noChangeArrowheads="1"/>
          </p:cNvSpPr>
          <p:nvPr/>
        </p:nvSpPr>
        <p:spPr bwMode="auto">
          <a:xfrm>
            <a:off x="607790" y="5702392"/>
            <a:ext cx="111332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ko-KR" dirty="0"/>
              <a:t>Thus, the Forward process involves adding noise to the initial data, enabling the model to learn the data distribution. The Reverse process uses the trained model to remove noise and restore the original data.</a:t>
            </a:r>
            <a:endParaRPr kumimoji="0" lang="ko-KR" altLang="ko-KR"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4ADB24C3-9EDA-4645-CCED-A8ECF917196A}"/>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72835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88570-F23F-DC80-B047-5A12C0413A6C}"/>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F5B7CC97-EE9B-161D-0C4C-3A22691C066C}"/>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A36E1B28-C304-6C66-C072-D4440450C42D}"/>
              </a:ext>
            </a:extLst>
          </p:cNvPr>
          <p:cNvSpPr txBox="1"/>
          <p:nvPr/>
        </p:nvSpPr>
        <p:spPr>
          <a:xfrm>
            <a:off x="324464" y="224879"/>
            <a:ext cx="609665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Contribution</a:t>
            </a:r>
            <a:endParaRPr lang="ko-KR" altLang="en-US" sz="4400" dirty="0">
              <a:latin typeface="ADLaM Display" panose="02010000000000000000" pitchFamily="2" charset="0"/>
              <a:cs typeface="ADLaM Display" panose="02010000000000000000" pitchFamily="2" charset="0"/>
            </a:endParaRPr>
          </a:p>
        </p:txBody>
      </p:sp>
      <p:sp>
        <p:nvSpPr>
          <p:cNvPr id="9" name="TextBox 8">
            <a:extLst>
              <a:ext uri="{FF2B5EF4-FFF2-40B4-BE49-F238E27FC236}">
                <a16:creationId xmlns:a16="http://schemas.microsoft.com/office/drawing/2014/main" id="{325D5270-C3EE-91E7-B51F-A9BEAE0C241B}"/>
              </a:ext>
            </a:extLst>
          </p:cNvPr>
          <p:cNvSpPr txBox="1"/>
          <p:nvPr/>
        </p:nvSpPr>
        <p:spPr>
          <a:xfrm>
            <a:off x="565096" y="1659917"/>
            <a:ext cx="6701978" cy="4154984"/>
          </a:xfrm>
          <a:prstGeom prst="rect">
            <a:avLst/>
          </a:prstGeom>
          <a:noFill/>
        </p:spPr>
        <p:txBody>
          <a:bodyPr wrap="square" rtlCol="0">
            <a:spAutoFit/>
          </a:bodyPr>
          <a:lstStyle/>
          <a:p>
            <a:pPr marL="342900" indent="-342900">
              <a:buFont typeface="Arial" panose="020B0604020202020204" pitchFamily="34" charset="0"/>
              <a:buChar char="•"/>
            </a:pPr>
            <a:r>
              <a:rPr lang="en-US" altLang="ko-KR" sz="2400" b="1" dirty="0"/>
              <a:t>Park </a:t>
            </a:r>
            <a:r>
              <a:rPr lang="en-US" altLang="ko-KR" sz="2400" b="1" dirty="0" err="1"/>
              <a:t>Junwoo</a:t>
            </a:r>
            <a:r>
              <a:rPr lang="en-US" altLang="ko-KR" sz="2400" b="1" dirty="0"/>
              <a:t>: </a:t>
            </a:r>
            <a:r>
              <a:rPr lang="en-US" altLang="ko-KR" sz="2400" dirty="0"/>
              <a:t>FQ-GAN, Data Augmentation, </a:t>
            </a:r>
            <a:r>
              <a:rPr lang="en-US" altLang="ko-KR" sz="2400" dirty="0" err="1"/>
              <a:t>Github</a:t>
            </a:r>
            <a:endParaRPr lang="en-US" altLang="ko-KR" sz="2400" dirty="0"/>
          </a:p>
          <a:p>
            <a:pPr marL="285750" indent="-285750">
              <a:buFont typeface="Arial" panose="020B0604020202020204" pitchFamily="34" charset="0"/>
              <a:buChar char="•"/>
            </a:pPr>
            <a:endParaRPr lang="en-US" altLang="ko-KR" sz="2400" b="1" dirty="0"/>
          </a:p>
          <a:p>
            <a:pPr marL="285750" indent="-285750">
              <a:buFont typeface="Arial" panose="020B0604020202020204" pitchFamily="34" charset="0"/>
              <a:buChar char="•"/>
            </a:pPr>
            <a:endParaRPr lang="en-US" altLang="ko-KR" sz="2400" b="1" dirty="0"/>
          </a:p>
          <a:p>
            <a:pPr marL="285750" indent="-285750">
              <a:buFont typeface="Arial" panose="020B0604020202020204" pitchFamily="34" charset="0"/>
              <a:buChar char="•"/>
            </a:pPr>
            <a:r>
              <a:rPr lang="en-US" altLang="ko-KR" sz="2400" b="1" dirty="0"/>
              <a:t>Kim </a:t>
            </a:r>
            <a:r>
              <a:rPr lang="en-US" altLang="ko-KR" sz="2400" b="1" dirty="0" err="1"/>
              <a:t>Geonho</a:t>
            </a:r>
            <a:r>
              <a:rPr lang="en-US" altLang="ko-KR" sz="2400" b="1" dirty="0"/>
              <a:t> </a:t>
            </a:r>
            <a:r>
              <a:rPr lang="en-US" altLang="ko-KR" sz="2400" dirty="0"/>
              <a:t>: EDM, </a:t>
            </a:r>
            <a:r>
              <a:rPr lang="en-US" altLang="ko-KR" sz="2400" dirty="0" err="1"/>
              <a:t>Beta_d</a:t>
            </a:r>
            <a:r>
              <a:rPr lang="en-US" altLang="ko-KR" sz="2400" dirty="0"/>
              <a:t>, Learning Rate scheduler, </a:t>
            </a:r>
            <a:r>
              <a:rPr lang="en-US" altLang="ko-KR" sz="2400" dirty="0" err="1"/>
              <a:t>SuperClass</a:t>
            </a: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endParaRPr lang="en-US" altLang="ko-KR" sz="2400" dirty="0"/>
          </a:p>
          <a:p>
            <a:pPr marL="285750" indent="-285750">
              <a:buFont typeface="Arial" panose="020B0604020202020204" pitchFamily="34" charset="0"/>
              <a:buChar char="•"/>
            </a:pPr>
            <a:r>
              <a:rPr lang="en-US" altLang="ko-KR" sz="2400" b="1" dirty="0"/>
              <a:t>Kim </a:t>
            </a:r>
            <a:r>
              <a:rPr lang="en-US" altLang="ko-KR" sz="2400" b="1" dirty="0" err="1"/>
              <a:t>Dahyun</a:t>
            </a:r>
            <a:r>
              <a:rPr lang="en-US" altLang="ko-KR" sz="2400" dirty="0"/>
              <a:t>: DDPM, Metric Code, Dropout</a:t>
            </a:r>
          </a:p>
          <a:p>
            <a:pPr marL="285750" indent="-285750">
              <a:buFont typeface="Arial" panose="020B0604020202020204" pitchFamily="34" charset="0"/>
              <a:buChar char="•"/>
            </a:pPr>
            <a:endParaRPr lang="en-US" altLang="ko-KR" sz="2400" b="1" dirty="0"/>
          </a:p>
          <a:p>
            <a:pPr marL="285750" indent="-285750">
              <a:buFont typeface="Arial" panose="020B0604020202020204" pitchFamily="34" charset="0"/>
              <a:buChar char="•"/>
            </a:pPr>
            <a:endParaRPr lang="en-US" altLang="ko-KR" sz="2400" dirty="0"/>
          </a:p>
        </p:txBody>
      </p:sp>
      <p:sp>
        <p:nvSpPr>
          <p:cNvPr id="10" name="TextBox 9">
            <a:extLst>
              <a:ext uri="{FF2B5EF4-FFF2-40B4-BE49-F238E27FC236}">
                <a16:creationId xmlns:a16="http://schemas.microsoft.com/office/drawing/2014/main" id="{D5E43B10-BABB-79D7-10B5-FB899A6CD9D3}"/>
              </a:ext>
            </a:extLst>
          </p:cNvPr>
          <p:cNvSpPr txBox="1"/>
          <p:nvPr/>
        </p:nvSpPr>
        <p:spPr>
          <a:xfrm>
            <a:off x="8292187" y="2551837"/>
            <a:ext cx="2988957" cy="1754326"/>
          </a:xfrm>
          <a:prstGeom prst="rect">
            <a:avLst/>
          </a:prstGeom>
          <a:noFill/>
          <a:ln>
            <a:solidFill>
              <a:schemeClr val="accent1">
                <a:shade val="15000"/>
              </a:schemeClr>
            </a:solidFill>
          </a:ln>
        </p:spPr>
        <p:txBody>
          <a:bodyPr wrap="square" rtlCol="0">
            <a:spAutoFit/>
          </a:bodyPr>
          <a:lstStyle/>
          <a:p>
            <a:r>
              <a:rPr lang="en-US" altLang="ko-KR" b="1" dirty="0"/>
              <a:t>Park </a:t>
            </a:r>
            <a:r>
              <a:rPr lang="en-US" altLang="ko-KR" b="1" dirty="0" err="1"/>
              <a:t>Junwoo</a:t>
            </a:r>
            <a:r>
              <a:rPr lang="en-US" altLang="ko-KR" b="1" dirty="0"/>
              <a:t> : 33%</a:t>
            </a:r>
          </a:p>
          <a:p>
            <a:endParaRPr lang="en-US" altLang="ko-KR" b="1" dirty="0"/>
          </a:p>
          <a:p>
            <a:r>
              <a:rPr lang="en-US" altLang="ko-KR" b="1" dirty="0"/>
              <a:t>Kim </a:t>
            </a:r>
            <a:r>
              <a:rPr lang="en-US" altLang="ko-KR" b="1" dirty="0" err="1"/>
              <a:t>Geonho</a:t>
            </a:r>
            <a:r>
              <a:rPr lang="en-US" altLang="ko-KR" b="1" dirty="0"/>
              <a:t> : 33%</a:t>
            </a:r>
          </a:p>
          <a:p>
            <a:endParaRPr lang="en-US" altLang="ko-KR" b="1" dirty="0"/>
          </a:p>
          <a:p>
            <a:r>
              <a:rPr lang="en-US" altLang="ko-KR" b="1" dirty="0"/>
              <a:t>Kim </a:t>
            </a:r>
            <a:r>
              <a:rPr lang="en-US" altLang="ko-KR" b="1" dirty="0" err="1"/>
              <a:t>Dahyun</a:t>
            </a:r>
            <a:r>
              <a:rPr lang="en-US" altLang="ko-KR" b="1" dirty="0"/>
              <a:t> : 33%</a:t>
            </a:r>
          </a:p>
          <a:p>
            <a:endParaRPr lang="ko-KR" altLang="en-US" b="1" dirty="0"/>
          </a:p>
        </p:txBody>
      </p:sp>
    </p:spTree>
    <p:extLst>
      <p:ext uri="{BB962C8B-B14F-4D97-AF65-F5344CB8AC3E}">
        <p14:creationId xmlns:p14="http://schemas.microsoft.com/office/powerpoint/2010/main" val="3169051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319BE-7860-EBD0-DB2B-7F7FE45DBBA5}"/>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487C729A-335F-8B69-653B-7D0EBDBA966F}"/>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4C2C3508-F5E2-6210-15A5-C3EFC3C411D9}"/>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3" name="TextBox 12">
            <a:extLst>
              <a:ext uri="{FF2B5EF4-FFF2-40B4-BE49-F238E27FC236}">
                <a16:creationId xmlns:a16="http://schemas.microsoft.com/office/drawing/2014/main" id="{F7E6E7A2-2D1C-4E4E-43B9-1E58C5572381}"/>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Sampling</a:t>
            </a:r>
            <a:endParaRPr lang="ko-KR" altLang="en-US" dirty="0"/>
          </a:p>
        </p:txBody>
      </p:sp>
      <p:pic>
        <p:nvPicPr>
          <p:cNvPr id="15" name="그림 14">
            <a:extLst>
              <a:ext uri="{FF2B5EF4-FFF2-40B4-BE49-F238E27FC236}">
                <a16:creationId xmlns:a16="http://schemas.microsoft.com/office/drawing/2014/main" id="{73294859-2C2C-07B1-D6F4-F12FBE8BFEEE}"/>
              </a:ext>
            </a:extLst>
          </p:cNvPr>
          <p:cNvPicPr>
            <a:picLocks noChangeAspect="1"/>
          </p:cNvPicPr>
          <p:nvPr/>
        </p:nvPicPr>
        <p:blipFill>
          <a:blip r:embed="rId2"/>
          <a:stretch>
            <a:fillRect/>
          </a:stretch>
        </p:blipFill>
        <p:spPr>
          <a:xfrm>
            <a:off x="705853" y="3292515"/>
            <a:ext cx="5902399" cy="1285998"/>
          </a:xfrm>
          <a:prstGeom prst="rect">
            <a:avLst/>
          </a:prstGeom>
        </p:spPr>
      </p:pic>
      <p:sp>
        <p:nvSpPr>
          <p:cNvPr id="17" name="TextBox 16">
            <a:extLst>
              <a:ext uri="{FF2B5EF4-FFF2-40B4-BE49-F238E27FC236}">
                <a16:creationId xmlns:a16="http://schemas.microsoft.com/office/drawing/2014/main" id="{AF444E68-9B6F-354F-230A-80762DC59CB6}"/>
              </a:ext>
            </a:extLst>
          </p:cNvPr>
          <p:cNvSpPr txBox="1"/>
          <p:nvPr/>
        </p:nvSpPr>
        <p:spPr>
          <a:xfrm>
            <a:off x="805494" y="2223799"/>
            <a:ext cx="6104020" cy="369332"/>
          </a:xfrm>
          <a:prstGeom prst="rect">
            <a:avLst/>
          </a:prstGeom>
          <a:noFill/>
        </p:spPr>
        <p:txBody>
          <a:bodyPr wrap="square">
            <a:spAutoFit/>
          </a:bodyPr>
          <a:lstStyle>
            <a:defPPr>
              <a:defRPr lang="ko-KR"/>
            </a:defPPr>
            <a:lvl1pPr>
              <a:defRPr sz="2000" b="1"/>
            </a:lvl1pPr>
          </a:lstStyle>
          <a:p>
            <a:r>
              <a:rPr lang="en-US" altLang="ko-KR" dirty="0"/>
              <a:t>1</a:t>
            </a:r>
            <a:r>
              <a:rPr lang="en-US" altLang="ko-KR"/>
              <a:t>. </a:t>
            </a:r>
            <a:r>
              <a:rPr lang="en-US" altLang="ko-KR" dirty="0"/>
              <a:t>Time Step Calculation</a:t>
            </a:r>
            <a:endParaRPr lang="ko-KR" altLang="en-US" dirty="0"/>
          </a:p>
        </p:txBody>
      </p:sp>
      <p:sp>
        <p:nvSpPr>
          <p:cNvPr id="18" name="Rectangle 1">
            <a:extLst>
              <a:ext uri="{FF2B5EF4-FFF2-40B4-BE49-F238E27FC236}">
                <a16:creationId xmlns:a16="http://schemas.microsoft.com/office/drawing/2014/main" id="{FB863369-A445-AD91-A7DE-1C3B639F036E}"/>
              </a:ext>
            </a:extLst>
          </p:cNvPr>
          <p:cNvSpPr>
            <a:spLocks noChangeArrowheads="1"/>
          </p:cNvSpPr>
          <p:nvPr/>
        </p:nvSpPr>
        <p:spPr bwMode="auto">
          <a:xfrm>
            <a:off x="6604085" y="3429000"/>
            <a:ext cx="543450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σ</a:t>
            </a:r>
            <a:r>
              <a:rPr lang="en-US" altLang="ko-KR" b="1" dirty="0">
                <a:solidFill>
                  <a:srgbClr val="00B0F0"/>
                </a:solidFill>
                <a:latin typeface="Arial" panose="020B0604020202020204" pitchFamily="34" charset="0"/>
              </a:rPr>
              <a:t>_</a:t>
            </a:r>
            <a:r>
              <a:rPr lang="ko-KR" altLang="ko-KR" b="1" dirty="0" err="1">
                <a:solidFill>
                  <a:srgbClr val="00B0F0"/>
                </a:solidFill>
                <a:latin typeface="Arial" panose="020B0604020202020204" pitchFamily="34" charset="0"/>
              </a:rPr>
              <a:t>min</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Minimum noise level</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σ</a:t>
            </a:r>
            <a:r>
              <a:rPr lang="en-US" altLang="ko-KR" b="1" dirty="0">
                <a:solidFill>
                  <a:srgbClr val="00B0F0"/>
                </a:solidFill>
                <a:latin typeface="Arial" panose="020B0604020202020204" pitchFamily="34" charset="0"/>
              </a:rPr>
              <a:t>_</a:t>
            </a:r>
            <a:r>
              <a:rPr lang="ko-KR" altLang="ko-KR" b="1" dirty="0" err="1">
                <a:solidFill>
                  <a:srgbClr val="00B0F0"/>
                </a:solidFill>
                <a:latin typeface="Arial" panose="020B0604020202020204" pitchFamily="34" charset="0"/>
              </a:rPr>
              <a:t>max</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Maximum noise level. </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ρ: </a:t>
            </a:r>
            <a:r>
              <a:rPr lang="en-US" altLang="ko-KR" b="1" dirty="0">
                <a:solidFill>
                  <a:srgbClr val="00B0F0"/>
                </a:solidFill>
                <a:latin typeface="Arial" panose="020B0604020202020204" pitchFamily="34" charset="0"/>
              </a:rPr>
              <a:t>Parameter for nonlinear scaling adjustment. </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N: </a:t>
            </a:r>
            <a:r>
              <a:rPr lang="en-US" altLang="ko-KR" b="1" dirty="0">
                <a:solidFill>
                  <a:srgbClr val="00B0F0"/>
                </a:solidFill>
                <a:latin typeface="Arial" panose="020B0604020202020204" pitchFamily="34" charset="0"/>
              </a:rPr>
              <a:t>Number of time steps.</a:t>
            </a:r>
            <a:endParaRPr lang="ko-KR" altLang="ko-KR" b="1" dirty="0">
              <a:solidFill>
                <a:srgbClr val="00B0F0"/>
              </a:solidFill>
              <a:latin typeface="Arial" panose="020B0604020202020204" pitchFamily="34" charset="0"/>
            </a:endParaRPr>
          </a:p>
        </p:txBody>
      </p:sp>
      <p:sp>
        <p:nvSpPr>
          <p:cNvPr id="20" name="TextBox 19">
            <a:extLst>
              <a:ext uri="{FF2B5EF4-FFF2-40B4-BE49-F238E27FC236}">
                <a16:creationId xmlns:a16="http://schemas.microsoft.com/office/drawing/2014/main" id="{7DF9DAFF-1674-50B1-E398-AB7A7C4202B4}"/>
              </a:ext>
            </a:extLst>
          </p:cNvPr>
          <p:cNvSpPr txBox="1"/>
          <p:nvPr/>
        </p:nvSpPr>
        <p:spPr>
          <a:xfrm>
            <a:off x="1035968" y="2666743"/>
            <a:ext cx="10450179" cy="369332"/>
          </a:xfrm>
          <a:prstGeom prst="rect">
            <a:avLst/>
          </a:prstGeom>
          <a:noFill/>
        </p:spPr>
        <p:txBody>
          <a:bodyPr wrap="square">
            <a:spAutoFit/>
          </a:bodyPr>
          <a:lstStyle/>
          <a:p>
            <a:r>
              <a:rPr lang="en-US" altLang="ko-KR" dirty="0"/>
              <a:t>Time steps </a:t>
            </a:r>
            <a:r>
              <a:rPr lang="en-US" altLang="ko-KR" dirty="0" err="1"/>
              <a:t>t_i</a:t>
            </a:r>
            <a:r>
              <a:rPr lang="en-US" altLang="ko-KR" dirty="0"/>
              <a:t>​ define noise level changes, calculated using </a:t>
            </a:r>
            <a:r>
              <a:rPr lang="en-US" altLang="ko-KR" dirty="0" smtClean="0"/>
              <a:t>ρ-scaling </a:t>
            </a:r>
            <a:r>
              <a:rPr lang="en-US" altLang="ko-KR" dirty="0"/>
              <a:t>in the EDM method.</a:t>
            </a:r>
            <a:endParaRPr lang="ko-KR" altLang="en-US" dirty="0"/>
          </a:p>
        </p:txBody>
      </p:sp>
      <p:pic>
        <p:nvPicPr>
          <p:cNvPr id="22" name="그림 21">
            <a:extLst>
              <a:ext uri="{FF2B5EF4-FFF2-40B4-BE49-F238E27FC236}">
                <a16:creationId xmlns:a16="http://schemas.microsoft.com/office/drawing/2014/main" id="{8D6770A8-2D86-2BF5-6506-7B975DF5A0E7}"/>
              </a:ext>
            </a:extLst>
          </p:cNvPr>
          <p:cNvPicPr>
            <a:picLocks noChangeAspect="1"/>
          </p:cNvPicPr>
          <p:nvPr/>
        </p:nvPicPr>
        <p:blipFill>
          <a:blip r:embed="rId3"/>
          <a:stretch>
            <a:fillRect/>
          </a:stretch>
        </p:blipFill>
        <p:spPr>
          <a:xfrm>
            <a:off x="1035968" y="4899292"/>
            <a:ext cx="10120322" cy="1285997"/>
          </a:xfrm>
          <a:prstGeom prst="rect">
            <a:avLst/>
          </a:prstGeom>
        </p:spPr>
      </p:pic>
      <p:sp>
        <p:nvSpPr>
          <p:cNvPr id="23" name="TextBox 22">
            <a:extLst>
              <a:ext uri="{FF2B5EF4-FFF2-40B4-BE49-F238E27FC236}">
                <a16:creationId xmlns:a16="http://schemas.microsoft.com/office/drawing/2014/main" id="{F716B222-FC47-D156-CA81-6C65D179A962}"/>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336042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1DC95-A297-5D23-2D25-0F8937DD8794}"/>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484E06B0-17BE-F1AF-D4E5-A9B9B470FA59}"/>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63909FEA-78AD-28F8-82CC-50119EF0376A}"/>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3" name="TextBox 12">
            <a:extLst>
              <a:ext uri="{FF2B5EF4-FFF2-40B4-BE49-F238E27FC236}">
                <a16:creationId xmlns:a16="http://schemas.microsoft.com/office/drawing/2014/main" id="{7DBD2EFD-F451-4731-890F-A6E6A4F33FF5}"/>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Sampling</a:t>
            </a:r>
            <a:endParaRPr lang="ko-KR" altLang="en-US" dirty="0"/>
          </a:p>
        </p:txBody>
      </p:sp>
      <p:sp>
        <p:nvSpPr>
          <p:cNvPr id="17" name="TextBox 16">
            <a:extLst>
              <a:ext uri="{FF2B5EF4-FFF2-40B4-BE49-F238E27FC236}">
                <a16:creationId xmlns:a16="http://schemas.microsoft.com/office/drawing/2014/main" id="{2F2A5ABE-46AA-7891-6282-C3B65C58B380}"/>
              </a:ext>
            </a:extLst>
          </p:cNvPr>
          <p:cNvSpPr txBox="1"/>
          <p:nvPr/>
        </p:nvSpPr>
        <p:spPr>
          <a:xfrm>
            <a:off x="1167803" y="2189566"/>
            <a:ext cx="6104020" cy="369332"/>
          </a:xfrm>
          <a:prstGeom prst="rect">
            <a:avLst/>
          </a:prstGeom>
          <a:noFill/>
        </p:spPr>
        <p:txBody>
          <a:bodyPr wrap="square">
            <a:spAutoFit/>
          </a:bodyPr>
          <a:lstStyle>
            <a:defPPr>
              <a:defRPr lang="ko-KR"/>
            </a:defPPr>
            <a:lvl1pPr>
              <a:defRPr sz="2000" b="1"/>
            </a:lvl1pPr>
          </a:lstStyle>
          <a:p>
            <a:r>
              <a:rPr lang="en-US" altLang="ko-KR" dirty="0"/>
              <a:t>2. Initial State Setup</a:t>
            </a:r>
            <a:endParaRPr lang="ko-KR" altLang="en-US" dirty="0"/>
          </a:p>
        </p:txBody>
      </p:sp>
      <p:sp>
        <p:nvSpPr>
          <p:cNvPr id="20" name="TextBox 19">
            <a:extLst>
              <a:ext uri="{FF2B5EF4-FFF2-40B4-BE49-F238E27FC236}">
                <a16:creationId xmlns:a16="http://schemas.microsoft.com/office/drawing/2014/main" id="{1C8E5DB1-5F29-1F0C-4FCA-85721E25223E}"/>
              </a:ext>
            </a:extLst>
          </p:cNvPr>
          <p:cNvSpPr txBox="1"/>
          <p:nvPr/>
        </p:nvSpPr>
        <p:spPr>
          <a:xfrm>
            <a:off x="1035968" y="2666743"/>
            <a:ext cx="10450179" cy="369332"/>
          </a:xfrm>
          <a:prstGeom prst="rect">
            <a:avLst/>
          </a:prstGeom>
          <a:noFill/>
        </p:spPr>
        <p:txBody>
          <a:bodyPr wrap="square">
            <a:spAutoFit/>
          </a:bodyPr>
          <a:lstStyle/>
          <a:p>
            <a:r>
              <a:rPr lang="en-US" altLang="ko-KR" dirty="0"/>
              <a:t>The initial latent vector </a:t>
            </a:r>
            <a:r>
              <a:rPr lang="en-US" altLang="ko-KR" dirty="0" err="1"/>
              <a:t>x_T</a:t>
            </a:r>
            <a:r>
              <a:rPr lang="en-US" altLang="ko-KR" dirty="0"/>
              <a:t>​ starts as Gaussian noise at the highest noise level </a:t>
            </a:r>
            <a:r>
              <a:rPr lang="el-GR" altLang="ko-KR" dirty="0"/>
              <a:t>σ</a:t>
            </a:r>
            <a:r>
              <a:rPr lang="en-US" altLang="ko-KR" dirty="0"/>
              <a:t>_max</a:t>
            </a:r>
            <a:endParaRPr lang="ko-KR" altLang="en-US" dirty="0"/>
          </a:p>
        </p:txBody>
      </p:sp>
      <p:pic>
        <p:nvPicPr>
          <p:cNvPr id="4" name="그림 3">
            <a:extLst>
              <a:ext uri="{FF2B5EF4-FFF2-40B4-BE49-F238E27FC236}">
                <a16:creationId xmlns:a16="http://schemas.microsoft.com/office/drawing/2014/main" id="{2F3BC30C-3474-DA40-8360-18995796DFBF}"/>
              </a:ext>
            </a:extLst>
          </p:cNvPr>
          <p:cNvPicPr>
            <a:picLocks noChangeAspect="1"/>
          </p:cNvPicPr>
          <p:nvPr/>
        </p:nvPicPr>
        <p:blipFill>
          <a:blip r:embed="rId2"/>
          <a:stretch>
            <a:fillRect/>
          </a:stretch>
        </p:blipFill>
        <p:spPr>
          <a:xfrm>
            <a:off x="2747474" y="3944517"/>
            <a:ext cx="5322957" cy="359660"/>
          </a:xfrm>
          <a:prstGeom prst="rect">
            <a:avLst/>
          </a:prstGeom>
        </p:spPr>
      </p:pic>
      <p:pic>
        <p:nvPicPr>
          <p:cNvPr id="7" name="그림 6">
            <a:extLst>
              <a:ext uri="{FF2B5EF4-FFF2-40B4-BE49-F238E27FC236}">
                <a16:creationId xmlns:a16="http://schemas.microsoft.com/office/drawing/2014/main" id="{BC5C3301-8FA7-6922-B314-51AEE71FD0A6}"/>
              </a:ext>
            </a:extLst>
          </p:cNvPr>
          <p:cNvPicPr>
            <a:picLocks noChangeAspect="1"/>
          </p:cNvPicPr>
          <p:nvPr/>
        </p:nvPicPr>
        <p:blipFill>
          <a:blip r:embed="rId3"/>
          <a:stretch>
            <a:fillRect/>
          </a:stretch>
        </p:blipFill>
        <p:spPr>
          <a:xfrm>
            <a:off x="4219813" y="3171856"/>
            <a:ext cx="2644697" cy="709553"/>
          </a:xfrm>
          <a:prstGeom prst="rect">
            <a:avLst/>
          </a:prstGeom>
        </p:spPr>
      </p:pic>
      <p:sp>
        <p:nvSpPr>
          <p:cNvPr id="8" name="Rectangle 1">
            <a:extLst>
              <a:ext uri="{FF2B5EF4-FFF2-40B4-BE49-F238E27FC236}">
                <a16:creationId xmlns:a16="http://schemas.microsoft.com/office/drawing/2014/main" id="{EFFDBCB8-57DB-9221-EE45-192BCF71DE5C}"/>
              </a:ext>
            </a:extLst>
          </p:cNvPr>
          <p:cNvSpPr>
            <a:spLocks noChangeArrowheads="1"/>
          </p:cNvSpPr>
          <p:nvPr/>
        </p:nvSpPr>
        <p:spPr bwMode="auto">
          <a:xfrm>
            <a:off x="1512707" y="4808619"/>
            <a:ext cx="80361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ko-KR" b="1" dirty="0" err="1"/>
              <a:t>Latents</a:t>
            </a:r>
            <a:r>
              <a:rPr lang="en-US" altLang="ko-KR" dirty="0"/>
              <a:t> are latent vectors sampled from a standard Gaussian distribution</a:t>
            </a:r>
            <a:r>
              <a:rPr kumimoji="0" lang="ko-KR" altLang="ko-KR" b="0" i="0" u="none" strike="noStrike" cap="none" normalizeH="0" baseline="0" dirty="0">
                <a:ln>
                  <a:noFill/>
                </a:ln>
                <a:solidFill>
                  <a:schemeClr val="tx1"/>
                </a:solidFill>
                <a:effectLst/>
              </a:rPr>
              <a:t>.</a:t>
            </a:r>
            <a:endParaRPr kumimoji="0" lang="ko-KR" altLang="ko-K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ko-KR" dirty="0"/>
              <a:t>Multiplying by </a:t>
            </a:r>
            <a:r>
              <a:rPr lang="en-US" altLang="ko-KR" b="1" dirty="0" err="1"/>
              <a:t>σ_max</a:t>
            </a:r>
            <a:r>
              <a:rPr lang="en-US" altLang="ko-KR" dirty="0"/>
              <a:t> reflects the initial noise level</a:t>
            </a:r>
            <a:r>
              <a:rPr kumimoji="0" lang="ko-KR" altLang="ko-KR" b="0" i="0" u="none" strike="noStrike" cap="none" normalizeH="0" baseline="0" dirty="0">
                <a:ln>
                  <a:noFill/>
                </a:ln>
                <a:solidFill>
                  <a:schemeClr val="tx1"/>
                </a:solidFill>
                <a:effectLst/>
                <a:latin typeface="Arial" panose="020B0604020202020204" pitchFamily="34" charset="0"/>
              </a:rPr>
              <a:t>. </a:t>
            </a:r>
          </a:p>
        </p:txBody>
      </p:sp>
      <p:sp>
        <p:nvSpPr>
          <p:cNvPr id="9" name="TextBox 8">
            <a:extLst>
              <a:ext uri="{FF2B5EF4-FFF2-40B4-BE49-F238E27FC236}">
                <a16:creationId xmlns:a16="http://schemas.microsoft.com/office/drawing/2014/main" id="{CCA54630-36C9-B82C-5CD9-804AAB49FFDE}"/>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026298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4BC53-F22A-0E06-AF24-A8ECC794CEF3}"/>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02560C8E-2440-23CD-BA46-935064FC9775}"/>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CF733418-0B7D-89D7-B526-5F5866FDFA81}"/>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3" name="TextBox 12">
            <a:extLst>
              <a:ext uri="{FF2B5EF4-FFF2-40B4-BE49-F238E27FC236}">
                <a16:creationId xmlns:a16="http://schemas.microsoft.com/office/drawing/2014/main" id="{30F19B41-B90A-6AB3-9192-D8CB1093208D}"/>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Sampling</a:t>
            </a:r>
            <a:endParaRPr lang="ko-KR" altLang="en-US" dirty="0"/>
          </a:p>
        </p:txBody>
      </p:sp>
      <p:sp>
        <p:nvSpPr>
          <p:cNvPr id="17" name="TextBox 16">
            <a:extLst>
              <a:ext uri="{FF2B5EF4-FFF2-40B4-BE49-F238E27FC236}">
                <a16:creationId xmlns:a16="http://schemas.microsoft.com/office/drawing/2014/main" id="{EB3631FE-CEE7-DEDE-42E0-D4EE6CD8B8F0}"/>
              </a:ext>
            </a:extLst>
          </p:cNvPr>
          <p:cNvSpPr txBox="1"/>
          <p:nvPr/>
        </p:nvSpPr>
        <p:spPr>
          <a:xfrm>
            <a:off x="1167803" y="2189566"/>
            <a:ext cx="6104020" cy="369332"/>
          </a:xfrm>
          <a:prstGeom prst="rect">
            <a:avLst/>
          </a:prstGeom>
          <a:noFill/>
        </p:spPr>
        <p:txBody>
          <a:bodyPr wrap="square">
            <a:spAutoFit/>
          </a:bodyPr>
          <a:lstStyle>
            <a:defPPr>
              <a:defRPr lang="ko-KR"/>
            </a:defPPr>
            <a:lvl1pPr>
              <a:defRPr sz="2000" b="1"/>
            </a:lvl1pPr>
          </a:lstStyle>
          <a:p>
            <a:r>
              <a:rPr lang="en-US" altLang="ko-KR" dirty="0"/>
              <a:t>3. Reverse Diffusion Loop (Time Step Iteration)</a:t>
            </a:r>
            <a:endParaRPr lang="ko-KR" altLang="en-US" dirty="0"/>
          </a:p>
        </p:txBody>
      </p:sp>
      <p:sp>
        <p:nvSpPr>
          <p:cNvPr id="6" name="TextBox 5">
            <a:extLst>
              <a:ext uri="{FF2B5EF4-FFF2-40B4-BE49-F238E27FC236}">
                <a16:creationId xmlns:a16="http://schemas.microsoft.com/office/drawing/2014/main" id="{A897E818-B8D6-01F1-67F5-AF52B1BCE4F5}"/>
              </a:ext>
            </a:extLst>
          </p:cNvPr>
          <p:cNvSpPr txBox="1"/>
          <p:nvPr/>
        </p:nvSpPr>
        <p:spPr>
          <a:xfrm>
            <a:off x="1335506" y="2740975"/>
            <a:ext cx="6104020" cy="369332"/>
          </a:xfrm>
          <a:prstGeom prst="rect">
            <a:avLst/>
          </a:prstGeom>
          <a:noFill/>
        </p:spPr>
        <p:txBody>
          <a:bodyPr wrap="square">
            <a:spAutoFit/>
          </a:bodyPr>
          <a:lstStyle/>
          <a:p>
            <a:r>
              <a:rPr lang="en-US" altLang="ko-KR" dirty="0"/>
              <a:t>(a) Noise Increase</a:t>
            </a:r>
            <a:endParaRPr lang="ko-KR" altLang="en-US" dirty="0"/>
          </a:p>
        </p:txBody>
      </p:sp>
      <p:pic>
        <p:nvPicPr>
          <p:cNvPr id="10" name="그림 9">
            <a:extLst>
              <a:ext uri="{FF2B5EF4-FFF2-40B4-BE49-F238E27FC236}">
                <a16:creationId xmlns:a16="http://schemas.microsoft.com/office/drawing/2014/main" id="{721F6D7E-C4EF-871A-23FE-7944C5A9FF74}"/>
              </a:ext>
            </a:extLst>
          </p:cNvPr>
          <p:cNvPicPr>
            <a:picLocks noChangeAspect="1"/>
          </p:cNvPicPr>
          <p:nvPr/>
        </p:nvPicPr>
        <p:blipFill>
          <a:blip r:embed="rId2"/>
          <a:stretch>
            <a:fillRect/>
          </a:stretch>
        </p:blipFill>
        <p:spPr>
          <a:xfrm>
            <a:off x="1335506" y="3073805"/>
            <a:ext cx="4968738" cy="1524332"/>
          </a:xfrm>
          <a:prstGeom prst="rect">
            <a:avLst/>
          </a:prstGeom>
        </p:spPr>
      </p:pic>
      <p:sp>
        <p:nvSpPr>
          <p:cNvPr id="11" name="Rectangle 1">
            <a:extLst>
              <a:ext uri="{FF2B5EF4-FFF2-40B4-BE49-F238E27FC236}">
                <a16:creationId xmlns:a16="http://schemas.microsoft.com/office/drawing/2014/main" id="{B3318FF1-EF87-E5C2-090F-1AC697C38060}"/>
              </a:ext>
            </a:extLst>
          </p:cNvPr>
          <p:cNvSpPr>
            <a:spLocks noChangeArrowheads="1"/>
          </p:cNvSpPr>
          <p:nvPr/>
        </p:nvSpPr>
        <p:spPr bwMode="auto">
          <a:xfrm>
            <a:off x="6604085" y="3783018"/>
            <a:ext cx="32816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γ</a:t>
            </a:r>
            <a:r>
              <a:rPr lang="en-US" altLang="ko-KR" b="1" dirty="0">
                <a:solidFill>
                  <a:srgbClr val="00B0F0"/>
                </a:solidFill>
                <a:latin typeface="Arial" panose="020B0604020202020204" pitchFamily="34" charset="0"/>
              </a:rPr>
              <a:t>: Noise increase ratio. </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ϵ∼</a:t>
            </a:r>
            <a:r>
              <a:rPr lang="ko-KR" altLang="ko-KR" b="1" dirty="0" err="1">
                <a:solidFill>
                  <a:srgbClr val="00B0F0"/>
                </a:solidFill>
                <a:latin typeface="Arial" panose="020B0604020202020204" pitchFamily="34" charset="0"/>
              </a:rPr>
              <a:t>N</a:t>
            </a:r>
            <a:r>
              <a:rPr lang="ko-KR" altLang="ko-KR" b="1" dirty="0">
                <a:solidFill>
                  <a:srgbClr val="00B0F0"/>
                </a:solidFill>
                <a:latin typeface="Arial" panose="020B0604020202020204" pitchFamily="34" charset="0"/>
              </a:rPr>
              <a:t>(0,I)</a:t>
            </a:r>
            <a:r>
              <a:rPr lang="en-US" altLang="ko-KR" b="1" dirty="0">
                <a:solidFill>
                  <a:srgbClr val="00B0F0"/>
                </a:solidFill>
                <a:latin typeface="Arial" panose="020B0604020202020204" pitchFamily="34" charset="0"/>
              </a:rPr>
              <a:t> : Gaussian sample.</a:t>
            </a:r>
            <a:endParaRPr lang="ko-KR" altLang="ko-KR" b="1" dirty="0">
              <a:solidFill>
                <a:srgbClr val="00B0F0"/>
              </a:solidFill>
              <a:latin typeface="Arial" panose="020B0604020202020204" pitchFamily="34" charset="0"/>
            </a:endParaRPr>
          </a:p>
        </p:txBody>
      </p:sp>
      <p:pic>
        <p:nvPicPr>
          <p:cNvPr id="14" name="그림 13">
            <a:extLst>
              <a:ext uri="{FF2B5EF4-FFF2-40B4-BE49-F238E27FC236}">
                <a16:creationId xmlns:a16="http://schemas.microsoft.com/office/drawing/2014/main" id="{3BB2B447-A6B2-586F-E8A4-1E51AE2E9E9F}"/>
              </a:ext>
            </a:extLst>
          </p:cNvPr>
          <p:cNvPicPr>
            <a:picLocks noChangeAspect="1"/>
          </p:cNvPicPr>
          <p:nvPr/>
        </p:nvPicPr>
        <p:blipFill>
          <a:blip r:embed="rId3"/>
          <a:stretch>
            <a:fillRect/>
          </a:stretch>
        </p:blipFill>
        <p:spPr>
          <a:xfrm>
            <a:off x="1658621" y="5056442"/>
            <a:ext cx="8232385" cy="1290394"/>
          </a:xfrm>
          <a:prstGeom prst="rect">
            <a:avLst/>
          </a:prstGeom>
        </p:spPr>
      </p:pic>
      <p:sp>
        <p:nvSpPr>
          <p:cNvPr id="15" name="TextBox 14">
            <a:extLst>
              <a:ext uri="{FF2B5EF4-FFF2-40B4-BE49-F238E27FC236}">
                <a16:creationId xmlns:a16="http://schemas.microsoft.com/office/drawing/2014/main" id="{57E93E83-B997-7165-1F1B-AAF8C619E2E1}"/>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153819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B256C-1DDD-9D62-DF58-5749F37674E8}"/>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7D2DBD37-2200-9835-E567-379F373A93C9}"/>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A7BED17C-8136-0C3A-5EB5-408876817AB6}"/>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Sampling</a:t>
            </a:r>
            <a:endParaRPr lang="ko-KR" altLang="en-US" dirty="0"/>
          </a:p>
        </p:txBody>
      </p:sp>
      <p:sp>
        <p:nvSpPr>
          <p:cNvPr id="4" name="TextBox 3">
            <a:extLst>
              <a:ext uri="{FF2B5EF4-FFF2-40B4-BE49-F238E27FC236}">
                <a16:creationId xmlns:a16="http://schemas.microsoft.com/office/drawing/2014/main" id="{404F1BDB-81A7-C2F6-3BCB-07AF53FE624F}"/>
              </a:ext>
            </a:extLst>
          </p:cNvPr>
          <p:cNvSpPr txBox="1"/>
          <p:nvPr/>
        </p:nvSpPr>
        <p:spPr>
          <a:xfrm>
            <a:off x="1518740" y="2701598"/>
            <a:ext cx="6104020" cy="369332"/>
          </a:xfrm>
          <a:prstGeom prst="rect">
            <a:avLst/>
          </a:prstGeom>
          <a:noFill/>
        </p:spPr>
        <p:txBody>
          <a:bodyPr wrap="square">
            <a:spAutoFit/>
          </a:bodyPr>
          <a:lstStyle/>
          <a:p>
            <a:r>
              <a:rPr lang="en-US" altLang="ko-KR" dirty="0"/>
              <a:t>(b) Euler Update (First-Order Accuracy)</a:t>
            </a:r>
            <a:endParaRPr lang="ko-KR" altLang="en-US" dirty="0"/>
          </a:p>
        </p:txBody>
      </p:sp>
      <p:sp>
        <p:nvSpPr>
          <p:cNvPr id="8" name="TextBox 7">
            <a:extLst>
              <a:ext uri="{FF2B5EF4-FFF2-40B4-BE49-F238E27FC236}">
                <a16:creationId xmlns:a16="http://schemas.microsoft.com/office/drawing/2014/main" id="{099022B0-BE61-F1A7-46CD-FA860B09DD34}"/>
              </a:ext>
            </a:extLst>
          </p:cNvPr>
          <p:cNvSpPr txBox="1"/>
          <p:nvPr/>
        </p:nvSpPr>
        <p:spPr>
          <a:xfrm>
            <a:off x="1518740" y="3159932"/>
            <a:ext cx="9502186" cy="369332"/>
          </a:xfrm>
          <a:prstGeom prst="rect">
            <a:avLst/>
          </a:prstGeom>
          <a:noFill/>
        </p:spPr>
        <p:txBody>
          <a:bodyPr wrap="square">
            <a:spAutoFit/>
          </a:bodyPr>
          <a:lstStyle/>
          <a:p>
            <a:r>
              <a:rPr lang="en-US" altLang="ko-KR" dirty="0"/>
              <a:t>Updates </a:t>
            </a:r>
            <a:r>
              <a:rPr lang="en-US" altLang="ko-KR" dirty="0" err="1"/>
              <a:t>x_t</a:t>
            </a:r>
            <a:r>
              <a:rPr lang="en-US" altLang="ko-KR" dirty="0"/>
              <a:t> using the Euler method, predicting noise in the first step.</a:t>
            </a:r>
            <a:endParaRPr lang="ko-KR" altLang="en-US" dirty="0"/>
          </a:p>
        </p:txBody>
      </p:sp>
      <p:pic>
        <p:nvPicPr>
          <p:cNvPr id="12" name="그림 11">
            <a:extLst>
              <a:ext uri="{FF2B5EF4-FFF2-40B4-BE49-F238E27FC236}">
                <a16:creationId xmlns:a16="http://schemas.microsoft.com/office/drawing/2014/main" id="{1E09E493-34C3-9741-0528-8DF213C3DB47}"/>
              </a:ext>
            </a:extLst>
          </p:cNvPr>
          <p:cNvPicPr>
            <a:picLocks noChangeAspect="1"/>
          </p:cNvPicPr>
          <p:nvPr/>
        </p:nvPicPr>
        <p:blipFill>
          <a:blip r:embed="rId2"/>
          <a:stretch>
            <a:fillRect/>
          </a:stretch>
        </p:blipFill>
        <p:spPr>
          <a:xfrm>
            <a:off x="2291178" y="3771335"/>
            <a:ext cx="3606134" cy="1240327"/>
          </a:xfrm>
          <a:prstGeom prst="rect">
            <a:avLst/>
          </a:prstGeom>
        </p:spPr>
      </p:pic>
      <p:sp>
        <p:nvSpPr>
          <p:cNvPr id="15" name="Rectangle 1">
            <a:extLst>
              <a:ext uri="{FF2B5EF4-FFF2-40B4-BE49-F238E27FC236}">
                <a16:creationId xmlns:a16="http://schemas.microsoft.com/office/drawing/2014/main" id="{ABA71FC8-F3B2-1018-60DC-9D3D413BB956}"/>
              </a:ext>
            </a:extLst>
          </p:cNvPr>
          <p:cNvSpPr>
            <a:spLocks noChangeArrowheads="1"/>
          </p:cNvSpPr>
          <p:nvPr/>
        </p:nvSpPr>
        <p:spPr bwMode="auto">
          <a:xfrm>
            <a:off x="5717835" y="3998060"/>
            <a:ext cx="61510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net</a:t>
            </a:r>
            <a:r>
              <a:rPr lang="ko-KR" altLang="ko-KR" b="1" dirty="0">
                <a:solidFill>
                  <a:srgbClr val="00B0F0"/>
                </a:solidFill>
                <a:latin typeface="Arial" panose="020B0604020202020204" pitchFamily="34" charset="0"/>
              </a:rPr>
              <a:t>(</a:t>
            </a:r>
            <a:r>
              <a:rPr lang="ko-KR" altLang="ko-KR" b="1" dirty="0" err="1">
                <a:solidFill>
                  <a:srgbClr val="00B0F0"/>
                </a:solidFill>
                <a:latin typeface="Arial" panose="020B0604020202020204" pitchFamily="34" charset="0"/>
              </a:rPr>
              <a:t>x_hat</a:t>
            </a:r>
            <a:r>
              <a:rPr lang="ko-KR" altLang="ko-KR" b="1" dirty="0">
                <a:solidFill>
                  <a:srgbClr val="00B0F0"/>
                </a:solidFill>
                <a:latin typeface="Arial" panose="020B0604020202020204" pitchFamily="34" charset="0"/>
              </a:rPr>
              <a:t>, </a:t>
            </a:r>
            <a:r>
              <a:rPr lang="ko-KR" altLang="ko-KR" b="1" dirty="0" err="1">
                <a:solidFill>
                  <a:srgbClr val="00B0F0"/>
                </a:solidFill>
                <a:latin typeface="Arial" panose="020B0604020202020204" pitchFamily="34" charset="0"/>
              </a:rPr>
              <a:t>t_hat</a:t>
            </a:r>
            <a:r>
              <a:rPr lang="ko-KR" altLang="ko-KR" b="1" dirty="0">
                <a:solidFill>
                  <a:srgbClr val="00B0F0"/>
                </a:solidFill>
                <a:latin typeface="Arial" panose="020B0604020202020204" pitchFamily="34" charset="0"/>
              </a:rPr>
              <a:t>, </a:t>
            </a:r>
            <a:r>
              <a:rPr lang="ko-KR" altLang="ko-KR" b="1" dirty="0" err="1">
                <a:solidFill>
                  <a:srgbClr val="00B0F0"/>
                </a:solidFill>
                <a:latin typeface="Arial" panose="020B0604020202020204" pitchFamily="34" charset="0"/>
              </a:rPr>
              <a:t>class_labels</a:t>
            </a:r>
            <a:r>
              <a:rPr lang="ko-KR" altLang="ko-KR" b="1" dirty="0">
                <a:solidFill>
                  <a:srgbClr val="00B0F0"/>
                </a:solidFill>
                <a:latin typeface="Arial" panose="020B0604020202020204" pitchFamily="34" charset="0"/>
              </a:rPr>
              <a:t>)</a:t>
            </a:r>
            <a:r>
              <a:rPr lang="en-US" altLang="ko-KR" b="1" dirty="0">
                <a:solidFill>
                  <a:srgbClr val="00B0F0"/>
                </a:solidFill>
                <a:latin typeface="Arial" panose="020B0604020202020204" pitchFamily="34" charset="0"/>
              </a:rPr>
              <a:t> predicts the noise</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d_cur</a:t>
            </a:r>
            <a:r>
              <a:rPr lang="en-US" altLang="ko-KR" b="1" dirty="0">
                <a:solidFill>
                  <a:srgbClr val="00B0F0"/>
                </a:solidFill>
                <a:latin typeface="Arial" panose="020B0604020202020204" pitchFamily="34" charset="0"/>
              </a:rPr>
              <a:t> represents the change at the current time step</a:t>
            </a:r>
            <a:r>
              <a:rPr lang="ko-KR" altLang="ko-KR" b="1" dirty="0">
                <a:solidFill>
                  <a:srgbClr val="00B0F0"/>
                </a:solidFill>
                <a:latin typeface="Arial" panose="020B0604020202020204" pitchFamily="34" charset="0"/>
              </a:rPr>
              <a:t>. </a:t>
            </a:r>
          </a:p>
        </p:txBody>
      </p:sp>
      <p:pic>
        <p:nvPicPr>
          <p:cNvPr id="18" name="그림 17">
            <a:extLst>
              <a:ext uri="{FF2B5EF4-FFF2-40B4-BE49-F238E27FC236}">
                <a16:creationId xmlns:a16="http://schemas.microsoft.com/office/drawing/2014/main" id="{B15692A2-D98F-8188-C057-1E35ABCE80FC}"/>
              </a:ext>
            </a:extLst>
          </p:cNvPr>
          <p:cNvPicPr>
            <a:picLocks noChangeAspect="1"/>
          </p:cNvPicPr>
          <p:nvPr/>
        </p:nvPicPr>
        <p:blipFill>
          <a:blip r:embed="rId3"/>
          <a:stretch>
            <a:fillRect/>
          </a:stretch>
        </p:blipFill>
        <p:spPr>
          <a:xfrm>
            <a:off x="1829961" y="5113187"/>
            <a:ext cx="5481577" cy="1309248"/>
          </a:xfrm>
          <a:prstGeom prst="rect">
            <a:avLst/>
          </a:prstGeom>
        </p:spPr>
      </p:pic>
      <p:sp>
        <p:nvSpPr>
          <p:cNvPr id="20" name="TextBox 19">
            <a:extLst>
              <a:ext uri="{FF2B5EF4-FFF2-40B4-BE49-F238E27FC236}">
                <a16:creationId xmlns:a16="http://schemas.microsoft.com/office/drawing/2014/main" id="{9F2CA7E3-D367-E811-BC94-01D1536167EA}"/>
              </a:ext>
            </a:extLst>
          </p:cNvPr>
          <p:cNvSpPr txBox="1"/>
          <p:nvPr/>
        </p:nvSpPr>
        <p:spPr>
          <a:xfrm>
            <a:off x="1167803" y="2189566"/>
            <a:ext cx="6104020" cy="369332"/>
          </a:xfrm>
          <a:prstGeom prst="rect">
            <a:avLst/>
          </a:prstGeom>
          <a:noFill/>
        </p:spPr>
        <p:txBody>
          <a:bodyPr wrap="square">
            <a:spAutoFit/>
          </a:bodyPr>
          <a:lstStyle>
            <a:defPPr>
              <a:defRPr lang="ko-KR"/>
            </a:defPPr>
            <a:lvl1pPr>
              <a:defRPr sz="2000" b="1"/>
            </a:lvl1pPr>
          </a:lstStyle>
          <a:p>
            <a:r>
              <a:rPr lang="en-US" altLang="ko-KR" dirty="0"/>
              <a:t>3. Reverse Diffusion Loop (Time Step Iteration)</a:t>
            </a:r>
            <a:endParaRPr lang="ko-KR" altLang="en-US" dirty="0"/>
          </a:p>
        </p:txBody>
      </p:sp>
      <p:sp>
        <p:nvSpPr>
          <p:cNvPr id="21" name="TextBox 20">
            <a:extLst>
              <a:ext uri="{FF2B5EF4-FFF2-40B4-BE49-F238E27FC236}">
                <a16:creationId xmlns:a16="http://schemas.microsoft.com/office/drawing/2014/main" id="{48314AF0-08CF-2B50-C893-5BBAA89328F1}"/>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32229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2BB17-D27E-E991-BA90-6AA9B13B2170}"/>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F3B3D85D-31ED-28DB-812C-7404F4715BA1}"/>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5D5497BA-BC6E-8BEF-EE86-1CB3594AD1A5}"/>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Sampling</a:t>
            </a:r>
            <a:endParaRPr lang="ko-KR" altLang="en-US" dirty="0"/>
          </a:p>
        </p:txBody>
      </p:sp>
      <p:sp>
        <p:nvSpPr>
          <p:cNvPr id="4" name="TextBox 3">
            <a:extLst>
              <a:ext uri="{FF2B5EF4-FFF2-40B4-BE49-F238E27FC236}">
                <a16:creationId xmlns:a16="http://schemas.microsoft.com/office/drawing/2014/main" id="{2CB39474-96E5-78FA-B39E-42AFCE3336DD}"/>
              </a:ext>
            </a:extLst>
          </p:cNvPr>
          <p:cNvSpPr txBox="1"/>
          <p:nvPr/>
        </p:nvSpPr>
        <p:spPr>
          <a:xfrm>
            <a:off x="1518740" y="2701598"/>
            <a:ext cx="6104020" cy="369332"/>
          </a:xfrm>
          <a:prstGeom prst="rect">
            <a:avLst/>
          </a:prstGeom>
          <a:noFill/>
        </p:spPr>
        <p:txBody>
          <a:bodyPr wrap="square">
            <a:spAutoFit/>
          </a:bodyPr>
          <a:lstStyle/>
          <a:p>
            <a:r>
              <a:rPr lang="en-US" altLang="ko-KR" dirty="0"/>
              <a:t>(c) Heun Correction (Second-Order Accuracy):</a:t>
            </a:r>
            <a:endParaRPr lang="ko-KR" altLang="en-US" dirty="0"/>
          </a:p>
        </p:txBody>
      </p:sp>
      <p:sp>
        <p:nvSpPr>
          <p:cNvPr id="8" name="TextBox 7">
            <a:extLst>
              <a:ext uri="{FF2B5EF4-FFF2-40B4-BE49-F238E27FC236}">
                <a16:creationId xmlns:a16="http://schemas.microsoft.com/office/drawing/2014/main" id="{296283FE-9C7D-1043-E4F8-A24BD8ABDB9F}"/>
              </a:ext>
            </a:extLst>
          </p:cNvPr>
          <p:cNvSpPr txBox="1"/>
          <p:nvPr/>
        </p:nvSpPr>
        <p:spPr>
          <a:xfrm>
            <a:off x="1852992" y="3281054"/>
            <a:ext cx="9502186" cy="369332"/>
          </a:xfrm>
          <a:prstGeom prst="rect">
            <a:avLst/>
          </a:prstGeom>
          <a:noFill/>
        </p:spPr>
        <p:txBody>
          <a:bodyPr wrap="square">
            <a:spAutoFit/>
          </a:bodyPr>
          <a:lstStyle/>
          <a:p>
            <a:r>
              <a:rPr lang="en-US" altLang="ko-KR" dirty="0"/>
              <a:t>Calculates </a:t>
            </a:r>
            <a:r>
              <a:rPr lang="en-US" altLang="ko-KR" dirty="0" err="1"/>
              <a:t>d_t</a:t>
            </a:r>
            <a:r>
              <a:rPr lang="en-US" altLang="ko-KR" dirty="0"/>
              <a:t>​ again for correction, improving accuracy.</a:t>
            </a:r>
            <a:endParaRPr lang="ko-KR" altLang="en-US" dirty="0"/>
          </a:p>
        </p:txBody>
      </p:sp>
      <p:pic>
        <p:nvPicPr>
          <p:cNvPr id="6" name="그림 5">
            <a:extLst>
              <a:ext uri="{FF2B5EF4-FFF2-40B4-BE49-F238E27FC236}">
                <a16:creationId xmlns:a16="http://schemas.microsoft.com/office/drawing/2014/main" id="{B85D14D7-032D-F94B-2486-0964ABA95A87}"/>
              </a:ext>
            </a:extLst>
          </p:cNvPr>
          <p:cNvPicPr>
            <a:picLocks noChangeAspect="1"/>
          </p:cNvPicPr>
          <p:nvPr/>
        </p:nvPicPr>
        <p:blipFill>
          <a:blip r:embed="rId2"/>
          <a:stretch>
            <a:fillRect/>
          </a:stretch>
        </p:blipFill>
        <p:spPr>
          <a:xfrm>
            <a:off x="2056441" y="3722903"/>
            <a:ext cx="2991267" cy="1295581"/>
          </a:xfrm>
          <a:prstGeom prst="rect">
            <a:avLst/>
          </a:prstGeom>
        </p:spPr>
      </p:pic>
      <p:pic>
        <p:nvPicPr>
          <p:cNvPr id="9" name="그림 8">
            <a:extLst>
              <a:ext uri="{FF2B5EF4-FFF2-40B4-BE49-F238E27FC236}">
                <a16:creationId xmlns:a16="http://schemas.microsoft.com/office/drawing/2014/main" id="{DD47C027-E4D3-D335-695A-825B3EE69E86}"/>
              </a:ext>
            </a:extLst>
          </p:cNvPr>
          <p:cNvPicPr>
            <a:picLocks noChangeAspect="1"/>
          </p:cNvPicPr>
          <p:nvPr/>
        </p:nvPicPr>
        <p:blipFill>
          <a:blip r:embed="rId3"/>
          <a:stretch>
            <a:fillRect/>
          </a:stretch>
        </p:blipFill>
        <p:spPr>
          <a:xfrm>
            <a:off x="1945935" y="5342519"/>
            <a:ext cx="4978766" cy="1244692"/>
          </a:xfrm>
          <a:prstGeom prst="rect">
            <a:avLst/>
          </a:prstGeom>
        </p:spPr>
      </p:pic>
      <p:sp>
        <p:nvSpPr>
          <p:cNvPr id="10" name="Rectangle 1">
            <a:extLst>
              <a:ext uri="{FF2B5EF4-FFF2-40B4-BE49-F238E27FC236}">
                <a16:creationId xmlns:a16="http://schemas.microsoft.com/office/drawing/2014/main" id="{AC8175A8-2B83-F7B4-5870-3D7DB6E842B4}"/>
              </a:ext>
            </a:extLst>
          </p:cNvPr>
          <p:cNvSpPr>
            <a:spLocks noChangeArrowheads="1"/>
          </p:cNvSpPr>
          <p:nvPr/>
        </p:nvSpPr>
        <p:spPr bwMode="auto">
          <a:xfrm>
            <a:off x="5420344" y="4041296"/>
            <a:ext cx="63946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ko-KR" altLang="ko-KR" b="1" dirty="0" err="1">
                <a:solidFill>
                  <a:srgbClr val="00B0F0"/>
                </a:solidFill>
                <a:latin typeface="Arial" panose="020B0604020202020204" pitchFamily="34" charset="0"/>
              </a:rPr>
              <a:t>d_prime</a:t>
            </a:r>
            <a:r>
              <a:rPr lang="en-US" altLang="ko-KR" b="1" dirty="0">
                <a:solidFill>
                  <a:srgbClr val="00B0F0"/>
                </a:solidFill>
                <a:latin typeface="Arial" panose="020B0604020202020204" pitchFamily="34" charset="0"/>
              </a:rPr>
              <a:t> represents the recalculated change at x_{t-1}​</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en-US" altLang="ko-KR" b="1" dirty="0">
                <a:solidFill>
                  <a:srgbClr val="00B0F0"/>
                </a:solidFill>
                <a:latin typeface="Arial" panose="020B0604020202020204" pitchFamily="34" charset="0"/>
              </a:rPr>
              <a:t>Improves accuracy by calculating the corrected x_{t-1}</a:t>
            </a:r>
            <a:r>
              <a:rPr lang="ko-KR" altLang="ko-KR" b="1" dirty="0">
                <a:solidFill>
                  <a:srgbClr val="00B0F0"/>
                </a:solidFill>
                <a:latin typeface="Arial" panose="020B0604020202020204" pitchFamily="34" charset="0"/>
              </a:rPr>
              <a:t>. </a:t>
            </a:r>
          </a:p>
        </p:txBody>
      </p:sp>
      <p:sp>
        <p:nvSpPr>
          <p:cNvPr id="11" name="TextBox 10">
            <a:extLst>
              <a:ext uri="{FF2B5EF4-FFF2-40B4-BE49-F238E27FC236}">
                <a16:creationId xmlns:a16="http://schemas.microsoft.com/office/drawing/2014/main" id="{4276BF50-E83F-934E-5772-D48516785F08}"/>
              </a:ext>
            </a:extLst>
          </p:cNvPr>
          <p:cNvSpPr txBox="1"/>
          <p:nvPr/>
        </p:nvSpPr>
        <p:spPr>
          <a:xfrm>
            <a:off x="1167803" y="2189566"/>
            <a:ext cx="6104020" cy="369332"/>
          </a:xfrm>
          <a:prstGeom prst="rect">
            <a:avLst/>
          </a:prstGeom>
          <a:noFill/>
        </p:spPr>
        <p:txBody>
          <a:bodyPr wrap="square">
            <a:spAutoFit/>
          </a:bodyPr>
          <a:lstStyle>
            <a:defPPr>
              <a:defRPr lang="ko-KR"/>
            </a:defPPr>
            <a:lvl1pPr>
              <a:defRPr sz="2000" b="1"/>
            </a:lvl1pPr>
          </a:lstStyle>
          <a:p>
            <a:r>
              <a:rPr lang="en-US" altLang="ko-KR" dirty="0"/>
              <a:t>3. Reverse Diffusion Loop (Time Step Iteration)</a:t>
            </a:r>
            <a:endParaRPr lang="ko-KR" altLang="en-US" dirty="0"/>
          </a:p>
        </p:txBody>
      </p:sp>
      <p:sp>
        <p:nvSpPr>
          <p:cNvPr id="14" name="TextBox 13">
            <a:extLst>
              <a:ext uri="{FF2B5EF4-FFF2-40B4-BE49-F238E27FC236}">
                <a16:creationId xmlns:a16="http://schemas.microsoft.com/office/drawing/2014/main" id="{DACC8808-3D9A-5693-987F-9EB710D665AD}"/>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8867646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C1084-EC53-B4EE-3604-C174C3826776}"/>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C677F28E-1B40-6CB7-7CA8-C2F517A30EA2}"/>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619E3B1B-6F87-E2F4-B5D0-C624469BFC7C}"/>
              </a:ext>
            </a:extLst>
          </p:cNvPr>
          <p:cNvSpPr txBox="1"/>
          <p:nvPr/>
        </p:nvSpPr>
        <p:spPr>
          <a:xfrm>
            <a:off x="500065" y="1609312"/>
            <a:ext cx="6104020" cy="400110"/>
          </a:xfrm>
          <a:prstGeom prst="rect">
            <a:avLst/>
          </a:prstGeom>
          <a:noFill/>
        </p:spPr>
        <p:txBody>
          <a:bodyPr wrap="square">
            <a:spAutoFit/>
          </a:bodyPr>
          <a:lstStyle>
            <a:defPPr>
              <a:defRPr lang="ko-KR"/>
            </a:defPPr>
            <a:lvl1pPr>
              <a:defRPr sz="2800" b="1">
                <a:solidFill>
                  <a:schemeClr val="accent2"/>
                </a:solidFill>
              </a:defRPr>
            </a:lvl1pPr>
          </a:lstStyle>
          <a:p>
            <a:r>
              <a:rPr lang="en-US" altLang="ko-KR" dirty="0"/>
              <a:t>Sampling</a:t>
            </a:r>
            <a:endParaRPr lang="ko-KR" altLang="en-US" dirty="0"/>
          </a:p>
        </p:txBody>
      </p:sp>
      <p:sp>
        <p:nvSpPr>
          <p:cNvPr id="17" name="TextBox 16">
            <a:extLst>
              <a:ext uri="{FF2B5EF4-FFF2-40B4-BE49-F238E27FC236}">
                <a16:creationId xmlns:a16="http://schemas.microsoft.com/office/drawing/2014/main" id="{D781D8E8-D31A-00D7-EADD-7C94BA6C9CAD}"/>
              </a:ext>
            </a:extLst>
          </p:cNvPr>
          <p:cNvSpPr txBox="1"/>
          <p:nvPr/>
        </p:nvSpPr>
        <p:spPr>
          <a:xfrm>
            <a:off x="1167803" y="2189566"/>
            <a:ext cx="6104020" cy="369332"/>
          </a:xfrm>
          <a:prstGeom prst="rect">
            <a:avLst/>
          </a:prstGeom>
          <a:noFill/>
        </p:spPr>
        <p:txBody>
          <a:bodyPr wrap="square">
            <a:spAutoFit/>
          </a:bodyPr>
          <a:lstStyle>
            <a:defPPr>
              <a:defRPr lang="ko-KR"/>
            </a:defPPr>
            <a:lvl1pPr>
              <a:defRPr sz="2000" b="1"/>
            </a:lvl1pPr>
          </a:lstStyle>
          <a:p>
            <a:r>
              <a:rPr lang="en-US" altLang="ko-KR" dirty="0"/>
              <a:t>4. Final Output</a:t>
            </a:r>
            <a:endParaRPr lang="ko-KR" altLang="en-US" dirty="0"/>
          </a:p>
        </p:txBody>
      </p:sp>
      <p:sp>
        <p:nvSpPr>
          <p:cNvPr id="8" name="TextBox 7">
            <a:extLst>
              <a:ext uri="{FF2B5EF4-FFF2-40B4-BE49-F238E27FC236}">
                <a16:creationId xmlns:a16="http://schemas.microsoft.com/office/drawing/2014/main" id="{5B886059-5EB2-8808-866B-3D18278CDEE7}"/>
              </a:ext>
            </a:extLst>
          </p:cNvPr>
          <p:cNvSpPr txBox="1"/>
          <p:nvPr/>
        </p:nvSpPr>
        <p:spPr>
          <a:xfrm>
            <a:off x="1518740" y="2610456"/>
            <a:ext cx="9502186" cy="369332"/>
          </a:xfrm>
          <a:prstGeom prst="rect">
            <a:avLst/>
          </a:prstGeom>
          <a:noFill/>
        </p:spPr>
        <p:txBody>
          <a:bodyPr wrap="square">
            <a:spAutoFit/>
          </a:bodyPr>
          <a:lstStyle/>
          <a:p>
            <a:r>
              <a:rPr lang="en-US" altLang="ko-KR" dirty="0"/>
              <a:t>x0​ is restored as the final generated image, normalized and saved.</a:t>
            </a:r>
          </a:p>
        </p:txBody>
      </p:sp>
      <p:pic>
        <p:nvPicPr>
          <p:cNvPr id="7" name="그림 6">
            <a:extLst>
              <a:ext uri="{FF2B5EF4-FFF2-40B4-BE49-F238E27FC236}">
                <a16:creationId xmlns:a16="http://schemas.microsoft.com/office/drawing/2014/main" id="{F157E976-8A91-C7C3-429B-DABA9EADCCB4}"/>
              </a:ext>
            </a:extLst>
          </p:cNvPr>
          <p:cNvPicPr>
            <a:picLocks noChangeAspect="1"/>
          </p:cNvPicPr>
          <p:nvPr/>
        </p:nvPicPr>
        <p:blipFill>
          <a:blip r:embed="rId2"/>
          <a:stretch>
            <a:fillRect/>
          </a:stretch>
        </p:blipFill>
        <p:spPr>
          <a:xfrm>
            <a:off x="4743806" y="3102182"/>
            <a:ext cx="1352194" cy="711681"/>
          </a:xfrm>
          <a:prstGeom prst="rect">
            <a:avLst/>
          </a:prstGeom>
        </p:spPr>
      </p:pic>
      <p:pic>
        <p:nvPicPr>
          <p:cNvPr id="12" name="그림 11">
            <a:extLst>
              <a:ext uri="{FF2B5EF4-FFF2-40B4-BE49-F238E27FC236}">
                <a16:creationId xmlns:a16="http://schemas.microsoft.com/office/drawing/2014/main" id="{81577B71-C2B5-1C1F-CC0C-4BAE15CCAD31}"/>
              </a:ext>
            </a:extLst>
          </p:cNvPr>
          <p:cNvPicPr>
            <a:picLocks noChangeAspect="1"/>
          </p:cNvPicPr>
          <p:nvPr/>
        </p:nvPicPr>
        <p:blipFill>
          <a:blip r:embed="rId3"/>
          <a:stretch>
            <a:fillRect/>
          </a:stretch>
        </p:blipFill>
        <p:spPr>
          <a:xfrm>
            <a:off x="2566767" y="3950154"/>
            <a:ext cx="5706271" cy="1848108"/>
          </a:xfrm>
          <a:prstGeom prst="rect">
            <a:avLst/>
          </a:prstGeom>
        </p:spPr>
      </p:pic>
      <p:sp>
        <p:nvSpPr>
          <p:cNvPr id="16" name="TextBox 15">
            <a:extLst>
              <a:ext uri="{FF2B5EF4-FFF2-40B4-BE49-F238E27FC236}">
                <a16:creationId xmlns:a16="http://schemas.microsoft.com/office/drawing/2014/main" id="{E6ADC9D8-79D4-C1AA-54AD-4A027B805A9B}"/>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EDM(DDPM++)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842571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43770-37F3-0655-5876-9217027482B2}"/>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F602A5CB-C43E-F8CF-99BA-36CB99DB8B71}"/>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a:latin typeface="ADLaM Display" panose="020F0502020204030204" pitchFamily="2" charset="0"/>
                <a:ea typeface="ADLaM Display" panose="020F0502020204030204" pitchFamily="2" charset="0"/>
                <a:cs typeface="ADLaM Display" panose="020F0502020204030204" pitchFamily="2" charset="0"/>
              </a:rPr>
              <a:t>03</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4DE5E4E6-309F-EE79-2968-CEE7A0CF5D3B}"/>
              </a:ext>
            </a:extLst>
          </p:cNvPr>
          <p:cNvSpPr txBox="1"/>
          <p:nvPr/>
        </p:nvSpPr>
        <p:spPr>
          <a:xfrm>
            <a:off x="3234814" y="3044279"/>
            <a:ext cx="4513006" cy="769441"/>
          </a:xfrm>
          <a:prstGeom prst="rect">
            <a:avLst/>
          </a:prstGeom>
          <a:noFill/>
        </p:spPr>
        <p:txBody>
          <a:bodyPr wrap="square" rtlCol="0">
            <a:spAutoFit/>
          </a:bodyPr>
          <a:lstStyle/>
          <a:p>
            <a:r>
              <a:rPr lang="en-US" altLang="ko-KR" sz="4400" dirty="0" err="1">
                <a:latin typeface="ADLaM Display" panose="02010000000000000000" pitchFamily="2" charset="0"/>
                <a:cs typeface="ADLaM Display" panose="02010000000000000000" pitchFamily="2" charset="0"/>
              </a:rPr>
              <a:t>Vploss</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08037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E4707-8B67-0099-C19B-F084668497A2}"/>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5886BE1F-26AE-039A-52B4-2C20193DB123}"/>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D542D761-BA09-C727-B905-1233F804688F}"/>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VPLOSS</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8EC01030-9077-5CA6-CFBB-D4D92CDAB8DD}"/>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6" name="TextBox 5">
            <a:extLst>
              <a:ext uri="{FF2B5EF4-FFF2-40B4-BE49-F238E27FC236}">
                <a16:creationId xmlns:a16="http://schemas.microsoft.com/office/drawing/2014/main" id="{646BAC75-5DCB-85D4-C0C8-EEE5357B5693}"/>
              </a:ext>
            </a:extLst>
          </p:cNvPr>
          <p:cNvSpPr txBox="1"/>
          <p:nvPr/>
        </p:nvSpPr>
        <p:spPr>
          <a:xfrm>
            <a:off x="729172" y="2437443"/>
            <a:ext cx="6108192" cy="369332"/>
          </a:xfrm>
          <a:prstGeom prst="rect">
            <a:avLst/>
          </a:prstGeom>
          <a:noFill/>
        </p:spPr>
        <p:txBody>
          <a:bodyPr wrap="square">
            <a:spAutoFit/>
          </a:bodyPr>
          <a:lstStyle>
            <a:defPPr>
              <a:defRPr lang="ko-KR"/>
            </a:defPPr>
            <a:lvl1pPr>
              <a:defRPr sz="2000" b="1"/>
            </a:lvl1pPr>
          </a:lstStyle>
          <a:p>
            <a:r>
              <a:rPr lang="en-US" altLang="ko-KR"/>
              <a:t>1. </a:t>
            </a:r>
            <a:r>
              <a:rPr lang="en-US" altLang="ko-KR" dirty="0"/>
              <a:t>Random Noise Level Sampling</a:t>
            </a:r>
            <a:endParaRPr lang="ko-KR" altLang="en-US" dirty="0"/>
          </a:p>
        </p:txBody>
      </p:sp>
      <p:pic>
        <p:nvPicPr>
          <p:cNvPr id="10" name="그림 9">
            <a:extLst>
              <a:ext uri="{FF2B5EF4-FFF2-40B4-BE49-F238E27FC236}">
                <a16:creationId xmlns:a16="http://schemas.microsoft.com/office/drawing/2014/main" id="{4E429B69-5DBF-C71B-D51E-FAD054935477}"/>
              </a:ext>
            </a:extLst>
          </p:cNvPr>
          <p:cNvPicPr>
            <a:picLocks noChangeAspect="1"/>
          </p:cNvPicPr>
          <p:nvPr/>
        </p:nvPicPr>
        <p:blipFill>
          <a:blip r:embed="rId2"/>
          <a:stretch>
            <a:fillRect/>
          </a:stretch>
        </p:blipFill>
        <p:spPr>
          <a:xfrm>
            <a:off x="3036467" y="3029920"/>
            <a:ext cx="5363487" cy="811284"/>
          </a:xfrm>
          <a:prstGeom prst="rect">
            <a:avLst/>
          </a:prstGeom>
        </p:spPr>
      </p:pic>
      <p:sp>
        <p:nvSpPr>
          <p:cNvPr id="11" name="Rectangle 1">
            <a:extLst>
              <a:ext uri="{FF2B5EF4-FFF2-40B4-BE49-F238E27FC236}">
                <a16:creationId xmlns:a16="http://schemas.microsoft.com/office/drawing/2014/main" id="{0E92CEEA-E76B-0321-5B34-8099BFD33088}"/>
              </a:ext>
            </a:extLst>
          </p:cNvPr>
          <p:cNvSpPr>
            <a:spLocks noChangeArrowheads="1"/>
          </p:cNvSpPr>
          <p:nvPr/>
        </p:nvSpPr>
        <p:spPr bwMode="auto">
          <a:xfrm>
            <a:off x="893491" y="4145876"/>
            <a:ext cx="667201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t: </a:t>
            </a:r>
            <a:r>
              <a:rPr lang="en-US" altLang="ko-KR" b="1" dirty="0">
                <a:solidFill>
                  <a:srgbClr val="00B0F0"/>
                </a:solidFill>
                <a:latin typeface="Arial" panose="020B0604020202020204" pitchFamily="34" charset="0"/>
              </a:rPr>
              <a:t>Uniformly sampled value in the range [1,ϵt].</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β</a:t>
            </a:r>
            <a:r>
              <a:rPr lang="en-US" altLang="ko-KR" b="1" dirty="0">
                <a:solidFill>
                  <a:srgbClr val="00B0F0"/>
                </a:solidFill>
                <a:latin typeface="Arial" panose="020B0604020202020204" pitchFamily="34" charset="0"/>
              </a:rPr>
              <a:t>_</a:t>
            </a:r>
            <a:r>
              <a:rPr lang="ko-KR" altLang="ko-KR" b="1" dirty="0" err="1">
                <a:solidFill>
                  <a:srgbClr val="00B0F0"/>
                </a:solidFill>
                <a:latin typeface="Arial" panose="020B0604020202020204" pitchFamily="34" charset="0"/>
              </a:rPr>
              <a:t>d</a:t>
            </a:r>
            <a:r>
              <a:rPr lang="ko-KR" altLang="ko-KR" b="1" dirty="0">
                <a:solidFill>
                  <a:srgbClr val="00B0F0"/>
                </a:solidFill>
                <a:latin typeface="Arial" panose="020B0604020202020204" pitchFamily="34" charset="0"/>
              </a:rPr>
              <a:t>​,β</a:t>
            </a:r>
            <a:r>
              <a:rPr lang="en-US" altLang="ko-KR" b="1" dirty="0">
                <a:solidFill>
                  <a:srgbClr val="00B0F0"/>
                </a:solidFill>
                <a:latin typeface="Arial" panose="020B0604020202020204" pitchFamily="34" charset="0"/>
              </a:rPr>
              <a:t>_</a:t>
            </a:r>
            <a:r>
              <a:rPr lang="ko-KR" altLang="ko-KR" b="1" dirty="0" err="1">
                <a:solidFill>
                  <a:srgbClr val="00B0F0"/>
                </a:solidFill>
                <a:latin typeface="Arial" panose="020B0604020202020204" pitchFamily="34" charset="0"/>
              </a:rPr>
              <a:t>min</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Hyperparameters for VP loss</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ϵ</a:t>
            </a:r>
            <a:r>
              <a:rPr lang="en-US" altLang="ko-KR" b="1" dirty="0">
                <a:solidFill>
                  <a:srgbClr val="00B0F0"/>
                </a:solidFill>
                <a:latin typeface="Arial" panose="020B0604020202020204" pitchFamily="34" charset="0"/>
              </a:rPr>
              <a:t>_</a:t>
            </a:r>
            <a:r>
              <a:rPr lang="ko-KR" altLang="ko-KR" b="1" dirty="0" err="1">
                <a:solidFill>
                  <a:srgbClr val="00B0F0"/>
                </a:solidFill>
                <a:latin typeface="Arial" panose="020B0604020202020204" pitchFamily="34" charset="0"/>
              </a:rPr>
              <a:t>t</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Minimum </a:t>
            </a:r>
            <a:r>
              <a:rPr lang="en-US" altLang="ko-KR" b="1" dirty="0" smtClean="0">
                <a:solidFill>
                  <a:srgbClr val="00B0F0"/>
                </a:solidFill>
                <a:latin typeface="Arial" panose="020B0604020202020204" pitchFamily="34" charset="0"/>
              </a:rPr>
              <a:t>t </a:t>
            </a:r>
            <a:r>
              <a:rPr lang="en-US" altLang="ko-KR" b="1" dirty="0">
                <a:solidFill>
                  <a:srgbClr val="00B0F0"/>
                </a:solidFill>
                <a:latin typeface="Arial" panose="020B0604020202020204" pitchFamily="34" charset="0"/>
              </a:rPr>
              <a:t>value (smaller implies lower noise levels).</a:t>
            </a:r>
            <a:endParaRPr lang="ko-KR" altLang="ko-KR" b="1" dirty="0">
              <a:solidFill>
                <a:srgbClr val="00B0F0"/>
              </a:solidFill>
              <a:latin typeface="Arial" panose="020B0604020202020204" pitchFamily="34" charset="0"/>
            </a:endParaRPr>
          </a:p>
        </p:txBody>
      </p:sp>
      <p:pic>
        <p:nvPicPr>
          <p:cNvPr id="15" name="그림 14">
            <a:extLst>
              <a:ext uri="{FF2B5EF4-FFF2-40B4-BE49-F238E27FC236}">
                <a16:creationId xmlns:a16="http://schemas.microsoft.com/office/drawing/2014/main" id="{53254262-2ECF-D389-35F3-4AC512450FA3}"/>
              </a:ext>
            </a:extLst>
          </p:cNvPr>
          <p:cNvPicPr>
            <a:picLocks noChangeAspect="1"/>
          </p:cNvPicPr>
          <p:nvPr/>
        </p:nvPicPr>
        <p:blipFill>
          <a:blip r:embed="rId3"/>
          <a:stretch>
            <a:fillRect/>
          </a:stretch>
        </p:blipFill>
        <p:spPr>
          <a:xfrm>
            <a:off x="1341003" y="5322216"/>
            <a:ext cx="8261260" cy="749363"/>
          </a:xfrm>
          <a:prstGeom prst="rect">
            <a:avLst/>
          </a:prstGeom>
        </p:spPr>
      </p:pic>
      <p:sp>
        <p:nvSpPr>
          <p:cNvPr id="16" name="Rectangle 2">
            <a:extLst>
              <a:ext uri="{FF2B5EF4-FFF2-40B4-BE49-F238E27FC236}">
                <a16:creationId xmlns:a16="http://schemas.microsoft.com/office/drawing/2014/main" id="{60470761-E6FB-0BA4-99B6-0F943BB9E50D}"/>
              </a:ext>
            </a:extLst>
          </p:cNvPr>
          <p:cNvSpPr>
            <a:spLocks noChangeArrowheads="1"/>
          </p:cNvSpPr>
          <p:nvPr/>
        </p:nvSpPr>
        <p:spPr bwMode="auto">
          <a:xfrm>
            <a:off x="7588809" y="4094214"/>
            <a:ext cx="45650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β</a:t>
            </a:r>
            <a:r>
              <a:rPr lang="en-US" altLang="ko-KR" b="1" dirty="0">
                <a:solidFill>
                  <a:srgbClr val="00B0F0"/>
                </a:solidFill>
                <a:latin typeface="Arial" panose="020B0604020202020204" pitchFamily="34" charset="0"/>
              </a:rPr>
              <a:t>_</a:t>
            </a:r>
            <a:r>
              <a:rPr lang="ko-KR" altLang="ko-KR" b="1" dirty="0" err="1">
                <a:solidFill>
                  <a:srgbClr val="00B0F0"/>
                </a:solidFill>
                <a:latin typeface="Arial" panose="020B0604020202020204" pitchFamily="34" charset="0"/>
              </a:rPr>
              <a:t>d</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Adjusts the rate of noise increase</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β</a:t>
            </a:r>
            <a:r>
              <a:rPr lang="en-US" altLang="ko-KR" b="1" dirty="0">
                <a:solidFill>
                  <a:srgbClr val="00B0F0"/>
                </a:solidFill>
                <a:latin typeface="Arial" panose="020B0604020202020204" pitchFamily="34" charset="0"/>
              </a:rPr>
              <a:t>_</a:t>
            </a:r>
            <a:r>
              <a:rPr lang="ko-KR" altLang="ko-KR" b="1" dirty="0" err="1">
                <a:solidFill>
                  <a:srgbClr val="00B0F0"/>
                </a:solidFill>
                <a:latin typeface="Arial" panose="020B0604020202020204" pitchFamily="34" charset="0"/>
              </a:rPr>
              <a:t>min</a:t>
            </a:r>
            <a:r>
              <a:rPr lang="ko-KR" altLang="ko-KR" b="1" dirty="0">
                <a:solidFill>
                  <a:srgbClr val="00B0F0"/>
                </a:solidFill>
                <a:latin typeface="Arial" panose="020B0604020202020204" pitchFamily="34" charset="0"/>
              </a:rPr>
              <a:t>: </a:t>
            </a:r>
            <a:r>
              <a:rPr lang="en-US" altLang="ko-KR" b="1" dirty="0">
                <a:solidFill>
                  <a:srgbClr val="00B0F0"/>
                </a:solidFill>
                <a:latin typeface="Arial" panose="020B0604020202020204" pitchFamily="34" charset="0"/>
              </a:rPr>
              <a:t>Minimum noise level</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ϵ</a:t>
            </a:r>
            <a:r>
              <a:rPr lang="en-US" altLang="ko-KR" b="1" dirty="0">
                <a:solidFill>
                  <a:srgbClr val="00B0F0"/>
                </a:solidFill>
                <a:latin typeface="Arial" panose="020B0604020202020204" pitchFamily="34" charset="0"/>
              </a:rPr>
              <a:t>_</a:t>
            </a:r>
            <a:r>
              <a:rPr lang="ko-KR" altLang="ko-KR" b="1" dirty="0">
                <a:solidFill>
                  <a:srgbClr val="00B0F0"/>
                </a:solidFill>
                <a:latin typeface="Arial" panose="020B0604020202020204" pitchFamily="34" charset="0"/>
              </a:rPr>
              <a:t>t: </a:t>
            </a:r>
            <a:r>
              <a:rPr lang="en-US" altLang="ko-KR" b="1" dirty="0">
                <a:solidFill>
                  <a:srgbClr val="00B0F0"/>
                </a:solidFill>
                <a:latin typeface="Arial" panose="020B0604020202020204" pitchFamily="34" charset="0"/>
              </a:rPr>
              <a:t>Minimum value of t</a:t>
            </a:r>
            <a:r>
              <a:rPr lang="ko-KR" altLang="ko-KR" b="1" dirty="0">
                <a:solidFill>
                  <a:srgbClr val="00B0F0"/>
                </a:solidFill>
                <a:latin typeface="Arial" panose="020B0604020202020204" pitchFamily="34" charset="0"/>
              </a:rPr>
              <a:t>. </a:t>
            </a:r>
          </a:p>
        </p:txBody>
      </p:sp>
      <p:sp>
        <p:nvSpPr>
          <p:cNvPr id="18" name="TextBox 17">
            <a:extLst>
              <a:ext uri="{FF2B5EF4-FFF2-40B4-BE49-F238E27FC236}">
                <a16:creationId xmlns:a16="http://schemas.microsoft.com/office/drawing/2014/main" id="{FA8D53A7-9E1D-8335-51F0-B527053E33FA}"/>
              </a:ext>
            </a:extLst>
          </p:cNvPr>
          <p:cNvSpPr txBox="1"/>
          <p:nvPr/>
        </p:nvSpPr>
        <p:spPr>
          <a:xfrm>
            <a:off x="649467" y="1452968"/>
            <a:ext cx="10649042" cy="923330"/>
          </a:xfrm>
          <a:prstGeom prst="rect">
            <a:avLst/>
          </a:prstGeom>
          <a:noFill/>
        </p:spPr>
        <p:txBody>
          <a:bodyPr wrap="square">
            <a:spAutoFit/>
          </a:bodyPr>
          <a:lstStyle/>
          <a:p>
            <a:r>
              <a:rPr lang="en-US" altLang="ko-KR" dirty="0"/>
              <a:t>Variance Preserving (VP) Loss is a loss function defined based on the Variance Preserving (VP) formulation in EDM. This loss function is used to train the denoising process by comparing the images and the network outputs.</a:t>
            </a:r>
            <a:endParaRPr lang="ko-KR" altLang="en-US" dirty="0"/>
          </a:p>
        </p:txBody>
      </p:sp>
    </p:spTree>
    <p:extLst>
      <p:ext uri="{BB962C8B-B14F-4D97-AF65-F5344CB8AC3E}">
        <p14:creationId xmlns:p14="http://schemas.microsoft.com/office/powerpoint/2010/main" val="3347937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74FC6-903A-59B4-E3BC-9FD52CCB0308}"/>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ACCF986A-AB98-5556-B403-8A8406E083DB}"/>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DE2B022A-F380-B37B-9111-1BE27DA8F92E}"/>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VPLOSS</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EC68F1B8-AD57-C736-F61A-1576F6AF687A}"/>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2" name="TextBox 11">
            <a:extLst>
              <a:ext uri="{FF2B5EF4-FFF2-40B4-BE49-F238E27FC236}">
                <a16:creationId xmlns:a16="http://schemas.microsoft.com/office/drawing/2014/main" id="{EFA251D2-D111-CEBC-8B28-D8C680272610}"/>
              </a:ext>
            </a:extLst>
          </p:cNvPr>
          <p:cNvSpPr txBox="1"/>
          <p:nvPr/>
        </p:nvSpPr>
        <p:spPr>
          <a:xfrm>
            <a:off x="561098" y="1444079"/>
            <a:ext cx="11385885" cy="923330"/>
          </a:xfrm>
          <a:prstGeom prst="rect">
            <a:avLst/>
          </a:prstGeom>
          <a:noFill/>
        </p:spPr>
        <p:txBody>
          <a:bodyPr wrap="square">
            <a:spAutoFit/>
          </a:bodyPr>
          <a:lstStyle/>
          <a:p>
            <a:r>
              <a:rPr lang="en-US" altLang="ko-KR" b="1" dirty="0"/>
              <a:t>Variance Preserving (VP) Loss</a:t>
            </a:r>
            <a:r>
              <a:rPr lang="en-US" altLang="ko-KR" dirty="0"/>
              <a:t> is a loss function defined in EDM based on the Variance Preserving (VP) formulation. This loss function compares the images with the network's outputs and is used to learn the noise removal process</a:t>
            </a:r>
            <a:endParaRPr lang="ko-KR" altLang="en-US" dirty="0"/>
          </a:p>
        </p:txBody>
      </p:sp>
      <p:sp>
        <p:nvSpPr>
          <p:cNvPr id="6" name="TextBox 5">
            <a:extLst>
              <a:ext uri="{FF2B5EF4-FFF2-40B4-BE49-F238E27FC236}">
                <a16:creationId xmlns:a16="http://schemas.microsoft.com/office/drawing/2014/main" id="{E15FEBB1-EC8B-A73B-9268-C1CC79BDAF6B}"/>
              </a:ext>
            </a:extLst>
          </p:cNvPr>
          <p:cNvSpPr txBox="1"/>
          <p:nvPr/>
        </p:nvSpPr>
        <p:spPr>
          <a:xfrm>
            <a:off x="729172" y="2437443"/>
            <a:ext cx="6108192" cy="369332"/>
          </a:xfrm>
          <a:prstGeom prst="rect">
            <a:avLst/>
          </a:prstGeom>
          <a:noFill/>
        </p:spPr>
        <p:txBody>
          <a:bodyPr wrap="square">
            <a:spAutoFit/>
          </a:bodyPr>
          <a:lstStyle>
            <a:defPPr>
              <a:defRPr lang="ko-KR"/>
            </a:defPPr>
            <a:lvl1pPr>
              <a:defRPr sz="2000" b="1"/>
            </a:lvl1pPr>
          </a:lstStyle>
          <a:p>
            <a:r>
              <a:rPr lang="en-US" altLang="ko-KR"/>
              <a:t>2. </a:t>
            </a:r>
            <a:r>
              <a:rPr lang="en-US" altLang="ko-KR" dirty="0"/>
              <a:t>Adding Noise</a:t>
            </a:r>
            <a:endParaRPr lang="ko-KR" altLang="en-US" dirty="0"/>
          </a:p>
        </p:txBody>
      </p:sp>
      <p:pic>
        <p:nvPicPr>
          <p:cNvPr id="4" name="그림 3">
            <a:extLst>
              <a:ext uri="{FF2B5EF4-FFF2-40B4-BE49-F238E27FC236}">
                <a16:creationId xmlns:a16="http://schemas.microsoft.com/office/drawing/2014/main" id="{14C3B27B-F8A3-4F6D-4D20-049318A7DB71}"/>
              </a:ext>
            </a:extLst>
          </p:cNvPr>
          <p:cNvPicPr>
            <a:picLocks noChangeAspect="1"/>
          </p:cNvPicPr>
          <p:nvPr/>
        </p:nvPicPr>
        <p:blipFill>
          <a:blip r:embed="rId2"/>
          <a:stretch>
            <a:fillRect/>
          </a:stretch>
        </p:blipFill>
        <p:spPr>
          <a:xfrm>
            <a:off x="4009617" y="2742454"/>
            <a:ext cx="3690883" cy="646331"/>
          </a:xfrm>
          <a:prstGeom prst="rect">
            <a:avLst/>
          </a:prstGeom>
        </p:spPr>
      </p:pic>
      <p:sp>
        <p:nvSpPr>
          <p:cNvPr id="7" name="Rectangle 1">
            <a:extLst>
              <a:ext uri="{FF2B5EF4-FFF2-40B4-BE49-F238E27FC236}">
                <a16:creationId xmlns:a16="http://schemas.microsoft.com/office/drawing/2014/main" id="{B5735F3B-7A36-8BB3-700B-35A2949B7F43}"/>
              </a:ext>
            </a:extLst>
          </p:cNvPr>
          <p:cNvSpPr>
            <a:spLocks noChangeArrowheads="1"/>
          </p:cNvSpPr>
          <p:nvPr/>
        </p:nvSpPr>
        <p:spPr bwMode="auto">
          <a:xfrm>
            <a:off x="3575747" y="4002275"/>
            <a:ext cx="26420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ϵ: </a:t>
            </a:r>
            <a:r>
              <a:rPr lang="en-US" altLang="ko-KR" b="1" dirty="0">
                <a:solidFill>
                  <a:srgbClr val="00B0F0"/>
                </a:solidFill>
                <a:latin typeface="Arial" panose="020B0604020202020204" pitchFamily="34" charset="0"/>
              </a:rPr>
              <a:t>Gaussian noise</a:t>
            </a:r>
            <a:r>
              <a:rPr lang="ko-KR" altLang="ko-KR" b="1" dirty="0">
                <a:solidFill>
                  <a:srgbClr val="00B0F0"/>
                </a:solidFill>
                <a:latin typeface="Arial" panose="020B0604020202020204" pitchFamily="34" charset="0"/>
              </a:rPr>
              <a:t>.</a:t>
            </a:r>
          </a:p>
          <a:p>
            <a:pPr eaLnBrk="0" fontAlgn="base" latinLnBrk="0" hangingPunct="0">
              <a:spcBef>
                <a:spcPct val="0"/>
              </a:spcBef>
              <a:spcAft>
                <a:spcPct val="0"/>
              </a:spcAft>
              <a:buFontTx/>
              <a:buChar char="•"/>
            </a:pPr>
            <a:r>
              <a:rPr lang="ko-KR" altLang="ko-KR" b="1" dirty="0">
                <a:solidFill>
                  <a:srgbClr val="00B0F0"/>
                </a:solidFill>
                <a:latin typeface="Arial" panose="020B0604020202020204" pitchFamily="34" charset="0"/>
              </a:rPr>
              <a:t>n: </a:t>
            </a:r>
            <a:r>
              <a:rPr lang="en-US" altLang="ko-KR" b="1" dirty="0">
                <a:solidFill>
                  <a:srgbClr val="00B0F0"/>
                </a:solidFill>
                <a:latin typeface="Arial" panose="020B0604020202020204" pitchFamily="34" charset="0"/>
              </a:rPr>
              <a:t>Noise scaled by σ</a:t>
            </a:r>
            <a:r>
              <a:rPr lang="ko-KR" altLang="ko-KR" b="1" dirty="0">
                <a:solidFill>
                  <a:srgbClr val="00B0F0"/>
                </a:solidFill>
                <a:latin typeface="Arial" panose="020B0604020202020204" pitchFamily="34" charset="0"/>
              </a:rPr>
              <a:t>. </a:t>
            </a:r>
          </a:p>
        </p:txBody>
      </p:sp>
      <p:pic>
        <p:nvPicPr>
          <p:cNvPr id="9" name="그림 8">
            <a:extLst>
              <a:ext uri="{FF2B5EF4-FFF2-40B4-BE49-F238E27FC236}">
                <a16:creationId xmlns:a16="http://schemas.microsoft.com/office/drawing/2014/main" id="{14564692-F666-7168-DDD5-9AE45B95C3FD}"/>
              </a:ext>
            </a:extLst>
          </p:cNvPr>
          <p:cNvPicPr>
            <a:picLocks noChangeAspect="1"/>
          </p:cNvPicPr>
          <p:nvPr/>
        </p:nvPicPr>
        <p:blipFill>
          <a:blip r:embed="rId3"/>
          <a:stretch>
            <a:fillRect/>
          </a:stretch>
        </p:blipFill>
        <p:spPr>
          <a:xfrm>
            <a:off x="3594733" y="3329496"/>
            <a:ext cx="4520649" cy="408903"/>
          </a:xfrm>
          <a:prstGeom prst="rect">
            <a:avLst/>
          </a:prstGeom>
        </p:spPr>
      </p:pic>
      <p:sp>
        <p:nvSpPr>
          <p:cNvPr id="14" name="Rectangle 3">
            <a:extLst>
              <a:ext uri="{FF2B5EF4-FFF2-40B4-BE49-F238E27FC236}">
                <a16:creationId xmlns:a16="http://schemas.microsoft.com/office/drawing/2014/main" id="{D3FA59D2-8D0B-3456-E47B-4103CAAD1180}"/>
              </a:ext>
            </a:extLst>
          </p:cNvPr>
          <p:cNvSpPr>
            <a:spLocks noChangeArrowheads="1"/>
          </p:cNvSpPr>
          <p:nvPr/>
        </p:nvSpPr>
        <p:spPr bwMode="auto">
          <a:xfrm>
            <a:off x="1276709" y="5413921"/>
            <a:ext cx="81355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b="0" i="0" u="none" strike="noStrike" cap="none" normalizeH="0" baseline="0" dirty="0" err="1">
                <a:ln>
                  <a:noFill/>
                </a:ln>
                <a:solidFill>
                  <a:schemeClr val="tx1"/>
                </a:solidFill>
                <a:effectLst/>
                <a:latin typeface="Arial Unicode MS"/>
              </a:rPr>
              <a:t>torch.randn_like</a:t>
            </a:r>
            <a:r>
              <a:rPr kumimoji="0" lang="ko-KR" altLang="ko-KR" b="0" i="0" u="none" strike="noStrike" cap="none" normalizeH="0" baseline="0" dirty="0">
                <a:ln>
                  <a:noFill/>
                </a:ln>
                <a:solidFill>
                  <a:schemeClr val="tx1"/>
                </a:solidFill>
                <a:effectLst/>
                <a:latin typeface="Arial Unicode MS"/>
              </a:rPr>
              <a:t>(</a:t>
            </a:r>
            <a:r>
              <a:rPr kumimoji="0" lang="ko-KR" altLang="ko-KR" b="0" i="0" u="none" strike="noStrike" cap="none" normalizeH="0" baseline="0" dirty="0" err="1">
                <a:ln>
                  <a:noFill/>
                </a:ln>
                <a:solidFill>
                  <a:schemeClr val="tx1"/>
                </a:solidFill>
                <a:effectLst/>
                <a:latin typeface="Arial Unicode MS"/>
              </a:rPr>
              <a:t>y</a:t>
            </a:r>
            <a:r>
              <a:rPr kumimoji="0" lang="ko-KR" altLang="ko-KR" b="0" i="0" u="none" strike="noStrike" cap="none" normalizeH="0" baseline="0" dirty="0">
                <a:ln>
                  <a:noFill/>
                </a:ln>
                <a:solidFill>
                  <a:schemeClr val="tx1"/>
                </a:solidFill>
                <a:effectLst/>
                <a:latin typeface="Arial Unicode MS"/>
              </a:rPr>
              <a:t>)</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generates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Gaussian</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noise</a:t>
            </a:r>
            <a:r>
              <a:rPr kumimoji="0" lang="ko-KR" altLang="ko-KR" b="0" i="0" u="none" strike="noStrike" cap="none" normalizeH="0" baseline="0" dirty="0">
                <a:ln>
                  <a:noFill/>
                </a:ln>
                <a:solidFill>
                  <a:schemeClr val="tx1"/>
                </a:solidFill>
                <a:effectLst/>
              </a:rPr>
              <a:t> of </a:t>
            </a:r>
            <a:r>
              <a:rPr kumimoji="0" lang="ko-KR" altLang="ko-KR" b="0" i="0" u="none" strike="noStrike" cap="none" normalizeH="0" baseline="0" dirty="0" err="1">
                <a:ln>
                  <a:noFill/>
                </a:ln>
                <a:solidFill>
                  <a:schemeClr val="tx1"/>
                </a:solidFill>
                <a:effectLst/>
              </a:rPr>
              <a:t>the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same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size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as</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the</a:t>
            </a:r>
            <a:r>
              <a:rPr kumimoji="0" lang="ko-KR" altLang="ko-KR" b="0" i="0" u="none" strike="noStrike" cap="none" normalizeH="0" baseline="0" dirty="0">
                <a:ln>
                  <a:noFill/>
                </a:ln>
                <a:solidFill>
                  <a:schemeClr val="tx1"/>
                </a:solidFill>
                <a:effectLst/>
              </a:rPr>
              <a:t> </a:t>
            </a:r>
            <a:r>
              <a:rPr kumimoji="0" lang="ko-KR" altLang="ko-KR" b="0" i="0" u="none" strike="noStrike" cap="none" normalizeH="0" baseline="0" dirty="0" err="1">
                <a:ln>
                  <a:noFill/>
                </a:ln>
                <a:solidFill>
                  <a:schemeClr val="tx1"/>
                </a:solidFill>
                <a:effectLst/>
              </a:rPr>
              <a:t>image</a:t>
            </a:r>
            <a:r>
              <a:rPr kumimoji="0" lang="ko-KR" altLang="ko-KR" b="0" i="0" u="none" strike="noStrike" cap="none" normalizeH="0" baseline="0" dirty="0">
                <a:ln>
                  <a:noFill/>
                </a:ln>
                <a:solidFill>
                  <a:schemeClr val="tx1"/>
                </a:solidFill>
                <a:effectLst/>
              </a:rPr>
              <a:t>.</a:t>
            </a:r>
            <a:r>
              <a:rPr kumimoji="0" lang="ko-KR" altLang="ko-KR" b="0" i="0" u="none" strike="noStrike" cap="none" normalizeH="0" baseline="0" dirty="0">
                <a:ln>
                  <a:noFill/>
                </a:ln>
                <a:solidFill>
                  <a:schemeClr val="tx1"/>
                </a:solidFill>
                <a:effectLst/>
                <a:latin typeface="Arial" panose="020B0604020202020204" pitchFamily="34" charset="0"/>
              </a:rPr>
              <a:t/>
            </a:r>
            <a:br>
              <a:rPr kumimoji="0" lang="ko-KR" altLang="ko-KR" b="0" i="0" u="none" strike="noStrike" cap="none" normalizeH="0" baseline="0" dirty="0">
                <a:ln>
                  <a:noFill/>
                </a:ln>
                <a:solidFill>
                  <a:schemeClr val="tx1"/>
                </a:solidFill>
                <a:effectLst/>
                <a:latin typeface="Arial" panose="020B0604020202020204" pitchFamily="34" charset="0"/>
              </a:rPr>
            </a:br>
            <a:r>
              <a:rPr kumimoji="0" lang="ko-KR" altLang="ko-KR" b="0" i="0" u="none" strike="noStrike" cap="none" normalizeH="0" baseline="0" dirty="0" err="1">
                <a:ln>
                  <a:noFill/>
                </a:ln>
                <a:solidFill>
                  <a:schemeClr val="tx1"/>
                </a:solidFill>
                <a:effectLst/>
                <a:latin typeface="Arial" panose="020B0604020202020204" pitchFamily="34" charset="0"/>
              </a:rPr>
              <a:t>This</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is</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scaled</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by</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σ</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to</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create</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the</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noise</a:t>
            </a:r>
            <a:r>
              <a:rPr kumimoji="0" lang="ko-KR" altLang="ko-KR" b="0" i="0" u="none" strike="noStrike" cap="none" normalizeH="0" baseline="0" dirty="0">
                <a:ln>
                  <a:noFill/>
                </a:ln>
                <a:solidFill>
                  <a:schemeClr val="tx1"/>
                </a:solidFill>
                <a:effectLst/>
                <a:latin typeface="Arial" panose="020B0604020202020204" pitchFamily="34" charset="0"/>
              </a:rPr>
              <a:t> </a:t>
            </a:r>
            <a:r>
              <a:rPr kumimoji="0" lang="ko-KR" altLang="ko-KR" b="0" i="0" u="none" strike="noStrike" cap="none" normalizeH="0" baseline="0" dirty="0" err="1">
                <a:ln>
                  <a:noFill/>
                </a:ln>
                <a:solidFill>
                  <a:schemeClr val="tx1"/>
                </a:solidFill>
                <a:effectLst/>
                <a:latin typeface="Arial" panose="020B0604020202020204" pitchFamily="34" charset="0"/>
              </a:rPr>
              <a:t>nnn</a:t>
            </a:r>
            <a:r>
              <a:rPr kumimoji="0" lang="ko-KR" altLang="ko-KR"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99491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D89F1-673F-BE24-370A-2AABE04D47AB}"/>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3022DB38-A9D9-3E19-3041-2B5456BF7C8D}"/>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D5DE7984-6C09-5BB4-612A-1E9D3247CAD2}"/>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VPLOSS</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DAAF5F1C-5CEC-005E-5026-17BA36BDFDE2}"/>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6" name="TextBox 5">
            <a:extLst>
              <a:ext uri="{FF2B5EF4-FFF2-40B4-BE49-F238E27FC236}">
                <a16:creationId xmlns:a16="http://schemas.microsoft.com/office/drawing/2014/main" id="{8232E340-8A15-86B3-F178-AA18CB21F0A3}"/>
              </a:ext>
            </a:extLst>
          </p:cNvPr>
          <p:cNvSpPr txBox="1"/>
          <p:nvPr/>
        </p:nvSpPr>
        <p:spPr>
          <a:xfrm>
            <a:off x="729172" y="2437443"/>
            <a:ext cx="6108192" cy="369332"/>
          </a:xfrm>
          <a:prstGeom prst="rect">
            <a:avLst/>
          </a:prstGeom>
          <a:noFill/>
        </p:spPr>
        <p:txBody>
          <a:bodyPr wrap="square">
            <a:spAutoFit/>
          </a:bodyPr>
          <a:lstStyle>
            <a:defPPr>
              <a:defRPr lang="ko-KR"/>
            </a:defPPr>
            <a:lvl1pPr>
              <a:defRPr sz="2000" b="1"/>
            </a:lvl1pPr>
          </a:lstStyle>
          <a:p>
            <a:r>
              <a:rPr lang="en-US" altLang="ko-KR"/>
              <a:t>3. </a:t>
            </a:r>
            <a:r>
              <a:rPr lang="en-US" altLang="ko-KR" dirty="0"/>
              <a:t>Network Output Calculation</a:t>
            </a:r>
            <a:endParaRPr lang="ko-KR" altLang="en-US" dirty="0"/>
          </a:p>
        </p:txBody>
      </p:sp>
      <p:pic>
        <p:nvPicPr>
          <p:cNvPr id="8" name="그림 7">
            <a:extLst>
              <a:ext uri="{FF2B5EF4-FFF2-40B4-BE49-F238E27FC236}">
                <a16:creationId xmlns:a16="http://schemas.microsoft.com/office/drawing/2014/main" id="{9A4DBE2C-5989-9C82-7783-B893D9F6433F}"/>
              </a:ext>
            </a:extLst>
          </p:cNvPr>
          <p:cNvPicPr>
            <a:picLocks noChangeAspect="1"/>
          </p:cNvPicPr>
          <p:nvPr/>
        </p:nvPicPr>
        <p:blipFill>
          <a:blip r:embed="rId2"/>
          <a:stretch>
            <a:fillRect/>
          </a:stretch>
        </p:blipFill>
        <p:spPr>
          <a:xfrm>
            <a:off x="4262172" y="3274350"/>
            <a:ext cx="3232738" cy="692730"/>
          </a:xfrm>
          <a:prstGeom prst="rect">
            <a:avLst/>
          </a:prstGeom>
        </p:spPr>
      </p:pic>
      <p:sp>
        <p:nvSpPr>
          <p:cNvPr id="11" name="TextBox 10">
            <a:extLst>
              <a:ext uri="{FF2B5EF4-FFF2-40B4-BE49-F238E27FC236}">
                <a16:creationId xmlns:a16="http://schemas.microsoft.com/office/drawing/2014/main" id="{CE71D517-4C6B-ADD0-B302-74239E0DA83E}"/>
              </a:ext>
            </a:extLst>
          </p:cNvPr>
          <p:cNvSpPr txBox="1"/>
          <p:nvPr/>
        </p:nvSpPr>
        <p:spPr>
          <a:xfrm>
            <a:off x="1350964" y="5805805"/>
            <a:ext cx="10035904" cy="369332"/>
          </a:xfrm>
          <a:prstGeom prst="rect">
            <a:avLst/>
          </a:prstGeom>
          <a:noFill/>
        </p:spPr>
        <p:txBody>
          <a:bodyPr wrap="square">
            <a:spAutoFit/>
          </a:bodyPr>
          <a:lstStyle/>
          <a:p>
            <a:r>
              <a:rPr lang="en-US" altLang="ko-KR" dirty="0"/>
              <a:t>The network takes y + n and the noise level σ as inputs and returns predictions.</a:t>
            </a:r>
            <a:endParaRPr lang="ko-KR" altLang="en-US" dirty="0"/>
          </a:p>
        </p:txBody>
      </p:sp>
      <p:pic>
        <p:nvPicPr>
          <p:cNvPr id="15" name="그림 14">
            <a:extLst>
              <a:ext uri="{FF2B5EF4-FFF2-40B4-BE49-F238E27FC236}">
                <a16:creationId xmlns:a16="http://schemas.microsoft.com/office/drawing/2014/main" id="{CF044010-6E6E-BCA9-7EEC-59562542DB11}"/>
              </a:ext>
            </a:extLst>
          </p:cNvPr>
          <p:cNvPicPr>
            <a:picLocks noChangeAspect="1"/>
          </p:cNvPicPr>
          <p:nvPr/>
        </p:nvPicPr>
        <p:blipFill>
          <a:blip r:embed="rId3"/>
          <a:stretch>
            <a:fillRect/>
          </a:stretch>
        </p:blipFill>
        <p:spPr>
          <a:xfrm>
            <a:off x="966005" y="4242131"/>
            <a:ext cx="9825072" cy="533144"/>
          </a:xfrm>
          <a:prstGeom prst="rect">
            <a:avLst/>
          </a:prstGeom>
        </p:spPr>
      </p:pic>
      <p:sp>
        <p:nvSpPr>
          <p:cNvPr id="17" name="TextBox 16">
            <a:extLst>
              <a:ext uri="{FF2B5EF4-FFF2-40B4-BE49-F238E27FC236}">
                <a16:creationId xmlns:a16="http://schemas.microsoft.com/office/drawing/2014/main" id="{9AE5FFC1-E6A8-2563-D118-8B6C087CEC3B}"/>
              </a:ext>
            </a:extLst>
          </p:cNvPr>
          <p:cNvSpPr txBox="1"/>
          <p:nvPr/>
        </p:nvSpPr>
        <p:spPr>
          <a:xfrm>
            <a:off x="619196" y="1429777"/>
            <a:ext cx="11175281" cy="923330"/>
          </a:xfrm>
          <a:prstGeom prst="rect">
            <a:avLst/>
          </a:prstGeom>
          <a:noFill/>
        </p:spPr>
        <p:txBody>
          <a:bodyPr wrap="square">
            <a:spAutoFit/>
          </a:bodyPr>
          <a:lstStyle/>
          <a:p>
            <a:r>
              <a:rPr lang="en-US" altLang="ko-KR" dirty="0"/>
              <a:t>Variance Preserving (VP) Loss is a loss function defined based on the Variance Preserving (VP) formulation in EDM. This loss function is used to train the denoising process by comparing the images and the network outputs.</a:t>
            </a:r>
            <a:endParaRPr lang="ko-KR" altLang="en-US" dirty="0"/>
          </a:p>
        </p:txBody>
      </p:sp>
    </p:spTree>
    <p:extLst>
      <p:ext uri="{BB962C8B-B14F-4D97-AF65-F5344CB8AC3E}">
        <p14:creationId xmlns:p14="http://schemas.microsoft.com/office/powerpoint/2010/main" val="1588964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5672A-296F-BB2D-4FDF-6C94781D24F7}"/>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7086C706-87D3-D4E4-8CF5-A047E87AE33B}"/>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a:latin typeface="ADLaM Display" panose="020F0502020204030204" pitchFamily="2" charset="0"/>
                <a:ea typeface="ADLaM Display" panose="020F0502020204030204" pitchFamily="2" charset="0"/>
                <a:cs typeface="ADLaM Display" panose="020F0502020204030204" pitchFamily="2" charset="0"/>
              </a:rPr>
              <a:t>01</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DB25FA59-6EF0-A7D4-7E8D-81B40E5B6B04}"/>
              </a:ext>
            </a:extLst>
          </p:cNvPr>
          <p:cNvSpPr txBox="1"/>
          <p:nvPr/>
        </p:nvSpPr>
        <p:spPr>
          <a:xfrm>
            <a:off x="3234814" y="30442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FQ-GAN</a:t>
            </a:r>
          </a:p>
        </p:txBody>
      </p:sp>
    </p:spTree>
    <p:extLst>
      <p:ext uri="{BB962C8B-B14F-4D97-AF65-F5344CB8AC3E}">
        <p14:creationId xmlns:p14="http://schemas.microsoft.com/office/powerpoint/2010/main" val="1859265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2CE3E-D3E5-3B07-A144-526DD230667D}"/>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39E8F469-854F-8423-D960-5A4B97391312}"/>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22BD5335-54AC-86BE-AF03-6ED4DF0234BF}"/>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VPLOSS</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4F7AC1D8-E2D2-38F7-A6A1-D20B32F70840}"/>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2" name="TextBox 11">
            <a:extLst>
              <a:ext uri="{FF2B5EF4-FFF2-40B4-BE49-F238E27FC236}">
                <a16:creationId xmlns:a16="http://schemas.microsoft.com/office/drawing/2014/main" id="{55F5FD03-3061-1455-253B-B39AB22502F3}"/>
              </a:ext>
            </a:extLst>
          </p:cNvPr>
          <p:cNvSpPr txBox="1"/>
          <p:nvPr/>
        </p:nvSpPr>
        <p:spPr>
          <a:xfrm>
            <a:off x="543845" y="1408500"/>
            <a:ext cx="11385885" cy="923330"/>
          </a:xfrm>
          <a:prstGeom prst="rect">
            <a:avLst/>
          </a:prstGeom>
          <a:noFill/>
        </p:spPr>
        <p:txBody>
          <a:bodyPr wrap="square">
            <a:spAutoFit/>
          </a:bodyPr>
          <a:lstStyle/>
          <a:p>
            <a:r>
              <a:rPr lang="en-US" altLang="ko-KR" dirty="0"/>
              <a:t>Variance Preserving (VP) Loss is a loss function defined based on the Variance Preserving (VP) formulation in EDM. This loss function is used to train the denoising process by comparing the images and the network outputs.</a:t>
            </a:r>
            <a:endParaRPr lang="ko-KR" altLang="en-US" dirty="0"/>
          </a:p>
        </p:txBody>
      </p:sp>
      <p:sp>
        <p:nvSpPr>
          <p:cNvPr id="6" name="TextBox 5">
            <a:extLst>
              <a:ext uri="{FF2B5EF4-FFF2-40B4-BE49-F238E27FC236}">
                <a16:creationId xmlns:a16="http://schemas.microsoft.com/office/drawing/2014/main" id="{2F09E755-AD56-E529-5F65-7ED7D22AE6B4}"/>
              </a:ext>
            </a:extLst>
          </p:cNvPr>
          <p:cNvSpPr txBox="1"/>
          <p:nvPr/>
        </p:nvSpPr>
        <p:spPr>
          <a:xfrm>
            <a:off x="729172" y="2437443"/>
            <a:ext cx="6108192" cy="369332"/>
          </a:xfrm>
          <a:prstGeom prst="rect">
            <a:avLst/>
          </a:prstGeom>
          <a:noFill/>
        </p:spPr>
        <p:txBody>
          <a:bodyPr wrap="square">
            <a:spAutoFit/>
          </a:bodyPr>
          <a:lstStyle>
            <a:defPPr>
              <a:defRPr lang="ko-KR"/>
            </a:defPPr>
            <a:lvl1pPr>
              <a:defRPr sz="2000" b="1"/>
            </a:lvl1pPr>
          </a:lstStyle>
          <a:p>
            <a:r>
              <a:rPr lang="en-US" altLang="ko-KR"/>
              <a:t>4. </a:t>
            </a:r>
            <a:r>
              <a:rPr lang="en-US" altLang="ko-KR" dirty="0"/>
              <a:t>Loss Calculation</a:t>
            </a:r>
            <a:endParaRPr lang="ko-KR" altLang="en-US" dirty="0"/>
          </a:p>
        </p:txBody>
      </p:sp>
      <p:pic>
        <p:nvPicPr>
          <p:cNvPr id="4" name="그림 3">
            <a:extLst>
              <a:ext uri="{FF2B5EF4-FFF2-40B4-BE49-F238E27FC236}">
                <a16:creationId xmlns:a16="http://schemas.microsoft.com/office/drawing/2014/main" id="{C8E59ADC-C0E4-3ADE-5A19-43F81641D51E}"/>
              </a:ext>
            </a:extLst>
          </p:cNvPr>
          <p:cNvPicPr>
            <a:picLocks noChangeAspect="1"/>
          </p:cNvPicPr>
          <p:nvPr/>
        </p:nvPicPr>
        <p:blipFill>
          <a:blip r:embed="rId2"/>
          <a:stretch>
            <a:fillRect/>
          </a:stretch>
        </p:blipFill>
        <p:spPr>
          <a:xfrm>
            <a:off x="4570750" y="3199489"/>
            <a:ext cx="2924093" cy="903253"/>
          </a:xfrm>
          <a:prstGeom prst="rect">
            <a:avLst/>
          </a:prstGeom>
        </p:spPr>
      </p:pic>
      <p:pic>
        <p:nvPicPr>
          <p:cNvPr id="9" name="그림 8">
            <a:extLst>
              <a:ext uri="{FF2B5EF4-FFF2-40B4-BE49-F238E27FC236}">
                <a16:creationId xmlns:a16="http://schemas.microsoft.com/office/drawing/2014/main" id="{F9575895-244A-941B-2BDA-3D73FCA00BEE}"/>
              </a:ext>
            </a:extLst>
          </p:cNvPr>
          <p:cNvPicPr>
            <a:picLocks noChangeAspect="1"/>
          </p:cNvPicPr>
          <p:nvPr/>
        </p:nvPicPr>
        <p:blipFill>
          <a:blip r:embed="rId3"/>
          <a:stretch>
            <a:fillRect/>
          </a:stretch>
        </p:blipFill>
        <p:spPr>
          <a:xfrm>
            <a:off x="2580968" y="4172373"/>
            <a:ext cx="6628884" cy="1088138"/>
          </a:xfrm>
          <a:prstGeom prst="rect">
            <a:avLst/>
          </a:prstGeom>
        </p:spPr>
      </p:pic>
      <p:sp>
        <p:nvSpPr>
          <p:cNvPr id="10" name="Rectangle 1">
            <a:extLst>
              <a:ext uri="{FF2B5EF4-FFF2-40B4-BE49-F238E27FC236}">
                <a16:creationId xmlns:a16="http://schemas.microsoft.com/office/drawing/2014/main" id="{59C4C30D-F6EA-580F-A308-1595A14AE551}"/>
              </a:ext>
            </a:extLst>
          </p:cNvPr>
          <p:cNvSpPr>
            <a:spLocks noChangeArrowheads="1"/>
          </p:cNvSpPr>
          <p:nvPr/>
        </p:nvSpPr>
        <p:spPr bwMode="auto">
          <a:xfrm>
            <a:off x="1130089" y="5543175"/>
            <a:ext cx="99318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ko-KR" b="0" i="0" u="none" strike="noStrike" cap="none" normalizeH="0" baseline="0" dirty="0">
                <a:ln>
                  <a:noFill/>
                </a:ln>
                <a:effectLst/>
                <a:latin typeface="Arial Unicode MS"/>
              </a:rPr>
              <a:t>W</a:t>
            </a:r>
            <a:r>
              <a:rPr kumimoji="0" lang="ko-KR" altLang="ko-KR" b="0" i="0" u="none" strike="noStrike" cap="none" normalizeH="0" baseline="0" dirty="0" err="1">
                <a:ln>
                  <a:noFill/>
                </a:ln>
                <a:effectLst/>
                <a:latin typeface="Arial Unicode MS"/>
              </a:rPr>
              <a:t>eight</a:t>
            </a:r>
            <a:r>
              <a:rPr lang="en-US" altLang="ko-KR" dirty="0">
                <a:latin typeface="Arial Unicode MS"/>
              </a:rPr>
              <a:t> =</a:t>
            </a:r>
            <a:r>
              <a:rPr kumimoji="0" lang="ko-KR" altLang="ko-KR" b="0" i="0" u="none" strike="noStrike" cap="none" normalizeH="0" baseline="0" dirty="0">
                <a:ln>
                  <a:noFill/>
                </a:ln>
                <a:effectLst/>
              </a:rPr>
              <a:t> </a:t>
            </a:r>
            <a:r>
              <a:rPr kumimoji="0" lang="ko-KR" altLang="ko-KR" b="0" i="0" u="none" strike="noStrike" cap="none" normalizeH="0" baseline="0" dirty="0">
                <a:ln>
                  <a:noFill/>
                </a:ln>
                <a:effectLst/>
                <a:latin typeface="Arial" panose="020B0604020202020204" pitchFamily="34" charset="0"/>
              </a:rPr>
              <a:t>1</a:t>
            </a:r>
            <a:r>
              <a:rPr kumimoji="0" lang="en-US" altLang="ko-KR" b="0" i="0" u="none" strike="noStrike" cap="none" normalizeH="0" baseline="0" dirty="0">
                <a:ln>
                  <a:noFill/>
                </a:ln>
                <a:effectLst/>
                <a:latin typeface="Arial" panose="020B0604020202020204" pitchFamily="34" charset="0"/>
              </a:rPr>
              <a:t>/</a:t>
            </a:r>
            <a:r>
              <a:rPr kumimoji="0" lang="ko-KR" altLang="ko-KR" b="0" i="0" u="none" strike="noStrike" cap="none" normalizeH="0" baseline="0" dirty="0" err="1">
                <a:ln>
                  <a:noFill/>
                </a:ln>
                <a:effectLst/>
                <a:latin typeface="Arial" panose="020B0604020202020204" pitchFamily="34" charset="0"/>
              </a:rPr>
              <a:t>σ</a:t>
            </a:r>
            <a:r>
              <a:rPr kumimoji="0" lang="en-US" altLang="ko-KR" b="0" i="0" u="none" strike="noStrike" cap="none" normalizeH="0" baseline="0" dirty="0">
                <a:ln>
                  <a:noFill/>
                </a:ln>
                <a:effectLst/>
                <a:latin typeface="Arial" panose="020B0604020202020204" pitchFamily="34" charset="0"/>
              </a:rPr>
              <a:t>^</a:t>
            </a:r>
            <a:r>
              <a:rPr kumimoji="0" lang="ko-KR" altLang="ko-KR" b="0" i="0" u="none" strike="noStrike" cap="none" normalizeH="0" baseline="0" dirty="0">
                <a:ln>
                  <a:noFill/>
                </a:ln>
                <a:effectLst/>
                <a:latin typeface="Arial" panose="020B0604020202020204" pitchFamily="34" charset="0"/>
              </a:rPr>
              <a:t>2​.</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ko-KR" dirty="0"/>
              <a:t>Computes the squared difference between network output D_{</a:t>
            </a:r>
            <a:r>
              <a:rPr lang="en-US" altLang="ko-KR" dirty="0" err="1"/>
              <a:t>y_n</a:t>
            </a:r>
            <a:r>
              <a:rPr lang="en-US" altLang="ko-KR" dirty="0"/>
              <a:t>}​​ and original image y, weighted by weight</a:t>
            </a:r>
            <a:endParaRPr kumimoji="0" lang="ko-KR" altLang="ko-KR"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38689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C7F4D12-CE64-72AE-C8C0-1A2D18B5134A}"/>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a:latin typeface="ADLaM Display" panose="020F0502020204030204" pitchFamily="2" charset="0"/>
                <a:ea typeface="ADLaM Display" panose="020F0502020204030204" pitchFamily="2" charset="0"/>
                <a:cs typeface="ADLaM Display" panose="020F0502020204030204" pitchFamily="2" charset="0"/>
              </a:rPr>
              <a:t>01</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D5561022-8A50-9E58-5A48-6D8C0A24DBD5}"/>
              </a:ext>
            </a:extLst>
          </p:cNvPr>
          <p:cNvSpPr txBox="1"/>
          <p:nvPr/>
        </p:nvSpPr>
        <p:spPr>
          <a:xfrm>
            <a:off x="3234813" y="3044279"/>
            <a:ext cx="5748765" cy="769441"/>
          </a:xfrm>
          <a:prstGeom prst="rect">
            <a:avLst/>
          </a:prstGeom>
          <a:noFill/>
        </p:spPr>
        <p:txBody>
          <a:bodyPr wrap="square" rtlCol="0">
            <a:spAutoFit/>
          </a:bodyPr>
          <a:lstStyle/>
          <a:p>
            <a:r>
              <a:rPr lang="en-US" altLang="ko-KR" sz="4400" dirty="0" smtClean="0">
                <a:latin typeface="ADLaM Display" panose="02010000000000000000" pitchFamily="2" charset="0"/>
                <a:cs typeface="ADLaM Display" panose="02010000000000000000" pitchFamily="2" charset="0"/>
              </a:rPr>
              <a:t>Adjustment</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89715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57B81-9729-0333-465D-3B4CBA14E8F4}"/>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81EA4E7A-EFD3-837A-C6D4-4571CDBFA213}"/>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712F585A-7D8D-A614-5B3A-67F6C7F8E2A4}"/>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Data Augmentation</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FD2AA5DB-9179-24B3-76D3-BF4DCCE78148}"/>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3" name="TextBox 2">
            <a:extLst>
              <a:ext uri="{FF2B5EF4-FFF2-40B4-BE49-F238E27FC236}">
                <a16:creationId xmlns:a16="http://schemas.microsoft.com/office/drawing/2014/main" id="{C82CF6AB-2E3A-E729-7920-009E90097593}"/>
              </a:ext>
            </a:extLst>
          </p:cNvPr>
          <p:cNvSpPr txBox="1"/>
          <p:nvPr/>
        </p:nvSpPr>
        <p:spPr>
          <a:xfrm>
            <a:off x="7083473" y="4062026"/>
            <a:ext cx="1596768" cy="1846659"/>
          </a:xfrm>
          <a:prstGeom prst="rect">
            <a:avLst/>
          </a:prstGeom>
          <a:noFill/>
        </p:spPr>
        <p:txBody>
          <a:bodyPr wrap="square">
            <a:spAutoFit/>
          </a:bodyPr>
          <a:lstStyle/>
          <a:p>
            <a:r>
              <a:rPr lang="en-US" altLang="ko-KR" sz="2400" u="sng" dirty="0" err="1"/>
              <a:t>Defualt</a:t>
            </a:r>
            <a:endParaRPr lang="en-US" altLang="ko-KR" sz="2400" dirty="0"/>
          </a:p>
          <a:p>
            <a:pPr marL="342900" indent="-342900">
              <a:buFont typeface="Arial" panose="020B0604020202020204" pitchFamily="34" charset="0"/>
              <a:buChar char="•"/>
            </a:pPr>
            <a:r>
              <a:rPr lang="en-US" altLang="ko-KR" dirty="0"/>
              <a:t>X flip</a:t>
            </a:r>
            <a:endParaRPr lang="ko-KR" altLang="en-US" dirty="0"/>
          </a:p>
          <a:p>
            <a:pPr marL="342900" indent="-342900">
              <a:buFont typeface="Arial" panose="020B0604020202020204" pitchFamily="34" charset="0"/>
              <a:buChar char="•"/>
            </a:pPr>
            <a:r>
              <a:rPr lang="en-US" altLang="ko-KR" dirty="0"/>
              <a:t>Y flip</a:t>
            </a:r>
            <a:endParaRPr lang="ko-KR" altLang="en-US" dirty="0"/>
          </a:p>
          <a:p>
            <a:pPr marL="342900" indent="-342900">
              <a:buFont typeface="Arial" panose="020B0604020202020204" pitchFamily="34" charset="0"/>
              <a:buChar char="•"/>
            </a:pPr>
            <a:r>
              <a:rPr lang="en-US" altLang="ko-KR" dirty="0"/>
              <a:t>Rotate</a:t>
            </a:r>
            <a:endParaRPr lang="ko-KR" altLang="en-US" dirty="0"/>
          </a:p>
          <a:p>
            <a:pPr marL="342900" indent="-342900">
              <a:buFont typeface="Arial" panose="020B0604020202020204" pitchFamily="34" charset="0"/>
              <a:buChar char="•"/>
            </a:pPr>
            <a:r>
              <a:rPr lang="en-US" altLang="ko-KR" dirty="0"/>
              <a:t>Translate</a:t>
            </a:r>
            <a:endParaRPr lang="ko-KR" altLang="en-US" dirty="0"/>
          </a:p>
          <a:p>
            <a:pPr marL="342900" indent="-342900">
              <a:buFont typeface="Arial" panose="020B0604020202020204" pitchFamily="34" charset="0"/>
              <a:buChar char="•"/>
            </a:pPr>
            <a:r>
              <a:rPr lang="en-US" altLang="ko-KR" dirty="0"/>
              <a:t>Scale</a:t>
            </a:r>
            <a:endParaRPr lang="ko-KR" altLang="en-US" dirty="0"/>
          </a:p>
        </p:txBody>
      </p:sp>
      <p:sp>
        <p:nvSpPr>
          <p:cNvPr id="6" name="더하기 기호 5">
            <a:extLst>
              <a:ext uri="{FF2B5EF4-FFF2-40B4-BE49-F238E27FC236}">
                <a16:creationId xmlns:a16="http://schemas.microsoft.com/office/drawing/2014/main" id="{7E2CECD3-81FE-2621-3E51-E930BDBEA0F2}"/>
              </a:ext>
            </a:extLst>
          </p:cNvPr>
          <p:cNvSpPr/>
          <p:nvPr/>
        </p:nvSpPr>
        <p:spPr>
          <a:xfrm>
            <a:off x="8596544" y="4286906"/>
            <a:ext cx="1446551" cy="1383406"/>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TextBox 6">
            <a:extLst>
              <a:ext uri="{FF2B5EF4-FFF2-40B4-BE49-F238E27FC236}">
                <a16:creationId xmlns:a16="http://schemas.microsoft.com/office/drawing/2014/main" id="{9BFDF1DA-FB6E-AFEB-3340-38B24B9BAFAD}"/>
              </a:ext>
            </a:extLst>
          </p:cNvPr>
          <p:cNvSpPr txBox="1"/>
          <p:nvPr/>
        </p:nvSpPr>
        <p:spPr>
          <a:xfrm>
            <a:off x="10119703" y="4060521"/>
            <a:ext cx="1685987" cy="1846659"/>
          </a:xfrm>
          <a:prstGeom prst="rect">
            <a:avLst/>
          </a:prstGeom>
          <a:noFill/>
        </p:spPr>
        <p:txBody>
          <a:bodyPr wrap="square">
            <a:spAutoFit/>
          </a:bodyPr>
          <a:lstStyle/>
          <a:p>
            <a:r>
              <a:rPr lang="en-US" altLang="ko-KR" sz="2400" u="sng" dirty="0"/>
              <a:t>Added</a:t>
            </a:r>
            <a:endParaRPr lang="en-US" altLang="ko-KR" sz="2400" dirty="0"/>
          </a:p>
          <a:p>
            <a:pPr marL="342900" indent="-342900">
              <a:buFont typeface="Arial" panose="020B0604020202020204" pitchFamily="34" charset="0"/>
              <a:buChar char="•"/>
            </a:pPr>
            <a:r>
              <a:rPr lang="en-US" altLang="ko-KR" sz="1800" dirty="0"/>
              <a:t>Contrast</a:t>
            </a:r>
          </a:p>
          <a:p>
            <a:pPr marL="342900" indent="-342900">
              <a:buFont typeface="Arial" panose="020B0604020202020204" pitchFamily="34" charset="0"/>
              <a:buChar char="•"/>
            </a:pPr>
            <a:r>
              <a:rPr lang="en-US" altLang="ko-KR" sz="1800" dirty="0"/>
              <a:t>Brightness</a:t>
            </a:r>
            <a:endParaRPr lang="ko-KR" altLang="en-US" sz="1800" dirty="0"/>
          </a:p>
          <a:p>
            <a:pPr marL="342900" indent="-342900">
              <a:buFont typeface="Arial" panose="020B0604020202020204" pitchFamily="34" charset="0"/>
              <a:buChar char="•"/>
            </a:pPr>
            <a:r>
              <a:rPr lang="en-US" altLang="ko-KR" sz="1800" dirty="0"/>
              <a:t>Hue</a:t>
            </a:r>
          </a:p>
          <a:p>
            <a:pPr marL="342900" indent="-342900">
              <a:buFont typeface="Arial" panose="020B0604020202020204" pitchFamily="34" charset="0"/>
              <a:buChar char="•"/>
            </a:pPr>
            <a:r>
              <a:rPr lang="en-US" altLang="ko-KR" sz="1800" dirty="0"/>
              <a:t>Saturation</a:t>
            </a:r>
          </a:p>
          <a:p>
            <a:pPr marL="342900" indent="-342900">
              <a:buFont typeface="Arial" panose="020B0604020202020204" pitchFamily="34" charset="0"/>
              <a:buChar char="•"/>
            </a:pPr>
            <a:r>
              <a:rPr lang="en-US" altLang="ko-KR" dirty="0"/>
              <a:t>Luma</a:t>
            </a:r>
            <a:endParaRPr lang="ko-KR" altLang="en-US" sz="1800" dirty="0"/>
          </a:p>
        </p:txBody>
      </p:sp>
      <p:pic>
        <p:nvPicPr>
          <p:cNvPr id="1026" name="Picture 2" descr="출력 이미지">
            <a:extLst>
              <a:ext uri="{FF2B5EF4-FFF2-40B4-BE49-F238E27FC236}">
                <a16:creationId xmlns:a16="http://schemas.microsoft.com/office/drawing/2014/main" id="{24EC7406-7B01-D57C-ED3B-92D9D02A4A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36"/>
          <a:stretch/>
        </p:blipFill>
        <p:spPr bwMode="auto">
          <a:xfrm>
            <a:off x="825128" y="1616286"/>
            <a:ext cx="5786912" cy="5122095"/>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B7D031BC-9FB6-73F2-C026-58D91C96781E}"/>
              </a:ext>
            </a:extLst>
          </p:cNvPr>
          <p:cNvSpPr/>
          <p:nvPr/>
        </p:nvSpPr>
        <p:spPr>
          <a:xfrm>
            <a:off x="2011017" y="4127748"/>
            <a:ext cx="1199214" cy="504822"/>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32.03</a:t>
            </a:r>
            <a:endParaRPr lang="ko-KR" altLang="en-US" dirty="0">
              <a:solidFill>
                <a:srgbClr val="FF0000"/>
              </a:solidFill>
            </a:endParaRPr>
          </a:p>
        </p:txBody>
      </p:sp>
      <p:sp>
        <p:nvSpPr>
          <p:cNvPr id="9" name="직사각형 8">
            <a:extLst>
              <a:ext uri="{FF2B5EF4-FFF2-40B4-BE49-F238E27FC236}">
                <a16:creationId xmlns:a16="http://schemas.microsoft.com/office/drawing/2014/main" id="{D19ABBD8-5FBB-52DD-64CD-E64FD47814A8}"/>
              </a:ext>
            </a:extLst>
          </p:cNvPr>
          <p:cNvSpPr/>
          <p:nvPr/>
        </p:nvSpPr>
        <p:spPr>
          <a:xfrm>
            <a:off x="4649693" y="4127748"/>
            <a:ext cx="1199214" cy="50482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33.71</a:t>
            </a:r>
            <a:endParaRPr lang="ko-KR" altLang="en-US" dirty="0">
              <a:solidFill>
                <a:srgbClr val="FF0000"/>
              </a:solidFill>
            </a:endParaRPr>
          </a:p>
        </p:txBody>
      </p:sp>
      <p:sp>
        <p:nvSpPr>
          <p:cNvPr id="4" name="TextBox 3">
            <a:extLst>
              <a:ext uri="{FF2B5EF4-FFF2-40B4-BE49-F238E27FC236}">
                <a16:creationId xmlns:a16="http://schemas.microsoft.com/office/drawing/2014/main" id="{A7F51E9B-08AA-0877-E5D5-F8E7B376B230}"/>
              </a:ext>
            </a:extLst>
          </p:cNvPr>
          <p:cNvSpPr txBox="1"/>
          <p:nvPr/>
        </p:nvSpPr>
        <p:spPr>
          <a:xfrm>
            <a:off x="6960904" y="2217151"/>
            <a:ext cx="4631328" cy="707886"/>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the conditions uniformly</a:t>
            </a:r>
          </a:p>
          <a:p>
            <a:pPr marL="742950" lvl="1" indent="-285750">
              <a:buFont typeface="Arial" panose="020B0604020202020204" pitchFamily="34" charset="0"/>
              <a:buChar char="•"/>
            </a:pPr>
            <a:r>
              <a:rPr lang="en-US" altLang="ko-KR" sz="2000" dirty="0"/>
              <a:t>Epochs: 50</a:t>
            </a:r>
          </a:p>
        </p:txBody>
      </p:sp>
    </p:spTree>
    <p:extLst>
      <p:ext uri="{BB962C8B-B14F-4D97-AF65-F5344CB8AC3E}">
        <p14:creationId xmlns:p14="http://schemas.microsoft.com/office/powerpoint/2010/main" val="412462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6ACFB-5B66-923F-FB83-9588BFC8D347}"/>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5446ABCC-FC5C-AFFA-F9FD-E385A7412E8C}"/>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031C95AA-B2B7-E2E0-9D66-E965031C742F}"/>
              </a:ext>
            </a:extLst>
          </p:cNvPr>
          <p:cNvSpPr txBox="1"/>
          <p:nvPr/>
        </p:nvSpPr>
        <p:spPr>
          <a:xfrm>
            <a:off x="324464" y="224879"/>
            <a:ext cx="5771535"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Data Augmentation</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8ED1EABF-9B62-50AB-9D47-B5309DDA3A8A}"/>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3" name="TextBox 2">
            <a:extLst>
              <a:ext uri="{FF2B5EF4-FFF2-40B4-BE49-F238E27FC236}">
                <a16:creationId xmlns:a16="http://schemas.microsoft.com/office/drawing/2014/main" id="{2C9788F3-BC6D-7591-31DE-C185EE04BB2D}"/>
              </a:ext>
            </a:extLst>
          </p:cNvPr>
          <p:cNvSpPr txBox="1"/>
          <p:nvPr/>
        </p:nvSpPr>
        <p:spPr>
          <a:xfrm>
            <a:off x="7690698" y="3983073"/>
            <a:ext cx="4272785" cy="1569660"/>
          </a:xfrm>
          <a:prstGeom prst="rect">
            <a:avLst/>
          </a:prstGeom>
          <a:noFill/>
        </p:spPr>
        <p:txBody>
          <a:bodyPr wrap="square">
            <a:spAutoFit/>
          </a:bodyPr>
          <a:lstStyle/>
          <a:p>
            <a:r>
              <a:rPr lang="en-US" altLang="ko-KR" sz="2400" u="sng" dirty="0"/>
              <a:t>Default</a:t>
            </a:r>
            <a:r>
              <a:rPr lang="en-US" altLang="ko-KR" sz="2400" dirty="0"/>
              <a:t>	   + </a:t>
            </a:r>
            <a:r>
              <a:rPr lang="en-US" altLang="ko-KR" sz="2400" u="sng" dirty="0"/>
              <a:t>Brightness</a:t>
            </a:r>
          </a:p>
          <a:p>
            <a:r>
              <a:rPr lang="en-US" altLang="ko-KR" sz="2400" dirty="0"/>
              <a:t>		   +   </a:t>
            </a:r>
            <a:r>
              <a:rPr lang="en-US" altLang="ko-KR" sz="2400" u="sng" dirty="0"/>
              <a:t>Contrast</a:t>
            </a:r>
          </a:p>
          <a:p>
            <a:r>
              <a:rPr lang="en-US" altLang="ko-KR" sz="2400" dirty="0"/>
              <a:t> </a:t>
            </a:r>
          </a:p>
          <a:p>
            <a:r>
              <a:rPr lang="en-US" altLang="ko-KR" sz="2400" dirty="0"/>
              <a:t>  32.03         -&gt;     31.69       </a:t>
            </a:r>
          </a:p>
        </p:txBody>
      </p:sp>
      <p:pic>
        <p:nvPicPr>
          <p:cNvPr id="4" name="Picture 2" descr="출력 이미지">
            <a:extLst>
              <a:ext uri="{FF2B5EF4-FFF2-40B4-BE49-F238E27FC236}">
                <a16:creationId xmlns:a16="http://schemas.microsoft.com/office/drawing/2014/main" id="{C8FEE371-77F9-8591-6075-98F5B69C12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62" b="5806"/>
          <a:stretch/>
        </p:blipFill>
        <p:spPr bwMode="auto">
          <a:xfrm>
            <a:off x="0" y="1444080"/>
            <a:ext cx="7345145" cy="4891418"/>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715BA75E-6737-C2CB-00E3-791306B41DA4}"/>
              </a:ext>
            </a:extLst>
          </p:cNvPr>
          <p:cNvSpPr/>
          <p:nvPr/>
        </p:nvSpPr>
        <p:spPr>
          <a:xfrm>
            <a:off x="1499740" y="2591159"/>
            <a:ext cx="869835" cy="345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33.15</a:t>
            </a:r>
            <a:endParaRPr lang="ko-KR" altLang="en-US" dirty="0">
              <a:solidFill>
                <a:srgbClr val="FF0000"/>
              </a:solidFill>
            </a:endParaRPr>
          </a:p>
        </p:txBody>
      </p:sp>
      <p:sp>
        <p:nvSpPr>
          <p:cNvPr id="11" name="직사각형 10">
            <a:extLst>
              <a:ext uri="{FF2B5EF4-FFF2-40B4-BE49-F238E27FC236}">
                <a16:creationId xmlns:a16="http://schemas.microsoft.com/office/drawing/2014/main" id="{613576C5-4DD9-807F-C512-38D6AE0E614F}"/>
              </a:ext>
            </a:extLst>
          </p:cNvPr>
          <p:cNvSpPr/>
          <p:nvPr/>
        </p:nvSpPr>
        <p:spPr>
          <a:xfrm>
            <a:off x="2999016" y="2602077"/>
            <a:ext cx="869835" cy="345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34.02</a:t>
            </a:r>
            <a:endParaRPr lang="ko-KR" altLang="en-US" dirty="0">
              <a:solidFill>
                <a:srgbClr val="FF0000"/>
              </a:solidFill>
            </a:endParaRPr>
          </a:p>
        </p:txBody>
      </p:sp>
      <p:sp>
        <p:nvSpPr>
          <p:cNvPr id="12" name="직사각형 11">
            <a:extLst>
              <a:ext uri="{FF2B5EF4-FFF2-40B4-BE49-F238E27FC236}">
                <a16:creationId xmlns:a16="http://schemas.microsoft.com/office/drawing/2014/main" id="{1410DA22-81F3-88EB-BA13-B13C6A142A5F}"/>
              </a:ext>
            </a:extLst>
          </p:cNvPr>
          <p:cNvSpPr/>
          <p:nvPr/>
        </p:nvSpPr>
        <p:spPr>
          <a:xfrm>
            <a:off x="4478628" y="2603183"/>
            <a:ext cx="869835" cy="345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31.91</a:t>
            </a:r>
            <a:endParaRPr lang="ko-KR" altLang="en-US" dirty="0">
              <a:solidFill>
                <a:srgbClr val="FF0000"/>
              </a:solidFill>
            </a:endParaRPr>
          </a:p>
        </p:txBody>
      </p:sp>
      <p:sp>
        <p:nvSpPr>
          <p:cNvPr id="13" name="직사각형 12">
            <a:extLst>
              <a:ext uri="{FF2B5EF4-FFF2-40B4-BE49-F238E27FC236}">
                <a16:creationId xmlns:a16="http://schemas.microsoft.com/office/drawing/2014/main" id="{2A8CAFDE-F255-0EBC-AEF9-86E124B7E54B}"/>
              </a:ext>
            </a:extLst>
          </p:cNvPr>
          <p:cNvSpPr/>
          <p:nvPr/>
        </p:nvSpPr>
        <p:spPr>
          <a:xfrm>
            <a:off x="5954040" y="2602077"/>
            <a:ext cx="869835" cy="345664"/>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31.69</a:t>
            </a:r>
            <a:endParaRPr lang="ko-KR" altLang="en-US" dirty="0">
              <a:solidFill>
                <a:srgbClr val="FF0000"/>
              </a:solidFill>
            </a:endParaRPr>
          </a:p>
        </p:txBody>
      </p:sp>
      <p:sp>
        <p:nvSpPr>
          <p:cNvPr id="15" name="TextBox 14">
            <a:extLst>
              <a:ext uri="{FF2B5EF4-FFF2-40B4-BE49-F238E27FC236}">
                <a16:creationId xmlns:a16="http://schemas.microsoft.com/office/drawing/2014/main" id="{201BCD9B-DF2E-913E-6702-743FF591E2CE}"/>
              </a:ext>
            </a:extLst>
          </p:cNvPr>
          <p:cNvSpPr txBox="1"/>
          <p:nvPr/>
        </p:nvSpPr>
        <p:spPr>
          <a:xfrm>
            <a:off x="7560672" y="2420966"/>
            <a:ext cx="4631328" cy="707886"/>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the conditions uniformly</a:t>
            </a:r>
          </a:p>
          <a:p>
            <a:pPr marL="742950" lvl="1" indent="-285750">
              <a:buFont typeface="Arial" panose="020B0604020202020204" pitchFamily="34" charset="0"/>
              <a:buChar char="•"/>
            </a:pPr>
            <a:r>
              <a:rPr lang="en-US" altLang="ko-KR" sz="2000" dirty="0"/>
              <a:t>Epochs: 50</a:t>
            </a:r>
          </a:p>
        </p:txBody>
      </p:sp>
    </p:spTree>
    <p:extLst>
      <p:ext uri="{BB962C8B-B14F-4D97-AF65-F5344CB8AC3E}">
        <p14:creationId xmlns:p14="http://schemas.microsoft.com/office/powerpoint/2010/main" val="13542165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964FF-2840-FC83-1D89-249EA4C4F151}"/>
            </a:ext>
          </a:extLst>
        </p:cNvPr>
        <p:cNvGrpSpPr/>
        <p:nvPr/>
      </p:nvGrpSpPr>
      <p:grpSpPr>
        <a:xfrm>
          <a:off x="0" y="0"/>
          <a:ext cx="0" cy="0"/>
          <a:chOff x="0" y="0"/>
          <a:chExt cx="0" cy="0"/>
        </a:xfrm>
      </p:grpSpPr>
      <p:sp>
        <p:nvSpPr>
          <p:cNvPr id="11" name="직사각형 10">
            <a:extLst>
              <a:ext uri="{FF2B5EF4-FFF2-40B4-BE49-F238E27FC236}">
                <a16:creationId xmlns:a16="http://schemas.microsoft.com/office/drawing/2014/main" id="{3BDACE35-E4AE-737B-A2F3-61DA187887B0}"/>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7F341D8D-6780-DE8B-4A24-1AF17F81D2B7}"/>
              </a:ext>
            </a:extLst>
          </p:cNvPr>
          <p:cNvSpPr txBox="1"/>
          <p:nvPr/>
        </p:nvSpPr>
        <p:spPr>
          <a:xfrm>
            <a:off x="353695" y="224879"/>
            <a:ext cx="4513006" cy="769441"/>
          </a:xfrm>
          <a:prstGeom prst="rect">
            <a:avLst/>
          </a:prstGeom>
          <a:noFill/>
        </p:spPr>
        <p:txBody>
          <a:bodyPr wrap="square" rtlCol="0">
            <a:spAutoFit/>
          </a:bodyPr>
          <a:lstStyle/>
          <a:p>
            <a:r>
              <a:rPr lang="en-US" altLang="ko-KR" sz="4400" dirty="0" err="1">
                <a:latin typeface="ADLaM Display" panose="02010000000000000000" pitchFamily="2" charset="0"/>
                <a:cs typeface="ADLaM Display" panose="02010000000000000000" pitchFamily="2" charset="0"/>
              </a:rPr>
              <a:t>DropOut</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9FC4FF77-C669-6B79-0FD9-D836156E25F8}"/>
              </a:ext>
            </a:extLst>
          </p:cNvPr>
          <p:cNvSpPr/>
          <p:nvPr/>
        </p:nvSpPr>
        <p:spPr>
          <a:xfrm>
            <a:off x="353695" y="3582963"/>
            <a:ext cx="4217055" cy="400110"/>
          </a:xfrm>
          <a:prstGeom prst="rect">
            <a:avLst/>
          </a:prstGeom>
        </p:spPr>
        <p:txBody>
          <a:bodyPr wrap="square">
            <a:spAutoFit/>
          </a:bodyPr>
          <a:lstStyle/>
          <a:p>
            <a:endParaRPr lang="ko-KR" altLang="en-US" sz="2000" dirty="0"/>
          </a:p>
        </p:txBody>
      </p:sp>
      <p:pic>
        <p:nvPicPr>
          <p:cNvPr id="1026" name="Picture 2" descr="출력 이미지">
            <a:extLst>
              <a:ext uri="{FF2B5EF4-FFF2-40B4-BE49-F238E27FC236}">
                <a16:creationId xmlns:a16="http://schemas.microsoft.com/office/drawing/2014/main" id="{CE7A89C8-0460-7F3F-2EEA-2F444013B6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42"/>
          <a:stretch/>
        </p:blipFill>
        <p:spPr bwMode="auto">
          <a:xfrm>
            <a:off x="636593" y="1600577"/>
            <a:ext cx="4398809" cy="47649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005A3E-6B03-B1D9-BE96-4C29BEB25DB9}"/>
              </a:ext>
            </a:extLst>
          </p:cNvPr>
          <p:cNvSpPr txBox="1"/>
          <p:nvPr/>
        </p:nvSpPr>
        <p:spPr>
          <a:xfrm>
            <a:off x="5987510" y="2403247"/>
            <a:ext cx="5567897" cy="3785652"/>
          </a:xfrm>
          <a:prstGeom prst="rect">
            <a:avLst/>
          </a:prstGeom>
          <a:noFill/>
        </p:spPr>
        <p:txBody>
          <a:bodyPr wrap="square">
            <a:spAutoFit/>
          </a:bodyPr>
          <a:lstStyle/>
          <a:p>
            <a:pPr marL="285750" indent="-285750">
              <a:buFont typeface="Arial" panose="020B0604020202020204" pitchFamily="34" charset="0"/>
              <a:buChar char="•"/>
            </a:pPr>
            <a:r>
              <a:rPr lang="en-US" altLang="ko-KR" sz="2000" b="1" dirty="0"/>
              <a:t>Applied the conditions uniformly</a:t>
            </a:r>
          </a:p>
          <a:p>
            <a:pPr marL="742950" lvl="1" indent="-285750">
              <a:buFont typeface="Arial" panose="020B0604020202020204" pitchFamily="34" charset="0"/>
              <a:buChar char="•"/>
            </a:pPr>
            <a:r>
              <a:rPr lang="en-US" altLang="ko-KR" sz="2000" dirty="0"/>
              <a:t>Epochs: 50</a:t>
            </a:r>
          </a:p>
          <a:p>
            <a:pPr marL="742950" lvl="1" indent="-285750">
              <a:buFont typeface="Arial" panose="020B0604020202020204" pitchFamily="34" charset="0"/>
              <a:buChar char="•"/>
            </a:pPr>
            <a:endParaRPr lang="en-US" altLang="ko-KR" sz="2000" dirty="0"/>
          </a:p>
          <a:p>
            <a:pPr marL="342900" indent="-342900" eaLnBrk="0" fontAlgn="base" latinLnBrk="0" hangingPunct="0">
              <a:spcBef>
                <a:spcPct val="0"/>
              </a:spcBef>
              <a:spcAft>
                <a:spcPct val="0"/>
              </a:spcAft>
              <a:buFont typeface="Arial" panose="020B0604020202020204" pitchFamily="34" charset="0"/>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t>Dropout rate was changed to conduct a performance improvement experiment.</a:t>
            </a:r>
            <a:endParaRPr lang="en-US" altLang="ko-KR" sz="2000" b="1" dirty="0"/>
          </a:p>
          <a:p>
            <a:pPr marL="742950" lvl="1" indent="-285750">
              <a:buFont typeface="Arial" panose="020B0604020202020204" pitchFamily="34" charset="0"/>
              <a:buChar char="•"/>
            </a:pPr>
            <a:endParaRPr lang="en-US" altLang="ko-KR" sz="2000"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At Dropout rate 0.13, the FID records the lowest value of 32.03, demonstrating the best performance.</a:t>
            </a:r>
          </a:p>
          <a:p>
            <a:pPr marL="742950" lvl="1" indent="-285750">
              <a:buFont typeface="Arial" panose="020B0604020202020204" pitchFamily="34" charset="0"/>
              <a:buChar char="•"/>
            </a:pPr>
            <a:endParaRPr lang="en-US" altLang="ko-KR" sz="2000" dirty="0"/>
          </a:p>
        </p:txBody>
      </p:sp>
      <p:sp>
        <p:nvSpPr>
          <p:cNvPr id="6" name="직사각형 5">
            <a:extLst>
              <a:ext uri="{FF2B5EF4-FFF2-40B4-BE49-F238E27FC236}">
                <a16:creationId xmlns:a16="http://schemas.microsoft.com/office/drawing/2014/main" id="{E24032B2-A33E-B722-C846-D5F552FAE77E}"/>
              </a:ext>
            </a:extLst>
          </p:cNvPr>
          <p:cNvSpPr/>
          <p:nvPr/>
        </p:nvSpPr>
        <p:spPr>
          <a:xfrm>
            <a:off x="1216677" y="3661576"/>
            <a:ext cx="869835" cy="345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40.89</a:t>
            </a:r>
            <a:endParaRPr lang="ko-KR" altLang="en-US" dirty="0">
              <a:solidFill>
                <a:srgbClr val="FF0000"/>
              </a:solidFill>
            </a:endParaRPr>
          </a:p>
        </p:txBody>
      </p:sp>
      <p:sp>
        <p:nvSpPr>
          <p:cNvPr id="7" name="직사각형 6">
            <a:extLst>
              <a:ext uri="{FF2B5EF4-FFF2-40B4-BE49-F238E27FC236}">
                <a16:creationId xmlns:a16="http://schemas.microsoft.com/office/drawing/2014/main" id="{C2071E64-CFA1-12FB-FFAB-084841B7046F}"/>
              </a:ext>
            </a:extLst>
          </p:cNvPr>
          <p:cNvSpPr/>
          <p:nvPr/>
        </p:nvSpPr>
        <p:spPr>
          <a:xfrm>
            <a:off x="2521667" y="3654672"/>
            <a:ext cx="869835" cy="345664"/>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32.03</a:t>
            </a:r>
            <a:endParaRPr lang="ko-KR" altLang="en-US" dirty="0">
              <a:solidFill>
                <a:srgbClr val="FF0000"/>
              </a:solidFill>
            </a:endParaRPr>
          </a:p>
        </p:txBody>
      </p:sp>
      <p:sp>
        <p:nvSpPr>
          <p:cNvPr id="8" name="직사각형 7">
            <a:extLst>
              <a:ext uri="{FF2B5EF4-FFF2-40B4-BE49-F238E27FC236}">
                <a16:creationId xmlns:a16="http://schemas.microsoft.com/office/drawing/2014/main" id="{257023F0-442C-84B6-4018-6BABDB0A391A}"/>
              </a:ext>
            </a:extLst>
          </p:cNvPr>
          <p:cNvSpPr/>
          <p:nvPr/>
        </p:nvSpPr>
        <p:spPr>
          <a:xfrm>
            <a:off x="3855621" y="3657428"/>
            <a:ext cx="869835" cy="345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41.56</a:t>
            </a:r>
            <a:endParaRPr lang="ko-KR" altLang="en-US" dirty="0">
              <a:solidFill>
                <a:srgbClr val="FF0000"/>
              </a:solidFill>
            </a:endParaRPr>
          </a:p>
        </p:txBody>
      </p:sp>
    </p:spTree>
    <p:extLst>
      <p:ext uri="{BB962C8B-B14F-4D97-AF65-F5344CB8AC3E}">
        <p14:creationId xmlns:p14="http://schemas.microsoft.com/office/powerpoint/2010/main" val="2023630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4F7A-10C7-E400-37BF-3DA46788F785}"/>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BF861A32-B73C-2C9A-0B7B-72E38128B8DA}"/>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026F1085-6B57-1048-252A-0896792D45E8}"/>
              </a:ext>
            </a:extLst>
          </p:cNvPr>
          <p:cNvSpPr txBox="1"/>
          <p:nvPr/>
        </p:nvSpPr>
        <p:spPr>
          <a:xfrm>
            <a:off x="324464" y="224879"/>
            <a:ext cx="5771535" cy="769441"/>
          </a:xfrm>
          <a:prstGeom prst="rect">
            <a:avLst/>
          </a:prstGeom>
          <a:noFill/>
        </p:spPr>
        <p:txBody>
          <a:bodyPr wrap="square" rtlCol="0">
            <a:spAutoFit/>
          </a:bodyPr>
          <a:lstStyle/>
          <a:p>
            <a:r>
              <a:rPr lang="en-US" altLang="ko-KR" sz="4400" dirty="0" err="1">
                <a:latin typeface="ADLaM Display" panose="02010000000000000000" pitchFamily="2" charset="0"/>
                <a:cs typeface="ADLaM Display" panose="02010000000000000000" pitchFamily="2" charset="0"/>
              </a:rPr>
              <a:t>DropOut</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49FC7D25-2458-70C4-496D-FCE045BC4D84}"/>
              </a:ext>
            </a:extLst>
          </p:cNvPr>
          <p:cNvSpPr/>
          <p:nvPr/>
        </p:nvSpPr>
        <p:spPr>
          <a:xfrm>
            <a:off x="353695" y="3582963"/>
            <a:ext cx="4217055" cy="400110"/>
          </a:xfrm>
          <a:prstGeom prst="rect">
            <a:avLst/>
          </a:prstGeom>
        </p:spPr>
        <p:txBody>
          <a:bodyPr wrap="square">
            <a:spAutoFit/>
          </a:bodyPr>
          <a:lstStyle/>
          <a:p>
            <a:endParaRPr lang="ko-KR" altLang="en-US" sz="2000" dirty="0"/>
          </a:p>
        </p:txBody>
      </p:sp>
      <p:pic>
        <p:nvPicPr>
          <p:cNvPr id="2050" name="Picture 2" descr="출력 이미지">
            <a:extLst>
              <a:ext uri="{FF2B5EF4-FFF2-40B4-BE49-F238E27FC236}">
                <a16:creationId xmlns:a16="http://schemas.microsoft.com/office/drawing/2014/main" id="{9E6B2867-A078-94EE-765C-43C8D1C849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599"/>
          <a:stretch/>
        </p:blipFill>
        <p:spPr bwMode="auto">
          <a:xfrm>
            <a:off x="583571" y="1730477"/>
            <a:ext cx="5253319" cy="49026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697100C-8632-6014-C4E2-841D6EE43FA0}"/>
              </a:ext>
            </a:extLst>
          </p:cNvPr>
          <p:cNvSpPr txBox="1"/>
          <p:nvPr/>
        </p:nvSpPr>
        <p:spPr>
          <a:xfrm>
            <a:off x="6191678" y="1582415"/>
            <a:ext cx="5496567" cy="5016758"/>
          </a:xfrm>
          <a:prstGeom prst="rect">
            <a:avLst/>
          </a:prstGeom>
          <a:noFill/>
        </p:spPr>
        <p:txBody>
          <a:bodyPr wrap="square">
            <a:spAutoFit/>
          </a:bodyPr>
          <a:lstStyle/>
          <a:p>
            <a:pPr lvl="2"/>
            <a:endParaRPr lang="en-US" altLang="ko-KR" sz="2000" b="1" dirty="0"/>
          </a:p>
          <a:p>
            <a:r>
              <a:rPr lang="en-US" altLang="ko-KR" sz="2000" b="1" dirty="0"/>
              <a:t>(After Learning Rate adjustment)</a:t>
            </a:r>
          </a:p>
          <a:p>
            <a:endParaRPr lang="en-US" altLang="ko-KR" sz="2000" b="1" dirty="0"/>
          </a:p>
          <a:p>
            <a:pPr marL="285750" indent="-285750">
              <a:buFont typeface="Arial" panose="020B0604020202020204" pitchFamily="34" charset="0"/>
              <a:buChar char="•"/>
            </a:pPr>
            <a:r>
              <a:rPr lang="en-US" altLang="ko-KR" sz="2000" b="1" dirty="0"/>
              <a:t>Applied the conditions uniformly</a:t>
            </a:r>
          </a:p>
          <a:p>
            <a:pPr marL="742950" lvl="1" indent="-285750">
              <a:buFont typeface="Arial" panose="020B0604020202020204" pitchFamily="34" charset="0"/>
              <a:buChar char="•"/>
            </a:pPr>
            <a:r>
              <a:rPr lang="en-US" altLang="ko-KR" sz="2000" dirty="0"/>
              <a:t>Epochs: 50</a:t>
            </a:r>
          </a:p>
          <a:p>
            <a:pPr marL="742950" lvl="1" indent="-285750">
              <a:buFont typeface="Arial" panose="020B0604020202020204" pitchFamily="34" charset="0"/>
              <a:buChar char="•"/>
            </a:pPr>
            <a:endParaRPr lang="en-US" altLang="ko-KR" sz="2000" dirty="0"/>
          </a:p>
          <a:p>
            <a:pPr marL="342900" indent="-342900" eaLnBrk="0" fontAlgn="base" latinLnBrk="0" hangingPunct="0">
              <a:spcBef>
                <a:spcPct val="0"/>
              </a:spcBef>
              <a:spcAft>
                <a:spcPct val="0"/>
              </a:spcAft>
              <a:buFont typeface="Arial" panose="020B0604020202020204" pitchFamily="34" charset="0"/>
              <a:buChar char="•"/>
            </a:pPr>
            <a:r>
              <a:rPr lang="en-US" altLang="ko-KR" sz="2000" b="1" dirty="0"/>
              <a:t>Adjustment</a:t>
            </a:r>
            <a:r>
              <a:rPr lang="en-US" altLang="ko-KR" sz="2000" dirty="0"/>
              <a:t>:</a:t>
            </a:r>
            <a:r>
              <a:rPr lang="en-US" altLang="ko-KR" sz="2000" dirty="0">
                <a:latin typeface="Arial" panose="020B0604020202020204" pitchFamily="34" charset="0"/>
              </a:rPr>
              <a:t> </a:t>
            </a:r>
          </a:p>
          <a:p>
            <a:pPr lvl="1" eaLnBrk="0" fontAlgn="base" latinLnBrk="0" hangingPunct="0">
              <a:spcBef>
                <a:spcPct val="0"/>
              </a:spcBef>
              <a:spcAft>
                <a:spcPct val="0"/>
              </a:spcAft>
              <a:buFontTx/>
              <a:buChar char="•"/>
            </a:pPr>
            <a:r>
              <a:rPr lang="en-US" altLang="ko-KR" sz="2000" dirty="0"/>
              <a:t>The dropout rate was adjusted in steps of 0.01 to conduct a performance improvement experiment.</a:t>
            </a:r>
          </a:p>
          <a:p>
            <a:pPr lvl="1" eaLnBrk="0" fontAlgn="base" latinLnBrk="0" hangingPunct="0">
              <a:spcBef>
                <a:spcPct val="0"/>
              </a:spcBef>
              <a:spcAft>
                <a:spcPct val="0"/>
              </a:spcAft>
              <a:buFontTx/>
              <a:buChar char="•"/>
            </a:pPr>
            <a:endParaRPr lang="en-US" altLang="ko-KR" sz="2000" b="1" dirty="0"/>
          </a:p>
          <a:p>
            <a:pPr marL="285750" indent="-285750">
              <a:buFont typeface="Arial" panose="020B0604020202020204" pitchFamily="34" charset="0"/>
              <a:buChar char="•"/>
            </a:pPr>
            <a:r>
              <a:rPr lang="en-US" altLang="ko-KR" sz="2000" b="1" dirty="0"/>
              <a:t>Objective</a:t>
            </a:r>
            <a:r>
              <a:rPr lang="en-US" altLang="ko-KR" sz="2000" dirty="0"/>
              <a:t>: </a:t>
            </a:r>
          </a:p>
          <a:p>
            <a:pPr marL="742950" lvl="1" indent="-285750">
              <a:buFont typeface="Arial" panose="020B0604020202020204" pitchFamily="34" charset="0"/>
              <a:buChar char="•"/>
            </a:pPr>
            <a:r>
              <a:rPr lang="en-US" altLang="ko-KR" sz="2000" dirty="0"/>
              <a:t>At Dropout rate 0.13, the FID records the lowest value of 27.22, demonstrating the best performance.</a:t>
            </a:r>
          </a:p>
          <a:p>
            <a:pPr marL="742950" lvl="1" indent="-285750">
              <a:buFont typeface="Arial" panose="020B0604020202020204" pitchFamily="34" charset="0"/>
              <a:buChar char="•"/>
            </a:pPr>
            <a:endParaRPr lang="en-US" altLang="ko-KR" sz="2000" dirty="0"/>
          </a:p>
        </p:txBody>
      </p:sp>
      <p:sp>
        <p:nvSpPr>
          <p:cNvPr id="4" name="직사각형 3">
            <a:extLst>
              <a:ext uri="{FF2B5EF4-FFF2-40B4-BE49-F238E27FC236}">
                <a16:creationId xmlns:a16="http://schemas.microsoft.com/office/drawing/2014/main" id="{67483FA7-C77B-4522-51E1-33E2E012AF69}"/>
              </a:ext>
            </a:extLst>
          </p:cNvPr>
          <p:cNvSpPr/>
          <p:nvPr/>
        </p:nvSpPr>
        <p:spPr>
          <a:xfrm>
            <a:off x="1334664" y="3637409"/>
            <a:ext cx="869835" cy="345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31.06</a:t>
            </a:r>
            <a:endParaRPr lang="ko-KR" altLang="en-US" dirty="0">
              <a:solidFill>
                <a:srgbClr val="FF0000"/>
              </a:solidFill>
            </a:endParaRPr>
          </a:p>
        </p:txBody>
      </p:sp>
      <p:sp>
        <p:nvSpPr>
          <p:cNvPr id="6" name="직사각형 5">
            <a:extLst>
              <a:ext uri="{FF2B5EF4-FFF2-40B4-BE49-F238E27FC236}">
                <a16:creationId xmlns:a16="http://schemas.microsoft.com/office/drawing/2014/main" id="{B306B68F-248E-5096-E7F4-1C0F97137367}"/>
              </a:ext>
            </a:extLst>
          </p:cNvPr>
          <p:cNvSpPr/>
          <p:nvPr/>
        </p:nvSpPr>
        <p:spPr>
          <a:xfrm>
            <a:off x="2952707" y="3644840"/>
            <a:ext cx="869835" cy="345664"/>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27.22</a:t>
            </a:r>
            <a:endParaRPr lang="ko-KR" altLang="en-US" dirty="0">
              <a:solidFill>
                <a:srgbClr val="FF0000"/>
              </a:solidFill>
            </a:endParaRPr>
          </a:p>
        </p:txBody>
      </p:sp>
      <p:sp>
        <p:nvSpPr>
          <p:cNvPr id="7" name="직사각형 6">
            <a:extLst>
              <a:ext uri="{FF2B5EF4-FFF2-40B4-BE49-F238E27FC236}">
                <a16:creationId xmlns:a16="http://schemas.microsoft.com/office/drawing/2014/main" id="{2D0EA215-1E3A-B262-725A-2CBB6403D599}"/>
              </a:ext>
            </a:extLst>
          </p:cNvPr>
          <p:cNvSpPr/>
          <p:nvPr/>
        </p:nvSpPr>
        <p:spPr>
          <a:xfrm>
            <a:off x="4509937" y="3637409"/>
            <a:ext cx="869835" cy="345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FF0000"/>
                </a:solidFill>
              </a:rPr>
              <a:t>29.78</a:t>
            </a:r>
            <a:endParaRPr lang="ko-KR" altLang="en-US" dirty="0">
              <a:solidFill>
                <a:srgbClr val="FF0000"/>
              </a:solidFill>
            </a:endParaRPr>
          </a:p>
        </p:txBody>
      </p:sp>
    </p:spTree>
    <p:extLst>
      <p:ext uri="{BB962C8B-B14F-4D97-AF65-F5344CB8AC3E}">
        <p14:creationId xmlns:p14="http://schemas.microsoft.com/office/powerpoint/2010/main" val="34486344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smtClean="0">
                <a:latin typeface="ADLaM Display" panose="02010000000000000000" pitchFamily="2" charset="0"/>
                <a:cs typeface="ADLaM Display" panose="02010000000000000000" pitchFamily="2" charset="0"/>
              </a:rPr>
              <a:t>Ramp up</a:t>
            </a:r>
            <a:endParaRPr lang="ko-KR" altLang="en-US" sz="4400" dirty="0">
              <a:latin typeface="ADLaM Display" panose="02010000000000000000" pitchFamily="2" charset="0"/>
              <a:cs typeface="ADLaM Display" panose="02010000000000000000" pitchFamily="2" charset="0"/>
            </a:endParaRPr>
          </a:p>
        </p:txBody>
      </p:sp>
      <p:sp>
        <p:nvSpPr>
          <p:cNvPr id="24" name="직사각형 23"/>
          <p:cNvSpPr/>
          <p:nvPr/>
        </p:nvSpPr>
        <p:spPr>
          <a:xfrm>
            <a:off x="324465" y="3611244"/>
            <a:ext cx="4217055" cy="400110"/>
          </a:xfrm>
          <a:prstGeom prst="rect">
            <a:avLst/>
          </a:prstGeom>
        </p:spPr>
        <p:txBody>
          <a:bodyPr wrap="square">
            <a:spAutoFit/>
          </a:bodyPr>
          <a:lstStyle/>
          <a:p>
            <a:endParaRPr lang="ko-KR" altLang="en-US" sz="2000" dirty="0"/>
          </a:p>
        </p:txBody>
      </p:sp>
      <p:sp>
        <p:nvSpPr>
          <p:cNvPr id="12" name="TextBox 11">
            <a:extLst>
              <a:ext uri="{FF2B5EF4-FFF2-40B4-BE49-F238E27FC236}">
                <a16:creationId xmlns:a16="http://schemas.microsoft.com/office/drawing/2014/main" id="{7668B165-A709-D35D-F0D6-64622F708F0D}"/>
              </a:ext>
            </a:extLst>
          </p:cNvPr>
          <p:cNvSpPr txBox="1"/>
          <p:nvPr/>
        </p:nvSpPr>
        <p:spPr>
          <a:xfrm>
            <a:off x="424079" y="6014060"/>
            <a:ext cx="10214811" cy="461665"/>
          </a:xfrm>
          <a:prstGeom prst="rect">
            <a:avLst/>
          </a:prstGeom>
          <a:noFill/>
        </p:spPr>
        <p:txBody>
          <a:bodyPr wrap="square">
            <a:spAutoFit/>
          </a:bodyPr>
          <a:lstStyle/>
          <a:p>
            <a:endParaRPr lang="ko-KR" altLang="en-US" sz="2400" b="1" dirty="0"/>
          </a:p>
        </p:txBody>
      </p:sp>
      <p:pic>
        <p:nvPicPr>
          <p:cNvPr id="3" name="그림 2"/>
          <p:cNvPicPr>
            <a:picLocks noChangeAspect="1"/>
          </p:cNvPicPr>
          <p:nvPr/>
        </p:nvPicPr>
        <p:blipFill>
          <a:blip r:embed="rId2"/>
          <a:stretch>
            <a:fillRect/>
          </a:stretch>
        </p:blipFill>
        <p:spPr>
          <a:xfrm>
            <a:off x="424079" y="1976102"/>
            <a:ext cx="7172905" cy="511460"/>
          </a:xfrm>
          <a:prstGeom prst="rect">
            <a:avLst/>
          </a:prstGeom>
        </p:spPr>
      </p:pic>
      <p:sp>
        <p:nvSpPr>
          <p:cNvPr id="6" name="직사각형 5"/>
          <p:cNvSpPr/>
          <p:nvPr/>
        </p:nvSpPr>
        <p:spPr>
          <a:xfrm>
            <a:off x="424079" y="4011354"/>
            <a:ext cx="7492181" cy="1754326"/>
          </a:xfrm>
          <a:prstGeom prst="rect">
            <a:avLst/>
          </a:prstGeom>
        </p:spPr>
        <p:txBody>
          <a:bodyPr wrap="square">
            <a:spAutoFit/>
          </a:bodyPr>
          <a:lstStyle/>
          <a:p>
            <a:r>
              <a:rPr lang="en-US" altLang="ko-KR" dirty="0">
                <a:latin typeface="ADLaM Display" panose="02010000000000000000"/>
              </a:rPr>
              <a:t>The code calculates the ramp-up ratio for adjusting the learning rate</a:t>
            </a:r>
            <a:r>
              <a:rPr lang="en-US" altLang="ko-KR" dirty="0" smtClean="0">
                <a:latin typeface="ADLaM Display" panose="02010000000000000000"/>
              </a:rPr>
              <a:t>.</a:t>
            </a:r>
          </a:p>
          <a:p>
            <a:endParaRPr lang="en-US" altLang="ko-KR" dirty="0" smtClean="0">
              <a:latin typeface="ADLaM Display" panose="02010000000000000000"/>
            </a:endParaRPr>
          </a:p>
          <a:p>
            <a:r>
              <a:rPr lang="en-US" altLang="ko-KR" dirty="0" err="1" smtClean="0">
                <a:latin typeface="ADLaM Display" panose="02010000000000000000"/>
              </a:rPr>
              <a:t>cur_nimg</a:t>
            </a:r>
            <a:r>
              <a:rPr lang="en-US" altLang="ko-KR" dirty="0" smtClean="0">
                <a:latin typeface="ADLaM Display" panose="02010000000000000000"/>
              </a:rPr>
              <a:t> : The </a:t>
            </a:r>
            <a:r>
              <a:rPr lang="en-US" altLang="ko-KR" dirty="0">
                <a:latin typeface="ADLaM Display" panose="02010000000000000000"/>
              </a:rPr>
              <a:t>total number of images processed so far</a:t>
            </a:r>
            <a:r>
              <a:rPr lang="en-US" altLang="ko-KR" dirty="0" smtClean="0">
                <a:latin typeface="ADLaM Display" panose="02010000000000000000"/>
              </a:rPr>
              <a:t>.</a:t>
            </a:r>
          </a:p>
          <a:p>
            <a:endParaRPr lang="en-US" altLang="ko-KR" dirty="0" smtClean="0">
              <a:latin typeface="ADLaM Display" panose="02010000000000000000"/>
            </a:endParaRPr>
          </a:p>
          <a:p>
            <a:r>
              <a:rPr lang="en-US" altLang="ko-KR" dirty="0" err="1" smtClean="0">
                <a:latin typeface="ADLaM Display" panose="02010000000000000000"/>
              </a:rPr>
              <a:t>lr_rampup_kimg</a:t>
            </a:r>
            <a:r>
              <a:rPr lang="en-US" altLang="ko-KR" dirty="0" smtClean="0">
                <a:latin typeface="ADLaM Display" panose="02010000000000000000"/>
              </a:rPr>
              <a:t> </a:t>
            </a:r>
            <a:r>
              <a:rPr lang="en-US" altLang="ko-KR" dirty="0">
                <a:latin typeface="ADLaM Display" panose="02010000000000000000"/>
              </a:rPr>
              <a:t>* </a:t>
            </a:r>
            <a:r>
              <a:rPr lang="en-US" altLang="ko-KR" dirty="0" smtClean="0">
                <a:latin typeface="ADLaM Display" panose="02010000000000000000"/>
              </a:rPr>
              <a:t>1000 : Specifies </a:t>
            </a:r>
            <a:r>
              <a:rPr lang="en-US" altLang="ko-KR" dirty="0">
                <a:latin typeface="ADLaM Display" panose="02010000000000000000"/>
              </a:rPr>
              <a:t>the ramp-up period (learning rate increase) in terms of the total number of images to be processed.</a:t>
            </a:r>
            <a:endParaRPr lang="ko-KR" altLang="en-US" dirty="0">
              <a:latin typeface="ADLaM Display" panose="02010000000000000000"/>
            </a:endParaRPr>
          </a:p>
        </p:txBody>
      </p:sp>
    </p:spTree>
    <p:extLst>
      <p:ext uri="{BB962C8B-B14F-4D97-AF65-F5344CB8AC3E}">
        <p14:creationId xmlns:p14="http://schemas.microsoft.com/office/powerpoint/2010/main" val="26665082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smtClean="0">
                <a:latin typeface="ADLaM Display" panose="02010000000000000000" pitchFamily="2" charset="0"/>
                <a:cs typeface="ADLaM Display" panose="02010000000000000000" pitchFamily="2" charset="0"/>
              </a:rPr>
              <a:t>Ramp up</a:t>
            </a:r>
            <a:endParaRPr lang="ko-KR" altLang="en-US" sz="4400" dirty="0">
              <a:latin typeface="ADLaM Display" panose="02010000000000000000" pitchFamily="2" charset="0"/>
              <a:cs typeface="ADLaM Display" panose="02010000000000000000" pitchFamily="2" charset="0"/>
            </a:endParaRPr>
          </a:p>
        </p:txBody>
      </p:sp>
      <p:sp>
        <p:nvSpPr>
          <p:cNvPr id="12" name="TextBox 11">
            <a:extLst>
              <a:ext uri="{FF2B5EF4-FFF2-40B4-BE49-F238E27FC236}">
                <a16:creationId xmlns:a16="http://schemas.microsoft.com/office/drawing/2014/main" id="{7668B165-A709-D35D-F0D6-64622F708F0D}"/>
              </a:ext>
            </a:extLst>
          </p:cNvPr>
          <p:cNvSpPr txBox="1"/>
          <p:nvPr/>
        </p:nvSpPr>
        <p:spPr>
          <a:xfrm>
            <a:off x="424079" y="6014060"/>
            <a:ext cx="10214811" cy="461665"/>
          </a:xfrm>
          <a:prstGeom prst="rect">
            <a:avLst/>
          </a:prstGeom>
          <a:noFill/>
        </p:spPr>
        <p:txBody>
          <a:bodyPr wrap="square">
            <a:spAutoFit/>
          </a:bodyPr>
          <a:lstStyle/>
          <a:p>
            <a:endParaRPr lang="ko-KR" altLang="en-US" sz="2400" b="1" dirty="0"/>
          </a:p>
        </p:txBody>
      </p:sp>
      <p:sp>
        <p:nvSpPr>
          <p:cNvPr id="73" name="직사각형 72"/>
          <p:cNvSpPr/>
          <p:nvPr/>
        </p:nvSpPr>
        <p:spPr>
          <a:xfrm>
            <a:off x="324465" y="1632089"/>
            <a:ext cx="11074400" cy="5170646"/>
          </a:xfrm>
          <a:prstGeom prst="rect">
            <a:avLst/>
          </a:prstGeom>
        </p:spPr>
        <p:txBody>
          <a:bodyPr wrap="square">
            <a:spAutoFit/>
          </a:bodyPr>
          <a:lstStyle/>
          <a:p>
            <a:r>
              <a:rPr lang="en-US" altLang="ko-KR" sz="2200" dirty="0">
                <a:latin typeface="ADLaM Display" panose="02010000000000000000"/>
              </a:rPr>
              <a:t>1. Background</a:t>
            </a:r>
          </a:p>
          <a:p>
            <a:r>
              <a:rPr lang="en-US" altLang="ko-KR" sz="2200" dirty="0">
                <a:latin typeface="ADLaM Display" panose="02010000000000000000"/>
              </a:rPr>
              <a:t>• Total training images: Reduced from 200,000 </a:t>
            </a:r>
            <a:r>
              <a:rPr lang="en-US" altLang="ko-KR" sz="2200" dirty="0" err="1">
                <a:latin typeface="ADLaM Display" panose="02010000000000000000"/>
              </a:rPr>
              <a:t>kimg</a:t>
            </a:r>
            <a:r>
              <a:rPr lang="en-US" altLang="ko-KR" sz="2200" dirty="0">
                <a:latin typeface="ADLaM Display" panose="02010000000000000000"/>
              </a:rPr>
              <a:t> to 27,500 </a:t>
            </a:r>
            <a:r>
              <a:rPr lang="en-US" altLang="ko-KR" sz="2200" dirty="0" err="1">
                <a:latin typeface="ADLaM Display" panose="02010000000000000000"/>
              </a:rPr>
              <a:t>kimg</a:t>
            </a:r>
            <a:endParaRPr lang="en-US" altLang="ko-KR" sz="2200" dirty="0">
              <a:latin typeface="ADLaM Display" panose="02010000000000000000"/>
            </a:endParaRPr>
          </a:p>
          <a:p>
            <a:r>
              <a:rPr lang="en-US" altLang="ko-KR" sz="2200" dirty="0">
                <a:latin typeface="ADLaM Display" panose="02010000000000000000"/>
              </a:rPr>
              <a:t>• Total training time: Fixed and limited</a:t>
            </a:r>
          </a:p>
          <a:p>
            <a:endParaRPr lang="en-US" altLang="ko-KR" sz="2200" dirty="0">
              <a:latin typeface="ADLaM Display" panose="02010000000000000000"/>
            </a:endParaRPr>
          </a:p>
          <a:p>
            <a:r>
              <a:rPr lang="en-US" altLang="ko-KR" sz="2200" dirty="0">
                <a:latin typeface="ADLaM Display" panose="02010000000000000000"/>
              </a:rPr>
              <a:t>2. Issue</a:t>
            </a:r>
          </a:p>
          <a:p>
            <a:r>
              <a:rPr lang="en-US" altLang="ko-KR" sz="2200" dirty="0">
                <a:latin typeface="ADLaM Display" panose="02010000000000000000"/>
              </a:rPr>
              <a:t>• Previous setting (</a:t>
            </a:r>
            <a:r>
              <a:rPr lang="en-US" altLang="ko-KR" sz="2200" dirty="0" err="1">
                <a:latin typeface="ADLaM Display" panose="02010000000000000000"/>
              </a:rPr>
              <a:t>lr_rampup_kimg</a:t>
            </a:r>
            <a:r>
              <a:rPr lang="en-US" altLang="ko-KR" sz="2200" dirty="0">
                <a:latin typeface="ADLaM Display" panose="02010000000000000000"/>
              </a:rPr>
              <a:t> = 10,000):</a:t>
            </a:r>
          </a:p>
          <a:p>
            <a:r>
              <a:rPr lang="en-US" altLang="ko-KR" sz="2200" dirty="0">
                <a:latin typeface="ADLaM Display" panose="02010000000000000000"/>
              </a:rPr>
              <a:t>• Learning rate increased too slowly</a:t>
            </a:r>
          </a:p>
          <a:p>
            <a:r>
              <a:rPr lang="en-US" altLang="ko-KR" sz="2200" dirty="0" smtClean="0">
                <a:latin typeface="ADLaM Display" panose="02010000000000000000"/>
              </a:rPr>
              <a:t>• </a:t>
            </a:r>
            <a:r>
              <a:rPr lang="en-US" altLang="ko-KR" sz="2200" dirty="0">
                <a:latin typeface="ADLaM Display" panose="02010000000000000000"/>
              </a:rPr>
              <a:t>Risk of inefficient learning</a:t>
            </a:r>
          </a:p>
          <a:p>
            <a:endParaRPr lang="en-US" altLang="ko-KR" sz="2200" dirty="0">
              <a:latin typeface="ADLaM Display" panose="02010000000000000000"/>
            </a:endParaRPr>
          </a:p>
          <a:p>
            <a:r>
              <a:rPr lang="en-US" altLang="ko-KR" sz="2200" dirty="0">
                <a:latin typeface="ADLaM Display" panose="02010000000000000000"/>
              </a:rPr>
              <a:t>3. Solution</a:t>
            </a:r>
          </a:p>
          <a:p>
            <a:r>
              <a:rPr lang="en-US" altLang="ko-KR" sz="2200" dirty="0">
                <a:latin typeface="ADLaM Display" panose="02010000000000000000"/>
              </a:rPr>
              <a:t>• New setting (</a:t>
            </a:r>
            <a:r>
              <a:rPr lang="en-US" altLang="ko-KR" sz="2200" dirty="0" err="1">
                <a:latin typeface="ADLaM Display" panose="02010000000000000000"/>
              </a:rPr>
              <a:t>lr_rampup_kimg</a:t>
            </a:r>
            <a:r>
              <a:rPr lang="en-US" altLang="ko-KR" sz="2200" dirty="0">
                <a:latin typeface="ADLaM Display" panose="02010000000000000000"/>
              </a:rPr>
              <a:t> = 1350):</a:t>
            </a:r>
          </a:p>
          <a:p>
            <a:r>
              <a:rPr lang="en-US" altLang="ko-KR" sz="2200" dirty="0">
                <a:latin typeface="ADLaM Display" panose="02010000000000000000"/>
              </a:rPr>
              <a:t>• Faster ramp-up → Initial learning rate reached earlier</a:t>
            </a:r>
          </a:p>
          <a:p>
            <a:r>
              <a:rPr lang="en-US" altLang="ko-KR" sz="2200" dirty="0">
                <a:latin typeface="ADLaM Display" panose="02010000000000000000"/>
              </a:rPr>
              <a:t>• Ensures efficient learning within the given time</a:t>
            </a:r>
          </a:p>
          <a:p>
            <a:r>
              <a:rPr lang="en-US" altLang="ko-KR" sz="2200" dirty="0">
                <a:latin typeface="ADLaM Display" panose="02010000000000000000"/>
              </a:rPr>
              <a:t>• Higher learning rate for better training in later phases</a:t>
            </a:r>
          </a:p>
          <a:p>
            <a:endParaRPr lang="en-US" altLang="ko-KR" sz="2200" dirty="0">
              <a:latin typeface="ADLaM Display" panose="02010000000000000000"/>
            </a:endParaRPr>
          </a:p>
        </p:txBody>
      </p:sp>
    </p:spTree>
    <p:extLst>
      <p:ext uri="{BB962C8B-B14F-4D97-AF65-F5344CB8AC3E}">
        <p14:creationId xmlns:p14="http://schemas.microsoft.com/office/powerpoint/2010/main" val="92277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smtClean="0">
                <a:latin typeface="ADLaM Display" panose="02010000000000000000" pitchFamily="2" charset="0"/>
                <a:cs typeface="ADLaM Display" panose="02010000000000000000" pitchFamily="2" charset="0"/>
              </a:rPr>
              <a:t>Ramp up</a:t>
            </a:r>
            <a:endParaRPr lang="ko-KR" altLang="en-US" sz="4400" dirty="0">
              <a:latin typeface="ADLaM Display" panose="02010000000000000000" pitchFamily="2" charset="0"/>
              <a:cs typeface="ADLaM Display" panose="02010000000000000000" pitchFamily="2" charset="0"/>
            </a:endParaRPr>
          </a:p>
        </p:txBody>
      </p:sp>
      <p:sp>
        <p:nvSpPr>
          <p:cNvPr id="24" name="직사각형 23"/>
          <p:cNvSpPr/>
          <p:nvPr/>
        </p:nvSpPr>
        <p:spPr>
          <a:xfrm>
            <a:off x="324465" y="3611244"/>
            <a:ext cx="4217055" cy="400110"/>
          </a:xfrm>
          <a:prstGeom prst="rect">
            <a:avLst/>
          </a:prstGeom>
        </p:spPr>
        <p:txBody>
          <a:bodyPr wrap="square">
            <a:spAutoFit/>
          </a:bodyPr>
          <a:lstStyle/>
          <a:p>
            <a:endParaRPr lang="ko-KR" altLang="en-US" sz="2000" dirty="0"/>
          </a:p>
        </p:txBody>
      </p:sp>
      <p:sp>
        <p:nvSpPr>
          <p:cNvPr id="12" name="TextBox 11">
            <a:extLst>
              <a:ext uri="{FF2B5EF4-FFF2-40B4-BE49-F238E27FC236}">
                <a16:creationId xmlns:a16="http://schemas.microsoft.com/office/drawing/2014/main" id="{7668B165-A709-D35D-F0D6-64622F708F0D}"/>
              </a:ext>
            </a:extLst>
          </p:cNvPr>
          <p:cNvSpPr txBox="1"/>
          <p:nvPr/>
        </p:nvSpPr>
        <p:spPr>
          <a:xfrm>
            <a:off x="424079" y="6014060"/>
            <a:ext cx="10214811" cy="461665"/>
          </a:xfrm>
          <a:prstGeom prst="rect">
            <a:avLst/>
          </a:prstGeom>
          <a:noFill/>
        </p:spPr>
        <p:txBody>
          <a:bodyPr wrap="square">
            <a:spAutoFit/>
          </a:bodyPr>
          <a:lstStyle/>
          <a:p>
            <a:endParaRPr lang="ko-KR" altLang="en-US" sz="2400" b="1" dirty="0"/>
          </a:p>
        </p:txBody>
      </p:sp>
      <p:pic>
        <p:nvPicPr>
          <p:cNvPr id="3074" name="Picture 2" descr="출력 이미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5" y="2771002"/>
            <a:ext cx="5826126" cy="34738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6502400" y="3772145"/>
            <a:ext cx="509016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smtClean="0">
                <a:ln>
                  <a:noFill/>
                </a:ln>
                <a:solidFill>
                  <a:schemeClr val="tx1"/>
                </a:solidFill>
                <a:effectLst/>
                <a:latin typeface="ADLaM Display" panose="02010000000000000000"/>
              </a:rPr>
              <a:t>lr_rampup_kimg</a:t>
            </a:r>
            <a:r>
              <a:rPr kumimoji="0" lang="ko-KR" altLang="ko-KR" sz="1800" b="1" i="0" u="none" strike="noStrike" cap="none" normalizeH="0" baseline="0" dirty="0" smtClean="0">
                <a:ln>
                  <a:noFill/>
                </a:ln>
                <a:solidFill>
                  <a:schemeClr val="tx1"/>
                </a:solidFill>
                <a:effectLst/>
                <a:latin typeface="ADLaM Display" panose="02010000000000000000"/>
              </a:rPr>
              <a:t> = 1350</a:t>
            </a:r>
            <a:r>
              <a:rPr kumimoji="0" lang="ko-KR" altLang="ko-KR" sz="1800" b="0" i="0" u="none" strike="noStrike" cap="none" normalizeH="0" baseline="0" dirty="0" smtClean="0">
                <a:ln>
                  <a:noFill/>
                </a:ln>
                <a:solidFill>
                  <a:schemeClr val="tx1"/>
                </a:solidFill>
                <a:effectLst/>
                <a:latin typeface="ADLaM Display" panose="02010000000000000000"/>
              </a:rPr>
              <a:t>: The </a:t>
            </a:r>
            <a:r>
              <a:rPr kumimoji="0" lang="ko-KR" altLang="ko-KR" sz="1800" b="0" i="0" u="none" strike="noStrike" cap="none" normalizeH="0" baseline="0" dirty="0" err="1" smtClean="0">
                <a:ln>
                  <a:noFill/>
                </a:ln>
                <a:solidFill>
                  <a:schemeClr val="tx1"/>
                </a:solidFill>
                <a:effectLst/>
                <a:latin typeface="ADLaM Display" panose="02010000000000000000"/>
              </a:rPr>
              <a:t>learning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rate</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increases</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more</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quickly</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reaching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the</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initial</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learning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rate</a:t>
            </a:r>
            <a:r>
              <a:rPr kumimoji="0" lang="ko-KR" altLang="ko-KR" sz="1800" b="0" i="0" u="none" strike="noStrike" cap="none" normalizeH="0" baseline="0" dirty="0" smtClean="0">
                <a:ln>
                  <a:noFill/>
                </a:ln>
                <a:solidFill>
                  <a:schemeClr val="tx1"/>
                </a:solidFill>
                <a:effectLst/>
                <a:latin typeface="ADLaM Display" panose="02010000000000000000"/>
              </a:rPr>
              <a:t> (1e-4) </a:t>
            </a:r>
            <a:r>
              <a:rPr kumimoji="0" lang="ko-KR" altLang="ko-KR" sz="1800" b="0" i="0" u="none" strike="noStrike" cap="none" normalizeH="0" baseline="0" dirty="0" err="1" smtClean="0">
                <a:ln>
                  <a:noFill/>
                </a:ln>
                <a:solidFill>
                  <a:schemeClr val="tx1"/>
                </a:solidFill>
                <a:effectLst/>
                <a:latin typeface="ADLaM Display" panose="02010000000000000000"/>
              </a:rPr>
              <a:t>after</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processing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approximately</a:t>
            </a:r>
            <a:r>
              <a:rPr kumimoji="0" lang="ko-KR" altLang="ko-KR" sz="1800" b="0" i="0" u="none" strike="noStrike" cap="none" normalizeH="0" baseline="0" dirty="0" smtClean="0">
                <a:ln>
                  <a:noFill/>
                </a:ln>
                <a:solidFill>
                  <a:schemeClr val="tx1"/>
                </a:solidFill>
                <a:effectLst/>
                <a:latin typeface="ADLaM Display" panose="02010000000000000000"/>
              </a:rPr>
              <a:t> 1.35 </a:t>
            </a:r>
            <a:r>
              <a:rPr kumimoji="0" lang="ko-KR" altLang="ko-KR" sz="1800" b="0" i="0" u="none" strike="noStrike" cap="none" normalizeH="0" baseline="0" dirty="0" err="1" smtClean="0">
                <a:ln>
                  <a:noFill/>
                </a:ln>
                <a:solidFill>
                  <a:schemeClr val="tx1"/>
                </a:solidFill>
                <a:effectLst/>
                <a:latin typeface="ADLaM Display" panose="02010000000000000000"/>
              </a:rPr>
              <a:t>million</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images</a:t>
            </a:r>
            <a:r>
              <a:rPr kumimoji="0" lang="ko-KR" altLang="ko-KR" sz="1800" b="0" i="0" u="none" strike="noStrike" cap="none" normalizeH="0" baseline="0" dirty="0" smtClean="0">
                <a:ln>
                  <a:noFill/>
                </a:ln>
                <a:solidFill>
                  <a:schemeClr val="tx1"/>
                </a:solidFill>
                <a:effectLst/>
                <a:latin typeface="ADLaM Display" panose="02010000000000000000"/>
              </a:rPr>
              <a:t>.</a:t>
            </a:r>
            <a:endParaRPr kumimoji="0" lang="en-US" altLang="ko-KR" sz="1800" b="0" i="0" u="none" strike="noStrike" cap="none" normalizeH="0" baseline="0" dirty="0" smtClean="0">
              <a:ln>
                <a:noFill/>
              </a:ln>
              <a:solidFill>
                <a:schemeClr val="tx1"/>
              </a:solidFill>
              <a:effectLst/>
              <a:latin typeface="ADLaM Display" panose="0201000000000000000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ko-KR" altLang="ko-KR" sz="1800" b="0" i="0" u="none" strike="noStrike" cap="none" normalizeH="0" baseline="0" dirty="0" smtClean="0">
              <a:ln>
                <a:noFill/>
              </a:ln>
              <a:solidFill>
                <a:schemeClr val="tx1"/>
              </a:solidFill>
              <a:effectLst/>
              <a:latin typeface="ADLaM Display" panose="0201000000000000000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1" i="0" u="none" strike="noStrike" cap="none" normalizeH="0" baseline="0" dirty="0" err="1" smtClean="0">
                <a:ln>
                  <a:noFill/>
                </a:ln>
                <a:solidFill>
                  <a:schemeClr val="tx1"/>
                </a:solidFill>
                <a:effectLst/>
                <a:latin typeface="ADLaM Display" panose="02010000000000000000"/>
              </a:rPr>
              <a:t>lr_rampup_kimg</a:t>
            </a:r>
            <a:r>
              <a:rPr kumimoji="0" lang="ko-KR" altLang="ko-KR" sz="1800" b="1" i="0" u="none" strike="noStrike" cap="none" normalizeH="0" baseline="0" dirty="0" smtClean="0">
                <a:ln>
                  <a:noFill/>
                </a:ln>
                <a:solidFill>
                  <a:schemeClr val="tx1"/>
                </a:solidFill>
                <a:effectLst/>
                <a:latin typeface="ADLaM Display" panose="02010000000000000000"/>
              </a:rPr>
              <a:t> = 10000</a:t>
            </a:r>
            <a:r>
              <a:rPr kumimoji="0" lang="ko-KR" altLang="ko-KR" sz="1800" b="0" i="0" u="none" strike="noStrike" cap="none" normalizeH="0" baseline="0" dirty="0" smtClean="0">
                <a:ln>
                  <a:noFill/>
                </a:ln>
                <a:solidFill>
                  <a:schemeClr val="tx1"/>
                </a:solidFill>
                <a:effectLst/>
                <a:latin typeface="ADLaM Display" panose="02010000000000000000"/>
              </a:rPr>
              <a:t>: The </a:t>
            </a:r>
            <a:r>
              <a:rPr kumimoji="0" lang="ko-KR" altLang="ko-KR" sz="1800" b="0" i="0" u="none" strike="noStrike" cap="none" normalizeH="0" baseline="0" dirty="0" err="1" smtClean="0">
                <a:ln>
                  <a:noFill/>
                </a:ln>
                <a:solidFill>
                  <a:schemeClr val="tx1"/>
                </a:solidFill>
                <a:effectLst/>
                <a:latin typeface="ADLaM Display" panose="02010000000000000000"/>
              </a:rPr>
              <a:t>learning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rate</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increases</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more</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slowly</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reaching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the</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initial</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learning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rate</a:t>
            </a:r>
            <a:r>
              <a:rPr kumimoji="0" lang="ko-KR" altLang="ko-KR" sz="1800" b="0" i="0" u="none" strike="noStrike" cap="none" normalizeH="0" baseline="0" dirty="0" smtClean="0">
                <a:ln>
                  <a:noFill/>
                </a:ln>
                <a:solidFill>
                  <a:schemeClr val="tx1"/>
                </a:solidFill>
                <a:effectLst/>
                <a:latin typeface="ADLaM Display" panose="02010000000000000000"/>
              </a:rPr>
              <a:t> (1e-4) </a:t>
            </a:r>
            <a:r>
              <a:rPr kumimoji="0" lang="ko-KR" altLang="ko-KR" sz="1800" b="0" i="0" u="none" strike="noStrike" cap="none" normalizeH="0" baseline="0" dirty="0" err="1" smtClean="0">
                <a:ln>
                  <a:noFill/>
                </a:ln>
                <a:solidFill>
                  <a:schemeClr val="tx1"/>
                </a:solidFill>
                <a:effectLst/>
                <a:latin typeface="ADLaM Display" panose="02010000000000000000"/>
              </a:rPr>
              <a:t>after</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processing</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approximately</a:t>
            </a:r>
            <a:r>
              <a:rPr kumimoji="0" lang="ko-KR" altLang="ko-KR" sz="1800" b="0" i="0" u="none" strike="noStrike" cap="none" normalizeH="0" baseline="0" dirty="0" smtClean="0">
                <a:ln>
                  <a:noFill/>
                </a:ln>
                <a:solidFill>
                  <a:schemeClr val="tx1"/>
                </a:solidFill>
                <a:effectLst/>
                <a:latin typeface="ADLaM Display" panose="02010000000000000000"/>
              </a:rPr>
              <a:t> 10 </a:t>
            </a:r>
            <a:r>
              <a:rPr kumimoji="0" lang="ko-KR" altLang="ko-KR" sz="1800" b="0" i="0" u="none" strike="noStrike" cap="none" normalizeH="0" baseline="0" dirty="0" err="1" smtClean="0">
                <a:ln>
                  <a:noFill/>
                </a:ln>
                <a:solidFill>
                  <a:schemeClr val="tx1"/>
                </a:solidFill>
                <a:effectLst/>
                <a:latin typeface="ADLaM Display" panose="02010000000000000000"/>
              </a:rPr>
              <a:t>million</a:t>
            </a:r>
            <a:r>
              <a:rPr kumimoji="0" lang="ko-KR" altLang="ko-KR" sz="1800" b="0" i="0" u="none" strike="noStrike" cap="none" normalizeH="0" baseline="0" dirty="0" smtClean="0">
                <a:ln>
                  <a:noFill/>
                </a:ln>
                <a:solidFill>
                  <a:schemeClr val="tx1"/>
                </a:solidFill>
                <a:effectLst/>
                <a:latin typeface="ADLaM Display" panose="02010000000000000000"/>
              </a:rPr>
              <a:t> </a:t>
            </a:r>
            <a:r>
              <a:rPr kumimoji="0" lang="ko-KR" altLang="ko-KR" sz="1800" b="0" i="0" u="none" strike="noStrike" cap="none" normalizeH="0" baseline="0" dirty="0" err="1" smtClean="0">
                <a:ln>
                  <a:noFill/>
                </a:ln>
                <a:solidFill>
                  <a:schemeClr val="tx1"/>
                </a:solidFill>
                <a:effectLst/>
                <a:latin typeface="ADLaM Display" panose="02010000000000000000"/>
              </a:rPr>
              <a:t>images</a:t>
            </a:r>
            <a:r>
              <a:rPr kumimoji="0" lang="ko-KR" altLang="ko-KR" sz="1800" b="0" i="0" u="none" strike="noStrike" cap="none" normalizeH="0" baseline="0" dirty="0" smtClean="0">
                <a:ln>
                  <a:noFill/>
                </a:ln>
                <a:solidFill>
                  <a:schemeClr val="tx1"/>
                </a:solidFill>
                <a:effectLst/>
                <a:latin typeface="ADLaM Display" panose="02010000000000000000"/>
              </a:rPr>
              <a:t>. </a:t>
            </a:r>
          </a:p>
        </p:txBody>
      </p:sp>
    </p:spTree>
    <p:extLst>
      <p:ext uri="{BB962C8B-B14F-4D97-AF65-F5344CB8AC3E}">
        <p14:creationId xmlns:p14="http://schemas.microsoft.com/office/powerpoint/2010/main" val="2053169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smtClean="0">
                <a:latin typeface="ADLaM Display" panose="02010000000000000000" pitchFamily="2" charset="0"/>
                <a:cs typeface="ADLaM Display" panose="02010000000000000000" pitchFamily="2" charset="0"/>
              </a:rPr>
              <a:t>Ramp up</a:t>
            </a:r>
            <a:endParaRPr lang="ko-KR" altLang="en-US" sz="4400" dirty="0">
              <a:latin typeface="ADLaM Display" panose="02010000000000000000" pitchFamily="2" charset="0"/>
              <a:cs typeface="ADLaM Display" panose="02010000000000000000" pitchFamily="2" charset="0"/>
            </a:endParaRPr>
          </a:p>
        </p:txBody>
      </p:sp>
      <p:sp>
        <p:nvSpPr>
          <p:cNvPr id="12" name="TextBox 11">
            <a:extLst>
              <a:ext uri="{FF2B5EF4-FFF2-40B4-BE49-F238E27FC236}">
                <a16:creationId xmlns:a16="http://schemas.microsoft.com/office/drawing/2014/main" id="{7668B165-A709-D35D-F0D6-64622F708F0D}"/>
              </a:ext>
            </a:extLst>
          </p:cNvPr>
          <p:cNvSpPr txBox="1"/>
          <p:nvPr/>
        </p:nvSpPr>
        <p:spPr>
          <a:xfrm>
            <a:off x="6423207" y="4948720"/>
            <a:ext cx="5077494" cy="1200329"/>
          </a:xfrm>
          <a:prstGeom prst="rect">
            <a:avLst/>
          </a:prstGeom>
          <a:noFill/>
        </p:spPr>
        <p:txBody>
          <a:bodyPr wrap="square">
            <a:spAutoFit/>
          </a:bodyPr>
          <a:lstStyle/>
          <a:p>
            <a:r>
              <a:rPr lang="en-US" altLang="ko-KR" b="1" dirty="0">
                <a:latin typeface="ADLaM Display" panose="02010000000000000000"/>
              </a:rPr>
              <a:t>Conclusion</a:t>
            </a:r>
          </a:p>
          <a:p>
            <a:r>
              <a:rPr lang="en-US" altLang="ko-KR" dirty="0">
                <a:latin typeface="ADLaM Display" panose="02010000000000000000"/>
              </a:rPr>
              <a:t>A shorter ramp-up period allows the model to utilize higher learning rates earlier, enabling </a:t>
            </a:r>
            <a:r>
              <a:rPr lang="en-US" altLang="ko-KR" b="1" dirty="0">
                <a:latin typeface="ADLaM Display" panose="02010000000000000000"/>
              </a:rPr>
              <a:t>efficient training</a:t>
            </a:r>
            <a:r>
              <a:rPr lang="en-US" altLang="ko-KR" dirty="0">
                <a:latin typeface="ADLaM Display" panose="02010000000000000000"/>
              </a:rPr>
              <a:t> and achieving </a:t>
            </a:r>
            <a:r>
              <a:rPr lang="en-US" altLang="ko-KR" b="1" dirty="0">
                <a:latin typeface="ADLaM Display" panose="02010000000000000000"/>
              </a:rPr>
              <a:t>lower FID</a:t>
            </a:r>
            <a:r>
              <a:rPr lang="en-US" altLang="ko-KR" dirty="0">
                <a:latin typeface="ADLaM Display" panose="02010000000000000000"/>
              </a:rPr>
              <a:t>.</a:t>
            </a:r>
          </a:p>
        </p:txBody>
      </p:sp>
      <p:sp>
        <p:nvSpPr>
          <p:cNvPr id="4" name="Rectangle 5"/>
          <p:cNvSpPr>
            <a:spLocks noChangeArrowheads="1"/>
          </p:cNvSpPr>
          <p:nvPr/>
        </p:nvSpPr>
        <p:spPr bwMode="auto">
          <a:xfrm>
            <a:off x="6415062" y="3839869"/>
            <a:ext cx="57769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1" i="0" u="none" strike="noStrike" cap="none" normalizeH="0" baseline="0" dirty="0" err="1" smtClean="0">
                <a:ln>
                  <a:noFill/>
                </a:ln>
                <a:solidFill>
                  <a:schemeClr val="tx1"/>
                </a:solidFill>
                <a:effectLst/>
                <a:latin typeface="ADLaM Display" panose="02010000000000000000"/>
              </a:rPr>
              <a:t>At</a:t>
            </a:r>
            <a:r>
              <a:rPr kumimoji="0" lang="ko-KR" altLang="ko-KR" b="1" i="0" u="none" strike="noStrike" cap="none" normalizeH="0" baseline="0" dirty="0" smtClean="0">
                <a:ln>
                  <a:noFill/>
                </a:ln>
                <a:solidFill>
                  <a:schemeClr val="tx1"/>
                </a:solidFill>
                <a:effectLst/>
                <a:latin typeface="ADLaM Display" panose="02010000000000000000"/>
              </a:rPr>
              <a:t> 50 </a:t>
            </a:r>
            <a:r>
              <a:rPr kumimoji="0" lang="ko-KR" altLang="ko-KR" b="1" i="0" u="none" strike="noStrike" cap="none" normalizeH="0" baseline="0" dirty="0" err="1" smtClean="0">
                <a:ln>
                  <a:noFill/>
                </a:ln>
                <a:solidFill>
                  <a:schemeClr val="tx1"/>
                </a:solidFill>
                <a:effectLst/>
                <a:latin typeface="ADLaM Display" panose="02010000000000000000"/>
              </a:rPr>
              <a:t>epochs</a:t>
            </a:r>
            <a:r>
              <a:rPr kumimoji="0" lang="ko-KR" altLang="ko-KR" b="0" i="0" u="none" strike="noStrike" cap="none" normalizeH="0" baseline="0" dirty="0" smtClean="0">
                <a:ln>
                  <a:noFill/>
                </a:ln>
                <a:solidFill>
                  <a:schemeClr val="tx1"/>
                </a:solidFill>
                <a:effectLst/>
                <a:latin typeface="ADLaM Display" panose="02010000000000000000"/>
              </a:rPr>
              <a:t>: FID </a:t>
            </a:r>
            <a:r>
              <a:rPr kumimoji="0" lang="ko-KR" altLang="ko-KR" b="0" i="0" u="none" strike="noStrike" cap="none" normalizeH="0" baseline="0" dirty="0" err="1" smtClean="0">
                <a:ln>
                  <a:noFill/>
                </a:ln>
                <a:solidFill>
                  <a:schemeClr val="tx1"/>
                </a:solidFill>
                <a:effectLst/>
                <a:latin typeface="ADLaM Display" panose="02010000000000000000"/>
              </a:rPr>
              <a:t>decreased</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0" i="0" u="none" strike="noStrike" cap="none" normalizeH="0" baseline="0" dirty="0" err="1" smtClean="0">
                <a:ln>
                  <a:noFill/>
                </a:ln>
                <a:solidFill>
                  <a:schemeClr val="tx1"/>
                </a:solidFill>
                <a:effectLst/>
                <a:latin typeface="ADLaM Display" panose="02010000000000000000"/>
              </a:rPr>
              <a:t>from</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1" i="0" u="none" strike="noStrike" cap="none" normalizeH="0" baseline="0" dirty="0" smtClean="0">
                <a:ln>
                  <a:noFill/>
                </a:ln>
                <a:solidFill>
                  <a:schemeClr val="tx1"/>
                </a:solidFill>
                <a:effectLst/>
                <a:latin typeface="ADLaM Display" panose="02010000000000000000"/>
              </a:rPr>
              <a:t>31.69</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0" i="0" u="none" strike="noStrike" cap="none" normalizeH="0" baseline="0" dirty="0" err="1" smtClean="0">
                <a:ln>
                  <a:noFill/>
                </a:ln>
                <a:solidFill>
                  <a:schemeClr val="tx1"/>
                </a:solidFill>
                <a:effectLst/>
                <a:latin typeface="ADLaM Display" panose="02010000000000000000"/>
              </a:rPr>
              <a:t>lr_rampup_kimg</a:t>
            </a:r>
            <a:r>
              <a:rPr kumimoji="0" lang="ko-KR" altLang="ko-KR" b="0" i="0" u="none" strike="noStrike" cap="none" normalizeH="0" baseline="0" dirty="0" smtClean="0">
                <a:ln>
                  <a:noFill/>
                </a:ln>
                <a:solidFill>
                  <a:schemeClr val="tx1"/>
                </a:solidFill>
                <a:effectLst/>
                <a:latin typeface="ADLaM Display" panose="02010000000000000000"/>
              </a:rPr>
              <a:t> = 10000) </a:t>
            </a:r>
            <a:r>
              <a:rPr kumimoji="0" lang="ko-KR" altLang="ko-KR" b="0" i="0" u="none" strike="noStrike" cap="none" normalizeH="0" baseline="0" dirty="0" err="1" smtClean="0">
                <a:ln>
                  <a:noFill/>
                </a:ln>
                <a:solidFill>
                  <a:schemeClr val="tx1"/>
                </a:solidFill>
                <a:effectLst/>
                <a:latin typeface="ADLaM Display" panose="02010000000000000000"/>
              </a:rPr>
              <a:t>to</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1" i="0" u="none" strike="noStrike" cap="none" normalizeH="0" baseline="0" dirty="0" smtClean="0">
                <a:ln>
                  <a:noFill/>
                </a:ln>
                <a:solidFill>
                  <a:schemeClr val="tx1"/>
                </a:solidFill>
                <a:effectLst/>
                <a:latin typeface="ADLaM Display" panose="02010000000000000000"/>
              </a:rPr>
              <a:t>29.48</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0" i="0" u="none" strike="noStrike" cap="none" normalizeH="0" baseline="0" dirty="0" err="1" smtClean="0">
                <a:ln>
                  <a:noFill/>
                </a:ln>
                <a:solidFill>
                  <a:schemeClr val="tx1"/>
                </a:solidFill>
                <a:effectLst/>
                <a:latin typeface="ADLaM Display" panose="02010000000000000000"/>
              </a:rPr>
              <a:t>lr_rampup_kimg</a:t>
            </a:r>
            <a:r>
              <a:rPr kumimoji="0" lang="ko-KR" altLang="ko-KR" b="0" i="0" u="none" strike="noStrike" cap="none" normalizeH="0" baseline="0" dirty="0" smtClean="0">
                <a:ln>
                  <a:noFill/>
                </a:ln>
                <a:solidFill>
                  <a:schemeClr val="tx1"/>
                </a:solidFill>
                <a:effectLst/>
                <a:latin typeface="ADLaM Display" panose="02010000000000000000"/>
              </a:rPr>
              <a:t> = 1375).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b="1" i="0" u="none" strike="noStrike" cap="none" normalizeH="0" baseline="0" dirty="0" err="1" smtClean="0">
                <a:ln>
                  <a:noFill/>
                </a:ln>
                <a:solidFill>
                  <a:schemeClr val="tx1"/>
                </a:solidFill>
                <a:effectLst/>
                <a:latin typeface="ADLaM Display" panose="02010000000000000000"/>
              </a:rPr>
              <a:t>At</a:t>
            </a:r>
            <a:r>
              <a:rPr kumimoji="0" lang="ko-KR" altLang="ko-KR" b="1" i="0" u="none" strike="noStrike" cap="none" normalizeH="0" baseline="0" dirty="0" smtClean="0">
                <a:ln>
                  <a:noFill/>
                </a:ln>
                <a:solidFill>
                  <a:schemeClr val="tx1"/>
                </a:solidFill>
                <a:effectLst/>
                <a:latin typeface="ADLaM Display" panose="02010000000000000000"/>
              </a:rPr>
              <a:t> 200 </a:t>
            </a:r>
            <a:r>
              <a:rPr kumimoji="0" lang="ko-KR" altLang="ko-KR" b="1" i="0" u="none" strike="noStrike" cap="none" normalizeH="0" baseline="0" dirty="0" err="1" smtClean="0">
                <a:ln>
                  <a:noFill/>
                </a:ln>
                <a:solidFill>
                  <a:schemeClr val="tx1"/>
                </a:solidFill>
                <a:effectLst/>
                <a:latin typeface="ADLaM Display" panose="02010000000000000000"/>
              </a:rPr>
              <a:t>epochs</a:t>
            </a:r>
            <a:r>
              <a:rPr kumimoji="0" lang="ko-KR" altLang="ko-KR" b="0" i="0" u="none" strike="noStrike" cap="none" normalizeH="0" baseline="0" dirty="0" smtClean="0">
                <a:ln>
                  <a:noFill/>
                </a:ln>
                <a:solidFill>
                  <a:schemeClr val="tx1"/>
                </a:solidFill>
                <a:effectLst/>
                <a:latin typeface="ADLaM Display" panose="02010000000000000000"/>
              </a:rPr>
              <a:t>: FID </a:t>
            </a:r>
            <a:r>
              <a:rPr kumimoji="0" lang="ko-KR" altLang="ko-KR" b="0" i="0" u="none" strike="noStrike" cap="none" normalizeH="0" baseline="0" dirty="0" err="1" smtClean="0">
                <a:ln>
                  <a:noFill/>
                </a:ln>
                <a:solidFill>
                  <a:schemeClr val="tx1"/>
                </a:solidFill>
                <a:effectLst/>
                <a:latin typeface="ADLaM Display" panose="02010000000000000000"/>
              </a:rPr>
              <a:t>further</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0" i="0" u="none" strike="noStrike" cap="none" normalizeH="0" baseline="0" dirty="0" err="1" smtClean="0">
                <a:ln>
                  <a:noFill/>
                </a:ln>
                <a:solidFill>
                  <a:schemeClr val="tx1"/>
                </a:solidFill>
                <a:effectLst/>
                <a:latin typeface="ADLaM Display" panose="02010000000000000000"/>
              </a:rPr>
              <a:t>improved</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0" i="0" u="none" strike="noStrike" cap="none" normalizeH="0" baseline="0" dirty="0" err="1" smtClean="0">
                <a:ln>
                  <a:noFill/>
                </a:ln>
                <a:solidFill>
                  <a:schemeClr val="tx1"/>
                </a:solidFill>
                <a:effectLst/>
                <a:latin typeface="ADLaM Display" panose="02010000000000000000"/>
              </a:rPr>
              <a:t>from</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1" i="0" u="none" strike="noStrike" cap="none" normalizeH="0" baseline="0" dirty="0" smtClean="0">
                <a:ln>
                  <a:noFill/>
                </a:ln>
                <a:solidFill>
                  <a:schemeClr val="tx1"/>
                </a:solidFill>
                <a:effectLst/>
                <a:latin typeface="ADLaM Display" panose="02010000000000000000"/>
              </a:rPr>
              <a:t>12.34</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0" i="0" u="none" strike="noStrike" cap="none" normalizeH="0" baseline="0" dirty="0" err="1" smtClean="0">
                <a:ln>
                  <a:noFill/>
                </a:ln>
                <a:solidFill>
                  <a:schemeClr val="tx1"/>
                </a:solidFill>
                <a:effectLst/>
                <a:latin typeface="ADLaM Display" panose="02010000000000000000"/>
              </a:rPr>
              <a:t>to</a:t>
            </a:r>
            <a:r>
              <a:rPr kumimoji="0" lang="ko-KR" altLang="ko-KR" b="0" i="0" u="none" strike="noStrike" cap="none" normalizeH="0" baseline="0" dirty="0" smtClean="0">
                <a:ln>
                  <a:noFill/>
                </a:ln>
                <a:solidFill>
                  <a:schemeClr val="tx1"/>
                </a:solidFill>
                <a:effectLst/>
                <a:latin typeface="ADLaM Display" panose="02010000000000000000"/>
              </a:rPr>
              <a:t> </a:t>
            </a:r>
            <a:r>
              <a:rPr kumimoji="0" lang="ko-KR" altLang="ko-KR" b="1" i="0" u="none" strike="noStrike" cap="none" normalizeH="0" baseline="0" dirty="0" smtClean="0">
                <a:ln>
                  <a:noFill/>
                </a:ln>
                <a:solidFill>
                  <a:schemeClr val="tx1"/>
                </a:solidFill>
                <a:effectLst/>
                <a:latin typeface="ADLaM Display" panose="02010000000000000000"/>
              </a:rPr>
              <a:t>10.33</a:t>
            </a:r>
            <a:r>
              <a:rPr kumimoji="0" lang="ko-KR" altLang="ko-KR" b="0" i="0" u="none" strike="noStrike" cap="none" normalizeH="0" baseline="0" dirty="0" smtClean="0">
                <a:ln>
                  <a:noFill/>
                </a:ln>
                <a:solidFill>
                  <a:schemeClr val="tx1"/>
                </a:solidFill>
                <a:effectLst/>
                <a:latin typeface="ADLaM Display" panose="02010000000000000000"/>
              </a:rPr>
              <a:t>. </a:t>
            </a:r>
          </a:p>
        </p:txBody>
      </p:sp>
      <p:pic>
        <p:nvPicPr>
          <p:cNvPr id="2050" name="Picture 2" descr="출력 이미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5" y="2427927"/>
            <a:ext cx="5428097" cy="4053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585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4" y="224879"/>
            <a:ext cx="8052620"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FQ-GAN - Problems of GAN</a:t>
            </a:r>
            <a:endParaRPr lang="ko-KR" altLang="en-US" sz="4400" dirty="0">
              <a:latin typeface="ADLaM Display" panose="02010000000000000000" pitchFamily="2" charset="0"/>
              <a:cs typeface="ADLaM Display" panose="02010000000000000000" pitchFamily="2" charset="0"/>
            </a:endParaRPr>
          </a:p>
        </p:txBody>
      </p:sp>
      <p:sp>
        <p:nvSpPr>
          <p:cNvPr id="24" name="직사각형 23"/>
          <p:cNvSpPr/>
          <p:nvPr/>
        </p:nvSpPr>
        <p:spPr>
          <a:xfrm>
            <a:off x="353695" y="3582963"/>
            <a:ext cx="4217055" cy="400110"/>
          </a:xfrm>
          <a:prstGeom prst="rect">
            <a:avLst/>
          </a:prstGeom>
        </p:spPr>
        <p:txBody>
          <a:bodyPr wrap="square">
            <a:spAutoFit/>
          </a:bodyPr>
          <a:lstStyle/>
          <a:p>
            <a:endParaRPr lang="ko-KR" altLang="en-US" sz="2000" dirty="0"/>
          </a:p>
        </p:txBody>
      </p:sp>
      <p:sp>
        <p:nvSpPr>
          <p:cNvPr id="8" name="직사각형 7"/>
          <p:cNvSpPr/>
          <p:nvPr/>
        </p:nvSpPr>
        <p:spPr>
          <a:xfrm>
            <a:off x="390832" y="1582415"/>
            <a:ext cx="11410335" cy="4401205"/>
          </a:xfrm>
          <a:prstGeom prst="rect">
            <a:avLst/>
          </a:prstGeom>
        </p:spPr>
        <p:txBody>
          <a:bodyPr wrap="square">
            <a:spAutoFit/>
          </a:bodyPr>
          <a:lstStyle/>
          <a:p>
            <a:r>
              <a:rPr lang="en-US" altLang="ko-KR" sz="2000" b="1" dirty="0"/>
              <a:t>Unstable Training:</a:t>
            </a:r>
          </a:p>
          <a:p>
            <a:endParaRPr lang="en-US" altLang="ko-KR" sz="2000" b="1" dirty="0"/>
          </a:p>
          <a:p>
            <a:pPr marL="342900" indent="-342900">
              <a:buFont typeface="Arial" panose="020B0604020202020204" pitchFamily="34" charset="0"/>
              <a:buChar char="•"/>
            </a:pPr>
            <a:r>
              <a:rPr lang="en-US" altLang="ko-KR" sz="2000" dirty="0"/>
              <a:t>GAN training heavily </a:t>
            </a:r>
            <a:r>
              <a:rPr lang="en-US" altLang="ko-KR" sz="2000" dirty="0">
                <a:solidFill>
                  <a:srgbClr val="FF0000"/>
                </a:solidFill>
              </a:rPr>
              <a:t>depends on the statistics of mini-batches</a:t>
            </a:r>
            <a:r>
              <a:rPr lang="en-US" altLang="ko-KR" sz="2000" dirty="0"/>
              <a:t>.</a:t>
            </a:r>
          </a:p>
          <a:p>
            <a:pPr marL="342900" indent="-342900">
              <a:buFont typeface="Arial" panose="020B0604020202020204" pitchFamily="34" charset="0"/>
              <a:buChar char="•"/>
            </a:pPr>
            <a:r>
              <a:rPr lang="en-US" altLang="ko-KR" sz="2000" dirty="0"/>
              <a:t>If the batch samples </a:t>
            </a:r>
            <a:r>
              <a:rPr lang="en-US" altLang="ko-KR" sz="2000" dirty="0">
                <a:solidFill>
                  <a:srgbClr val="FF0000"/>
                </a:solidFill>
              </a:rPr>
              <a:t>do not </a:t>
            </a:r>
            <a:r>
              <a:rPr lang="en-US" altLang="ko-KR" sz="2000" dirty="0"/>
              <a:t>adequately </a:t>
            </a:r>
            <a:r>
              <a:rPr lang="en-US" altLang="ko-KR" sz="2000" dirty="0">
                <a:solidFill>
                  <a:srgbClr val="FF0000"/>
                </a:solidFill>
              </a:rPr>
              <a:t>represent the overall data distribution</a:t>
            </a:r>
            <a:r>
              <a:rPr lang="en-US" altLang="ko-KR" sz="2000" dirty="0"/>
              <a:t>, the training process becomes unstable.</a:t>
            </a:r>
          </a:p>
          <a:p>
            <a:pPr marL="342900" indent="-342900">
              <a:buFont typeface="Arial" panose="020B0604020202020204" pitchFamily="34" charset="0"/>
              <a:buChar char="•"/>
            </a:pPr>
            <a:r>
              <a:rPr lang="en-US" altLang="ko-KR" sz="2000" dirty="0"/>
              <a:t>As a result, </a:t>
            </a:r>
            <a:r>
              <a:rPr lang="en-US" altLang="ko-KR" sz="2000" dirty="0">
                <a:solidFill>
                  <a:srgbClr val="FF0000"/>
                </a:solidFill>
              </a:rPr>
              <a:t>feature matching </a:t>
            </a:r>
            <a:r>
              <a:rPr lang="en-US" altLang="ko-KR" sz="2000" dirty="0"/>
              <a:t>between real and fake data </a:t>
            </a:r>
            <a:r>
              <a:rPr lang="en-US" altLang="ko-KR" sz="2000" dirty="0">
                <a:solidFill>
                  <a:srgbClr val="FF0000"/>
                </a:solidFill>
              </a:rPr>
              <a:t>may not be achieved effectively</a:t>
            </a:r>
            <a:r>
              <a:rPr lang="en-US" altLang="ko-KR" sz="2000" dirty="0"/>
              <a:t>.</a:t>
            </a:r>
          </a:p>
          <a:p>
            <a:endParaRPr lang="en-US" altLang="ko-KR" sz="2000" b="1" dirty="0"/>
          </a:p>
          <a:p>
            <a:r>
              <a:rPr lang="en-US" altLang="ko-KR" sz="2000" b="1" dirty="0"/>
              <a:t>Excessive Expressiveness of the Discriminator:</a:t>
            </a:r>
          </a:p>
          <a:p>
            <a:endParaRPr lang="en-US" altLang="ko-KR" sz="2000" b="1" dirty="0"/>
          </a:p>
          <a:p>
            <a:pPr marL="342900" indent="-342900">
              <a:buFont typeface="Arial" panose="020B0604020202020204" pitchFamily="34" charset="0"/>
              <a:buChar char="•"/>
            </a:pPr>
            <a:r>
              <a:rPr lang="en-US" altLang="ko-KR" sz="2000" dirty="0"/>
              <a:t>In </a:t>
            </a:r>
            <a:r>
              <a:rPr lang="en-US" altLang="ko-KR" sz="2000" dirty="0">
                <a:solidFill>
                  <a:srgbClr val="FF0000"/>
                </a:solidFill>
              </a:rPr>
              <a:t>continuous feature spaces</a:t>
            </a:r>
            <a:r>
              <a:rPr lang="en-US" altLang="ko-KR" sz="2000" dirty="0"/>
              <a:t>, the </a:t>
            </a:r>
            <a:r>
              <a:rPr lang="en-US" altLang="ko-KR" sz="2000" dirty="0">
                <a:solidFill>
                  <a:srgbClr val="FF0000"/>
                </a:solidFill>
              </a:rPr>
              <a:t>Discriminator learns extremely complex features </a:t>
            </a:r>
            <a:r>
              <a:rPr lang="en-US" altLang="ko-KR" sz="2000" dirty="0"/>
              <a:t>to distinguish between real and fake data.</a:t>
            </a:r>
          </a:p>
          <a:p>
            <a:pPr marL="342900" indent="-342900">
              <a:buFont typeface="Arial" panose="020B0604020202020204" pitchFamily="34" charset="0"/>
              <a:buChar char="•"/>
            </a:pPr>
            <a:r>
              <a:rPr lang="en-US" altLang="ko-KR" sz="2000" dirty="0"/>
              <a:t>The </a:t>
            </a:r>
            <a:r>
              <a:rPr lang="en-US" altLang="ko-KR" sz="2000" dirty="0">
                <a:solidFill>
                  <a:srgbClr val="FF0000"/>
                </a:solidFill>
              </a:rPr>
              <a:t>Generator needs to adapt</a:t>
            </a:r>
            <a:r>
              <a:rPr lang="en-US" altLang="ko-KR" sz="2000" dirty="0"/>
              <a:t> to the features learned by the Discriminator.</a:t>
            </a:r>
          </a:p>
          <a:p>
            <a:pPr marL="342900" indent="-342900">
              <a:buFont typeface="Arial" panose="020B0604020202020204" pitchFamily="34" charset="0"/>
              <a:buChar char="•"/>
            </a:pPr>
            <a:r>
              <a:rPr lang="en-US" altLang="ko-KR" sz="2000" dirty="0"/>
              <a:t>However, when the Discriminator learns overly intricate and complex features, the </a:t>
            </a:r>
            <a:r>
              <a:rPr lang="en-US" altLang="ko-KR" sz="2000" dirty="0">
                <a:solidFill>
                  <a:srgbClr val="FF0000"/>
                </a:solidFill>
              </a:rPr>
              <a:t>Generator struggles to meet these sophisticated criteria</a:t>
            </a:r>
            <a:r>
              <a:rPr lang="en-US" altLang="ko-KR" sz="2000" dirty="0"/>
              <a:t>, leading to difficulties in training.</a:t>
            </a:r>
          </a:p>
        </p:txBody>
      </p:sp>
    </p:spTree>
    <p:extLst>
      <p:ext uri="{BB962C8B-B14F-4D97-AF65-F5344CB8AC3E}">
        <p14:creationId xmlns:p14="http://schemas.microsoft.com/office/powerpoint/2010/main" val="19496668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Final Results</a:t>
            </a:r>
            <a:endParaRPr lang="ko-KR" altLang="en-US" sz="4400" dirty="0">
              <a:latin typeface="ADLaM Display" panose="02010000000000000000" pitchFamily="2" charset="0"/>
              <a:cs typeface="ADLaM Display" panose="02010000000000000000" pitchFamily="2" charset="0"/>
            </a:endParaRPr>
          </a:p>
        </p:txBody>
      </p:sp>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5" y="2223430"/>
            <a:ext cx="6360237" cy="3792360"/>
          </a:xfrm>
          <a:prstGeom prst="rect">
            <a:avLst/>
          </a:prstGeom>
        </p:spPr>
      </p:pic>
      <p:sp>
        <p:nvSpPr>
          <p:cNvPr id="9" name="직사각형 8"/>
          <p:cNvSpPr/>
          <p:nvPr/>
        </p:nvSpPr>
        <p:spPr>
          <a:xfrm>
            <a:off x="7251033" y="4690519"/>
            <a:ext cx="4588042" cy="923330"/>
          </a:xfrm>
          <a:prstGeom prst="rect">
            <a:avLst/>
          </a:prstGeom>
        </p:spPr>
        <p:txBody>
          <a:bodyPr wrap="square">
            <a:spAutoFit/>
          </a:bodyPr>
          <a:lstStyle/>
          <a:p>
            <a:r>
              <a:rPr lang="en-US" altLang="ko-KR" dirty="0" smtClean="0">
                <a:latin typeface="ADLaM Display" panose="02010000000000000000"/>
              </a:rPr>
              <a:t>DDPM</a:t>
            </a:r>
            <a:r>
              <a:rPr lang="en-US" altLang="ko-KR" smtClean="0">
                <a:latin typeface="ADLaM Display" panose="02010000000000000000"/>
              </a:rPr>
              <a:t>++(model)</a:t>
            </a:r>
            <a:endParaRPr lang="en-US" altLang="ko-KR" dirty="0" smtClean="0">
              <a:latin typeface="ADLaM Display" panose="02010000000000000000"/>
            </a:endParaRPr>
          </a:p>
          <a:p>
            <a:r>
              <a:rPr lang="en-US" altLang="ko-KR" dirty="0" smtClean="0">
                <a:latin typeface="ADLaM Display" panose="02010000000000000000"/>
              </a:rPr>
              <a:t>epoch: 550</a:t>
            </a:r>
          </a:p>
          <a:p>
            <a:r>
              <a:rPr lang="en-US" altLang="ko-KR" dirty="0" smtClean="0">
                <a:latin typeface="ADLaM Display" panose="02010000000000000000"/>
              </a:rPr>
              <a:t>Training </a:t>
            </a:r>
            <a:r>
              <a:rPr lang="en-US" altLang="ko-KR" dirty="0">
                <a:latin typeface="ADLaM Display" panose="02010000000000000000"/>
              </a:rPr>
              <a:t>Time: 2 days, 21 hours, </a:t>
            </a:r>
            <a:r>
              <a:rPr lang="en-US" altLang="ko-KR" dirty="0" smtClean="0">
                <a:latin typeface="ADLaM Display" panose="02010000000000000000"/>
              </a:rPr>
              <a:t>8minutes</a:t>
            </a:r>
            <a:endParaRPr lang="ko-KR" altLang="en-US" dirty="0">
              <a:latin typeface="ADLaM Display" panose="02010000000000000000"/>
            </a:endParaRPr>
          </a:p>
        </p:txBody>
      </p:sp>
    </p:spTree>
    <p:extLst>
      <p:ext uri="{BB962C8B-B14F-4D97-AF65-F5344CB8AC3E}">
        <p14:creationId xmlns:p14="http://schemas.microsoft.com/office/powerpoint/2010/main" val="1741396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FQ-GAN</a:t>
            </a:r>
            <a:endParaRPr lang="ko-KR" altLang="en-US" sz="4400" dirty="0">
              <a:latin typeface="ADLaM Display" panose="02010000000000000000" pitchFamily="2" charset="0"/>
              <a:cs typeface="ADLaM Display" panose="02010000000000000000" pitchFamily="2" charset="0"/>
            </a:endParaRPr>
          </a:p>
        </p:txBody>
      </p:sp>
      <p:sp>
        <p:nvSpPr>
          <p:cNvPr id="24" name="직사각형 23"/>
          <p:cNvSpPr/>
          <p:nvPr/>
        </p:nvSpPr>
        <p:spPr>
          <a:xfrm>
            <a:off x="353695" y="3582963"/>
            <a:ext cx="4217055" cy="400110"/>
          </a:xfrm>
          <a:prstGeom prst="rect">
            <a:avLst/>
          </a:prstGeom>
        </p:spPr>
        <p:txBody>
          <a:bodyPr wrap="square">
            <a:spAutoFit/>
          </a:bodyPr>
          <a:lstStyle/>
          <a:p>
            <a:endParaRPr lang="ko-KR" altLang="en-US" sz="2000" dirty="0"/>
          </a:p>
        </p:txBody>
      </p:sp>
      <p:sp>
        <p:nvSpPr>
          <p:cNvPr id="3" name="직사각형 2"/>
          <p:cNvSpPr/>
          <p:nvPr/>
        </p:nvSpPr>
        <p:spPr>
          <a:xfrm>
            <a:off x="791816" y="1733327"/>
            <a:ext cx="10608368" cy="4708981"/>
          </a:xfrm>
          <a:prstGeom prst="rect">
            <a:avLst/>
          </a:prstGeom>
        </p:spPr>
        <p:txBody>
          <a:bodyPr wrap="square">
            <a:spAutoFit/>
          </a:bodyPr>
          <a:lstStyle/>
          <a:p>
            <a:r>
              <a:rPr lang="en-US" altLang="ko-KR" sz="2000" b="1" dirty="0"/>
              <a:t>Feature Quantization:</a:t>
            </a:r>
          </a:p>
          <a:p>
            <a:endParaRPr lang="en-US" altLang="ko-KR" sz="2000" b="1" dirty="0"/>
          </a:p>
          <a:p>
            <a:pPr marL="342900" indent="-342900">
              <a:buFont typeface="Arial" panose="020B0604020202020204" pitchFamily="34" charset="0"/>
              <a:buChar char="•"/>
            </a:pPr>
            <a:r>
              <a:rPr lang="en-US" altLang="ko-KR" sz="2000" dirty="0"/>
              <a:t>FQ-GAN converts continuous features ℎ into discrete features ℎ' based on a dictionary.</a:t>
            </a:r>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p>
          <a:p>
            <a:pPr marL="342900" indent="-342900">
              <a:buFont typeface="Arial" panose="020B0604020202020204" pitchFamily="34" charset="0"/>
              <a:buChar char="•"/>
            </a:pPr>
            <a:endParaRPr lang="en-US" altLang="ko-KR" sz="2000" dirty="0"/>
          </a:p>
          <a:p>
            <a:endParaRPr lang="en-US" altLang="ko-KR" sz="2000" b="1" dirty="0"/>
          </a:p>
          <a:p>
            <a:r>
              <a:rPr lang="en-US" altLang="ko-KR" sz="2000" b="1" dirty="0"/>
              <a:t>Dictionary Look-up: Data is mapped to the nearest centroid.</a:t>
            </a:r>
          </a:p>
          <a:p>
            <a:endParaRPr lang="en-US" altLang="ko-KR" sz="2000" b="1" dirty="0"/>
          </a:p>
          <a:p>
            <a:pPr marL="342900" indent="-342900">
              <a:buFont typeface="Arial" panose="020B0604020202020204" pitchFamily="34" charset="0"/>
              <a:buChar char="•"/>
            </a:pPr>
            <a:r>
              <a:rPr lang="en-US" altLang="ko-KR" sz="2000" dirty="0"/>
              <a:t>The dictionary is composed of </a:t>
            </a:r>
            <a:r>
              <a:rPr lang="ko-KR" altLang="en-US" sz="2000" dirty="0"/>
              <a:t>𝐾 </a:t>
            </a:r>
            <a:r>
              <a:rPr lang="en-US" altLang="ko-KR" sz="2000" dirty="0"/>
              <a:t>centroids </a:t>
            </a:r>
            <a:r>
              <a:rPr lang="ko-KR" altLang="en-US" sz="2000" dirty="0"/>
              <a:t>𝑒</a:t>
            </a:r>
            <a:r>
              <a:rPr lang="en-US" altLang="ko-KR" sz="2000" dirty="0"/>
              <a:t>_</a:t>
            </a:r>
            <a:r>
              <a:rPr lang="ko-KR" altLang="en-US" sz="2000" dirty="0"/>
              <a:t>𝑘</a:t>
            </a:r>
            <a:r>
              <a:rPr lang="en-US" altLang="ko-KR" sz="2000" dirty="0"/>
              <a:t>.</a:t>
            </a:r>
          </a:p>
          <a:p>
            <a:pPr marL="342900" indent="-342900">
              <a:buFont typeface="Arial" panose="020B0604020202020204" pitchFamily="34" charset="0"/>
              <a:buChar char="•"/>
            </a:pPr>
            <a:r>
              <a:rPr lang="en-US" altLang="ko-KR" sz="2000" dirty="0"/>
              <a:t>Quantization is performed by finding the nearest </a:t>
            </a:r>
            <a:r>
              <a:rPr lang="ko-KR" altLang="en-US" sz="2000" dirty="0"/>
              <a:t>𝑒</a:t>
            </a:r>
            <a:r>
              <a:rPr lang="en-US" altLang="ko-KR" sz="2000" dirty="0"/>
              <a:t>_</a:t>
            </a:r>
            <a:r>
              <a:rPr lang="ko-KR" altLang="en-US" sz="2000" dirty="0"/>
              <a:t>𝑘 </a:t>
            </a:r>
            <a:r>
              <a:rPr lang="en-US" altLang="ko-KR" sz="2000" dirty="0"/>
              <a:t>to ℎ.</a:t>
            </a:r>
          </a:p>
          <a:p>
            <a:pPr marL="342900" indent="-342900">
              <a:buFont typeface="Arial" panose="020B0604020202020204" pitchFamily="34" charset="0"/>
              <a:buChar char="•"/>
            </a:pPr>
            <a:r>
              <a:rPr lang="en-US" altLang="ko-KR" sz="2000" dirty="0"/>
              <a:t>The centroids are dynamically updated during training, based on the distribution of input data and the extracted feature vectors.</a:t>
            </a:r>
          </a:p>
        </p:txBody>
      </p:sp>
      <p:pic>
        <p:nvPicPr>
          <p:cNvPr id="7" name="그림 6">
            <a:extLst>
              <a:ext uri="{FF2B5EF4-FFF2-40B4-BE49-F238E27FC236}">
                <a16:creationId xmlns:a16="http://schemas.microsoft.com/office/drawing/2014/main" id="{4062BCDE-49B7-EBC9-2176-6ABA0A612F02}"/>
              </a:ext>
            </a:extLst>
          </p:cNvPr>
          <p:cNvPicPr>
            <a:picLocks noChangeAspect="1"/>
          </p:cNvPicPr>
          <p:nvPr/>
        </p:nvPicPr>
        <p:blipFill>
          <a:blip r:embed="rId2"/>
          <a:stretch>
            <a:fillRect/>
          </a:stretch>
        </p:blipFill>
        <p:spPr>
          <a:xfrm>
            <a:off x="845229" y="2986362"/>
            <a:ext cx="5791122" cy="1344367"/>
          </a:xfrm>
          <a:prstGeom prst="rect">
            <a:avLst/>
          </a:prstGeom>
          <a:ln>
            <a:solidFill>
              <a:schemeClr val="tx1"/>
            </a:solidFill>
          </a:ln>
        </p:spPr>
      </p:pic>
      <p:pic>
        <p:nvPicPr>
          <p:cNvPr id="6" name="그림 5">
            <a:extLst>
              <a:ext uri="{FF2B5EF4-FFF2-40B4-BE49-F238E27FC236}">
                <a16:creationId xmlns:a16="http://schemas.microsoft.com/office/drawing/2014/main" id="{2172E133-A2C3-5865-38F9-B475309F72CF}"/>
              </a:ext>
            </a:extLst>
          </p:cNvPr>
          <p:cNvPicPr>
            <a:picLocks noChangeAspect="1"/>
          </p:cNvPicPr>
          <p:nvPr/>
        </p:nvPicPr>
        <p:blipFill>
          <a:blip r:embed="rId3"/>
          <a:stretch>
            <a:fillRect/>
          </a:stretch>
        </p:blipFill>
        <p:spPr>
          <a:xfrm>
            <a:off x="6733675" y="2789886"/>
            <a:ext cx="5104630" cy="1737318"/>
          </a:xfrm>
          <a:prstGeom prst="rect">
            <a:avLst/>
          </a:prstGeom>
        </p:spPr>
      </p:pic>
    </p:spTree>
    <p:extLst>
      <p:ext uri="{BB962C8B-B14F-4D97-AF65-F5344CB8AC3E}">
        <p14:creationId xmlns:p14="http://schemas.microsoft.com/office/powerpoint/2010/main" val="32185589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679C9DA-ED06-A237-8DFE-783ECADB959E}"/>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4DEB5F0-0ECA-C773-918E-5753F19F899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FQ-GAN</a:t>
            </a:r>
            <a:endParaRPr lang="ko-KR" altLang="en-US" sz="4400" dirty="0">
              <a:latin typeface="ADLaM Display" panose="02010000000000000000" pitchFamily="2" charset="0"/>
              <a:cs typeface="ADLaM Display" panose="02010000000000000000" pitchFamily="2" charset="0"/>
            </a:endParaRPr>
          </a:p>
        </p:txBody>
      </p:sp>
      <p:sp>
        <p:nvSpPr>
          <p:cNvPr id="24" name="직사각형 23"/>
          <p:cNvSpPr/>
          <p:nvPr/>
        </p:nvSpPr>
        <p:spPr>
          <a:xfrm>
            <a:off x="353695" y="3582963"/>
            <a:ext cx="4217055" cy="400110"/>
          </a:xfrm>
          <a:prstGeom prst="rect">
            <a:avLst/>
          </a:prstGeom>
        </p:spPr>
        <p:txBody>
          <a:bodyPr wrap="square">
            <a:spAutoFit/>
          </a:bodyPr>
          <a:lstStyle/>
          <a:p>
            <a:endParaRPr lang="ko-KR" altLang="en-US" sz="2000" dirty="0"/>
          </a:p>
        </p:txBody>
      </p:sp>
      <p:sp>
        <p:nvSpPr>
          <p:cNvPr id="6" name="직사각형 5"/>
          <p:cNvSpPr/>
          <p:nvPr/>
        </p:nvSpPr>
        <p:spPr>
          <a:xfrm>
            <a:off x="4920" y="827175"/>
            <a:ext cx="12167415" cy="5971186"/>
          </a:xfrm>
          <a:prstGeom prst="rect">
            <a:avLst/>
          </a:prstGeom>
        </p:spPr>
        <p:txBody>
          <a:bodyPr wrap="square">
            <a:spAutoFit/>
          </a:bodyPr>
          <a:lstStyle/>
          <a:p>
            <a:pPr>
              <a:buFont typeface="Arial" panose="020B0604020202020204" pitchFamily="34" charset="0"/>
              <a:buChar char="•"/>
            </a:pPr>
            <a:endParaRPr lang="en-US" altLang="ko-KR" sz="2000" b="1" dirty="0"/>
          </a:p>
          <a:p>
            <a:pPr>
              <a:buFont typeface="Arial" panose="020B0604020202020204" pitchFamily="34" charset="0"/>
              <a:buChar char="•"/>
            </a:pPr>
            <a:endParaRPr lang="en-US" altLang="ko-KR" sz="2000" b="1" dirty="0"/>
          </a:p>
          <a:p>
            <a:r>
              <a:rPr lang="en-US" altLang="ko-KR" sz="2800" b="1" dirty="0"/>
              <a:t>Consistent and Stable Training Possible</a:t>
            </a:r>
          </a:p>
          <a:p>
            <a:endParaRPr lang="en-US" altLang="ko-KR" sz="1600" b="1" dirty="0"/>
          </a:p>
          <a:p>
            <a:pPr marL="342900" indent="-342900">
              <a:lnSpc>
                <a:spcPts val="3000"/>
              </a:lnSpc>
              <a:buFont typeface="Arial" panose="020B0604020202020204" pitchFamily="34" charset="0"/>
              <a:buChar char="•"/>
            </a:pPr>
            <a:r>
              <a:rPr lang="en-US" altLang="ko-KR" sz="2000" dirty="0"/>
              <a:t>In continuous feature spaces, </a:t>
            </a:r>
            <a:r>
              <a:rPr lang="en-US" altLang="ko-KR" sz="2000" dirty="0">
                <a:solidFill>
                  <a:srgbClr val="FF0000"/>
                </a:solidFill>
              </a:rPr>
              <a:t>real and fake data</a:t>
            </a:r>
            <a:r>
              <a:rPr lang="en-US" altLang="ko-KR" sz="2000" dirty="0"/>
              <a:t> can </a:t>
            </a:r>
            <a:r>
              <a:rPr lang="en-US" altLang="ko-KR" sz="2000" dirty="0">
                <a:solidFill>
                  <a:srgbClr val="FF0000"/>
                </a:solidFill>
              </a:rPr>
              <a:t>differ by very subtle details</a:t>
            </a:r>
            <a:r>
              <a:rPr lang="en-US" altLang="ko-KR" sz="2000" dirty="0"/>
              <a:t>.</a:t>
            </a:r>
          </a:p>
          <a:p>
            <a:pPr marL="342900" indent="-342900">
              <a:lnSpc>
                <a:spcPts val="3000"/>
              </a:lnSpc>
              <a:buFont typeface="Arial" panose="020B0604020202020204" pitchFamily="34" charset="0"/>
              <a:buChar char="•"/>
            </a:pPr>
            <a:r>
              <a:rPr lang="en-US" altLang="ko-KR" sz="2000" dirty="0"/>
              <a:t>In quantized, </a:t>
            </a:r>
            <a:r>
              <a:rPr lang="en-US" altLang="ko-KR" sz="2000" dirty="0">
                <a:solidFill>
                  <a:srgbClr val="FF0000"/>
                </a:solidFill>
              </a:rPr>
              <a:t>feature vectors</a:t>
            </a:r>
            <a:r>
              <a:rPr lang="en-US" altLang="ko-KR" sz="2000" dirty="0"/>
              <a:t> are </a:t>
            </a:r>
            <a:r>
              <a:rPr lang="en-US" altLang="ko-KR" sz="2000" dirty="0">
                <a:solidFill>
                  <a:srgbClr val="FF0000"/>
                </a:solidFill>
              </a:rPr>
              <a:t>restricted to centroids</a:t>
            </a:r>
            <a:r>
              <a:rPr lang="en-US" altLang="ko-KR" sz="2000" dirty="0"/>
              <a:t>.</a:t>
            </a:r>
          </a:p>
          <a:p>
            <a:pPr marL="342900" indent="-342900">
              <a:lnSpc>
                <a:spcPts val="3000"/>
              </a:lnSpc>
              <a:buFont typeface="Arial" panose="020B0604020202020204" pitchFamily="34" charset="0"/>
              <a:buChar char="•"/>
            </a:pPr>
            <a:r>
              <a:rPr lang="en-US" altLang="ko-KR" sz="2000" dirty="0"/>
              <a:t>This </a:t>
            </a:r>
            <a:r>
              <a:rPr lang="en-US" altLang="ko-KR" sz="2000" dirty="0">
                <a:solidFill>
                  <a:srgbClr val="FF0000"/>
                </a:solidFill>
              </a:rPr>
              <a:t>increases the likelihood </a:t>
            </a:r>
            <a:r>
              <a:rPr lang="en-US" altLang="ko-KR" sz="2000" dirty="0"/>
              <a:t>of </a:t>
            </a:r>
            <a:r>
              <a:rPr lang="en-US" altLang="ko-KR" sz="2000" dirty="0">
                <a:solidFill>
                  <a:srgbClr val="FF0000"/>
                </a:solidFill>
              </a:rPr>
              <a:t>feature matching </a:t>
            </a:r>
            <a:r>
              <a:rPr lang="en-US" altLang="ko-KR" sz="2000" dirty="0"/>
              <a:t>and makes training easier.</a:t>
            </a:r>
          </a:p>
          <a:p>
            <a:pPr marL="342900" indent="-342900">
              <a:lnSpc>
                <a:spcPts val="3000"/>
              </a:lnSpc>
              <a:buFont typeface="Arial" panose="020B0604020202020204" pitchFamily="34" charset="0"/>
              <a:buChar char="•"/>
            </a:pPr>
            <a:r>
              <a:rPr lang="en-US" altLang="ko-KR" sz="2000" dirty="0">
                <a:solidFill>
                  <a:srgbClr val="FF0000"/>
                </a:solidFill>
              </a:rPr>
              <a:t>Discriminator's expressiveness is constrained</a:t>
            </a:r>
            <a:r>
              <a:rPr lang="en-US" altLang="ko-KR" sz="2000" dirty="0"/>
              <a:t>, making it easier for the Generator to adapt and follow.</a:t>
            </a:r>
          </a:p>
          <a:p>
            <a:pPr>
              <a:buFont typeface="Arial" panose="020B0604020202020204" pitchFamily="34" charset="0"/>
              <a:buChar char="•"/>
            </a:pPr>
            <a:endParaRPr lang="en-US" altLang="ko-KR" sz="2000" b="1" dirty="0"/>
          </a:p>
          <a:p>
            <a:r>
              <a:rPr lang="en-US" altLang="ko-KR" sz="2800" b="1" dirty="0"/>
              <a:t>Reduced Dependence on Mini-Batch Statistics</a:t>
            </a:r>
          </a:p>
          <a:p>
            <a:endParaRPr lang="en-US" altLang="ko-KR" sz="1600" b="1" dirty="0"/>
          </a:p>
          <a:p>
            <a:pPr marL="285750" indent="-285750">
              <a:lnSpc>
                <a:spcPts val="3000"/>
              </a:lnSpc>
              <a:buFont typeface="Arial" panose="020B0604020202020204" pitchFamily="34" charset="0"/>
              <a:buChar char="•"/>
            </a:pPr>
            <a:r>
              <a:rPr lang="en-US" altLang="ko-KR" dirty="0"/>
              <a:t>Instead of relying on continuous features, </a:t>
            </a:r>
            <a:r>
              <a:rPr lang="en-US" altLang="ko-KR" dirty="0">
                <a:solidFill>
                  <a:srgbClr val="FF0000"/>
                </a:solidFill>
              </a:rPr>
              <a:t>quantization maps features to predefined centroids</a:t>
            </a:r>
            <a:r>
              <a:rPr lang="en-US" altLang="ko-KR" dirty="0"/>
              <a:t>.</a:t>
            </a:r>
          </a:p>
          <a:p>
            <a:pPr marL="285750" indent="-285750">
              <a:lnSpc>
                <a:spcPts val="3000"/>
              </a:lnSpc>
              <a:buFont typeface="Arial" panose="020B0604020202020204" pitchFamily="34" charset="0"/>
              <a:buChar char="•"/>
            </a:pPr>
            <a:r>
              <a:rPr lang="en-US" altLang="ko-KR" dirty="0"/>
              <a:t>Quantized features depend more on centroids, which </a:t>
            </a:r>
            <a:r>
              <a:rPr lang="en-US" altLang="ko-KR" dirty="0">
                <a:solidFill>
                  <a:srgbClr val="FF0000"/>
                </a:solidFill>
              </a:rPr>
              <a:t>better represent the overall data distribution </a:t>
            </a:r>
            <a:r>
              <a:rPr lang="en-US" altLang="ko-KR" dirty="0"/>
              <a:t>than the specific characteristics of individual mini-batches.</a:t>
            </a:r>
          </a:p>
          <a:p>
            <a:pPr marL="285750" indent="-285750">
              <a:lnSpc>
                <a:spcPts val="3000"/>
              </a:lnSpc>
              <a:buFont typeface="Arial" panose="020B0604020202020204" pitchFamily="34" charset="0"/>
              <a:buChar char="•"/>
            </a:pPr>
            <a:r>
              <a:rPr lang="en-US" altLang="ko-KR" dirty="0"/>
              <a:t>Even if individual mini-batches vary in their specific data characteristics, </a:t>
            </a:r>
            <a:r>
              <a:rPr lang="en-US" altLang="ko-KR" dirty="0">
                <a:solidFill>
                  <a:srgbClr val="FF0000"/>
                </a:solidFill>
              </a:rPr>
              <a:t>quantization normalizes these differences in a consistent way.</a:t>
            </a:r>
          </a:p>
        </p:txBody>
      </p:sp>
    </p:spTree>
    <p:extLst>
      <p:ext uri="{BB962C8B-B14F-4D97-AF65-F5344CB8AC3E}">
        <p14:creationId xmlns:p14="http://schemas.microsoft.com/office/powerpoint/2010/main" val="1568171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3F51E-6970-57FD-B6E7-2FE4CF1FDF01}"/>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0A55564F-7417-E71E-5538-C6980D59806B}"/>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DEE445AD-43F4-4A11-83AE-8F8B687A5C24}"/>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FQ-GAN</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D6720356-DEE3-8030-6E51-7E4BDA21D8AA}"/>
              </a:ext>
            </a:extLst>
          </p:cNvPr>
          <p:cNvSpPr/>
          <p:nvPr/>
        </p:nvSpPr>
        <p:spPr>
          <a:xfrm>
            <a:off x="353695" y="3582963"/>
            <a:ext cx="4217055" cy="400110"/>
          </a:xfrm>
          <a:prstGeom prst="rect">
            <a:avLst/>
          </a:prstGeom>
        </p:spPr>
        <p:txBody>
          <a:bodyPr wrap="square">
            <a:spAutoFit/>
          </a:bodyPr>
          <a:lstStyle/>
          <a:p>
            <a:endParaRPr lang="ko-KR" altLang="en-US" sz="2000" dirty="0"/>
          </a:p>
        </p:txBody>
      </p:sp>
      <p:pic>
        <p:nvPicPr>
          <p:cNvPr id="10" name="그림 9" descr="콜라주, 모자이크, 포토 몽타주, 스크린샷이(가) 표시된 사진&#10;&#10;자동 생성된 설명">
            <a:extLst>
              <a:ext uri="{FF2B5EF4-FFF2-40B4-BE49-F238E27FC236}">
                <a16:creationId xmlns:a16="http://schemas.microsoft.com/office/drawing/2014/main" id="{0EF98749-9B1E-77EC-BEB0-920182414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9573" y="1650822"/>
            <a:ext cx="3035181" cy="3035181"/>
          </a:xfrm>
          <a:prstGeom prst="rect">
            <a:avLst/>
          </a:prstGeom>
        </p:spPr>
      </p:pic>
      <p:pic>
        <p:nvPicPr>
          <p:cNvPr id="12" name="그림 11" descr="콜라주, 포토 몽타주, 다채로움, 모자이크이(가) 표시된 사진&#10;&#10;자동 생성된 설명">
            <a:extLst>
              <a:ext uri="{FF2B5EF4-FFF2-40B4-BE49-F238E27FC236}">
                <a16:creationId xmlns:a16="http://schemas.microsoft.com/office/drawing/2014/main" id="{BF9760AF-4EFE-3A88-3DF6-A4AEDEADA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51" y="1650823"/>
            <a:ext cx="3035180" cy="3035180"/>
          </a:xfrm>
          <a:prstGeom prst="rect">
            <a:avLst/>
          </a:prstGeom>
        </p:spPr>
      </p:pic>
      <p:pic>
        <p:nvPicPr>
          <p:cNvPr id="14" name="그림 13" descr="콜라주, 모자이크, 포토 몽타주, 꽃이(가) 표시된 사진&#10;&#10;자동 생성된 설명">
            <a:extLst>
              <a:ext uri="{FF2B5EF4-FFF2-40B4-BE49-F238E27FC236}">
                <a16:creationId xmlns:a16="http://schemas.microsoft.com/office/drawing/2014/main" id="{A7A1B84E-00E4-3BC8-AB92-0948B4229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706" y="1650823"/>
            <a:ext cx="3035180" cy="3035180"/>
          </a:xfrm>
          <a:prstGeom prst="rect">
            <a:avLst/>
          </a:prstGeom>
        </p:spPr>
      </p:pic>
      <p:sp>
        <p:nvSpPr>
          <p:cNvPr id="15" name="화살표: 오른쪽 14">
            <a:extLst>
              <a:ext uri="{FF2B5EF4-FFF2-40B4-BE49-F238E27FC236}">
                <a16:creationId xmlns:a16="http://schemas.microsoft.com/office/drawing/2014/main" id="{BA4215EC-0866-DE3A-CA3E-773C435747E5}"/>
              </a:ext>
            </a:extLst>
          </p:cNvPr>
          <p:cNvSpPr/>
          <p:nvPr/>
        </p:nvSpPr>
        <p:spPr>
          <a:xfrm>
            <a:off x="3583172" y="2963529"/>
            <a:ext cx="648586" cy="5212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E0029A76-98F3-2B22-666B-9107DD513818}"/>
              </a:ext>
            </a:extLst>
          </p:cNvPr>
          <p:cNvSpPr/>
          <p:nvPr/>
        </p:nvSpPr>
        <p:spPr>
          <a:xfrm>
            <a:off x="7540605" y="2959393"/>
            <a:ext cx="648586" cy="5212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DB3D0C79-E8D5-3D8A-C6B4-0BE300EB34A1}"/>
              </a:ext>
            </a:extLst>
          </p:cNvPr>
          <p:cNvSpPr txBox="1"/>
          <p:nvPr/>
        </p:nvSpPr>
        <p:spPr>
          <a:xfrm>
            <a:off x="3527322" y="4948868"/>
            <a:ext cx="5137355" cy="1477328"/>
          </a:xfrm>
          <a:prstGeom prst="rect">
            <a:avLst/>
          </a:prstGeom>
          <a:noFill/>
        </p:spPr>
        <p:txBody>
          <a:bodyPr wrap="square" rtlCol="0">
            <a:spAutoFit/>
          </a:bodyPr>
          <a:lstStyle/>
          <a:p>
            <a:r>
              <a:rPr lang="en-US" altLang="ko-KR" b="1" dirty="0"/>
              <a:t>500 Epochs Training Time : about 15 hours</a:t>
            </a:r>
          </a:p>
          <a:p>
            <a:endParaRPr lang="en-US" altLang="ko-KR" b="1" dirty="0"/>
          </a:p>
          <a:p>
            <a:pPr marL="285750" indent="-285750">
              <a:buFont typeface="Arial" panose="020B0604020202020204" pitchFamily="34" charset="0"/>
              <a:buChar char="•"/>
            </a:pPr>
            <a:r>
              <a:rPr lang="en-US" altLang="ko-KR" b="1" dirty="0"/>
              <a:t>FID : 7.2699</a:t>
            </a:r>
          </a:p>
          <a:p>
            <a:pPr marL="285750" indent="-285750">
              <a:buFont typeface="Arial" panose="020B0604020202020204" pitchFamily="34" charset="0"/>
              <a:buChar char="•"/>
            </a:pPr>
            <a:r>
              <a:rPr lang="en-US" altLang="ko-KR" b="1" dirty="0"/>
              <a:t>Intra-FID: 35 </a:t>
            </a:r>
          </a:p>
          <a:p>
            <a:pPr marL="285750" indent="-285750">
              <a:buFont typeface="Arial" panose="020B0604020202020204" pitchFamily="34" charset="0"/>
              <a:buChar char="•"/>
            </a:pPr>
            <a:r>
              <a:rPr lang="en-US" altLang="ko-KR" b="1" dirty="0"/>
              <a:t>Inception Score: 9.167 +/- 0.120</a:t>
            </a:r>
          </a:p>
        </p:txBody>
      </p:sp>
    </p:spTree>
    <p:extLst>
      <p:ext uri="{BB962C8B-B14F-4D97-AF65-F5344CB8AC3E}">
        <p14:creationId xmlns:p14="http://schemas.microsoft.com/office/powerpoint/2010/main" val="45583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9C7F4D12-CE64-72AE-C8C0-1A2D18B5134A}"/>
              </a:ext>
            </a:extLst>
          </p:cNvPr>
          <p:cNvSpPr/>
          <p:nvPr/>
        </p:nvSpPr>
        <p:spPr>
          <a:xfrm>
            <a:off x="0" y="-68826"/>
            <a:ext cx="2694039" cy="7118555"/>
          </a:xfrm>
          <a:prstGeom prst="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500" dirty="0" smtClean="0">
                <a:latin typeface="ADLaM Display" panose="020F0502020204030204" pitchFamily="2" charset="0"/>
                <a:ea typeface="ADLaM Display" panose="020F0502020204030204" pitchFamily="2" charset="0"/>
                <a:cs typeface="ADLaM Display" panose="020F0502020204030204" pitchFamily="2" charset="0"/>
              </a:rPr>
              <a:t>02</a:t>
            </a:r>
            <a:endParaRPr lang="ko-KR" altLang="en-US" sz="11500" dirty="0">
              <a:latin typeface="ADLaM Display" panose="020F0502020204030204" pitchFamily="2" charset="0"/>
              <a:cs typeface="ADLaM Display" panose="020F0502020204030204" pitchFamily="2" charset="0"/>
            </a:endParaRPr>
          </a:p>
        </p:txBody>
      </p:sp>
      <p:sp>
        <p:nvSpPr>
          <p:cNvPr id="3" name="TextBox 2">
            <a:extLst>
              <a:ext uri="{FF2B5EF4-FFF2-40B4-BE49-F238E27FC236}">
                <a16:creationId xmlns:a16="http://schemas.microsoft.com/office/drawing/2014/main" id="{D5561022-8A50-9E58-5A48-6D8C0A24DBD5}"/>
              </a:ext>
            </a:extLst>
          </p:cNvPr>
          <p:cNvSpPr txBox="1"/>
          <p:nvPr/>
        </p:nvSpPr>
        <p:spPr>
          <a:xfrm>
            <a:off x="3234814" y="30442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DDPM</a:t>
            </a:r>
            <a:endParaRPr lang="ko-KR" altLang="en-US" sz="4400" dirty="0">
              <a:latin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306380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3E91D-C9C3-C1BC-0EB6-7E79831495A8}"/>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FF64322C-77F0-0BB3-665A-223391F691F9}"/>
              </a:ext>
            </a:extLst>
          </p:cNvPr>
          <p:cNvSpPr/>
          <p:nvPr/>
        </p:nvSpPr>
        <p:spPr>
          <a:xfrm>
            <a:off x="1" y="0"/>
            <a:ext cx="12192000" cy="1219200"/>
          </a:xfrm>
          <a:prstGeom prst="rect">
            <a:avLst/>
          </a:prstGeom>
          <a:solidFill>
            <a:schemeClr val="tx2">
              <a:lumMod val="10000"/>
              <a:lumOff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9C2D119B-08A4-D221-35F0-9261ACF1DC47}"/>
              </a:ext>
            </a:extLst>
          </p:cNvPr>
          <p:cNvSpPr txBox="1"/>
          <p:nvPr/>
        </p:nvSpPr>
        <p:spPr>
          <a:xfrm>
            <a:off x="324465" y="224879"/>
            <a:ext cx="4513006" cy="769441"/>
          </a:xfrm>
          <a:prstGeom prst="rect">
            <a:avLst/>
          </a:prstGeom>
          <a:noFill/>
        </p:spPr>
        <p:txBody>
          <a:bodyPr wrap="square" rtlCol="0">
            <a:spAutoFit/>
          </a:bodyPr>
          <a:lstStyle/>
          <a:p>
            <a:r>
              <a:rPr lang="en-US" altLang="ko-KR" sz="4400" dirty="0">
                <a:latin typeface="ADLaM Display" panose="02010000000000000000" pitchFamily="2" charset="0"/>
                <a:cs typeface="ADLaM Display" panose="02010000000000000000" pitchFamily="2" charset="0"/>
              </a:rPr>
              <a:t>DDPM</a:t>
            </a:r>
            <a:endParaRPr lang="ko-KR" altLang="en-US" sz="4400" dirty="0">
              <a:latin typeface="ADLaM Display" panose="02010000000000000000" pitchFamily="2" charset="0"/>
              <a:cs typeface="ADLaM Display" panose="02010000000000000000" pitchFamily="2" charset="0"/>
            </a:endParaRPr>
          </a:p>
        </p:txBody>
      </p:sp>
      <p:sp>
        <p:nvSpPr>
          <p:cNvPr id="24" name="직사각형 23">
            <a:extLst>
              <a:ext uri="{FF2B5EF4-FFF2-40B4-BE49-F238E27FC236}">
                <a16:creationId xmlns:a16="http://schemas.microsoft.com/office/drawing/2014/main" id="{F5664C65-9582-5F00-CB27-91455B74B4C6}"/>
              </a:ext>
            </a:extLst>
          </p:cNvPr>
          <p:cNvSpPr/>
          <p:nvPr/>
        </p:nvSpPr>
        <p:spPr>
          <a:xfrm>
            <a:off x="353695" y="3582963"/>
            <a:ext cx="4217055" cy="400110"/>
          </a:xfrm>
          <a:prstGeom prst="rect">
            <a:avLst/>
          </a:prstGeom>
        </p:spPr>
        <p:txBody>
          <a:bodyPr wrap="square">
            <a:spAutoFit/>
          </a:bodyPr>
          <a:lstStyle/>
          <a:p>
            <a:endParaRPr lang="ko-KR" altLang="en-US" sz="2000" dirty="0"/>
          </a:p>
        </p:txBody>
      </p:sp>
      <p:sp>
        <p:nvSpPr>
          <p:cNvPr id="13" name="TextBox 12">
            <a:extLst>
              <a:ext uri="{FF2B5EF4-FFF2-40B4-BE49-F238E27FC236}">
                <a16:creationId xmlns:a16="http://schemas.microsoft.com/office/drawing/2014/main" id="{0F317E69-929A-096C-1880-8AA7F8C964C5}"/>
              </a:ext>
            </a:extLst>
          </p:cNvPr>
          <p:cNvSpPr txBox="1"/>
          <p:nvPr/>
        </p:nvSpPr>
        <p:spPr>
          <a:xfrm>
            <a:off x="521693" y="1486282"/>
            <a:ext cx="6104020" cy="400110"/>
          </a:xfrm>
          <a:prstGeom prst="rect">
            <a:avLst/>
          </a:prstGeom>
          <a:noFill/>
        </p:spPr>
        <p:txBody>
          <a:bodyPr wrap="square">
            <a:spAutoFit/>
          </a:bodyPr>
          <a:lstStyle/>
          <a:p>
            <a:r>
              <a:rPr lang="en-US" altLang="ko-KR" sz="2000" b="1" dirty="0">
                <a:solidFill>
                  <a:schemeClr val="accent2"/>
                </a:solidFill>
              </a:rPr>
              <a:t>Forward Process (</a:t>
            </a:r>
            <a:r>
              <a:rPr lang="en-US" altLang="ko-KR" sz="2000" dirty="0">
                <a:solidFill>
                  <a:schemeClr val="accent2"/>
                </a:solidFill>
              </a:rPr>
              <a:t>Noise Addition</a:t>
            </a:r>
            <a:r>
              <a:rPr lang="en-US" altLang="ko-KR" sz="2000" b="1" dirty="0">
                <a:solidFill>
                  <a:schemeClr val="accent2"/>
                </a:solidFill>
              </a:rPr>
              <a:t>)</a:t>
            </a:r>
            <a:r>
              <a:rPr lang="en-US" altLang="ko-KR" sz="2000" dirty="0">
                <a:solidFill>
                  <a:schemeClr val="accent2"/>
                </a:solidFill>
              </a:rPr>
              <a:t>:</a:t>
            </a:r>
            <a:endParaRPr lang="ko-KR" altLang="en-US" sz="2000" dirty="0">
              <a:solidFill>
                <a:schemeClr val="accent2"/>
              </a:solidFill>
            </a:endParaRPr>
          </a:p>
        </p:txBody>
      </p:sp>
      <p:pic>
        <p:nvPicPr>
          <p:cNvPr id="4" name="그림 3">
            <a:extLst>
              <a:ext uri="{FF2B5EF4-FFF2-40B4-BE49-F238E27FC236}">
                <a16:creationId xmlns:a16="http://schemas.microsoft.com/office/drawing/2014/main" id="{0C67DA87-0E99-2C7A-B851-EEA9160703B8}"/>
              </a:ext>
            </a:extLst>
          </p:cNvPr>
          <p:cNvPicPr>
            <a:picLocks noChangeAspect="1"/>
          </p:cNvPicPr>
          <p:nvPr/>
        </p:nvPicPr>
        <p:blipFill>
          <a:blip r:embed="rId2"/>
          <a:stretch>
            <a:fillRect/>
          </a:stretch>
        </p:blipFill>
        <p:spPr>
          <a:xfrm>
            <a:off x="2804415" y="3123811"/>
            <a:ext cx="6007523" cy="828336"/>
          </a:xfrm>
          <a:prstGeom prst="rect">
            <a:avLst/>
          </a:prstGeom>
        </p:spPr>
      </p:pic>
      <p:sp>
        <p:nvSpPr>
          <p:cNvPr id="9" name="TextBox 8">
            <a:extLst>
              <a:ext uri="{FF2B5EF4-FFF2-40B4-BE49-F238E27FC236}">
                <a16:creationId xmlns:a16="http://schemas.microsoft.com/office/drawing/2014/main" id="{5BC2B130-1E51-1F22-23DC-B2B200F5E4EF}"/>
              </a:ext>
            </a:extLst>
          </p:cNvPr>
          <p:cNvSpPr txBox="1"/>
          <p:nvPr/>
        </p:nvSpPr>
        <p:spPr>
          <a:xfrm>
            <a:off x="1131454" y="1982524"/>
            <a:ext cx="10644909" cy="646331"/>
          </a:xfrm>
          <a:prstGeom prst="rect">
            <a:avLst/>
          </a:prstGeom>
          <a:noFill/>
        </p:spPr>
        <p:txBody>
          <a:bodyPr wrap="square">
            <a:spAutoFit/>
          </a:bodyPr>
          <a:lstStyle/>
          <a:p>
            <a:r>
              <a:rPr lang="en-US" altLang="ko-KR" dirty="0"/>
              <a:t>The Forward Diffusion Process describes the transformation of data into noise, ultimately reaching Gaussian noise. It operates in reverse to sampling and is based on a Markov Chain.</a:t>
            </a:r>
            <a:endParaRPr lang="ko-KR" altLang="en-US" dirty="0"/>
          </a:p>
        </p:txBody>
      </p:sp>
      <p:sp>
        <p:nvSpPr>
          <p:cNvPr id="10" name="Rectangle 1">
            <a:extLst>
              <a:ext uri="{FF2B5EF4-FFF2-40B4-BE49-F238E27FC236}">
                <a16:creationId xmlns:a16="http://schemas.microsoft.com/office/drawing/2014/main" id="{54035E73-65C1-98ED-E2EE-5B392A4A111A}"/>
              </a:ext>
            </a:extLst>
          </p:cNvPr>
          <p:cNvSpPr>
            <a:spLocks noChangeArrowheads="1"/>
          </p:cNvSpPr>
          <p:nvPr/>
        </p:nvSpPr>
        <p:spPr bwMode="auto">
          <a:xfrm>
            <a:off x="1644072" y="4167591"/>
            <a:ext cx="411170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0" i="0" u="none" strike="noStrike" cap="none" normalizeH="0" baseline="0" dirty="0">
                <a:ln>
                  <a:noFill/>
                </a:ln>
                <a:solidFill>
                  <a:schemeClr val="accent4"/>
                </a:solidFill>
                <a:effectLst/>
                <a:latin typeface="Arial" panose="020B0604020202020204" pitchFamily="34" charset="0"/>
              </a:rPr>
              <a:t>x0​: </a:t>
            </a:r>
            <a:r>
              <a:rPr lang="en-US" altLang="ko-KR" dirty="0"/>
              <a:t>Initial data</a:t>
            </a:r>
            <a:r>
              <a:rPr kumimoji="0" lang="ko-KR" altLang="ko-KR" sz="1800" b="0" i="0" u="none" strike="noStrike" cap="none" normalizeH="0" baseline="0" dirty="0">
                <a:ln>
                  <a:noFill/>
                </a:ln>
                <a:solidFill>
                  <a:schemeClr val="accent4"/>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0" i="0" u="none" strike="noStrike" cap="none" normalizeH="0" baseline="0" dirty="0" err="1">
                <a:ln>
                  <a:noFill/>
                </a:ln>
                <a:solidFill>
                  <a:schemeClr val="accent4"/>
                </a:solidFill>
                <a:effectLst/>
                <a:latin typeface="Arial" panose="020B0604020202020204" pitchFamily="34" charset="0"/>
              </a:rPr>
              <a:t>x_t</a:t>
            </a:r>
            <a:r>
              <a:rPr kumimoji="0" lang="ko-KR" altLang="ko-KR" sz="1800" b="0" i="0" u="none" strike="noStrike" cap="none" normalizeH="0" baseline="0" dirty="0">
                <a:ln>
                  <a:noFill/>
                </a:ln>
                <a:solidFill>
                  <a:schemeClr val="accent4"/>
                </a:solidFill>
                <a:effectLst/>
                <a:latin typeface="Arial" panose="020B0604020202020204" pitchFamily="34" charset="0"/>
              </a:rPr>
              <a:t>​: </a:t>
            </a:r>
            <a:r>
              <a:rPr lang="en-US" altLang="ko-KR" dirty="0"/>
              <a:t>Data at step t with added noise</a:t>
            </a:r>
            <a:r>
              <a:rPr kumimoji="0" lang="ko-KR" altLang="ko-KR" sz="1800" b="0" i="0" u="none" strike="noStrike" cap="none" normalizeH="0" baseline="0" dirty="0">
                <a:ln>
                  <a:noFill/>
                </a:ln>
                <a:solidFill>
                  <a:schemeClr val="accent4"/>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800" b="0" i="0" u="none" strike="noStrike" cap="none" normalizeH="0" baseline="0" dirty="0">
                <a:ln>
                  <a:noFill/>
                </a:ln>
                <a:solidFill>
                  <a:schemeClr val="accent4"/>
                </a:solidFill>
                <a:effectLst/>
                <a:latin typeface="Arial" panose="020B0604020202020204" pitchFamily="34" charset="0"/>
              </a:rPr>
              <a:t>β</a:t>
            </a:r>
            <a:r>
              <a:rPr kumimoji="0" lang="en-US" altLang="ko-KR" sz="1800" b="0" i="0" u="none" strike="noStrike" cap="none" normalizeH="0" baseline="0" dirty="0">
                <a:ln>
                  <a:noFill/>
                </a:ln>
                <a:solidFill>
                  <a:schemeClr val="accent4"/>
                </a:solidFill>
                <a:effectLst/>
                <a:latin typeface="Arial" panose="020B0604020202020204" pitchFamily="34" charset="0"/>
              </a:rPr>
              <a:t>_</a:t>
            </a:r>
            <a:r>
              <a:rPr kumimoji="0" lang="ko-KR" altLang="ko-KR" sz="1800" b="0" i="0" u="none" strike="noStrike" cap="none" normalizeH="0" baseline="0" dirty="0" err="1">
                <a:ln>
                  <a:noFill/>
                </a:ln>
                <a:solidFill>
                  <a:schemeClr val="accent4"/>
                </a:solidFill>
                <a:effectLst/>
                <a:latin typeface="Arial" panose="020B0604020202020204" pitchFamily="34" charset="0"/>
              </a:rPr>
              <a:t>t</a:t>
            </a:r>
            <a:r>
              <a:rPr kumimoji="0" lang="ko-KR" altLang="ko-KR" sz="1800" b="0" i="0" u="none" strike="noStrike" cap="none" normalizeH="0" baseline="0" dirty="0">
                <a:ln>
                  <a:noFill/>
                </a:ln>
                <a:solidFill>
                  <a:schemeClr val="accent4"/>
                </a:solidFill>
                <a:effectLst/>
                <a:latin typeface="Arial" panose="020B0604020202020204" pitchFamily="34" charset="0"/>
              </a:rPr>
              <a:t>​: </a:t>
            </a:r>
            <a:r>
              <a:rPr lang="en-US" altLang="ko-KR" dirty="0"/>
              <a:t>Variance schedule at step t.</a:t>
            </a:r>
            <a:endParaRPr kumimoji="0" lang="ko-KR" altLang="ko-KR" sz="1800" b="0" i="0" u="none" strike="noStrike" cap="none" normalizeH="0" baseline="0" dirty="0">
              <a:ln>
                <a:noFill/>
              </a:ln>
              <a:solidFill>
                <a:schemeClr val="accent4"/>
              </a:solidFill>
              <a:effectLst/>
              <a:latin typeface="Arial" panose="020B0604020202020204" pitchFamily="34" charset="0"/>
            </a:endParaRPr>
          </a:p>
        </p:txBody>
      </p:sp>
      <p:sp>
        <p:nvSpPr>
          <p:cNvPr id="12" name="TextBox 11">
            <a:extLst>
              <a:ext uri="{FF2B5EF4-FFF2-40B4-BE49-F238E27FC236}">
                <a16:creationId xmlns:a16="http://schemas.microsoft.com/office/drawing/2014/main" id="{423464F8-ED34-CDB1-834E-913EB73B0C31}"/>
              </a:ext>
            </a:extLst>
          </p:cNvPr>
          <p:cNvSpPr txBox="1"/>
          <p:nvPr/>
        </p:nvSpPr>
        <p:spPr>
          <a:xfrm>
            <a:off x="1029855" y="5525156"/>
            <a:ext cx="10552544" cy="923330"/>
          </a:xfrm>
          <a:prstGeom prst="rect">
            <a:avLst/>
          </a:prstGeom>
          <a:noFill/>
        </p:spPr>
        <p:txBody>
          <a:bodyPr wrap="square">
            <a:spAutoFit/>
          </a:bodyPr>
          <a:lstStyle/>
          <a:p>
            <a:r>
              <a:rPr lang="en-US" altLang="ko-KR" b="1" dirty="0"/>
              <a:t>Variance Schedule</a:t>
            </a:r>
            <a:r>
              <a:rPr lang="en-US" altLang="ko-KR" dirty="0"/>
              <a:t>:</a:t>
            </a:r>
          </a:p>
          <a:p>
            <a:pPr>
              <a:buFont typeface="Arial" panose="020B0604020202020204" pitchFamily="34" charset="0"/>
              <a:buChar char="•"/>
            </a:pPr>
            <a:r>
              <a:rPr lang="en-US" altLang="ko-KR" dirty="0"/>
              <a:t>The noise level β_t​ gradually increases, starting small and growing larger, to transform data into Gaussian noise. It is scaled by 1−β_t​ to preserve variance during this process.</a:t>
            </a:r>
          </a:p>
        </p:txBody>
      </p:sp>
    </p:spTree>
    <p:extLst>
      <p:ext uri="{BB962C8B-B14F-4D97-AF65-F5344CB8AC3E}">
        <p14:creationId xmlns:p14="http://schemas.microsoft.com/office/powerpoint/2010/main" val="1121636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467</TotalTime>
  <Words>2071</Words>
  <Application>Microsoft Office PowerPoint</Application>
  <PresentationFormat>와이드스크린</PresentationFormat>
  <Paragraphs>286</Paragraphs>
  <Slides>40</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40</vt:i4>
      </vt:variant>
    </vt:vector>
  </HeadingPairs>
  <TitlesOfParts>
    <vt:vector size="45" baseType="lpstr">
      <vt:lpstr>ADLaM Display</vt:lpstr>
      <vt:lpstr>Arial Unicode MS</vt:lpstr>
      <vt:lpstr>맑은 고딕</vt:lpstr>
      <vt:lpstr>Arial</vt:lpstr>
      <vt:lpstr>Office 테마</vt:lpstr>
      <vt:lpstr>Team V1V1 Main_Presentation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V1V1 Main_Presentation</dc:title>
  <dc:creator>박준우</dc:creator>
  <cp:lastModifiedBy>김건호</cp:lastModifiedBy>
  <cp:revision>19</cp:revision>
  <dcterms:created xsi:type="dcterms:W3CDTF">2024-12-06T09:20:52Z</dcterms:created>
  <dcterms:modified xsi:type="dcterms:W3CDTF">2024-12-10T09:50:25Z</dcterms:modified>
</cp:coreProperties>
</file>