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333" r:id="rId3"/>
    <p:sldId id="334" r:id="rId4"/>
    <p:sldId id="328" r:id="rId5"/>
    <p:sldId id="329" r:id="rId6"/>
    <p:sldId id="335" r:id="rId7"/>
    <p:sldId id="325" r:id="rId8"/>
    <p:sldId id="283" r:id="rId9"/>
    <p:sldId id="295" r:id="rId10"/>
    <p:sldId id="322" r:id="rId11"/>
    <p:sldId id="288" r:id="rId12"/>
    <p:sldId id="327" r:id="rId13"/>
    <p:sldId id="323" r:id="rId14"/>
    <p:sldId id="326" r:id="rId15"/>
    <p:sldId id="296" r:id="rId16"/>
    <p:sldId id="330" r:id="rId17"/>
    <p:sldId id="294" r:id="rId18"/>
    <p:sldId id="293" r:id="rId19"/>
    <p:sldId id="331" r:id="rId20"/>
    <p:sldId id="336" r:id="rId21"/>
    <p:sldId id="289" r:id="rId22"/>
    <p:sldId id="290" r:id="rId23"/>
    <p:sldId id="291" r:id="rId24"/>
    <p:sldId id="337" r:id="rId25"/>
    <p:sldId id="292" r:id="rId26"/>
    <p:sldId id="332" r:id="rId27"/>
    <p:sldId id="338" r:id="rId2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3" autoAdjust="0"/>
    <p:restoredTop sz="94660"/>
  </p:normalViewPr>
  <p:slideViewPr>
    <p:cSldViewPr snapToGrid="0">
      <p:cViewPr varScale="1">
        <p:scale>
          <a:sx n="49" d="100"/>
          <a:sy n="49" d="100"/>
        </p:scale>
        <p:origin x="143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D7B4E1-AB36-0E91-CAFD-DA1F80068AF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FA6FC507-C486-24C0-6E7A-E0427212E7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45F2739-AC5A-0827-F463-04AD4C950053}"/>
              </a:ext>
            </a:extLst>
          </p:cNvPr>
          <p:cNvSpPr>
            <a:spLocks noGrp="1"/>
          </p:cNvSpPr>
          <p:nvPr>
            <p:ph type="dt" sz="half" idx="10"/>
          </p:nvPr>
        </p:nvSpPr>
        <p:spPr/>
        <p:txBody>
          <a:bodyPr/>
          <a:lstStyle/>
          <a:p>
            <a:fld id="{1AEA257F-C533-405D-B912-5B457F6ED334}" type="datetimeFigureOut">
              <a:rPr lang="ko-KR" altLang="en-US" smtClean="0"/>
              <a:t>2024-10-30</a:t>
            </a:fld>
            <a:endParaRPr lang="ko-KR" altLang="en-US"/>
          </a:p>
        </p:txBody>
      </p:sp>
      <p:sp>
        <p:nvSpPr>
          <p:cNvPr id="5" name="바닥글 개체 틀 4">
            <a:extLst>
              <a:ext uri="{FF2B5EF4-FFF2-40B4-BE49-F238E27FC236}">
                <a16:creationId xmlns:a16="http://schemas.microsoft.com/office/drawing/2014/main" id="{4D778675-D5B2-60C9-DC7D-C4E692AB724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2676CA1-2F4A-E68E-48D4-31C29B0B5D0F}"/>
              </a:ext>
            </a:extLst>
          </p:cNvPr>
          <p:cNvSpPr>
            <a:spLocks noGrp="1"/>
          </p:cNvSpPr>
          <p:nvPr>
            <p:ph type="sldNum" sz="quarter" idx="12"/>
          </p:nvPr>
        </p:nvSpPr>
        <p:spPr/>
        <p:txBody>
          <a:bodyPr/>
          <a:lstStyle/>
          <a:p>
            <a:fld id="{48083655-0A16-4BBA-8F3F-024FA7FCBCAF}" type="slidenum">
              <a:rPr lang="ko-KR" altLang="en-US" smtClean="0"/>
              <a:t>‹#›</a:t>
            </a:fld>
            <a:endParaRPr lang="ko-KR" altLang="en-US"/>
          </a:p>
        </p:txBody>
      </p:sp>
    </p:spTree>
    <p:extLst>
      <p:ext uri="{BB962C8B-B14F-4D97-AF65-F5344CB8AC3E}">
        <p14:creationId xmlns:p14="http://schemas.microsoft.com/office/powerpoint/2010/main" val="1012014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5D43AC-AC95-44C4-8373-02EFA5538CD0}"/>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55B2C75-805C-3770-ABBC-241B0B4ECB5E}"/>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62F5C86-7245-DB37-18CD-46767201EE22}"/>
              </a:ext>
            </a:extLst>
          </p:cNvPr>
          <p:cNvSpPr>
            <a:spLocks noGrp="1"/>
          </p:cNvSpPr>
          <p:nvPr>
            <p:ph type="dt" sz="half" idx="10"/>
          </p:nvPr>
        </p:nvSpPr>
        <p:spPr/>
        <p:txBody>
          <a:bodyPr/>
          <a:lstStyle/>
          <a:p>
            <a:fld id="{1AEA257F-C533-405D-B912-5B457F6ED334}" type="datetimeFigureOut">
              <a:rPr lang="ko-KR" altLang="en-US" smtClean="0"/>
              <a:t>2024-10-30</a:t>
            </a:fld>
            <a:endParaRPr lang="ko-KR" altLang="en-US"/>
          </a:p>
        </p:txBody>
      </p:sp>
      <p:sp>
        <p:nvSpPr>
          <p:cNvPr id="5" name="바닥글 개체 틀 4">
            <a:extLst>
              <a:ext uri="{FF2B5EF4-FFF2-40B4-BE49-F238E27FC236}">
                <a16:creationId xmlns:a16="http://schemas.microsoft.com/office/drawing/2014/main" id="{13E7A527-271F-A147-0E91-8F68689D37A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FF46ABA-6D4F-2FB3-B6C6-4704D92F8DDB}"/>
              </a:ext>
            </a:extLst>
          </p:cNvPr>
          <p:cNvSpPr>
            <a:spLocks noGrp="1"/>
          </p:cNvSpPr>
          <p:nvPr>
            <p:ph type="sldNum" sz="quarter" idx="12"/>
          </p:nvPr>
        </p:nvSpPr>
        <p:spPr/>
        <p:txBody>
          <a:bodyPr/>
          <a:lstStyle/>
          <a:p>
            <a:fld id="{48083655-0A16-4BBA-8F3F-024FA7FCBCAF}" type="slidenum">
              <a:rPr lang="ko-KR" altLang="en-US" smtClean="0"/>
              <a:t>‹#›</a:t>
            </a:fld>
            <a:endParaRPr lang="ko-KR" altLang="en-US"/>
          </a:p>
        </p:txBody>
      </p:sp>
    </p:spTree>
    <p:extLst>
      <p:ext uri="{BB962C8B-B14F-4D97-AF65-F5344CB8AC3E}">
        <p14:creationId xmlns:p14="http://schemas.microsoft.com/office/powerpoint/2010/main" val="236090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1D55C25-9591-FAC8-9D7E-92AFDE96949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6718E1B-5A76-8330-3E90-906FF87B398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4FEE4D6-C121-FA16-EB9D-413EB1A33F36}"/>
              </a:ext>
            </a:extLst>
          </p:cNvPr>
          <p:cNvSpPr>
            <a:spLocks noGrp="1"/>
          </p:cNvSpPr>
          <p:nvPr>
            <p:ph type="dt" sz="half" idx="10"/>
          </p:nvPr>
        </p:nvSpPr>
        <p:spPr/>
        <p:txBody>
          <a:bodyPr/>
          <a:lstStyle/>
          <a:p>
            <a:fld id="{1AEA257F-C533-405D-B912-5B457F6ED334}" type="datetimeFigureOut">
              <a:rPr lang="ko-KR" altLang="en-US" smtClean="0"/>
              <a:t>2024-10-30</a:t>
            </a:fld>
            <a:endParaRPr lang="ko-KR" altLang="en-US"/>
          </a:p>
        </p:txBody>
      </p:sp>
      <p:sp>
        <p:nvSpPr>
          <p:cNvPr id="5" name="바닥글 개체 틀 4">
            <a:extLst>
              <a:ext uri="{FF2B5EF4-FFF2-40B4-BE49-F238E27FC236}">
                <a16:creationId xmlns:a16="http://schemas.microsoft.com/office/drawing/2014/main" id="{84F41775-7F66-B49B-7BC8-AFDCE285FAC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E887D87-3122-0EAF-2088-A760E9E01F42}"/>
              </a:ext>
            </a:extLst>
          </p:cNvPr>
          <p:cNvSpPr>
            <a:spLocks noGrp="1"/>
          </p:cNvSpPr>
          <p:nvPr>
            <p:ph type="sldNum" sz="quarter" idx="12"/>
          </p:nvPr>
        </p:nvSpPr>
        <p:spPr/>
        <p:txBody>
          <a:bodyPr/>
          <a:lstStyle/>
          <a:p>
            <a:fld id="{48083655-0A16-4BBA-8F3F-024FA7FCBCAF}" type="slidenum">
              <a:rPr lang="ko-KR" altLang="en-US" smtClean="0"/>
              <a:t>‹#›</a:t>
            </a:fld>
            <a:endParaRPr lang="ko-KR" altLang="en-US"/>
          </a:p>
        </p:txBody>
      </p:sp>
    </p:spTree>
    <p:extLst>
      <p:ext uri="{BB962C8B-B14F-4D97-AF65-F5344CB8AC3E}">
        <p14:creationId xmlns:p14="http://schemas.microsoft.com/office/powerpoint/2010/main" val="160446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8F1E08-89B4-105D-BD79-B38EA2E2C49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43C22DF-F36F-F96B-DCB6-975C40C16B6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05E67A5-DEA3-D7E2-A91D-2B0E96EF09BE}"/>
              </a:ext>
            </a:extLst>
          </p:cNvPr>
          <p:cNvSpPr>
            <a:spLocks noGrp="1"/>
          </p:cNvSpPr>
          <p:nvPr>
            <p:ph type="dt" sz="half" idx="10"/>
          </p:nvPr>
        </p:nvSpPr>
        <p:spPr/>
        <p:txBody>
          <a:bodyPr/>
          <a:lstStyle/>
          <a:p>
            <a:fld id="{1AEA257F-C533-405D-B912-5B457F6ED334}" type="datetimeFigureOut">
              <a:rPr lang="ko-KR" altLang="en-US" smtClean="0"/>
              <a:t>2024-10-30</a:t>
            </a:fld>
            <a:endParaRPr lang="ko-KR" altLang="en-US"/>
          </a:p>
        </p:txBody>
      </p:sp>
      <p:sp>
        <p:nvSpPr>
          <p:cNvPr id="5" name="바닥글 개체 틀 4">
            <a:extLst>
              <a:ext uri="{FF2B5EF4-FFF2-40B4-BE49-F238E27FC236}">
                <a16:creationId xmlns:a16="http://schemas.microsoft.com/office/drawing/2014/main" id="{081390FD-EB52-036F-C919-3357A6DA493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A3EF482-5943-87D5-64C9-57BDFCA86343}"/>
              </a:ext>
            </a:extLst>
          </p:cNvPr>
          <p:cNvSpPr>
            <a:spLocks noGrp="1"/>
          </p:cNvSpPr>
          <p:nvPr>
            <p:ph type="sldNum" sz="quarter" idx="12"/>
          </p:nvPr>
        </p:nvSpPr>
        <p:spPr/>
        <p:txBody>
          <a:bodyPr/>
          <a:lstStyle/>
          <a:p>
            <a:fld id="{48083655-0A16-4BBA-8F3F-024FA7FCBCAF}" type="slidenum">
              <a:rPr lang="ko-KR" altLang="en-US" smtClean="0"/>
              <a:t>‹#›</a:t>
            </a:fld>
            <a:endParaRPr lang="ko-KR" altLang="en-US"/>
          </a:p>
        </p:txBody>
      </p:sp>
    </p:spTree>
    <p:extLst>
      <p:ext uri="{BB962C8B-B14F-4D97-AF65-F5344CB8AC3E}">
        <p14:creationId xmlns:p14="http://schemas.microsoft.com/office/powerpoint/2010/main" val="70719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35A909-5DBF-B1FF-A21F-55D842280DC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BDEDB63-DD48-571D-CE69-9E8A006D0AC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A0A4226-4FC3-4F36-89A5-F7732E14C6A9}"/>
              </a:ext>
            </a:extLst>
          </p:cNvPr>
          <p:cNvSpPr>
            <a:spLocks noGrp="1"/>
          </p:cNvSpPr>
          <p:nvPr>
            <p:ph type="dt" sz="half" idx="10"/>
          </p:nvPr>
        </p:nvSpPr>
        <p:spPr/>
        <p:txBody>
          <a:bodyPr/>
          <a:lstStyle/>
          <a:p>
            <a:fld id="{1AEA257F-C533-405D-B912-5B457F6ED334}" type="datetimeFigureOut">
              <a:rPr lang="ko-KR" altLang="en-US" smtClean="0"/>
              <a:t>2024-10-30</a:t>
            </a:fld>
            <a:endParaRPr lang="ko-KR" altLang="en-US"/>
          </a:p>
        </p:txBody>
      </p:sp>
      <p:sp>
        <p:nvSpPr>
          <p:cNvPr id="5" name="바닥글 개체 틀 4">
            <a:extLst>
              <a:ext uri="{FF2B5EF4-FFF2-40B4-BE49-F238E27FC236}">
                <a16:creationId xmlns:a16="http://schemas.microsoft.com/office/drawing/2014/main" id="{FE21DC7B-F2C4-6725-5CF9-9B1D7E8233C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27A3F91-8313-E908-C805-A8805A8766FC}"/>
              </a:ext>
            </a:extLst>
          </p:cNvPr>
          <p:cNvSpPr>
            <a:spLocks noGrp="1"/>
          </p:cNvSpPr>
          <p:nvPr>
            <p:ph type="sldNum" sz="quarter" idx="12"/>
          </p:nvPr>
        </p:nvSpPr>
        <p:spPr/>
        <p:txBody>
          <a:bodyPr/>
          <a:lstStyle/>
          <a:p>
            <a:fld id="{48083655-0A16-4BBA-8F3F-024FA7FCBCAF}" type="slidenum">
              <a:rPr lang="ko-KR" altLang="en-US" smtClean="0"/>
              <a:t>‹#›</a:t>
            </a:fld>
            <a:endParaRPr lang="ko-KR" altLang="en-US"/>
          </a:p>
        </p:txBody>
      </p:sp>
    </p:spTree>
    <p:extLst>
      <p:ext uri="{BB962C8B-B14F-4D97-AF65-F5344CB8AC3E}">
        <p14:creationId xmlns:p14="http://schemas.microsoft.com/office/powerpoint/2010/main" val="146633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FE02BC-9538-59D8-472F-805F74DB943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A769A6F-5A71-CDD0-EE7A-77AD1B213DE3}"/>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5A5679B-A591-D93E-D107-557058DB36E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C40695B-5B80-4694-6365-13770C59D8B0}"/>
              </a:ext>
            </a:extLst>
          </p:cNvPr>
          <p:cNvSpPr>
            <a:spLocks noGrp="1"/>
          </p:cNvSpPr>
          <p:nvPr>
            <p:ph type="dt" sz="half" idx="10"/>
          </p:nvPr>
        </p:nvSpPr>
        <p:spPr/>
        <p:txBody>
          <a:bodyPr/>
          <a:lstStyle/>
          <a:p>
            <a:fld id="{1AEA257F-C533-405D-B912-5B457F6ED334}" type="datetimeFigureOut">
              <a:rPr lang="ko-KR" altLang="en-US" smtClean="0"/>
              <a:t>2024-10-30</a:t>
            </a:fld>
            <a:endParaRPr lang="ko-KR" altLang="en-US"/>
          </a:p>
        </p:txBody>
      </p:sp>
      <p:sp>
        <p:nvSpPr>
          <p:cNvPr id="6" name="바닥글 개체 틀 5">
            <a:extLst>
              <a:ext uri="{FF2B5EF4-FFF2-40B4-BE49-F238E27FC236}">
                <a16:creationId xmlns:a16="http://schemas.microsoft.com/office/drawing/2014/main" id="{7439CEBC-DE80-D16E-E545-4D743B6DD28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8431418-6C8B-4169-5CA5-F8BE51E6625B}"/>
              </a:ext>
            </a:extLst>
          </p:cNvPr>
          <p:cNvSpPr>
            <a:spLocks noGrp="1"/>
          </p:cNvSpPr>
          <p:nvPr>
            <p:ph type="sldNum" sz="quarter" idx="12"/>
          </p:nvPr>
        </p:nvSpPr>
        <p:spPr/>
        <p:txBody>
          <a:bodyPr/>
          <a:lstStyle/>
          <a:p>
            <a:fld id="{48083655-0A16-4BBA-8F3F-024FA7FCBCAF}" type="slidenum">
              <a:rPr lang="ko-KR" altLang="en-US" smtClean="0"/>
              <a:t>‹#›</a:t>
            </a:fld>
            <a:endParaRPr lang="ko-KR" altLang="en-US"/>
          </a:p>
        </p:txBody>
      </p:sp>
    </p:spTree>
    <p:extLst>
      <p:ext uri="{BB962C8B-B14F-4D97-AF65-F5344CB8AC3E}">
        <p14:creationId xmlns:p14="http://schemas.microsoft.com/office/powerpoint/2010/main" val="141570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F2DE8F-7CC3-D9D7-FE56-9C41D1351982}"/>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8AE4A10C-BDB8-CEC5-2DCD-D2D29391D9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CCD2078-F39F-B221-6C4C-40D74A3640F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7B9A809-071D-77C7-A5E3-175B12EE65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D1BF6C9-E6CB-072B-7322-A02D9EFC2AB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C675F8B-B687-2DA8-03E1-98EFAFAFDD31}"/>
              </a:ext>
            </a:extLst>
          </p:cNvPr>
          <p:cNvSpPr>
            <a:spLocks noGrp="1"/>
          </p:cNvSpPr>
          <p:nvPr>
            <p:ph type="dt" sz="half" idx="10"/>
          </p:nvPr>
        </p:nvSpPr>
        <p:spPr/>
        <p:txBody>
          <a:bodyPr/>
          <a:lstStyle/>
          <a:p>
            <a:fld id="{1AEA257F-C533-405D-B912-5B457F6ED334}" type="datetimeFigureOut">
              <a:rPr lang="ko-KR" altLang="en-US" smtClean="0"/>
              <a:t>2024-10-30</a:t>
            </a:fld>
            <a:endParaRPr lang="ko-KR" altLang="en-US"/>
          </a:p>
        </p:txBody>
      </p:sp>
      <p:sp>
        <p:nvSpPr>
          <p:cNvPr id="8" name="바닥글 개체 틀 7">
            <a:extLst>
              <a:ext uri="{FF2B5EF4-FFF2-40B4-BE49-F238E27FC236}">
                <a16:creationId xmlns:a16="http://schemas.microsoft.com/office/drawing/2014/main" id="{41DD30D4-AEC2-7524-6856-6D7EEAD0AA40}"/>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881FD1A-39B9-4549-3A07-49C8A07F30CE}"/>
              </a:ext>
            </a:extLst>
          </p:cNvPr>
          <p:cNvSpPr>
            <a:spLocks noGrp="1"/>
          </p:cNvSpPr>
          <p:nvPr>
            <p:ph type="sldNum" sz="quarter" idx="12"/>
          </p:nvPr>
        </p:nvSpPr>
        <p:spPr/>
        <p:txBody>
          <a:bodyPr/>
          <a:lstStyle/>
          <a:p>
            <a:fld id="{48083655-0A16-4BBA-8F3F-024FA7FCBCAF}" type="slidenum">
              <a:rPr lang="ko-KR" altLang="en-US" smtClean="0"/>
              <a:t>‹#›</a:t>
            </a:fld>
            <a:endParaRPr lang="ko-KR" altLang="en-US"/>
          </a:p>
        </p:txBody>
      </p:sp>
    </p:spTree>
    <p:extLst>
      <p:ext uri="{BB962C8B-B14F-4D97-AF65-F5344CB8AC3E}">
        <p14:creationId xmlns:p14="http://schemas.microsoft.com/office/powerpoint/2010/main" val="176000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5056E4-7394-404A-BA42-267D7E19547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D3698231-7A8E-E237-C1B6-25EDE60C2EDE}"/>
              </a:ext>
            </a:extLst>
          </p:cNvPr>
          <p:cNvSpPr>
            <a:spLocks noGrp="1"/>
          </p:cNvSpPr>
          <p:nvPr>
            <p:ph type="dt" sz="half" idx="10"/>
          </p:nvPr>
        </p:nvSpPr>
        <p:spPr/>
        <p:txBody>
          <a:bodyPr/>
          <a:lstStyle/>
          <a:p>
            <a:fld id="{1AEA257F-C533-405D-B912-5B457F6ED334}" type="datetimeFigureOut">
              <a:rPr lang="ko-KR" altLang="en-US" smtClean="0"/>
              <a:t>2024-10-30</a:t>
            </a:fld>
            <a:endParaRPr lang="ko-KR" altLang="en-US"/>
          </a:p>
        </p:txBody>
      </p:sp>
      <p:sp>
        <p:nvSpPr>
          <p:cNvPr id="4" name="바닥글 개체 틀 3">
            <a:extLst>
              <a:ext uri="{FF2B5EF4-FFF2-40B4-BE49-F238E27FC236}">
                <a16:creationId xmlns:a16="http://schemas.microsoft.com/office/drawing/2014/main" id="{172C2886-AD70-1E94-F059-C1C2F6E13CD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09B53A1-3389-7DE5-E270-500811913F7A}"/>
              </a:ext>
            </a:extLst>
          </p:cNvPr>
          <p:cNvSpPr>
            <a:spLocks noGrp="1"/>
          </p:cNvSpPr>
          <p:nvPr>
            <p:ph type="sldNum" sz="quarter" idx="12"/>
          </p:nvPr>
        </p:nvSpPr>
        <p:spPr/>
        <p:txBody>
          <a:bodyPr/>
          <a:lstStyle/>
          <a:p>
            <a:fld id="{48083655-0A16-4BBA-8F3F-024FA7FCBCAF}" type="slidenum">
              <a:rPr lang="ko-KR" altLang="en-US" smtClean="0"/>
              <a:t>‹#›</a:t>
            </a:fld>
            <a:endParaRPr lang="ko-KR" altLang="en-US"/>
          </a:p>
        </p:txBody>
      </p:sp>
    </p:spTree>
    <p:extLst>
      <p:ext uri="{BB962C8B-B14F-4D97-AF65-F5344CB8AC3E}">
        <p14:creationId xmlns:p14="http://schemas.microsoft.com/office/powerpoint/2010/main" val="1943240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EA8B3B2-6DC8-F3F3-A1F1-4B87FBA65A19}"/>
              </a:ext>
            </a:extLst>
          </p:cNvPr>
          <p:cNvSpPr>
            <a:spLocks noGrp="1"/>
          </p:cNvSpPr>
          <p:nvPr>
            <p:ph type="dt" sz="half" idx="10"/>
          </p:nvPr>
        </p:nvSpPr>
        <p:spPr/>
        <p:txBody>
          <a:bodyPr/>
          <a:lstStyle/>
          <a:p>
            <a:fld id="{1AEA257F-C533-405D-B912-5B457F6ED334}" type="datetimeFigureOut">
              <a:rPr lang="ko-KR" altLang="en-US" smtClean="0"/>
              <a:t>2024-10-30</a:t>
            </a:fld>
            <a:endParaRPr lang="ko-KR" altLang="en-US"/>
          </a:p>
        </p:txBody>
      </p:sp>
      <p:sp>
        <p:nvSpPr>
          <p:cNvPr id="3" name="바닥글 개체 틀 2">
            <a:extLst>
              <a:ext uri="{FF2B5EF4-FFF2-40B4-BE49-F238E27FC236}">
                <a16:creationId xmlns:a16="http://schemas.microsoft.com/office/drawing/2014/main" id="{F6ABC399-4043-ADB7-87E4-59143BE9102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F8D0E59-621A-8356-3137-D48BA113CE73}"/>
              </a:ext>
            </a:extLst>
          </p:cNvPr>
          <p:cNvSpPr>
            <a:spLocks noGrp="1"/>
          </p:cNvSpPr>
          <p:nvPr>
            <p:ph type="sldNum" sz="quarter" idx="12"/>
          </p:nvPr>
        </p:nvSpPr>
        <p:spPr/>
        <p:txBody>
          <a:bodyPr/>
          <a:lstStyle/>
          <a:p>
            <a:fld id="{48083655-0A16-4BBA-8F3F-024FA7FCBCAF}" type="slidenum">
              <a:rPr lang="ko-KR" altLang="en-US" smtClean="0"/>
              <a:t>‹#›</a:t>
            </a:fld>
            <a:endParaRPr lang="ko-KR" altLang="en-US"/>
          </a:p>
        </p:txBody>
      </p:sp>
    </p:spTree>
    <p:extLst>
      <p:ext uri="{BB962C8B-B14F-4D97-AF65-F5344CB8AC3E}">
        <p14:creationId xmlns:p14="http://schemas.microsoft.com/office/powerpoint/2010/main" val="1162407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ECA65B-93D8-14FF-BB83-4F78BAA1653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DB9E7D4C-ED50-D456-21C2-F73961CCCA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A687FA21-EA5F-22A0-C3D6-9DB8877AC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004C98B-C96C-D15C-0F1A-B01A4EDF303C}"/>
              </a:ext>
            </a:extLst>
          </p:cNvPr>
          <p:cNvSpPr>
            <a:spLocks noGrp="1"/>
          </p:cNvSpPr>
          <p:nvPr>
            <p:ph type="dt" sz="half" idx="10"/>
          </p:nvPr>
        </p:nvSpPr>
        <p:spPr/>
        <p:txBody>
          <a:bodyPr/>
          <a:lstStyle/>
          <a:p>
            <a:fld id="{1AEA257F-C533-405D-B912-5B457F6ED334}" type="datetimeFigureOut">
              <a:rPr lang="ko-KR" altLang="en-US" smtClean="0"/>
              <a:t>2024-10-30</a:t>
            </a:fld>
            <a:endParaRPr lang="ko-KR" altLang="en-US"/>
          </a:p>
        </p:txBody>
      </p:sp>
      <p:sp>
        <p:nvSpPr>
          <p:cNvPr id="6" name="바닥글 개체 틀 5">
            <a:extLst>
              <a:ext uri="{FF2B5EF4-FFF2-40B4-BE49-F238E27FC236}">
                <a16:creationId xmlns:a16="http://schemas.microsoft.com/office/drawing/2014/main" id="{125E0DD0-7735-777C-9D99-3F325306ADA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305A6EF-FD16-EE26-B96A-8165DEE9391B}"/>
              </a:ext>
            </a:extLst>
          </p:cNvPr>
          <p:cNvSpPr>
            <a:spLocks noGrp="1"/>
          </p:cNvSpPr>
          <p:nvPr>
            <p:ph type="sldNum" sz="quarter" idx="12"/>
          </p:nvPr>
        </p:nvSpPr>
        <p:spPr/>
        <p:txBody>
          <a:bodyPr/>
          <a:lstStyle/>
          <a:p>
            <a:fld id="{48083655-0A16-4BBA-8F3F-024FA7FCBCAF}" type="slidenum">
              <a:rPr lang="ko-KR" altLang="en-US" smtClean="0"/>
              <a:t>‹#›</a:t>
            </a:fld>
            <a:endParaRPr lang="ko-KR" altLang="en-US"/>
          </a:p>
        </p:txBody>
      </p:sp>
    </p:spTree>
    <p:extLst>
      <p:ext uri="{BB962C8B-B14F-4D97-AF65-F5344CB8AC3E}">
        <p14:creationId xmlns:p14="http://schemas.microsoft.com/office/powerpoint/2010/main" val="121120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76A534-FD80-267B-ACEB-D1815877F4B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B09D087E-7DFD-D8CA-60AF-31A71AA9C0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A6F01A0D-B649-F0DA-771E-50088DDE5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BA5B0E2-4E06-5D38-C992-D39CB61DDCDC}"/>
              </a:ext>
            </a:extLst>
          </p:cNvPr>
          <p:cNvSpPr>
            <a:spLocks noGrp="1"/>
          </p:cNvSpPr>
          <p:nvPr>
            <p:ph type="dt" sz="half" idx="10"/>
          </p:nvPr>
        </p:nvSpPr>
        <p:spPr/>
        <p:txBody>
          <a:bodyPr/>
          <a:lstStyle/>
          <a:p>
            <a:fld id="{1AEA257F-C533-405D-B912-5B457F6ED334}" type="datetimeFigureOut">
              <a:rPr lang="ko-KR" altLang="en-US" smtClean="0"/>
              <a:t>2024-10-30</a:t>
            </a:fld>
            <a:endParaRPr lang="ko-KR" altLang="en-US"/>
          </a:p>
        </p:txBody>
      </p:sp>
      <p:sp>
        <p:nvSpPr>
          <p:cNvPr id="6" name="바닥글 개체 틀 5">
            <a:extLst>
              <a:ext uri="{FF2B5EF4-FFF2-40B4-BE49-F238E27FC236}">
                <a16:creationId xmlns:a16="http://schemas.microsoft.com/office/drawing/2014/main" id="{0DDEB588-7BE3-8A5C-11B9-A5B29896EEF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DC6F9CF-0A04-FC0E-51B3-0772975E15D0}"/>
              </a:ext>
            </a:extLst>
          </p:cNvPr>
          <p:cNvSpPr>
            <a:spLocks noGrp="1"/>
          </p:cNvSpPr>
          <p:nvPr>
            <p:ph type="sldNum" sz="quarter" idx="12"/>
          </p:nvPr>
        </p:nvSpPr>
        <p:spPr/>
        <p:txBody>
          <a:bodyPr/>
          <a:lstStyle/>
          <a:p>
            <a:fld id="{48083655-0A16-4BBA-8F3F-024FA7FCBCAF}" type="slidenum">
              <a:rPr lang="ko-KR" altLang="en-US" smtClean="0"/>
              <a:t>‹#›</a:t>
            </a:fld>
            <a:endParaRPr lang="ko-KR" altLang="en-US"/>
          </a:p>
        </p:txBody>
      </p:sp>
    </p:spTree>
    <p:extLst>
      <p:ext uri="{BB962C8B-B14F-4D97-AF65-F5344CB8AC3E}">
        <p14:creationId xmlns:p14="http://schemas.microsoft.com/office/powerpoint/2010/main" val="420953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214D87F-6D48-2751-BCB8-FF7EEFBA01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E5E2837-E5D6-D36C-2C39-F60F5BC37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7E5D10C-8ED9-0D28-BD7D-75F233B879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EA257F-C533-405D-B912-5B457F6ED334}" type="datetimeFigureOut">
              <a:rPr lang="ko-KR" altLang="en-US" smtClean="0"/>
              <a:t>2024-10-30</a:t>
            </a:fld>
            <a:endParaRPr lang="ko-KR" altLang="en-US"/>
          </a:p>
        </p:txBody>
      </p:sp>
      <p:sp>
        <p:nvSpPr>
          <p:cNvPr id="5" name="바닥글 개체 틀 4">
            <a:extLst>
              <a:ext uri="{FF2B5EF4-FFF2-40B4-BE49-F238E27FC236}">
                <a16:creationId xmlns:a16="http://schemas.microsoft.com/office/drawing/2014/main" id="{18263D9B-EE16-2F92-A963-EED5ABA56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E19F7F4-62A0-3BC5-614A-11EE83BEE6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083655-0A16-4BBA-8F3F-024FA7FCBCAF}" type="slidenum">
              <a:rPr lang="ko-KR" altLang="en-US" smtClean="0"/>
              <a:t>‹#›</a:t>
            </a:fld>
            <a:endParaRPr lang="ko-KR" altLang="en-US"/>
          </a:p>
        </p:txBody>
      </p:sp>
    </p:spTree>
    <p:extLst>
      <p:ext uri="{BB962C8B-B14F-4D97-AF65-F5344CB8AC3E}">
        <p14:creationId xmlns:p14="http://schemas.microsoft.com/office/powerpoint/2010/main" val="344725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FF820C-F23E-6533-5B6E-172669FE1A04}"/>
              </a:ext>
            </a:extLst>
          </p:cNvPr>
          <p:cNvSpPr>
            <a:spLocks noGrp="1"/>
          </p:cNvSpPr>
          <p:nvPr>
            <p:ph type="ctrTitle"/>
          </p:nvPr>
        </p:nvSpPr>
        <p:spPr>
          <a:xfrm>
            <a:off x="1523999" y="1122363"/>
            <a:ext cx="9594273" cy="2387600"/>
          </a:xfrm>
        </p:spPr>
        <p:txBody>
          <a:bodyPr/>
          <a:lstStyle/>
          <a:p>
            <a:r>
              <a:rPr lang="en-US" altLang="ko-KR" dirty="0"/>
              <a:t>Team V1V1</a:t>
            </a:r>
            <a:r>
              <a:rPr lang="ko-KR" altLang="en-US" dirty="0"/>
              <a:t> </a:t>
            </a:r>
            <a:r>
              <a:rPr lang="en-US" altLang="ko-KR" dirty="0" err="1"/>
              <a:t>Main_Presentation</a:t>
            </a:r>
            <a:r>
              <a:rPr lang="en-US" altLang="ko-KR" dirty="0"/>
              <a:t> #8</a:t>
            </a:r>
            <a:endParaRPr lang="ko-KR" altLang="en-US" dirty="0"/>
          </a:p>
        </p:txBody>
      </p:sp>
      <p:sp>
        <p:nvSpPr>
          <p:cNvPr id="3" name="부제목 2">
            <a:extLst>
              <a:ext uri="{FF2B5EF4-FFF2-40B4-BE49-F238E27FC236}">
                <a16:creationId xmlns:a16="http://schemas.microsoft.com/office/drawing/2014/main" id="{600922C9-990D-4841-3D52-2BE095564AAB}"/>
              </a:ext>
            </a:extLst>
          </p:cNvPr>
          <p:cNvSpPr>
            <a:spLocks noGrp="1"/>
          </p:cNvSpPr>
          <p:nvPr>
            <p:ph type="subTitle" idx="1"/>
          </p:nvPr>
        </p:nvSpPr>
        <p:spPr>
          <a:xfrm>
            <a:off x="1524000" y="3875052"/>
            <a:ext cx="9428018" cy="1952660"/>
          </a:xfrm>
        </p:spPr>
        <p:txBody>
          <a:bodyPr>
            <a:normAutofit/>
          </a:bodyPr>
          <a:lstStyle/>
          <a:p>
            <a:r>
              <a:rPr lang="en-US" altLang="ko-KR" sz="4400" b="1" i="1" dirty="0"/>
              <a:t>Image </a:t>
            </a:r>
            <a:r>
              <a:rPr lang="en-US" altLang="ko-KR" sz="4400" b="1" i="1" dirty="0" err="1"/>
              <a:t>Clasification</a:t>
            </a:r>
            <a:r>
              <a:rPr lang="en-US" altLang="ko-KR" sz="4400" b="1" i="1" dirty="0"/>
              <a:t> Challenge</a:t>
            </a:r>
          </a:p>
          <a:p>
            <a:r>
              <a:rPr lang="ko-KR" altLang="en-US" sz="2800" b="1" dirty="0"/>
              <a:t>김다현</a:t>
            </a:r>
            <a:r>
              <a:rPr lang="en-US" altLang="ko-KR" sz="2800" b="1" dirty="0"/>
              <a:t>(Kim </a:t>
            </a:r>
            <a:r>
              <a:rPr lang="en-US" altLang="ko-KR" sz="2800" b="1" dirty="0" err="1"/>
              <a:t>Dahyun</a:t>
            </a:r>
            <a:r>
              <a:rPr lang="en-US" altLang="ko-KR" sz="2800" b="1" dirty="0"/>
              <a:t>),</a:t>
            </a:r>
          </a:p>
          <a:p>
            <a:r>
              <a:rPr lang="ko-KR" altLang="en-US" sz="2800" b="1" dirty="0"/>
              <a:t>박준우</a:t>
            </a:r>
            <a:r>
              <a:rPr lang="en-US" altLang="ko-KR" sz="2800" b="1" dirty="0"/>
              <a:t>(Park </a:t>
            </a:r>
            <a:r>
              <a:rPr lang="en-US" altLang="ko-KR" sz="2800" b="1" dirty="0" err="1"/>
              <a:t>Junwoo</a:t>
            </a:r>
            <a:r>
              <a:rPr lang="en-US" altLang="ko-KR" sz="2800" b="1" dirty="0"/>
              <a:t>), </a:t>
            </a:r>
            <a:r>
              <a:rPr lang="ko-KR" altLang="en-US" sz="2800" b="1" dirty="0"/>
              <a:t>김건호</a:t>
            </a:r>
            <a:r>
              <a:rPr lang="en-US" altLang="ko-KR" sz="2800" b="1" dirty="0"/>
              <a:t>(Kim </a:t>
            </a:r>
            <a:r>
              <a:rPr lang="en-US" altLang="ko-KR" sz="2800" b="1" dirty="0" err="1"/>
              <a:t>Geonho</a:t>
            </a:r>
            <a:r>
              <a:rPr lang="en-US" altLang="ko-KR" sz="2800" b="1" dirty="0"/>
              <a:t>)</a:t>
            </a:r>
            <a:endParaRPr lang="ko-KR" altLang="en-US" sz="2800" b="1" dirty="0"/>
          </a:p>
        </p:txBody>
      </p:sp>
      <p:cxnSp>
        <p:nvCxnSpPr>
          <p:cNvPr id="4" name="직선 연결선 3">
            <a:extLst>
              <a:ext uri="{FF2B5EF4-FFF2-40B4-BE49-F238E27FC236}">
                <a16:creationId xmlns:a16="http://schemas.microsoft.com/office/drawing/2014/main" id="{C488E2D7-9782-640F-7B73-0874D684BE2E}"/>
              </a:ext>
            </a:extLst>
          </p:cNvPr>
          <p:cNvCxnSpPr/>
          <p:nvPr/>
        </p:nvCxnSpPr>
        <p:spPr>
          <a:xfrm>
            <a:off x="0" y="1030288"/>
            <a:ext cx="12192000" cy="0"/>
          </a:xfrm>
          <a:prstGeom prst="line">
            <a:avLst/>
          </a:prstGeom>
          <a:ln w="28575">
            <a:solidFill>
              <a:srgbClr val="0054D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372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BFC63-AFE5-D8DA-14AA-28D4F47416B8}"/>
            </a:ext>
          </a:extLst>
        </p:cNvPr>
        <p:cNvGrpSpPr/>
        <p:nvPr/>
      </p:nvGrpSpPr>
      <p:grpSpPr>
        <a:xfrm>
          <a:off x="0" y="0"/>
          <a:ext cx="0" cy="0"/>
          <a:chOff x="0" y="0"/>
          <a:chExt cx="0" cy="0"/>
        </a:xfrm>
      </p:grpSpPr>
      <p:pic>
        <p:nvPicPr>
          <p:cNvPr id="2052" name="Picture 4" descr="출력 이미지">
            <a:extLst>
              <a:ext uri="{FF2B5EF4-FFF2-40B4-BE49-F238E27FC236}">
                <a16:creationId xmlns:a16="http://schemas.microsoft.com/office/drawing/2014/main" id="{7A09F7E2-9768-1B37-868A-08B1BED00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888" y="1709421"/>
            <a:ext cx="6382671" cy="51034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60287C08-A461-CC96-BA88-1761046C62E2}"/>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9C1D9E1A-0801-8034-FE85-56CD1278B0A8}"/>
              </a:ext>
            </a:extLst>
          </p:cNvPr>
          <p:cNvSpPr txBox="1"/>
          <p:nvPr/>
        </p:nvSpPr>
        <p:spPr>
          <a:xfrm>
            <a:off x="324464" y="224879"/>
            <a:ext cx="5771535" cy="769441"/>
          </a:xfrm>
          <a:prstGeom prst="rect">
            <a:avLst/>
          </a:prstGeom>
          <a:noFill/>
        </p:spPr>
        <p:txBody>
          <a:bodyPr wrap="square" rtlCol="0">
            <a:spAutoFit/>
          </a:bodyPr>
          <a:lstStyle/>
          <a:p>
            <a:r>
              <a:rPr lang="en-US" altLang="ko-KR" sz="4400" dirty="0" err="1">
                <a:latin typeface="ADLaM Display" panose="02010000000000000000" pitchFamily="2" charset="0"/>
                <a:cs typeface="ADLaM Display" panose="02010000000000000000" pitchFamily="2" charset="0"/>
              </a:rPr>
              <a:t>DropOut</a:t>
            </a:r>
            <a:endParaRPr lang="ko-KR" altLang="en-US" sz="4400" dirty="0">
              <a:latin typeface="ADLaM Display" panose="02010000000000000000" pitchFamily="2" charset="0"/>
              <a:cs typeface="ADLaM Display" panose="02010000000000000000" pitchFamily="2" charset="0"/>
            </a:endParaRPr>
          </a:p>
        </p:txBody>
      </p:sp>
      <p:pic>
        <p:nvPicPr>
          <p:cNvPr id="1026" name="Picture 2" descr="출력 이미지">
            <a:extLst>
              <a:ext uri="{FF2B5EF4-FFF2-40B4-BE49-F238E27FC236}">
                <a16:creationId xmlns:a16="http://schemas.microsoft.com/office/drawing/2014/main" id="{A77CB680-890D-F818-9EBF-5A8C43AAAA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639" t="41361" b="44935"/>
          <a:stretch/>
        </p:blipFill>
        <p:spPr bwMode="auto">
          <a:xfrm>
            <a:off x="10743969" y="1299145"/>
            <a:ext cx="1402080" cy="68072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5B2A67C-5780-F472-9507-6DF645E60894}"/>
              </a:ext>
            </a:extLst>
          </p:cNvPr>
          <p:cNvSpPr txBox="1"/>
          <p:nvPr/>
        </p:nvSpPr>
        <p:spPr>
          <a:xfrm>
            <a:off x="6299546" y="3868973"/>
            <a:ext cx="721360" cy="369332"/>
          </a:xfrm>
          <a:prstGeom prst="rect">
            <a:avLst/>
          </a:prstGeom>
          <a:noFill/>
          <a:ln>
            <a:noFill/>
          </a:ln>
        </p:spPr>
        <p:txBody>
          <a:bodyPr wrap="square" rtlCol="0">
            <a:spAutoFit/>
          </a:bodyPr>
          <a:lstStyle/>
          <a:p>
            <a:r>
              <a:rPr lang="en-US" altLang="ko-KR" b="1" dirty="0">
                <a:solidFill>
                  <a:srgbClr val="FF0000"/>
                </a:solidFill>
              </a:rPr>
              <a:t>258</a:t>
            </a:r>
            <a:endParaRPr lang="ko-KR" altLang="en-US" b="1" dirty="0">
              <a:solidFill>
                <a:srgbClr val="FF0000"/>
              </a:solidFill>
            </a:endParaRPr>
          </a:p>
        </p:txBody>
      </p:sp>
      <p:sp>
        <p:nvSpPr>
          <p:cNvPr id="4" name="TextBox 3">
            <a:extLst>
              <a:ext uri="{FF2B5EF4-FFF2-40B4-BE49-F238E27FC236}">
                <a16:creationId xmlns:a16="http://schemas.microsoft.com/office/drawing/2014/main" id="{CA4049B4-2FF3-C3AB-7323-E5C5FFC2F55F}"/>
              </a:ext>
            </a:extLst>
          </p:cNvPr>
          <p:cNvSpPr txBox="1"/>
          <p:nvPr/>
        </p:nvSpPr>
        <p:spPr>
          <a:xfrm>
            <a:off x="7666759" y="3868973"/>
            <a:ext cx="802871" cy="369332"/>
          </a:xfrm>
          <a:prstGeom prst="rect">
            <a:avLst/>
          </a:prstGeom>
          <a:noFill/>
          <a:ln w="38100">
            <a:solidFill>
              <a:schemeClr val="accent3">
                <a:lumMod val="60000"/>
                <a:lumOff val="40000"/>
              </a:schemeClr>
            </a:solidFill>
          </a:ln>
        </p:spPr>
        <p:txBody>
          <a:bodyPr wrap="square" rtlCol="0">
            <a:spAutoFit/>
          </a:bodyPr>
          <a:lstStyle/>
          <a:p>
            <a:r>
              <a:rPr lang="en-US" altLang="ko-KR" b="1" dirty="0">
                <a:solidFill>
                  <a:srgbClr val="FF0000"/>
                </a:solidFill>
              </a:rPr>
              <a:t>262.1</a:t>
            </a:r>
            <a:endParaRPr lang="ko-KR" altLang="en-US" b="1" dirty="0">
              <a:solidFill>
                <a:srgbClr val="FF0000"/>
              </a:solidFill>
            </a:endParaRPr>
          </a:p>
        </p:txBody>
      </p:sp>
      <p:sp>
        <p:nvSpPr>
          <p:cNvPr id="6" name="TextBox 5">
            <a:extLst>
              <a:ext uri="{FF2B5EF4-FFF2-40B4-BE49-F238E27FC236}">
                <a16:creationId xmlns:a16="http://schemas.microsoft.com/office/drawing/2014/main" id="{6C6718A5-E4AC-D347-710C-AA1664812782}"/>
              </a:ext>
            </a:extLst>
          </p:cNvPr>
          <p:cNvSpPr txBox="1"/>
          <p:nvPr/>
        </p:nvSpPr>
        <p:spPr>
          <a:xfrm>
            <a:off x="10588235" y="3868973"/>
            <a:ext cx="975360" cy="369332"/>
          </a:xfrm>
          <a:prstGeom prst="rect">
            <a:avLst/>
          </a:prstGeom>
          <a:noFill/>
        </p:spPr>
        <p:txBody>
          <a:bodyPr wrap="square" rtlCol="0">
            <a:spAutoFit/>
          </a:bodyPr>
          <a:lstStyle/>
          <a:p>
            <a:r>
              <a:rPr lang="en-US" altLang="ko-KR" b="1" dirty="0">
                <a:solidFill>
                  <a:srgbClr val="FF0000"/>
                </a:solidFill>
              </a:rPr>
              <a:t>252.75</a:t>
            </a:r>
            <a:endParaRPr lang="ko-KR" altLang="en-US" b="1" dirty="0">
              <a:solidFill>
                <a:srgbClr val="FF0000"/>
              </a:solidFill>
            </a:endParaRPr>
          </a:p>
        </p:txBody>
      </p:sp>
      <p:sp>
        <p:nvSpPr>
          <p:cNvPr id="7" name="TextBox 6">
            <a:extLst>
              <a:ext uri="{FF2B5EF4-FFF2-40B4-BE49-F238E27FC236}">
                <a16:creationId xmlns:a16="http://schemas.microsoft.com/office/drawing/2014/main" id="{3E4C4A0F-9AC6-D5E7-839C-9BC9C8347CD6}"/>
              </a:ext>
            </a:extLst>
          </p:cNvPr>
          <p:cNvSpPr txBox="1"/>
          <p:nvPr/>
        </p:nvSpPr>
        <p:spPr>
          <a:xfrm>
            <a:off x="9105221" y="3868973"/>
            <a:ext cx="906779" cy="369332"/>
          </a:xfrm>
          <a:prstGeom prst="rect">
            <a:avLst/>
          </a:prstGeom>
          <a:noFill/>
        </p:spPr>
        <p:txBody>
          <a:bodyPr wrap="square" rtlCol="0">
            <a:spAutoFit/>
          </a:bodyPr>
          <a:lstStyle/>
          <a:p>
            <a:r>
              <a:rPr lang="en-US" altLang="ko-KR" b="1" dirty="0">
                <a:solidFill>
                  <a:srgbClr val="FF0000"/>
                </a:solidFill>
              </a:rPr>
              <a:t>259.15</a:t>
            </a:r>
            <a:endParaRPr lang="ko-KR" altLang="en-US" b="1" dirty="0">
              <a:solidFill>
                <a:srgbClr val="FF0000"/>
              </a:solidFill>
            </a:endParaRPr>
          </a:p>
        </p:txBody>
      </p:sp>
      <p:sp>
        <p:nvSpPr>
          <p:cNvPr id="8" name="TextBox 7">
            <a:extLst>
              <a:ext uri="{FF2B5EF4-FFF2-40B4-BE49-F238E27FC236}">
                <a16:creationId xmlns:a16="http://schemas.microsoft.com/office/drawing/2014/main" id="{6833A6A9-CE4E-70C6-DF52-FAB04AA465DF}"/>
              </a:ext>
            </a:extLst>
          </p:cNvPr>
          <p:cNvSpPr txBox="1"/>
          <p:nvPr/>
        </p:nvSpPr>
        <p:spPr>
          <a:xfrm>
            <a:off x="9504" y="1219199"/>
            <a:ext cx="5334656" cy="5324535"/>
          </a:xfrm>
          <a:prstGeom prst="rect">
            <a:avLst/>
          </a:prstGeom>
          <a:noFill/>
        </p:spPr>
        <p:txBody>
          <a:bodyPr wrap="square">
            <a:spAutoFit/>
          </a:bodyPr>
          <a:lstStyle/>
          <a:p>
            <a:pPr marL="285750" indent="-285750">
              <a:buFont typeface="Arial" panose="020B0604020202020204" pitchFamily="34" charset="0"/>
              <a:buChar char="•"/>
            </a:pPr>
            <a:r>
              <a:rPr lang="en-US" altLang="ko-KR" sz="2000" b="1" dirty="0"/>
              <a:t>Applied other conditions uniformly</a:t>
            </a:r>
          </a:p>
          <a:p>
            <a:pPr lvl="1" eaLnBrk="0" fontAlgn="base" latinLnBrk="0" hangingPunct="0">
              <a:spcBef>
                <a:spcPct val="0"/>
              </a:spcBef>
              <a:spcAft>
                <a:spcPct val="0"/>
              </a:spcAft>
              <a:buFontTx/>
              <a:buChar char="•"/>
            </a:pPr>
            <a:r>
              <a:rPr kumimoji="0" lang="ko-KR" altLang="ko-KR" sz="2000" b="1" i="0" u="none" strike="noStrike" cap="none" normalizeH="0" baseline="0" dirty="0" err="1">
                <a:ln>
                  <a:noFill/>
                </a:ln>
                <a:solidFill>
                  <a:schemeClr val="tx1"/>
                </a:solidFill>
                <a:effectLst/>
                <a:latin typeface="Arial" panose="020B0604020202020204" pitchFamily="34" charset="0"/>
              </a:rPr>
              <a:t>Dataset</a:t>
            </a:r>
            <a:r>
              <a:rPr kumimoji="0" lang="ko-KR" altLang="ko-KR" sz="2000" b="1" i="0" u="none" strike="noStrike" cap="none" normalizeH="0" baseline="0" dirty="0">
                <a:ln>
                  <a:noFill/>
                </a:ln>
                <a:solidFill>
                  <a:schemeClr val="tx1"/>
                </a:solidFill>
                <a:effectLst/>
                <a:latin typeface="Arial" panose="020B0604020202020204" pitchFamily="34" charset="0"/>
              </a:rPr>
              <a:t>:</a:t>
            </a:r>
            <a:r>
              <a:rPr kumimoji="0" lang="ko-KR" altLang="ko-KR" sz="2000" b="0" i="0" u="none" strike="noStrike" cap="none" normalizeH="0" baseline="0" dirty="0">
                <a:ln>
                  <a:noFill/>
                </a:ln>
                <a:solidFill>
                  <a:schemeClr val="tx1"/>
                </a:solidFill>
                <a:effectLst/>
                <a:latin typeface="Arial" panose="020B0604020202020204" pitchFamily="34" charset="0"/>
              </a:rPr>
              <a:t> CIFAR-100</a:t>
            </a:r>
          </a:p>
          <a:p>
            <a:pPr lvl="1" eaLnBrk="0" fontAlgn="base" latinLnBrk="0" hangingPunct="0">
              <a:spcBef>
                <a:spcPct val="0"/>
              </a:spcBef>
              <a:spcAft>
                <a:spcPct val="0"/>
              </a:spcAft>
              <a:buFontTx/>
              <a:buChar char="•"/>
            </a:pPr>
            <a:r>
              <a:rPr kumimoji="0" lang="ko-KR" altLang="ko-KR" sz="2000" b="1" i="0" u="none" strike="noStrike" cap="none" normalizeH="0" baseline="0" dirty="0" err="1">
                <a:ln>
                  <a:noFill/>
                </a:ln>
                <a:solidFill>
                  <a:schemeClr val="tx1"/>
                </a:solidFill>
                <a:effectLst/>
                <a:latin typeface="Arial" panose="020B0604020202020204" pitchFamily="34" charset="0"/>
              </a:rPr>
              <a:t>Epochs</a:t>
            </a:r>
            <a:r>
              <a:rPr kumimoji="0" lang="ko-KR" altLang="ko-KR" sz="2000" b="1" i="0" u="none" strike="noStrike" cap="none" normalizeH="0" baseline="0" dirty="0">
                <a:ln>
                  <a:noFill/>
                </a:ln>
                <a:solidFill>
                  <a:schemeClr val="tx1"/>
                </a:solidFill>
                <a:effectLst/>
                <a:latin typeface="Arial" panose="020B0604020202020204" pitchFamily="34" charset="0"/>
              </a:rPr>
              <a:t>:</a:t>
            </a:r>
            <a:r>
              <a:rPr kumimoji="0" lang="ko-KR" altLang="ko-KR" sz="2000" b="0" i="0" u="none" strike="noStrike" cap="none" normalizeH="0" baseline="0" dirty="0">
                <a:ln>
                  <a:noFill/>
                </a:ln>
                <a:solidFill>
                  <a:schemeClr val="tx1"/>
                </a:solidFill>
                <a:effectLst/>
                <a:latin typeface="Arial" panose="020B0604020202020204" pitchFamily="34" charset="0"/>
              </a:rPr>
              <a:t> 100</a:t>
            </a:r>
            <a:endParaRPr kumimoji="0" lang="en-US" altLang="ko-KR" sz="2000" b="0" i="0" u="none" strike="noStrike" cap="none" normalizeH="0" baseline="0" dirty="0">
              <a:ln>
                <a:noFill/>
              </a:ln>
              <a:solidFill>
                <a:schemeClr val="tx1"/>
              </a:solidFill>
              <a:effectLst/>
              <a:latin typeface="Arial" panose="020B0604020202020204" pitchFamily="34" charset="0"/>
            </a:endParaRPr>
          </a:p>
          <a:p>
            <a:pPr lvl="1" eaLnBrk="0" fontAlgn="base" latinLnBrk="0" hangingPunct="0">
              <a:spcBef>
                <a:spcPct val="0"/>
              </a:spcBef>
              <a:spcAft>
                <a:spcPct val="0"/>
              </a:spcAft>
              <a:buFontTx/>
              <a:buChar char="•"/>
            </a:pPr>
            <a:r>
              <a:rPr lang="en-US" altLang="ko-KR" sz="2000" b="1" dirty="0">
                <a:latin typeface="Arial" panose="020B0604020202020204" pitchFamily="34" charset="0"/>
              </a:rPr>
              <a:t>Model</a:t>
            </a:r>
            <a:r>
              <a:rPr lang="en-US" altLang="ko-KR" sz="2000" dirty="0">
                <a:latin typeface="Arial" panose="020B0604020202020204" pitchFamily="34" charset="0"/>
              </a:rPr>
              <a:t> : WideResNet-28-10</a:t>
            </a:r>
          </a:p>
          <a:p>
            <a:pPr lvl="1" eaLnBrk="0" fontAlgn="base" latinLnBrk="0" hangingPunct="0">
              <a:spcBef>
                <a:spcPct val="0"/>
              </a:spcBef>
              <a:spcAft>
                <a:spcPct val="0"/>
              </a:spcAft>
              <a:buFontTx/>
              <a:buChar char="•"/>
            </a:pPr>
            <a:r>
              <a:rPr kumimoji="0" lang="en-US" altLang="ko-KR" sz="2000" b="1" i="0" u="none" strike="noStrike" cap="none" normalizeH="0" baseline="0" dirty="0">
                <a:ln>
                  <a:noFill/>
                </a:ln>
                <a:solidFill>
                  <a:schemeClr val="tx1"/>
                </a:solidFill>
                <a:effectLst/>
                <a:latin typeface="Arial" panose="020B0604020202020204" pitchFamily="34" charset="0"/>
              </a:rPr>
              <a:t>Optimizer</a:t>
            </a:r>
            <a:r>
              <a:rPr kumimoji="0" lang="en-US" altLang="ko-KR" sz="2000" b="0" i="0" u="none" strike="noStrike" cap="none" normalizeH="0" dirty="0">
                <a:ln>
                  <a:noFill/>
                </a:ln>
                <a:solidFill>
                  <a:schemeClr val="tx1"/>
                </a:solidFill>
                <a:effectLst/>
                <a:latin typeface="Arial" panose="020B0604020202020204" pitchFamily="34" charset="0"/>
              </a:rPr>
              <a:t> : SGD with Momentum </a:t>
            </a:r>
          </a:p>
          <a:p>
            <a:pPr eaLnBrk="0" fontAlgn="base" latinLnBrk="0" hangingPunct="0">
              <a:spcBef>
                <a:spcPct val="0"/>
              </a:spcBef>
              <a:spcAft>
                <a:spcPct val="0"/>
              </a:spcAft>
              <a:buFontTx/>
              <a:buChar char="•"/>
            </a:pPr>
            <a:endParaRPr lang="en-US" altLang="ko-KR" sz="2000" dirty="0">
              <a:latin typeface="Arial" panose="020B0604020202020204" pitchFamily="34" charset="0"/>
            </a:endParaRPr>
          </a:p>
          <a:p>
            <a:pPr eaLnBrk="0" fontAlgn="base" latinLnBrk="0" hangingPunct="0">
              <a:spcBef>
                <a:spcPct val="0"/>
              </a:spcBef>
              <a:spcAft>
                <a:spcPct val="0"/>
              </a:spcAft>
              <a:buFontTx/>
              <a:buChar char="•"/>
            </a:pPr>
            <a:r>
              <a:rPr lang="en-US" altLang="ko-KR" sz="2000" b="1" dirty="0"/>
              <a:t>Adjustment</a:t>
            </a:r>
            <a:r>
              <a:rPr lang="en-US" altLang="ko-KR" sz="2000" dirty="0"/>
              <a:t>:</a:t>
            </a:r>
            <a:r>
              <a:rPr lang="en-US" altLang="ko-KR" sz="2000" dirty="0">
                <a:latin typeface="Arial" panose="020B0604020202020204" pitchFamily="34" charset="0"/>
              </a:rPr>
              <a:t> </a:t>
            </a:r>
          </a:p>
          <a:p>
            <a:pPr lvl="1" eaLnBrk="0" fontAlgn="base" latinLnBrk="0" hangingPunct="0">
              <a:spcBef>
                <a:spcPct val="0"/>
              </a:spcBef>
              <a:spcAft>
                <a:spcPct val="0"/>
              </a:spcAft>
              <a:buFontTx/>
              <a:buChar char="•"/>
            </a:pPr>
            <a:r>
              <a:rPr lang="en-US" altLang="ko-KR" sz="2000" dirty="0" err="1">
                <a:latin typeface="Arial" panose="020B0604020202020204" pitchFamily="34" charset="0"/>
              </a:rPr>
              <a:t>DropOut</a:t>
            </a:r>
            <a:r>
              <a:rPr lang="en-US" altLang="ko-KR" sz="2000" dirty="0">
                <a:latin typeface="Arial" panose="020B0604020202020204" pitchFamily="34" charset="0"/>
              </a:rPr>
              <a:t> </a:t>
            </a:r>
            <a:r>
              <a:rPr lang="en-US" altLang="ko-KR" sz="2000" dirty="0"/>
              <a:t>value was adjusted between 0 and 0.4 to conduct a performance improvement experiment</a:t>
            </a:r>
          </a:p>
          <a:p>
            <a:pPr marL="742950" lvl="1" indent="-285750">
              <a:buFont typeface="Arial" panose="020B0604020202020204" pitchFamily="34" charset="0"/>
              <a:buChar char="•"/>
            </a:pPr>
            <a:endParaRPr lang="en-US" altLang="ko-KR" sz="2000" b="1" dirty="0"/>
          </a:p>
          <a:p>
            <a:pPr marL="285750" indent="-285750">
              <a:buFont typeface="Arial" panose="020B0604020202020204" pitchFamily="34" charset="0"/>
              <a:buChar char="•"/>
            </a:pPr>
            <a:r>
              <a:rPr lang="en-US" altLang="ko-KR" sz="2000" b="1" dirty="0"/>
              <a:t>Objective</a:t>
            </a:r>
            <a:r>
              <a:rPr lang="en-US" altLang="ko-KR" sz="2000" dirty="0"/>
              <a:t>: </a:t>
            </a:r>
          </a:p>
          <a:p>
            <a:pPr marL="742950" lvl="1" indent="-285750">
              <a:buFont typeface="Arial" panose="020B0604020202020204" pitchFamily="34" charset="0"/>
              <a:buChar char="•"/>
            </a:pPr>
            <a:r>
              <a:rPr lang="en-US" altLang="ko-KR" sz="2000" dirty="0"/>
              <a:t>Setting </a:t>
            </a:r>
            <a:r>
              <a:rPr lang="en-US" altLang="ko-KR" sz="2000" dirty="0" err="1"/>
              <a:t>DropOut</a:t>
            </a:r>
            <a:r>
              <a:rPr lang="en-US" altLang="ko-KR" sz="2000" dirty="0"/>
              <a:t> value 0.2 was performed well and significantly enhance the accuracy</a:t>
            </a:r>
            <a:endParaRPr lang="en-US" altLang="ko-KR" sz="2000" b="1" dirty="0"/>
          </a:p>
          <a:p>
            <a:pPr marL="285750" indent="-285750">
              <a:buFont typeface="Arial" panose="020B0604020202020204" pitchFamily="34" charset="0"/>
              <a:buChar char="•"/>
            </a:pPr>
            <a:endParaRPr lang="en-US" altLang="ko-KR" sz="2000" b="1" dirty="0"/>
          </a:p>
          <a:p>
            <a:pPr marL="1200150" lvl="2" indent="-285750">
              <a:buFont typeface="Arial" panose="020B0604020202020204" pitchFamily="34" charset="0"/>
              <a:buChar char="•"/>
            </a:pPr>
            <a:endParaRPr lang="en-US" altLang="ko-KR" sz="2000" b="1" dirty="0"/>
          </a:p>
        </p:txBody>
      </p:sp>
    </p:spTree>
    <p:extLst>
      <p:ext uri="{BB962C8B-B14F-4D97-AF65-F5344CB8AC3E}">
        <p14:creationId xmlns:p14="http://schemas.microsoft.com/office/powerpoint/2010/main" val="1486515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4DEB5F0-0ECA-C773-918E-5753F19F8997}"/>
              </a:ext>
            </a:extLst>
          </p:cNvPr>
          <p:cNvSpPr txBox="1"/>
          <p:nvPr/>
        </p:nvSpPr>
        <p:spPr>
          <a:xfrm>
            <a:off x="324464" y="224879"/>
            <a:ext cx="7688319"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Learning Rate Scheduling</a:t>
            </a:r>
            <a:endParaRPr lang="ko-KR" altLang="en-US" sz="4400" dirty="0">
              <a:latin typeface="ADLaM Display" panose="02010000000000000000" pitchFamily="2" charset="0"/>
              <a:cs typeface="ADLaM Display" panose="02010000000000000000" pitchFamily="2" charset="0"/>
            </a:endParaRPr>
          </a:p>
        </p:txBody>
      </p:sp>
      <p:pic>
        <p:nvPicPr>
          <p:cNvPr id="6" name="그림 5"/>
          <p:cNvPicPr>
            <a:picLocks noChangeAspect="1"/>
          </p:cNvPicPr>
          <p:nvPr/>
        </p:nvPicPr>
        <p:blipFill>
          <a:blip r:embed="rId2"/>
          <a:stretch>
            <a:fillRect/>
          </a:stretch>
        </p:blipFill>
        <p:spPr>
          <a:xfrm>
            <a:off x="6874789" y="1444080"/>
            <a:ext cx="3967512" cy="2248214"/>
          </a:xfrm>
          <a:prstGeom prst="rect">
            <a:avLst/>
          </a:prstGeom>
        </p:spPr>
      </p:pic>
      <p:pic>
        <p:nvPicPr>
          <p:cNvPr id="7" name="그림 6"/>
          <p:cNvPicPr>
            <a:picLocks noChangeAspect="1"/>
          </p:cNvPicPr>
          <p:nvPr/>
        </p:nvPicPr>
        <p:blipFill>
          <a:blip r:embed="rId3"/>
          <a:stretch>
            <a:fillRect/>
          </a:stretch>
        </p:blipFill>
        <p:spPr>
          <a:xfrm>
            <a:off x="1072566" y="1444079"/>
            <a:ext cx="3096057" cy="2248214"/>
          </a:xfrm>
          <a:prstGeom prst="rect">
            <a:avLst/>
          </a:prstGeom>
        </p:spPr>
      </p:pic>
      <p:sp>
        <p:nvSpPr>
          <p:cNvPr id="8" name="오른쪽 화살표 7"/>
          <p:cNvSpPr/>
          <p:nvPr/>
        </p:nvSpPr>
        <p:spPr>
          <a:xfrm>
            <a:off x="5178620" y="2372309"/>
            <a:ext cx="818147" cy="391752"/>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 name="Rectangle 2"/>
          <p:cNvSpPr>
            <a:spLocks noChangeArrowheads="1"/>
          </p:cNvSpPr>
          <p:nvPr/>
        </p:nvSpPr>
        <p:spPr bwMode="auto">
          <a:xfrm>
            <a:off x="1072566" y="4150989"/>
            <a:ext cx="999450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1" i="0" u="none" strike="noStrike" cap="none" normalizeH="0" baseline="0" dirty="0" err="1">
                <a:ln>
                  <a:noFill/>
                </a:ln>
                <a:solidFill>
                  <a:schemeClr val="tx1"/>
                </a:solidFill>
                <a:effectLst/>
                <a:latin typeface="Arial" panose="020B0604020202020204" pitchFamily="34" charset="0"/>
              </a:rPr>
              <a:t>More</a:t>
            </a:r>
            <a:r>
              <a:rPr kumimoji="0" lang="ko-KR" altLang="ko-KR" sz="2000" b="1" i="0" u="none" strike="noStrike" cap="none" normalizeH="0" baseline="0" dirty="0">
                <a:ln>
                  <a:noFill/>
                </a:ln>
                <a:solidFill>
                  <a:schemeClr val="tx1"/>
                </a:solidFill>
                <a:effectLst/>
                <a:latin typeface="Arial" panose="020B0604020202020204" pitchFamily="34" charset="0"/>
              </a:rPr>
              <a:t> </a:t>
            </a:r>
            <a:r>
              <a:rPr kumimoji="0" lang="ko-KR" altLang="ko-KR" sz="2000" b="1" i="0" u="none" strike="noStrike" cap="none" normalizeH="0" baseline="0" dirty="0" err="1">
                <a:ln>
                  <a:noFill/>
                </a:ln>
                <a:solidFill>
                  <a:schemeClr val="tx1"/>
                </a:solidFill>
                <a:effectLst/>
                <a:latin typeface="Arial" panose="020B0604020202020204" pitchFamily="34" charset="0"/>
              </a:rPr>
              <a:t>gradual</a:t>
            </a:r>
            <a:r>
              <a:rPr kumimoji="0" lang="ko-KR" altLang="ko-KR" sz="2000" b="1" i="0" u="none" strike="noStrike" cap="none" normalizeH="0" baseline="0" dirty="0">
                <a:ln>
                  <a:noFill/>
                </a:ln>
                <a:solidFill>
                  <a:schemeClr val="tx1"/>
                </a:solidFill>
                <a:effectLst/>
                <a:latin typeface="Arial" panose="020B0604020202020204" pitchFamily="34" charset="0"/>
              </a:rPr>
              <a:t> </a:t>
            </a:r>
            <a:r>
              <a:rPr kumimoji="0" lang="ko-KR" altLang="ko-KR" sz="2000" b="1" i="0" u="none" strike="noStrike" cap="none" normalizeH="0" baseline="0" dirty="0" err="1">
                <a:ln>
                  <a:noFill/>
                </a:ln>
                <a:solidFill>
                  <a:schemeClr val="tx1"/>
                </a:solidFill>
                <a:effectLst/>
                <a:latin typeface="Arial" panose="020B0604020202020204" pitchFamily="34" charset="0"/>
              </a:rPr>
              <a:t>learning</a:t>
            </a:r>
            <a:r>
              <a:rPr kumimoji="0" lang="ko-KR" altLang="ko-KR" sz="2000" b="1" i="0" u="none" strike="noStrike" cap="none" normalizeH="0" baseline="0" dirty="0">
                <a:ln>
                  <a:noFill/>
                </a:ln>
                <a:solidFill>
                  <a:schemeClr val="tx1"/>
                </a:solidFill>
                <a:effectLst/>
                <a:latin typeface="Arial" panose="020B0604020202020204" pitchFamily="34" charset="0"/>
              </a:rPr>
              <a:t> </a:t>
            </a:r>
            <a:r>
              <a:rPr kumimoji="0" lang="ko-KR" altLang="ko-KR" sz="2000" b="1" i="0" u="none" strike="noStrike" cap="none" normalizeH="0" baseline="0" dirty="0" err="1">
                <a:ln>
                  <a:noFill/>
                </a:ln>
                <a:solidFill>
                  <a:schemeClr val="tx1"/>
                </a:solidFill>
                <a:effectLst/>
                <a:latin typeface="Arial" panose="020B0604020202020204" pitchFamily="34" charset="0"/>
              </a:rPr>
              <a:t>rate</a:t>
            </a:r>
            <a:r>
              <a:rPr kumimoji="0" lang="ko-KR" altLang="ko-KR" sz="2000" b="1" i="0" u="none" strike="noStrike" cap="none" normalizeH="0" baseline="0" dirty="0">
                <a:ln>
                  <a:noFill/>
                </a:ln>
                <a:solidFill>
                  <a:schemeClr val="tx1"/>
                </a:solidFill>
                <a:effectLst/>
                <a:latin typeface="Arial" panose="020B0604020202020204" pitchFamily="34" charset="0"/>
              </a:rPr>
              <a:t> </a:t>
            </a:r>
            <a:r>
              <a:rPr kumimoji="0" lang="ko-KR" altLang="ko-KR" sz="2000" b="1" i="0" u="none" strike="noStrike" cap="none" normalizeH="0" baseline="0" dirty="0" err="1">
                <a:ln>
                  <a:noFill/>
                </a:ln>
                <a:solidFill>
                  <a:schemeClr val="tx1"/>
                </a:solidFill>
                <a:effectLst/>
                <a:latin typeface="Arial" panose="020B0604020202020204" pitchFamily="34" charset="0"/>
              </a:rPr>
              <a:t>decay</a:t>
            </a:r>
            <a:r>
              <a:rPr kumimoji="0" lang="ko-KR" altLang="ko-KR" sz="2000" b="0" i="0" u="none" strike="noStrike" cap="none" normalizeH="0" baseline="0" dirty="0">
                <a:ln>
                  <a:noFill/>
                </a:ln>
                <a:solidFill>
                  <a:schemeClr val="tx1"/>
                </a:solidFill>
                <a:effectLst/>
                <a:latin typeface="Arial" panose="020B0604020202020204" pitchFamily="34" charset="0"/>
              </a:rPr>
              <a:t>:</a:t>
            </a:r>
            <a:br>
              <a:rPr kumimoji="0" lang="ko-KR" altLang="ko-KR" sz="2000" b="0" i="0" u="none" strike="noStrike" cap="none" normalizeH="0" baseline="0" dirty="0">
                <a:ln>
                  <a:noFill/>
                </a:ln>
                <a:solidFill>
                  <a:schemeClr val="tx1"/>
                </a:solidFill>
                <a:effectLst/>
                <a:latin typeface="Arial" panose="020B0604020202020204" pitchFamily="34" charset="0"/>
              </a:rPr>
            </a:br>
            <a:r>
              <a:rPr kumimoji="0" lang="ko-KR" altLang="ko-KR" sz="2000" b="0" i="0" u="none" strike="noStrike" cap="none" normalizeH="0" baseline="0" dirty="0" err="1">
                <a:ln>
                  <a:noFill/>
                </a:ln>
                <a:solidFill>
                  <a:schemeClr val="tx1"/>
                </a:solidFill>
                <a:effectLst/>
                <a:latin typeface="Arial" panose="020B0604020202020204" pitchFamily="34" charset="0"/>
              </a:rPr>
              <a:t>Switching</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from</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Unicode MS"/>
              </a:rPr>
              <a:t>pow</a:t>
            </a:r>
            <a:r>
              <a:rPr kumimoji="0" lang="ko-KR" altLang="ko-KR" sz="2000" b="0" i="0" u="none" strike="noStrike" cap="none" normalizeH="0" baseline="0" dirty="0">
                <a:ln>
                  <a:noFill/>
                </a:ln>
                <a:solidFill>
                  <a:schemeClr val="tx1"/>
                </a:solidFill>
                <a:effectLst/>
                <a:latin typeface="Arial Unicode MS"/>
              </a:rPr>
              <a:t>(0.2, </a:t>
            </a:r>
            <a:r>
              <a:rPr kumimoji="0" lang="ko-KR" altLang="ko-KR" sz="2000" b="0" i="0" u="none" strike="noStrike" cap="none" normalizeH="0" baseline="0" dirty="0" err="1">
                <a:ln>
                  <a:noFill/>
                </a:ln>
                <a:solidFill>
                  <a:schemeClr val="tx1"/>
                </a:solidFill>
                <a:effectLst/>
                <a:latin typeface="Arial Unicode MS"/>
              </a:rPr>
              <a:t>optin_factor</a:t>
            </a:r>
            <a:r>
              <a:rPr kumimoji="0" lang="ko-KR" altLang="ko-KR" sz="2000" b="0" i="0" u="none" strike="noStrike" cap="none" normalizeH="0" baseline="0" dirty="0">
                <a:ln>
                  <a:noFill/>
                </a:ln>
                <a:solidFill>
                  <a:schemeClr val="tx1"/>
                </a:solidFill>
                <a:effectLst/>
                <a:latin typeface="Arial Unicode MS"/>
              </a:rPr>
              <a:t>)</a:t>
            </a:r>
            <a:r>
              <a:rPr kumimoji="0" lang="ko-KR" altLang="ko-KR" sz="2000" b="0" i="0" u="none" strike="noStrike" cap="none" normalizeH="0" baseline="0" dirty="0">
                <a:ln>
                  <a:noFill/>
                </a:ln>
                <a:solidFill>
                  <a:schemeClr val="tx1"/>
                </a:solidFill>
                <a:effectLst/>
              </a:rPr>
              <a:t> </a:t>
            </a:r>
            <a:r>
              <a:rPr kumimoji="0" lang="ko-KR" altLang="ko-KR" sz="2000" b="0" i="0" u="none" strike="noStrike" cap="none" normalizeH="0" baseline="0" dirty="0" err="1">
                <a:ln>
                  <a:noFill/>
                </a:ln>
                <a:solidFill>
                  <a:schemeClr val="tx1"/>
                </a:solidFill>
                <a:effectLst/>
              </a:rPr>
              <a:t>to</a:t>
            </a:r>
            <a:r>
              <a:rPr kumimoji="0" lang="ko-KR" altLang="ko-KR" sz="2000" b="0" i="0" u="none" strike="noStrike" cap="none" normalizeH="0" baseline="0" dirty="0">
                <a:ln>
                  <a:noFill/>
                </a:ln>
                <a:solidFill>
                  <a:schemeClr val="tx1"/>
                </a:solidFill>
                <a:effectLst/>
              </a:rPr>
              <a:t> </a:t>
            </a:r>
            <a:r>
              <a:rPr kumimoji="0" lang="ko-KR" altLang="ko-KR" sz="2000" b="0" i="0" u="none" strike="noStrike" cap="none" normalizeH="0" baseline="0" dirty="0" err="1">
                <a:ln>
                  <a:noFill/>
                </a:ln>
                <a:solidFill>
                  <a:schemeClr val="tx1"/>
                </a:solidFill>
                <a:effectLst/>
                <a:latin typeface="Arial Unicode MS"/>
              </a:rPr>
              <a:t>pow</a:t>
            </a:r>
            <a:r>
              <a:rPr kumimoji="0" lang="ko-KR" altLang="ko-KR" sz="2000" b="0" i="0" u="none" strike="noStrike" cap="none" normalizeH="0" baseline="0" dirty="0">
                <a:ln>
                  <a:noFill/>
                </a:ln>
                <a:solidFill>
                  <a:schemeClr val="tx1"/>
                </a:solidFill>
                <a:effectLst/>
                <a:latin typeface="Arial Unicode MS"/>
              </a:rPr>
              <a:t>(0.3, </a:t>
            </a:r>
            <a:r>
              <a:rPr kumimoji="0" lang="ko-KR" altLang="ko-KR" sz="2000" b="0" i="0" u="none" strike="noStrike" cap="none" normalizeH="0" baseline="0" dirty="0" err="1">
                <a:ln>
                  <a:noFill/>
                </a:ln>
                <a:solidFill>
                  <a:schemeClr val="tx1"/>
                </a:solidFill>
                <a:effectLst/>
                <a:latin typeface="Arial Unicode MS"/>
              </a:rPr>
              <a:t>optin_factor</a:t>
            </a:r>
            <a:r>
              <a:rPr kumimoji="0" lang="ko-KR" altLang="ko-KR" sz="2000" b="0" i="0" u="none" strike="noStrike" cap="none" normalizeH="0" baseline="0" dirty="0">
                <a:ln>
                  <a:noFill/>
                </a:ln>
                <a:solidFill>
                  <a:schemeClr val="tx1"/>
                </a:solidFill>
                <a:effectLst/>
                <a:latin typeface="Arial Unicode MS"/>
              </a:rPr>
              <a:t>)</a:t>
            </a:r>
            <a:r>
              <a:rPr kumimoji="0" lang="ko-KR" altLang="ko-KR" sz="2000" b="0" i="0" u="none" strike="noStrike" cap="none" normalizeH="0" baseline="0" dirty="0">
                <a:ln>
                  <a:noFill/>
                </a:ln>
                <a:solidFill>
                  <a:schemeClr val="tx1"/>
                </a:solidFill>
                <a:effectLst/>
              </a:rPr>
              <a:t> </a:t>
            </a:r>
            <a:r>
              <a:rPr kumimoji="0" lang="ko-KR" altLang="ko-KR" sz="2000" b="0" i="0" u="none" strike="noStrike" cap="none" normalizeH="0" baseline="0" dirty="0" err="1">
                <a:ln>
                  <a:noFill/>
                </a:ln>
                <a:solidFill>
                  <a:schemeClr val="tx1"/>
                </a:solidFill>
                <a:effectLst/>
              </a:rPr>
              <a:t>slows</a:t>
            </a:r>
            <a:r>
              <a:rPr kumimoji="0" lang="ko-KR" altLang="ko-KR" sz="2000" b="0" i="0" u="none" strike="noStrike" cap="none" normalizeH="0" baseline="0" dirty="0">
                <a:ln>
                  <a:noFill/>
                </a:ln>
                <a:solidFill>
                  <a:schemeClr val="tx1"/>
                </a:solidFill>
                <a:effectLst/>
              </a:rPr>
              <a:t> </a:t>
            </a:r>
            <a:r>
              <a:rPr kumimoji="0" lang="ko-KR" altLang="ko-KR" sz="2000" b="0" i="0" u="none" strike="noStrike" cap="none" normalizeH="0" baseline="0" dirty="0" err="1">
                <a:ln>
                  <a:noFill/>
                </a:ln>
                <a:solidFill>
                  <a:schemeClr val="tx1"/>
                </a:solidFill>
                <a:effectLst/>
              </a:rPr>
              <a:t>down</a:t>
            </a:r>
            <a:r>
              <a:rPr kumimoji="0" lang="ko-KR" altLang="ko-KR" sz="2000" b="0" i="0" u="none" strike="noStrike" cap="none" normalizeH="0" baseline="0" dirty="0">
                <a:ln>
                  <a:noFill/>
                </a:ln>
                <a:solidFill>
                  <a:schemeClr val="tx1"/>
                </a:solidFill>
                <a:effectLst/>
              </a:rPr>
              <a:t> </a:t>
            </a:r>
            <a:r>
              <a:rPr kumimoji="0" lang="ko-KR" altLang="ko-KR" sz="2000" b="0" i="0" u="none" strike="noStrike" cap="none" normalizeH="0" baseline="0" dirty="0" err="1">
                <a:ln>
                  <a:noFill/>
                </a:ln>
                <a:solidFill>
                  <a:schemeClr val="tx1"/>
                </a:solidFill>
                <a:effectLst/>
              </a:rPr>
              <a:t>the</a:t>
            </a:r>
            <a:r>
              <a:rPr kumimoji="0" lang="ko-KR" altLang="ko-KR" sz="2000" b="0" i="0" u="none" strike="noStrike" cap="none" normalizeH="0" baseline="0" dirty="0">
                <a:ln>
                  <a:noFill/>
                </a:ln>
                <a:solidFill>
                  <a:schemeClr val="tx1"/>
                </a:solidFill>
                <a:effectLst/>
              </a:rPr>
              <a:t> </a:t>
            </a:r>
            <a:r>
              <a:rPr kumimoji="0" lang="ko-KR" altLang="ko-KR" sz="2000" b="0" i="0" u="none" strike="noStrike" cap="none" normalizeH="0" baseline="0" dirty="0" err="1">
                <a:ln>
                  <a:noFill/>
                </a:ln>
                <a:solidFill>
                  <a:schemeClr val="tx1"/>
                </a:solidFill>
                <a:effectLst/>
              </a:rPr>
              <a:t>learning</a:t>
            </a:r>
            <a:r>
              <a:rPr kumimoji="0" lang="ko-KR" altLang="ko-KR" sz="2000" b="0" i="0" u="none" strike="noStrike" cap="none" normalizeH="0" baseline="0" dirty="0">
                <a:ln>
                  <a:noFill/>
                </a:ln>
                <a:solidFill>
                  <a:schemeClr val="tx1"/>
                </a:solidFill>
                <a:effectLst/>
              </a:rPr>
              <a:t> </a:t>
            </a:r>
            <a:r>
              <a:rPr kumimoji="0" lang="ko-KR" altLang="ko-KR" sz="2000" b="0" i="0" u="none" strike="noStrike" cap="none" normalizeH="0" baseline="0" dirty="0" err="1">
                <a:ln>
                  <a:noFill/>
                </a:ln>
                <a:solidFill>
                  <a:schemeClr val="tx1"/>
                </a:solidFill>
                <a:effectLst/>
              </a:rPr>
              <a:t>rate</a:t>
            </a:r>
            <a:r>
              <a:rPr kumimoji="0" lang="ko-KR" altLang="ko-KR" sz="2000" b="0" i="0" u="none" strike="noStrike" cap="none" normalizeH="0" baseline="0" dirty="0">
                <a:ln>
                  <a:noFill/>
                </a:ln>
                <a:solidFill>
                  <a:schemeClr val="tx1"/>
                </a:solidFill>
                <a:effectLst/>
              </a:rPr>
              <a:t> </a:t>
            </a:r>
            <a:r>
              <a:rPr kumimoji="0" lang="ko-KR" altLang="ko-KR" sz="2000" b="0" i="0" u="none" strike="noStrike" cap="none" normalizeH="0" baseline="0" dirty="0" err="1">
                <a:ln>
                  <a:noFill/>
                </a:ln>
                <a:solidFill>
                  <a:schemeClr val="tx1"/>
                </a:solidFill>
                <a:effectLst/>
              </a:rPr>
              <a:t>reduction</a:t>
            </a:r>
            <a:r>
              <a:rPr kumimoji="0" lang="ko-KR" altLang="ko-KR" sz="2000" b="0" i="0" u="none" strike="noStrike" cap="none" normalizeH="0" baseline="0" dirty="0">
                <a:ln>
                  <a:noFill/>
                </a:ln>
                <a:solidFill>
                  <a:schemeClr val="tx1"/>
                </a:solidFill>
                <a:effectLst/>
              </a:rPr>
              <a:t>, </a:t>
            </a:r>
            <a:r>
              <a:rPr kumimoji="0" lang="ko-KR" altLang="ko-KR" sz="2000" b="0" i="0" u="none" strike="noStrike" cap="none" normalizeH="0" baseline="0" dirty="0" err="1">
                <a:ln>
                  <a:noFill/>
                </a:ln>
                <a:solidFill>
                  <a:schemeClr val="tx1"/>
                </a:solidFill>
                <a:effectLst/>
              </a:rPr>
              <a:t>preventing</a:t>
            </a:r>
            <a:r>
              <a:rPr kumimoji="0" lang="ko-KR" altLang="ko-KR" sz="2000" b="0" i="0" u="none" strike="noStrike" cap="none" normalizeH="0" baseline="0" dirty="0">
                <a:ln>
                  <a:noFill/>
                </a:ln>
                <a:solidFill>
                  <a:schemeClr val="tx1"/>
                </a:solidFill>
                <a:effectLst/>
              </a:rPr>
              <a:t> </a:t>
            </a:r>
            <a:r>
              <a:rPr kumimoji="0" lang="ko-KR" altLang="ko-KR" sz="2000" b="0" i="0" u="none" strike="noStrike" cap="none" normalizeH="0" baseline="0" dirty="0" err="1">
                <a:ln>
                  <a:noFill/>
                </a:ln>
                <a:solidFill>
                  <a:schemeClr val="tx1"/>
                </a:solidFill>
                <a:effectLst/>
              </a:rPr>
              <a:t>the</a:t>
            </a:r>
            <a:r>
              <a:rPr kumimoji="0" lang="ko-KR" altLang="ko-KR" sz="2000" b="0" i="0" u="none" strike="noStrike" cap="none" normalizeH="0" baseline="0" dirty="0">
                <a:ln>
                  <a:noFill/>
                </a:ln>
                <a:solidFill>
                  <a:schemeClr val="tx1"/>
                </a:solidFill>
                <a:effectLst/>
              </a:rPr>
              <a:t> </a:t>
            </a:r>
            <a:r>
              <a:rPr kumimoji="0" lang="ko-KR" altLang="ko-KR" sz="2000" b="0" i="0" u="none" strike="noStrike" cap="none" normalizeH="0" baseline="0" dirty="0" err="1">
                <a:ln>
                  <a:noFill/>
                </a:ln>
                <a:solidFill>
                  <a:schemeClr val="tx1"/>
                </a:solidFill>
                <a:effectLst/>
              </a:rPr>
              <a:t>rapid</a:t>
            </a:r>
            <a:r>
              <a:rPr kumimoji="0" lang="ko-KR" altLang="ko-KR" sz="2000" b="0" i="0" u="none" strike="noStrike" cap="none" normalizeH="0" baseline="0" dirty="0">
                <a:ln>
                  <a:noFill/>
                </a:ln>
                <a:solidFill>
                  <a:schemeClr val="tx1"/>
                </a:solidFill>
                <a:effectLst/>
              </a:rPr>
              <a:t> </a:t>
            </a:r>
            <a:r>
              <a:rPr kumimoji="0" lang="ko-KR" altLang="ko-KR" sz="2000" b="0" i="0" u="none" strike="noStrike" cap="none" normalizeH="0" baseline="0" dirty="0" err="1">
                <a:ln>
                  <a:noFill/>
                </a:ln>
                <a:solidFill>
                  <a:schemeClr val="tx1"/>
                </a:solidFill>
                <a:effectLst/>
              </a:rPr>
              <a:t>decrease</a:t>
            </a:r>
            <a:r>
              <a:rPr kumimoji="0" lang="ko-KR" altLang="ko-KR" sz="2000" b="0" i="0" u="none" strike="noStrike" cap="none" normalizeH="0" baseline="0" dirty="0">
                <a:ln>
                  <a:noFill/>
                </a:ln>
                <a:solidFill>
                  <a:schemeClr val="tx1"/>
                </a:solidFill>
                <a:effectLst/>
              </a:rPr>
              <a:t> </a:t>
            </a:r>
            <a:r>
              <a:rPr kumimoji="0" lang="ko-KR" altLang="ko-KR" sz="2000" b="0" i="0" u="none" strike="noStrike" cap="none" normalizeH="0" baseline="0" dirty="0" err="1">
                <a:ln>
                  <a:noFill/>
                </a:ln>
                <a:solidFill>
                  <a:schemeClr val="tx1"/>
                </a:solidFill>
                <a:effectLst/>
              </a:rPr>
              <a:t>in</a:t>
            </a:r>
            <a:r>
              <a:rPr kumimoji="0" lang="ko-KR" altLang="ko-KR" sz="2000" b="0" i="0" u="none" strike="noStrike" cap="none" normalizeH="0" baseline="0" dirty="0">
                <a:ln>
                  <a:noFill/>
                </a:ln>
                <a:solidFill>
                  <a:schemeClr val="tx1"/>
                </a:solidFill>
                <a:effectLst/>
              </a:rPr>
              <a:t> </a:t>
            </a:r>
            <a:r>
              <a:rPr kumimoji="0" lang="ko-KR" altLang="ko-KR" sz="2000" b="0" i="0" u="none" strike="noStrike" cap="none" normalizeH="0" baseline="0" dirty="0" err="1">
                <a:ln>
                  <a:noFill/>
                </a:ln>
                <a:solidFill>
                  <a:schemeClr val="tx1"/>
                </a:solidFill>
                <a:effectLst/>
              </a:rPr>
              <a:t>training</a:t>
            </a:r>
            <a:r>
              <a:rPr kumimoji="0" lang="ko-KR" altLang="ko-KR" sz="2000" b="0" i="0" u="none" strike="noStrike" cap="none" normalizeH="0" baseline="0" dirty="0">
                <a:ln>
                  <a:noFill/>
                </a:ln>
                <a:solidFill>
                  <a:schemeClr val="tx1"/>
                </a:solidFill>
                <a:effectLst/>
              </a:rPr>
              <a:t> </a:t>
            </a:r>
            <a:r>
              <a:rPr kumimoji="0" lang="ko-KR" altLang="ko-KR" sz="2000" b="0" i="0" u="none" strike="noStrike" cap="none" normalizeH="0" baseline="0" dirty="0" err="1">
                <a:ln>
                  <a:noFill/>
                </a:ln>
                <a:solidFill>
                  <a:schemeClr val="tx1"/>
                </a:solidFill>
                <a:effectLst/>
              </a:rPr>
              <a:t>speed</a:t>
            </a:r>
            <a:r>
              <a:rPr kumimoji="0" lang="ko-KR" altLang="ko-KR" sz="2000" b="0" i="0" u="none" strike="noStrike" cap="none" normalizeH="0" baseline="0" dirty="0">
                <a:ln>
                  <a:noFill/>
                </a:ln>
                <a:solidFill>
                  <a:schemeClr val="tx1"/>
                </a:solidFill>
                <a:effectLst/>
              </a:rPr>
              <a:t> </a:t>
            </a:r>
            <a:r>
              <a:rPr kumimoji="0" lang="ko-KR" altLang="ko-KR" sz="2000" b="0" i="0" u="none" strike="noStrike" cap="none" normalizeH="0" baseline="0" dirty="0" err="1">
                <a:ln>
                  <a:noFill/>
                </a:ln>
                <a:solidFill>
                  <a:schemeClr val="tx1"/>
                </a:solidFill>
                <a:effectLst/>
              </a:rPr>
              <a:t>during</a:t>
            </a:r>
            <a:r>
              <a:rPr kumimoji="0" lang="ko-KR" altLang="ko-KR" sz="2000" b="0" i="0" u="none" strike="noStrike" cap="none" normalizeH="0" baseline="0" dirty="0">
                <a:ln>
                  <a:noFill/>
                </a:ln>
                <a:solidFill>
                  <a:schemeClr val="tx1"/>
                </a:solidFill>
                <a:effectLst/>
              </a:rPr>
              <a:t> </a:t>
            </a:r>
            <a:r>
              <a:rPr kumimoji="0" lang="ko-KR" altLang="ko-KR" sz="2000" b="0" i="0" u="none" strike="noStrike" cap="none" normalizeH="0" baseline="0" dirty="0" err="1">
                <a:ln>
                  <a:noFill/>
                </a:ln>
                <a:solidFill>
                  <a:schemeClr val="tx1"/>
                </a:solidFill>
                <a:effectLst/>
              </a:rPr>
              <a:t>later</a:t>
            </a:r>
            <a:r>
              <a:rPr kumimoji="0" lang="ko-KR" altLang="ko-KR" sz="2000" b="0" i="0" u="none" strike="noStrike" cap="none" normalizeH="0" baseline="0" dirty="0">
                <a:ln>
                  <a:noFill/>
                </a:ln>
                <a:solidFill>
                  <a:schemeClr val="tx1"/>
                </a:solidFill>
                <a:effectLst/>
              </a:rPr>
              <a:t> </a:t>
            </a:r>
            <a:r>
              <a:rPr kumimoji="0" lang="ko-KR" altLang="ko-KR" sz="2000" b="0" i="0" u="none" strike="noStrike" cap="none" normalizeH="0" baseline="0" dirty="0" err="1">
                <a:ln>
                  <a:noFill/>
                </a:ln>
                <a:solidFill>
                  <a:schemeClr val="tx1"/>
                </a:solidFill>
                <a:effectLst/>
              </a:rPr>
              <a:t>stages</a:t>
            </a:r>
            <a:r>
              <a:rPr kumimoji="0" lang="ko-KR" altLang="ko-KR" sz="2000" b="0" i="0" u="none" strike="noStrike" cap="none" normalizeH="0" baseline="0" dirty="0">
                <a:ln>
                  <a:noFill/>
                </a:ln>
                <a:solidFill>
                  <a:schemeClr val="tx1"/>
                </a:solidFill>
                <a:effectLst/>
              </a:rPr>
              <a:t>.</a:t>
            </a:r>
            <a:endParaRPr kumimoji="0" lang="ko-KR" altLang="ko-K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1" i="0" u="none" strike="noStrike" cap="none" normalizeH="0" baseline="0" dirty="0" err="1">
                <a:ln>
                  <a:noFill/>
                </a:ln>
                <a:solidFill>
                  <a:schemeClr val="tx1"/>
                </a:solidFill>
                <a:effectLst/>
                <a:latin typeface="Arial" panose="020B0604020202020204" pitchFamily="34" charset="0"/>
              </a:rPr>
              <a:t>Increased</a:t>
            </a:r>
            <a:r>
              <a:rPr kumimoji="0" lang="ko-KR" altLang="ko-KR" sz="2000" b="1" i="0" u="none" strike="noStrike" cap="none" normalizeH="0" baseline="0" dirty="0">
                <a:ln>
                  <a:noFill/>
                </a:ln>
                <a:solidFill>
                  <a:schemeClr val="tx1"/>
                </a:solidFill>
                <a:effectLst/>
                <a:latin typeface="Arial" panose="020B0604020202020204" pitchFamily="34" charset="0"/>
              </a:rPr>
              <a:t> </a:t>
            </a:r>
            <a:r>
              <a:rPr kumimoji="0" lang="ko-KR" altLang="ko-KR" sz="2000" b="1" i="0" u="none" strike="noStrike" cap="none" normalizeH="0" baseline="0" dirty="0" err="1">
                <a:ln>
                  <a:noFill/>
                </a:ln>
                <a:solidFill>
                  <a:schemeClr val="tx1"/>
                </a:solidFill>
                <a:effectLst/>
                <a:latin typeface="Arial" panose="020B0604020202020204" pitchFamily="34" charset="0"/>
              </a:rPr>
              <a:t>training</a:t>
            </a:r>
            <a:r>
              <a:rPr kumimoji="0" lang="ko-KR" altLang="ko-KR" sz="2000" b="1" i="0" u="none" strike="noStrike" cap="none" normalizeH="0" baseline="0" dirty="0">
                <a:ln>
                  <a:noFill/>
                </a:ln>
                <a:solidFill>
                  <a:schemeClr val="tx1"/>
                </a:solidFill>
                <a:effectLst/>
                <a:latin typeface="Arial" panose="020B0604020202020204" pitchFamily="34" charset="0"/>
              </a:rPr>
              <a:t> </a:t>
            </a:r>
            <a:r>
              <a:rPr kumimoji="0" lang="ko-KR" altLang="ko-KR" sz="2000" b="1" i="0" u="none" strike="noStrike" cap="none" normalizeH="0" baseline="0" dirty="0" err="1">
                <a:ln>
                  <a:noFill/>
                </a:ln>
                <a:solidFill>
                  <a:schemeClr val="tx1"/>
                </a:solidFill>
                <a:effectLst/>
                <a:latin typeface="Arial" panose="020B0604020202020204" pitchFamily="34" charset="0"/>
              </a:rPr>
              <a:t>stability</a:t>
            </a:r>
            <a:r>
              <a:rPr kumimoji="0" lang="ko-KR" altLang="ko-KR" sz="2000" b="0" i="0" u="none" strike="noStrike" cap="none" normalizeH="0" baseline="0" dirty="0">
                <a:ln>
                  <a:noFill/>
                </a:ln>
                <a:solidFill>
                  <a:schemeClr val="tx1"/>
                </a:solidFill>
                <a:effectLst/>
                <a:latin typeface="Arial" panose="020B0604020202020204" pitchFamily="34" charset="0"/>
              </a:rPr>
              <a:t>:</a:t>
            </a:r>
            <a:r>
              <a:rPr kumimoji="0" lang="en-US" altLang="ko-KR" sz="2000" b="0" i="0" u="none" strike="noStrike" cap="none" normalizeH="0" baseline="0" dirty="0">
                <a:ln>
                  <a:noFill/>
                </a:ln>
                <a:solidFill>
                  <a:schemeClr val="tx1"/>
                </a:solidFill>
                <a:effectLst/>
                <a:latin typeface="Arial" panose="020B0604020202020204" pitchFamily="34" charset="0"/>
              </a:rPr>
              <a:t>	</a:t>
            </a:r>
            <a:br>
              <a:rPr kumimoji="0" lang="ko-KR" altLang="ko-KR" sz="2000" b="0" i="0" u="none" strike="noStrike" cap="none" normalizeH="0" baseline="0" dirty="0">
                <a:ln>
                  <a:noFill/>
                </a:ln>
                <a:solidFill>
                  <a:schemeClr val="tx1"/>
                </a:solidFill>
                <a:effectLst/>
                <a:latin typeface="Arial" panose="020B0604020202020204" pitchFamily="34" charset="0"/>
              </a:rPr>
            </a:br>
            <a:r>
              <a:rPr kumimoji="0" lang="ko-KR" altLang="ko-KR" sz="2000" b="0" i="0" u="none" strike="noStrike" cap="none" normalizeH="0" baseline="0" dirty="0">
                <a:ln>
                  <a:noFill/>
                </a:ln>
                <a:solidFill>
                  <a:schemeClr val="tx1"/>
                </a:solidFill>
                <a:effectLst/>
                <a:latin typeface="Arial" panose="020B0604020202020204" pitchFamily="34" charset="0"/>
              </a:rPr>
              <a:t>With </a:t>
            </a:r>
            <a:r>
              <a:rPr kumimoji="0" lang="ko-KR" altLang="ko-KR" sz="2000" b="0" i="0" u="none" strike="noStrike" cap="none" normalizeH="0" baseline="0" dirty="0" err="1">
                <a:ln>
                  <a:noFill/>
                </a:ln>
                <a:solidFill>
                  <a:schemeClr val="tx1"/>
                </a:solidFill>
                <a:effectLst/>
                <a:latin typeface="Arial" panose="020B0604020202020204" pitchFamily="34" charset="0"/>
              </a:rPr>
              <a:t>the</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slower</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learning</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rate</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decay</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in</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the</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new</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code</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the</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model</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can</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continue</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making</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updates</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in</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the</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later</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stages</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preventing</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premature</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stopping</a:t>
            </a:r>
            <a:r>
              <a:rPr kumimoji="0" lang="ko-KR" altLang="ko-KR" sz="2000" b="0" i="0" u="none" strike="noStrike" cap="none" normalizeH="0" baseline="0" dirty="0">
                <a:ln>
                  <a:noFill/>
                </a:ln>
                <a:solidFill>
                  <a:schemeClr val="tx1"/>
                </a:solidFill>
                <a:effectLst/>
                <a:latin typeface="Arial" panose="020B0604020202020204" pitchFamily="34" charset="0"/>
              </a:rPr>
              <a:t> and </a:t>
            </a:r>
            <a:r>
              <a:rPr kumimoji="0" lang="ko-KR" altLang="ko-KR" sz="2000" b="0" i="0" u="none" strike="noStrike" cap="none" normalizeH="0" baseline="0" dirty="0" err="1">
                <a:ln>
                  <a:noFill/>
                </a:ln>
                <a:solidFill>
                  <a:schemeClr val="tx1"/>
                </a:solidFill>
                <a:effectLst/>
                <a:latin typeface="Arial" panose="020B0604020202020204" pitchFamily="34" charset="0"/>
              </a:rPr>
              <a:t>improving</a:t>
            </a:r>
            <a:r>
              <a:rPr kumimoji="0" lang="ko-KR" altLang="ko-KR" sz="2000" b="0" i="0" u="none" strike="noStrike" cap="none" normalizeH="0" baseline="0" dirty="0">
                <a:ln>
                  <a:noFill/>
                </a:ln>
                <a:solidFill>
                  <a:schemeClr val="tx1"/>
                </a:solidFill>
                <a:effectLst/>
                <a:latin typeface="Arial" panose="020B0604020202020204" pitchFamily="34" charset="0"/>
              </a:rPr>
              <a:t> </a:t>
            </a:r>
            <a:r>
              <a:rPr kumimoji="0" lang="ko-KR" altLang="ko-KR" sz="2000" b="0" i="0" u="none" strike="noStrike" cap="none" normalizeH="0" baseline="0" dirty="0" err="1">
                <a:ln>
                  <a:noFill/>
                </a:ln>
                <a:solidFill>
                  <a:schemeClr val="tx1"/>
                </a:solidFill>
                <a:effectLst/>
                <a:latin typeface="Arial" panose="020B0604020202020204" pitchFamily="34" charset="0"/>
              </a:rPr>
              <a:t>optimization</a:t>
            </a:r>
            <a:r>
              <a:rPr kumimoji="0" lang="ko-KR" altLang="ko-KR" sz="20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037944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4DEB5F0-0ECA-C773-918E-5753F19F8997}"/>
              </a:ext>
            </a:extLst>
          </p:cNvPr>
          <p:cNvSpPr txBox="1"/>
          <p:nvPr/>
        </p:nvSpPr>
        <p:spPr>
          <a:xfrm>
            <a:off x="324465" y="224879"/>
            <a:ext cx="5348748"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Experiment Results</a:t>
            </a:r>
            <a:endParaRPr lang="ko-KR" altLang="en-US" sz="4400" dirty="0">
              <a:latin typeface="ADLaM Display" panose="02010000000000000000" pitchFamily="2" charset="0"/>
              <a:cs typeface="ADLaM Display" panose="02010000000000000000" pitchFamily="2" charset="0"/>
            </a:endParaRPr>
          </a:p>
        </p:txBody>
      </p:sp>
      <p:sp>
        <p:nvSpPr>
          <p:cNvPr id="9" name="Rectangle 1"/>
          <p:cNvSpPr>
            <a:spLocks noChangeArrowheads="1"/>
          </p:cNvSpPr>
          <p:nvPr/>
        </p:nvSpPr>
        <p:spPr bwMode="auto">
          <a:xfrm rot="10800000" flipV="1">
            <a:off x="7721072" y="5026477"/>
            <a:ext cx="458804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a:ln>
                  <a:noFill/>
                </a:ln>
                <a:solidFill>
                  <a:schemeClr val="tx1"/>
                </a:solidFill>
                <a:effectLst/>
                <a:latin typeface="Arial" panose="020B0604020202020204" pitchFamily="34" charset="0"/>
              </a:rPr>
              <a:t>General Top-1 </a:t>
            </a:r>
            <a:r>
              <a:rPr kumimoji="0" lang="ko-KR" altLang="ko-KR" sz="1800" b="1" i="0" u="none" strike="noStrike" cap="none" normalizeH="0" baseline="0" dirty="0" err="1">
                <a:ln>
                  <a:noFill/>
                </a:ln>
                <a:solidFill>
                  <a:schemeClr val="tx1"/>
                </a:solidFill>
                <a:effectLst/>
                <a:latin typeface="Arial" panose="020B0604020202020204" pitchFamily="34" charset="0"/>
              </a:rPr>
              <a:t>Accuracy</a:t>
            </a:r>
            <a:r>
              <a:rPr kumimoji="0" lang="ko-KR" altLang="ko-KR" sz="1800" b="0" i="0" u="none" strike="noStrike" cap="none" normalizeH="0" baseline="0" dirty="0">
                <a:ln>
                  <a:noFill/>
                </a:ln>
                <a:solidFill>
                  <a:schemeClr val="tx1"/>
                </a:solidFill>
                <a:effectLst/>
                <a:latin typeface="Arial" panose="020B0604020202020204" pitchFamily="34" charset="0"/>
              </a:rPr>
              <a:t>: +0.48%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a:ln>
                  <a:noFill/>
                </a:ln>
                <a:solidFill>
                  <a:schemeClr val="tx1"/>
                </a:solidFill>
                <a:effectLst/>
                <a:latin typeface="Arial" panose="020B0604020202020204" pitchFamily="34" charset="0"/>
              </a:rPr>
              <a:t>General Top-5 </a:t>
            </a:r>
            <a:r>
              <a:rPr kumimoji="0" lang="ko-KR" altLang="ko-KR" sz="1800" b="1" i="0" u="none" strike="noStrike" cap="none" normalizeH="0" baseline="0" dirty="0" err="1">
                <a:ln>
                  <a:noFill/>
                </a:ln>
                <a:solidFill>
                  <a:schemeClr val="tx1"/>
                </a:solidFill>
                <a:effectLst/>
                <a:latin typeface="Arial" panose="020B0604020202020204" pitchFamily="34" charset="0"/>
              </a:rPr>
              <a:t>Accuracy</a:t>
            </a:r>
            <a:r>
              <a:rPr kumimoji="0" lang="ko-KR" altLang="ko-KR" sz="1800" b="0" i="0" u="none" strike="noStrike" cap="none" normalizeH="0" baseline="0" dirty="0">
                <a:ln>
                  <a:noFill/>
                </a:ln>
                <a:solidFill>
                  <a:schemeClr val="tx1"/>
                </a:solidFill>
                <a:effectLst/>
                <a:latin typeface="Arial" panose="020B0604020202020204" pitchFamily="34" charset="0"/>
              </a:rPr>
              <a:t>: +0.1</a:t>
            </a:r>
            <a:r>
              <a:rPr kumimoji="0" lang="en-US" altLang="ko-KR" sz="1800" b="0" i="0" u="none" strike="noStrike" cap="none" normalizeH="0" baseline="0" dirty="0">
                <a:ln>
                  <a:noFill/>
                </a:ln>
                <a:solidFill>
                  <a:schemeClr val="tx1"/>
                </a:solidFill>
                <a:effectLst/>
                <a:latin typeface="Arial" panose="020B0604020202020204" pitchFamily="34" charset="0"/>
              </a:rPr>
              <a:t>1</a:t>
            </a:r>
            <a:r>
              <a:rPr kumimoji="0" lang="ko-KR" altLang="ko-KR"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err="1">
                <a:ln>
                  <a:noFill/>
                </a:ln>
                <a:solidFill>
                  <a:schemeClr val="tx1"/>
                </a:solidFill>
                <a:effectLst/>
                <a:latin typeface="Arial" panose="020B0604020202020204" pitchFamily="34" charset="0"/>
              </a:rPr>
              <a:t>Superclass</a:t>
            </a:r>
            <a:r>
              <a:rPr kumimoji="0" lang="ko-KR" altLang="ko-KR" sz="1800" b="1" i="0" u="none" strike="noStrike" cap="none" normalizeH="0" baseline="0" dirty="0">
                <a:ln>
                  <a:noFill/>
                </a:ln>
                <a:solidFill>
                  <a:schemeClr val="tx1"/>
                </a:solidFill>
                <a:effectLst/>
                <a:latin typeface="Arial" panose="020B0604020202020204" pitchFamily="34" charset="0"/>
              </a:rPr>
              <a:t> Top-1 </a:t>
            </a:r>
            <a:r>
              <a:rPr kumimoji="0" lang="ko-KR" altLang="ko-KR" sz="1800" b="1" i="0" u="none" strike="noStrike" cap="none" normalizeH="0" baseline="0" dirty="0" err="1">
                <a:ln>
                  <a:noFill/>
                </a:ln>
                <a:solidFill>
                  <a:schemeClr val="tx1"/>
                </a:solidFill>
                <a:effectLst/>
                <a:latin typeface="Arial" panose="020B0604020202020204" pitchFamily="34" charset="0"/>
              </a:rPr>
              <a:t>Accuracy</a:t>
            </a:r>
            <a:r>
              <a:rPr kumimoji="0" lang="ko-KR" altLang="ko-KR" sz="1800" b="0" i="0" u="none" strike="noStrike" cap="none" normalizeH="0" baseline="0" dirty="0">
                <a:ln>
                  <a:noFill/>
                </a:ln>
                <a:solidFill>
                  <a:schemeClr val="tx1"/>
                </a:solidFill>
                <a:effectLst/>
                <a:latin typeface="Arial" panose="020B0604020202020204" pitchFamily="34" charset="0"/>
              </a:rPr>
              <a:t>: +0.49% </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65" y="1697762"/>
            <a:ext cx="7132334" cy="4480569"/>
          </a:xfrm>
          <a:prstGeom prst="rect">
            <a:avLst/>
          </a:prstGeom>
        </p:spPr>
      </p:pic>
      <p:sp>
        <p:nvSpPr>
          <p:cNvPr id="4" name="TextBox 3">
            <a:extLst>
              <a:ext uri="{FF2B5EF4-FFF2-40B4-BE49-F238E27FC236}">
                <a16:creationId xmlns:a16="http://schemas.microsoft.com/office/drawing/2014/main" id="{942D22F5-0E9B-48E7-2ACC-136581BF8819}"/>
              </a:ext>
            </a:extLst>
          </p:cNvPr>
          <p:cNvSpPr txBox="1"/>
          <p:nvPr/>
        </p:nvSpPr>
        <p:spPr>
          <a:xfrm>
            <a:off x="8191317" y="1831523"/>
            <a:ext cx="3647551" cy="369332"/>
          </a:xfrm>
          <a:prstGeom prst="rect">
            <a:avLst/>
          </a:prstGeom>
          <a:noFill/>
          <a:ln>
            <a:solidFill>
              <a:schemeClr val="tx1"/>
            </a:solidFill>
          </a:ln>
        </p:spPr>
        <p:txBody>
          <a:bodyPr wrap="square" rtlCol="0">
            <a:spAutoFit/>
          </a:bodyPr>
          <a:lstStyle/>
          <a:p>
            <a:r>
              <a:rPr lang="en-US" altLang="ko-KR" b="1" dirty="0"/>
              <a:t>Total : 262.1 -&gt; 263.18 </a:t>
            </a:r>
            <a:endParaRPr lang="ko-KR" altLang="en-US" b="1" dirty="0"/>
          </a:p>
        </p:txBody>
      </p:sp>
      <p:sp>
        <p:nvSpPr>
          <p:cNvPr id="6" name="직사각형 5">
            <a:extLst>
              <a:ext uri="{FF2B5EF4-FFF2-40B4-BE49-F238E27FC236}">
                <a16:creationId xmlns:a16="http://schemas.microsoft.com/office/drawing/2014/main" id="{3196CD56-4CD6-07B4-FABB-EEAB0EF93784}"/>
              </a:ext>
            </a:extLst>
          </p:cNvPr>
          <p:cNvSpPr/>
          <p:nvPr/>
        </p:nvSpPr>
        <p:spPr>
          <a:xfrm>
            <a:off x="10647659" y="1706341"/>
            <a:ext cx="1275983" cy="619695"/>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chemeClr val="accent3">
                    <a:lumMod val="60000"/>
                    <a:lumOff val="40000"/>
                  </a:schemeClr>
                </a:solidFill>
              </a:rPr>
              <a:t>+1.08</a:t>
            </a:r>
            <a:endParaRPr lang="ko-KR" altLang="en-US" sz="2000" b="1" dirty="0">
              <a:solidFill>
                <a:schemeClr val="accent3">
                  <a:lumMod val="60000"/>
                  <a:lumOff val="40000"/>
                </a:schemeClr>
              </a:solidFill>
            </a:endParaRPr>
          </a:p>
        </p:txBody>
      </p:sp>
    </p:spTree>
    <p:extLst>
      <p:ext uri="{BB962C8B-B14F-4D97-AF65-F5344CB8AC3E}">
        <p14:creationId xmlns:p14="http://schemas.microsoft.com/office/powerpoint/2010/main" val="3998706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E6F5D-A0CF-0772-37C1-B39354EAE12B}"/>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3AC829B9-7CA4-A235-83EF-70F92D49A7C7}"/>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8E19806D-7166-8504-1D79-7A9A00E0A1FB}"/>
              </a:ext>
            </a:extLst>
          </p:cNvPr>
          <p:cNvSpPr txBox="1"/>
          <p:nvPr/>
        </p:nvSpPr>
        <p:spPr>
          <a:xfrm>
            <a:off x="324464" y="286433"/>
            <a:ext cx="5970009" cy="646331"/>
          </a:xfrm>
          <a:prstGeom prst="rect">
            <a:avLst/>
          </a:prstGeom>
          <a:noFill/>
        </p:spPr>
        <p:txBody>
          <a:bodyPr wrap="square" rtlCol="0">
            <a:spAutoFit/>
          </a:bodyPr>
          <a:lstStyle/>
          <a:p>
            <a:r>
              <a:rPr lang="en-US" altLang="ko-KR" sz="3600" b="1" dirty="0"/>
              <a:t>Data Augmentation</a:t>
            </a:r>
            <a:endParaRPr lang="ko-KR" altLang="en-US" sz="3600" b="1" dirty="0"/>
          </a:p>
        </p:txBody>
      </p:sp>
      <p:sp>
        <p:nvSpPr>
          <p:cNvPr id="12" name="내용 개체 틀 7">
            <a:extLst>
              <a:ext uri="{FF2B5EF4-FFF2-40B4-BE49-F238E27FC236}">
                <a16:creationId xmlns:a16="http://schemas.microsoft.com/office/drawing/2014/main" id="{ABA7F64C-3FAD-2979-8F0C-477F23515866}"/>
              </a:ext>
            </a:extLst>
          </p:cNvPr>
          <p:cNvSpPr txBox="1">
            <a:spLocks/>
          </p:cNvSpPr>
          <p:nvPr/>
        </p:nvSpPr>
        <p:spPr>
          <a:xfrm>
            <a:off x="580736" y="1219199"/>
            <a:ext cx="11030528" cy="3119630"/>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ko-KR" sz="2000" dirty="0"/>
          </a:p>
        </p:txBody>
      </p:sp>
      <p:sp>
        <p:nvSpPr>
          <p:cNvPr id="10" name="직사각형 9">
            <a:extLst>
              <a:ext uri="{FF2B5EF4-FFF2-40B4-BE49-F238E27FC236}">
                <a16:creationId xmlns:a16="http://schemas.microsoft.com/office/drawing/2014/main" id="{F3DDC9FD-12C4-D136-29D3-0DEC96D95FDD}"/>
              </a:ext>
            </a:extLst>
          </p:cNvPr>
          <p:cNvSpPr/>
          <p:nvPr/>
        </p:nvSpPr>
        <p:spPr>
          <a:xfrm>
            <a:off x="324465" y="1297635"/>
            <a:ext cx="9144655" cy="1292662"/>
          </a:xfrm>
          <a:prstGeom prst="rect">
            <a:avLst/>
          </a:prstGeom>
        </p:spPr>
        <p:txBody>
          <a:bodyPr wrap="square">
            <a:spAutoFit/>
          </a:bodyPr>
          <a:lstStyle/>
          <a:p>
            <a:pPr>
              <a:buFont typeface="Arial" panose="020B0604020202020204" pitchFamily="34" charset="0"/>
              <a:buChar char="•"/>
            </a:pPr>
            <a:r>
              <a:rPr lang="en-US" altLang="ko-KR" sz="2000" b="1" dirty="0">
                <a:latin typeface="Arial" panose="020B0604020202020204" pitchFamily="34" charset="0"/>
              </a:rPr>
              <a:t>Model</a:t>
            </a:r>
            <a:r>
              <a:rPr lang="en-US" altLang="ko-KR" sz="2000" dirty="0">
                <a:latin typeface="Arial" panose="020B0604020202020204" pitchFamily="34" charset="0"/>
              </a:rPr>
              <a:t> : WideResNet-28-10</a:t>
            </a:r>
            <a:endParaRPr lang="en-US" altLang="ko-KR" sz="2000" b="1" dirty="0"/>
          </a:p>
          <a:p>
            <a:pPr>
              <a:buFont typeface="Arial" panose="020B0604020202020204" pitchFamily="34" charset="0"/>
              <a:buChar char="•"/>
            </a:pPr>
            <a:r>
              <a:rPr lang="en-US" altLang="ko-KR" sz="2000" b="1" dirty="0"/>
              <a:t>Conditions</a:t>
            </a:r>
            <a:r>
              <a:rPr lang="en-US" altLang="ko-KR" dirty="0"/>
              <a:t> :</a:t>
            </a:r>
          </a:p>
          <a:p>
            <a:pPr lvl="1">
              <a:buFont typeface="Arial" panose="020B0604020202020204" pitchFamily="34" charset="0"/>
              <a:buChar char="•"/>
            </a:pPr>
            <a:r>
              <a:rPr lang="en-US" altLang="ko-KR" dirty="0"/>
              <a:t>Base Image Augmentation technique : </a:t>
            </a:r>
            <a:r>
              <a:rPr lang="en-US" altLang="ko-KR" dirty="0" err="1"/>
              <a:t>RandomHorizontalFlip</a:t>
            </a:r>
            <a:r>
              <a:rPr lang="en-US" altLang="ko-KR" dirty="0"/>
              <a:t>(),</a:t>
            </a:r>
            <a:r>
              <a:rPr lang="en-US" altLang="ko-KR" dirty="0" err="1"/>
              <a:t>RandomCrop</a:t>
            </a:r>
            <a:r>
              <a:rPr lang="en-US" altLang="ko-KR" dirty="0"/>
              <a:t>(32)</a:t>
            </a:r>
          </a:p>
          <a:p>
            <a:pPr>
              <a:buFont typeface="Arial" panose="020B0604020202020204" pitchFamily="34" charset="0"/>
              <a:buChar char="•"/>
            </a:pPr>
            <a:r>
              <a:rPr lang="en-US" altLang="ko-KR" sz="2000" b="1" dirty="0" err="1"/>
              <a:t>Cutmix</a:t>
            </a:r>
            <a:r>
              <a:rPr lang="en-US" altLang="ko-KR" sz="2000" b="1" dirty="0"/>
              <a:t> : </a:t>
            </a:r>
            <a:r>
              <a:rPr lang="en-US" altLang="ko-KR" sz="2000" dirty="0"/>
              <a:t>Base + Only </a:t>
            </a:r>
            <a:r>
              <a:rPr lang="en-US" altLang="ko-KR" sz="2000" dirty="0" err="1"/>
              <a:t>Cutmix</a:t>
            </a:r>
            <a:endParaRPr lang="en-US" altLang="ko-KR" sz="2000" dirty="0"/>
          </a:p>
        </p:txBody>
      </p:sp>
      <p:pic>
        <p:nvPicPr>
          <p:cNvPr id="4" name="Picture 6" descr="출력 이미지">
            <a:extLst>
              <a:ext uri="{FF2B5EF4-FFF2-40B4-BE49-F238E27FC236}">
                <a16:creationId xmlns:a16="http://schemas.microsoft.com/office/drawing/2014/main" id="{97D0C83E-ECD3-12AD-57A6-05BA7E523B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930" t="4855" b="81299"/>
          <a:stretch/>
        </p:blipFill>
        <p:spPr bwMode="auto">
          <a:xfrm>
            <a:off x="9085668" y="3093764"/>
            <a:ext cx="1376776" cy="10408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출력 이미지">
            <a:extLst>
              <a:ext uri="{FF2B5EF4-FFF2-40B4-BE49-F238E27FC236}">
                <a16:creationId xmlns:a16="http://schemas.microsoft.com/office/drawing/2014/main" id="{C95199D6-C75D-F6BF-23C8-1F97208812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96"/>
          <a:stretch/>
        </p:blipFill>
        <p:spPr bwMode="auto">
          <a:xfrm>
            <a:off x="1066800" y="2844800"/>
            <a:ext cx="7690928" cy="380547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8D910AB-FC75-5072-706C-BF9560874B38}"/>
              </a:ext>
            </a:extLst>
          </p:cNvPr>
          <p:cNvSpPr txBox="1"/>
          <p:nvPr/>
        </p:nvSpPr>
        <p:spPr>
          <a:xfrm>
            <a:off x="2683462" y="4224000"/>
            <a:ext cx="1007918" cy="369332"/>
          </a:xfrm>
          <a:prstGeom prst="rect">
            <a:avLst/>
          </a:prstGeom>
          <a:noFill/>
        </p:spPr>
        <p:txBody>
          <a:bodyPr wrap="square" rtlCol="0">
            <a:spAutoFit/>
          </a:bodyPr>
          <a:lstStyle/>
          <a:p>
            <a:r>
              <a:rPr lang="en-US" altLang="ko-KR" b="1" dirty="0"/>
              <a:t>263.18</a:t>
            </a:r>
            <a:endParaRPr lang="ko-KR" altLang="en-US" b="1" dirty="0"/>
          </a:p>
        </p:txBody>
      </p:sp>
      <p:sp>
        <p:nvSpPr>
          <p:cNvPr id="5" name="TextBox 4">
            <a:extLst>
              <a:ext uri="{FF2B5EF4-FFF2-40B4-BE49-F238E27FC236}">
                <a16:creationId xmlns:a16="http://schemas.microsoft.com/office/drawing/2014/main" id="{BDAFC461-B008-4E2C-3C3D-D08807C85F13}"/>
              </a:ext>
            </a:extLst>
          </p:cNvPr>
          <p:cNvSpPr txBox="1"/>
          <p:nvPr/>
        </p:nvSpPr>
        <p:spPr>
          <a:xfrm>
            <a:off x="6711326" y="4224000"/>
            <a:ext cx="905325" cy="369332"/>
          </a:xfrm>
          <a:prstGeom prst="rect">
            <a:avLst/>
          </a:prstGeom>
          <a:noFill/>
          <a:ln w="38100">
            <a:solidFill>
              <a:schemeClr val="accent3">
                <a:lumMod val="60000"/>
                <a:lumOff val="40000"/>
              </a:schemeClr>
            </a:solidFill>
          </a:ln>
        </p:spPr>
        <p:txBody>
          <a:bodyPr wrap="square" rtlCol="0">
            <a:spAutoFit/>
          </a:bodyPr>
          <a:lstStyle/>
          <a:p>
            <a:r>
              <a:rPr lang="en-US" altLang="ko-KR" b="1" dirty="0"/>
              <a:t>268.13</a:t>
            </a:r>
            <a:endParaRPr lang="ko-KR" altLang="en-US" b="1" dirty="0"/>
          </a:p>
        </p:txBody>
      </p:sp>
      <p:sp>
        <p:nvSpPr>
          <p:cNvPr id="11" name="직사각형 10">
            <a:extLst>
              <a:ext uri="{FF2B5EF4-FFF2-40B4-BE49-F238E27FC236}">
                <a16:creationId xmlns:a16="http://schemas.microsoft.com/office/drawing/2014/main" id="{82D146D9-0BBC-2C86-17B9-5988A4E0E800}"/>
              </a:ext>
            </a:extLst>
          </p:cNvPr>
          <p:cNvSpPr/>
          <p:nvPr/>
        </p:nvSpPr>
        <p:spPr>
          <a:xfrm>
            <a:off x="6485586" y="4441561"/>
            <a:ext cx="1275983" cy="619695"/>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chemeClr val="accent3">
                    <a:lumMod val="60000"/>
                    <a:lumOff val="40000"/>
                  </a:schemeClr>
                </a:solidFill>
              </a:rPr>
              <a:t>+4.95</a:t>
            </a:r>
            <a:endParaRPr lang="ko-KR" altLang="en-US" sz="2000" b="1" dirty="0">
              <a:solidFill>
                <a:schemeClr val="accent3">
                  <a:lumMod val="60000"/>
                  <a:lumOff val="40000"/>
                </a:schemeClr>
              </a:solidFill>
            </a:endParaRPr>
          </a:p>
        </p:txBody>
      </p:sp>
    </p:spTree>
    <p:extLst>
      <p:ext uri="{BB962C8B-B14F-4D97-AF65-F5344CB8AC3E}">
        <p14:creationId xmlns:p14="http://schemas.microsoft.com/office/powerpoint/2010/main" val="11804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4DEB5F0-0ECA-C773-918E-5753F19F8997}"/>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Loss function</a:t>
            </a:r>
            <a:endParaRPr lang="ko-KR" altLang="en-US" sz="4400" dirty="0">
              <a:latin typeface="ADLaM Display" panose="02010000000000000000" pitchFamily="2" charset="0"/>
              <a:cs typeface="ADLaM Display" panose="02010000000000000000" pitchFamily="2" charset="0"/>
            </a:endParaRPr>
          </a:p>
        </p:txBody>
      </p:sp>
      <p:pic>
        <p:nvPicPr>
          <p:cNvPr id="4" name="그림 3"/>
          <p:cNvPicPr>
            <a:picLocks noChangeAspect="1"/>
          </p:cNvPicPr>
          <p:nvPr/>
        </p:nvPicPr>
        <p:blipFill>
          <a:blip r:embed="rId2"/>
          <a:stretch>
            <a:fillRect/>
          </a:stretch>
        </p:blipFill>
        <p:spPr>
          <a:xfrm>
            <a:off x="324465" y="2036387"/>
            <a:ext cx="10157860" cy="448369"/>
          </a:xfrm>
          <a:prstGeom prst="rect">
            <a:avLst/>
          </a:prstGeom>
        </p:spPr>
      </p:pic>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75" y="1377384"/>
            <a:ext cx="5656497" cy="761298"/>
          </a:xfrm>
          <a:prstGeom prst="rect">
            <a:avLst/>
          </a:prstGeom>
        </p:spPr>
      </p:pic>
      <p:pic>
        <p:nvPicPr>
          <p:cNvPr id="9" name="그림 8"/>
          <p:cNvPicPr>
            <a:picLocks noChangeAspect="1"/>
          </p:cNvPicPr>
          <p:nvPr/>
        </p:nvPicPr>
        <p:blipFill>
          <a:blip r:embed="rId4"/>
          <a:stretch>
            <a:fillRect/>
          </a:stretch>
        </p:blipFill>
        <p:spPr>
          <a:xfrm>
            <a:off x="324465" y="3949369"/>
            <a:ext cx="1924319" cy="2372056"/>
          </a:xfrm>
          <a:prstGeom prst="rect">
            <a:avLst/>
          </a:prstGeom>
        </p:spPr>
      </p:pic>
      <p:sp>
        <p:nvSpPr>
          <p:cNvPr id="11" name="Rectangle 1"/>
          <p:cNvSpPr>
            <a:spLocks noChangeArrowheads="1"/>
          </p:cNvSpPr>
          <p:nvPr/>
        </p:nvSpPr>
        <p:spPr bwMode="auto">
          <a:xfrm rot="10800000" flipV="1">
            <a:off x="2417571" y="4790188"/>
            <a:ext cx="88848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ko-KR" sz="2400" dirty="0">
                <a:latin typeface="Arial" panose="020B0604020202020204" pitchFamily="34" charset="0"/>
              </a:rPr>
              <a:t>Dog : 0.6 Cat : 0.4 lam : 0.6 </a:t>
            </a:r>
            <a:r>
              <a:rPr lang="en-US" altLang="ko-KR" sz="2400" dirty="0" err="1">
                <a:latin typeface="Arial" panose="020B0604020202020204" pitchFamily="34" charset="0"/>
              </a:rPr>
              <a:t>targets_a</a:t>
            </a:r>
            <a:r>
              <a:rPr lang="en-US" altLang="ko-KR" sz="2400" dirty="0">
                <a:latin typeface="Arial" panose="020B0604020202020204" pitchFamily="34" charset="0"/>
              </a:rPr>
              <a:t> : Dog </a:t>
            </a:r>
            <a:r>
              <a:rPr lang="en-US" altLang="ko-KR" sz="2400" dirty="0" err="1">
                <a:latin typeface="Arial" panose="020B0604020202020204" pitchFamily="34" charset="0"/>
              </a:rPr>
              <a:t>targets_b</a:t>
            </a:r>
            <a:r>
              <a:rPr lang="en-US" altLang="ko-KR" sz="2400" dirty="0">
                <a:latin typeface="Arial" panose="020B0604020202020204" pitchFamily="34" charset="0"/>
              </a:rPr>
              <a:t> : Cat</a:t>
            </a:r>
            <a:endParaRPr kumimoji="0" lang="ko-KR" altLang="ko-KR" sz="2400" b="0" i="0" u="none" strike="noStrike" cap="none" normalizeH="0" baseline="0" dirty="0">
              <a:ln>
                <a:noFill/>
              </a:ln>
              <a:solidFill>
                <a:schemeClr val="tx1"/>
              </a:solidFill>
              <a:effectLst/>
              <a:latin typeface="Arial" panose="020B0604020202020204" pitchFamily="34" charset="0"/>
            </a:endParaRPr>
          </a:p>
        </p:txBody>
      </p:sp>
      <p:pic>
        <p:nvPicPr>
          <p:cNvPr id="12" name="그림 11"/>
          <p:cNvPicPr>
            <a:picLocks noChangeAspect="1"/>
          </p:cNvPicPr>
          <p:nvPr/>
        </p:nvPicPr>
        <p:blipFill>
          <a:blip r:embed="rId5"/>
          <a:stretch>
            <a:fillRect/>
          </a:stretch>
        </p:blipFill>
        <p:spPr>
          <a:xfrm>
            <a:off x="4287714" y="3066678"/>
            <a:ext cx="3616573" cy="922488"/>
          </a:xfrm>
          <a:prstGeom prst="rect">
            <a:avLst/>
          </a:prstGeom>
        </p:spPr>
      </p:pic>
      <p:pic>
        <p:nvPicPr>
          <p:cNvPr id="13" name="그림 12"/>
          <p:cNvPicPr>
            <a:picLocks noChangeAspect="1"/>
          </p:cNvPicPr>
          <p:nvPr/>
        </p:nvPicPr>
        <p:blipFill>
          <a:blip r:embed="rId6"/>
          <a:stretch>
            <a:fillRect/>
          </a:stretch>
        </p:blipFill>
        <p:spPr>
          <a:xfrm>
            <a:off x="324465" y="3103217"/>
            <a:ext cx="3829584" cy="885949"/>
          </a:xfrm>
          <a:prstGeom prst="rect">
            <a:avLst/>
          </a:prstGeom>
        </p:spPr>
      </p:pic>
      <p:sp>
        <p:nvSpPr>
          <p:cNvPr id="17" name="Rectangle 1"/>
          <p:cNvSpPr>
            <a:spLocks noChangeArrowheads="1"/>
          </p:cNvSpPr>
          <p:nvPr/>
        </p:nvSpPr>
        <p:spPr bwMode="auto">
          <a:xfrm rot="10800000" flipV="1">
            <a:off x="2417572" y="5517331"/>
            <a:ext cx="88848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ko-KR" sz="2400" dirty="0">
                <a:latin typeface="Arial" panose="020B0604020202020204" pitchFamily="34" charset="0"/>
              </a:rPr>
              <a:t>Loss = 0.6*criterion(</a:t>
            </a:r>
            <a:r>
              <a:rPr lang="en-US" altLang="ko-KR" sz="2400" dirty="0" err="1">
                <a:latin typeface="Arial" panose="020B0604020202020204" pitchFamily="34" charset="0"/>
              </a:rPr>
              <a:t>outputs,dog</a:t>
            </a:r>
            <a:r>
              <a:rPr lang="en-US" altLang="ko-KR" sz="2400" dirty="0">
                <a:latin typeface="Arial" panose="020B0604020202020204" pitchFamily="34" charset="0"/>
              </a:rPr>
              <a:t>) + 0.4*criterion(</a:t>
            </a:r>
            <a:r>
              <a:rPr lang="en-US" altLang="ko-KR" sz="2400" dirty="0" err="1">
                <a:latin typeface="Arial" panose="020B0604020202020204" pitchFamily="34" charset="0"/>
              </a:rPr>
              <a:t>outputs,cat</a:t>
            </a:r>
            <a:r>
              <a:rPr lang="en-US" altLang="ko-KR" sz="2400" dirty="0">
                <a:latin typeface="Arial" panose="020B0604020202020204" pitchFamily="34" charset="0"/>
              </a:rPr>
              <a:t>)</a:t>
            </a:r>
            <a:endParaRPr kumimoji="0" lang="ko-KR" altLang="ko-KR" sz="2400" b="0" i="0" u="none" strike="noStrike" cap="none" normalizeH="0" baseline="0" dirty="0">
              <a:ln>
                <a:noFill/>
              </a:ln>
              <a:solidFill>
                <a:schemeClr val="tx1"/>
              </a:solidFill>
              <a:effectLst/>
              <a:latin typeface="Arial" panose="020B0604020202020204" pitchFamily="34" charset="0"/>
            </a:endParaRPr>
          </a:p>
        </p:txBody>
      </p:sp>
      <p:pic>
        <p:nvPicPr>
          <p:cNvPr id="22" name="그림 21"/>
          <p:cNvPicPr>
            <a:picLocks noChangeAspect="1"/>
          </p:cNvPicPr>
          <p:nvPr/>
        </p:nvPicPr>
        <p:blipFill>
          <a:blip r:embed="rId7"/>
          <a:stretch>
            <a:fillRect/>
          </a:stretch>
        </p:blipFill>
        <p:spPr>
          <a:xfrm>
            <a:off x="8037952" y="2965312"/>
            <a:ext cx="1810003" cy="1038370"/>
          </a:xfrm>
          <a:prstGeom prst="rect">
            <a:avLst/>
          </a:prstGeom>
        </p:spPr>
      </p:pic>
      <p:sp>
        <p:nvSpPr>
          <p:cNvPr id="24" name="직사각형 23"/>
          <p:cNvSpPr/>
          <p:nvPr/>
        </p:nvSpPr>
        <p:spPr>
          <a:xfrm>
            <a:off x="1092485" y="2617495"/>
            <a:ext cx="2613408" cy="369332"/>
          </a:xfrm>
          <a:prstGeom prst="rect">
            <a:avLst/>
          </a:prstGeom>
        </p:spPr>
        <p:txBody>
          <a:bodyPr wrap="none">
            <a:spAutoFit/>
          </a:bodyPr>
          <a:lstStyle/>
          <a:p>
            <a:r>
              <a:rPr lang="en-US" altLang="ko-KR" b="1" dirty="0" err="1"/>
              <a:t>CutMix</a:t>
            </a:r>
            <a:r>
              <a:rPr lang="en-US" altLang="ko-KR" b="1" dirty="0"/>
              <a:t> Bounding Box</a:t>
            </a:r>
            <a:endParaRPr lang="ko-KR" altLang="en-US" b="1" dirty="0"/>
          </a:p>
        </p:txBody>
      </p:sp>
      <p:sp>
        <p:nvSpPr>
          <p:cNvPr id="26" name="직사각형 25"/>
          <p:cNvSpPr/>
          <p:nvPr/>
        </p:nvSpPr>
        <p:spPr>
          <a:xfrm>
            <a:off x="5011869" y="2622300"/>
            <a:ext cx="1954959" cy="369332"/>
          </a:xfrm>
          <a:prstGeom prst="rect">
            <a:avLst/>
          </a:prstGeom>
        </p:spPr>
        <p:txBody>
          <a:bodyPr wrap="none">
            <a:spAutoFit/>
          </a:bodyPr>
          <a:lstStyle/>
          <a:p>
            <a:r>
              <a:rPr lang="en-US" altLang="ko-KR" b="1" dirty="0" err="1"/>
              <a:t>CutMix</a:t>
            </a:r>
            <a:r>
              <a:rPr lang="en-US" altLang="ko-KR" b="1" dirty="0"/>
              <a:t> Formula</a:t>
            </a:r>
            <a:endParaRPr lang="ko-KR" altLang="en-US" b="1" dirty="0"/>
          </a:p>
        </p:txBody>
      </p:sp>
      <p:sp>
        <p:nvSpPr>
          <p:cNvPr id="27" name="직사각형 26"/>
          <p:cNvSpPr/>
          <p:nvPr/>
        </p:nvSpPr>
        <p:spPr>
          <a:xfrm>
            <a:off x="7741580" y="2622300"/>
            <a:ext cx="3322641" cy="369332"/>
          </a:xfrm>
          <a:prstGeom prst="rect">
            <a:avLst/>
          </a:prstGeom>
        </p:spPr>
        <p:txBody>
          <a:bodyPr wrap="none">
            <a:spAutoFit/>
          </a:bodyPr>
          <a:lstStyle/>
          <a:p>
            <a:r>
              <a:rPr lang="en-US" altLang="ko-KR" b="1" dirty="0"/>
              <a:t>Cross-Entropy Loss Function</a:t>
            </a:r>
            <a:endParaRPr lang="ko-KR" altLang="en-US" b="1" dirty="0"/>
          </a:p>
        </p:txBody>
      </p:sp>
    </p:spTree>
    <p:extLst>
      <p:ext uri="{BB962C8B-B14F-4D97-AF65-F5344CB8AC3E}">
        <p14:creationId xmlns:p14="http://schemas.microsoft.com/office/powerpoint/2010/main" val="1598091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6C154-CD8E-9216-74DA-E43FF27FC1B1}"/>
            </a:ext>
          </a:extLst>
        </p:cNvPr>
        <p:cNvGrpSpPr/>
        <p:nvPr/>
      </p:nvGrpSpPr>
      <p:grpSpPr>
        <a:xfrm>
          <a:off x="0" y="0"/>
          <a:ext cx="0" cy="0"/>
          <a:chOff x="0" y="0"/>
          <a:chExt cx="0" cy="0"/>
        </a:xfrm>
      </p:grpSpPr>
      <p:pic>
        <p:nvPicPr>
          <p:cNvPr id="3076" name="Picture 4" descr="출력 이미지">
            <a:extLst>
              <a:ext uri="{FF2B5EF4-FFF2-40B4-BE49-F238E27FC236}">
                <a16:creationId xmlns:a16="http://schemas.microsoft.com/office/drawing/2014/main" id="{0402FD6E-9E64-215E-756A-D365352EE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0074" y="1670444"/>
            <a:ext cx="5617803" cy="504030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4" descr="출력 이미지">
            <a:extLst>
              <a:ext uri="{FF2B5EF4-FFF2-40B4-BE49-F238E27FC236}">
                <a16:creationId xmlns:a16="http://schemas.microsoft.com/office/drawing/2014/main" id="{BA468EA0-2C0F-53BF-CFF6-2F567BC8D8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683" t="41589" b="45107"/>
          <a:stretch/>
        </p:blipFill>
        <p:spPr bwMode="auto">
          <a:xfrm>
            <a:off x="5811530" y="1219198"/>
            <a:ext cx="1197545" cy="67056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86945DC1-CB68-851E-948C-5B394F88D302}"/>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B0B73331-91B2-5FB1-5EE2-771D8B1DAA72}"/>
              </a:ext>
            </a:extLst>
          </p:cNvPr>
          <p:cNvSpPr txBox="1"/>
          <p:nvPr/>
        </p:nvSpPr>
        <p:spPr>
          <a:xfrm>
            <a:off x="324464" y="224879"/>
            <a:ext cx="5771535"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Widen Factor</a:t>
            </a:r>
            <a:endParaRPr lang="ko-KR" altLang="en-US" sz="4400" dirty="0">
              <a:latin typeface="ADLaM Display" panose="02010000000000000000" pitchFamily="2" charset="0"/>
              <a:cs typeface="ADLaM Display" panose="02010000000000000000" pitchFamily="2" charset="0"/>
            </a:endParaRPr>
          </a:p>
        </p:txBody>
      </p:sp>
      <p:sp>
        <p:nvSpPr>
          <p:cNvPr id="16" name="TextBox 15">
            <a:extLst>
              <a:ext uri="{FF2B5EF4-FFF2-40B4-BE49-F238E27FC236}">
                <a16:creationId xmlns:a16="http://schemas.microsoft.com/office/drawing/2014/main" id="{86CC8587-2716-7E2C-6D37-06BCAD539A58}"/>
              </a:ext>
            </a:extLst>
          </p:cNvPr>
          <p:cNvSpPr txBox="1"/>
          <p:nvPr/>
        </p:nvSpPr>
        <p:spPr>
          <a:xfrm>
            <a:off x="9504" y="1219199"/>
            <a:ext cx="6391296" cy="5016758"/>
          </a:xfrm>
          <a:prstGeom prst="rect">
            <a:avLst/>
          </a:prstGeom>
          <a:noFill/>
        </p:spPr>
        <p:txBody>
          <a:bodyPr wrap="square">
            <a:spAutoFit/>
          </a:bodyPr>
          <a:lstStyle/>
          <a:p>
            <a:pPr marL="285750" indent="-285750">
              <a:buFont typeface="Arial" panose="020B0604020202020204" pitchFamily="34" charset="0"/>
              <a:buChar char="•"/>
            </a:pPr>
            <a:r>
              <a:rPr lang="en-US" altLang="ko-KR" sz="2000" b="1" dirty="0"/>
              <a:t>Applied other conditions uniformly</a:t>
            </a:r>
          </a:p>
          <a:p>
            <a:pPr lvl="1" eaLnBrk="0" fontAlgn="base" latinLnBrk="0" hangingPunct="0">
              <a:spcBef>
                <a:spcPct val="0"/>
              </a:spcBef>
              <a:spcAft>
                <a:spcPct val="0"/>
              </a:spcAft>
              <a:buFontTx/>
              <a:buChar char="•"/>
            </a:pPr>
            <a:r>
              <a:rPr kumimoji="0" lang="ko-KR" altLang="ko-KR" sz="2000" b="1" i="0" u="none" strike="noStrike" cap="none" normalizeH="0" baseline="0" dirty="0" err="1">
                <a:ln>
                  <a:noFill/>
                </a:ln>
                <a:solidFill>
                  <a:schemeClr val="tx1"/>
                </a:solidFill>
                <a:effectLst/>
                <a:latin typeface="Arial" panose="020B0604020202020204" pitchFamily="34" charset="0"/>
              </a:rPr>
              <a:t>Dataset</a:t>
            </a:r>
            <a:r>
              <a:rPr kumimoji="0" lang="ko-KR" altLang="ko-KR" sz="2000" b="1" i="0" u="none" strike="noStrike" cap="none" normalizeH="0" baseline="0" dirty="0">
                <a:ln>
                  <a:noFill/>
                </a:ln>
                <a:solidFill>
                  <a:schemeClr val="tx1"/>
                </a:solidFill>
                <a:effectLst/>
                <a:latin typeface="Arial" panose="020B0604020202020204" pitchFamily="34" charset="0"/>
              </a:rPr>
              <a:t>:</a:t>
            </a:r>
            <a:r>
              <a:rPr kumimoji="0" lang="ko-KR" altLang="ko-KR" sz="2000" b="0" i="0" u="none" strike="noStrike" cap="none" normalizeH="0" baseline="0" dirty="0">
                <a:ln>
                  <a:noFill/>
                </a:ln>
                <a:solidFill>
                  <a:schemeClr val="tx1"/>
                </a:solidFill>
                <a:effectLst/>
                <a:latin typeface="Arial" panose="020B0604020202020204" pitchFamily="34" charset="0"/>
              </a:rPr>
              <a:t> CIFAR-100</a:t>
            </a:r>
          </a:p>
          <a:p>
            <a:pPr lvl="1" eaLnBrk="0" fontAlgn="base" latinLnBrk="0" hangingPunct="0">
              <a:spcBef>
                <a:spcPct val="0"/>
              </a:spcBef>
              <a:spcAft>
                <a:spcPct val="0"/>
              </a:spcAft>
              <a:buFontTx/>
              <a:buChar char="•"/>
            </a:pPr>
            <a:r>
              <a:rPr kumimoji="0" lang="ko-KR" altLang="ko-KR" sz="2000" b="1" i="0" u="none" strike="noStrike" cap="none" normalizeH="0" baseline="0" dirty="0" err="1">
                <a:ln>
                  <a:noFill/>
                </a:ln>
                <a:solidFill>
                  <a:schemeClr val="tx1"/>
                </a:solidFill>
                <a:effectLst/>
                <a:latin typeface="Arial" panose="020B0604020202020204" pitchFamily="34" charset="0"/>
              </a:rPr>
              <a:t>Epochs</a:t>
            </a:r>
            <a:r>
              <a:rPr kumimoji="0" lang="ko-KR" altLang="ko-KR" sz="2000" b="1" i="0" u="none" strike="noStrike" cap="none" normalizeH="0" baseline="0" dirty="0">
                <a:ln>
                  <a:noFill/>
                </a:ln>
                <a:solidFill>
                  <a:schemeClr val="tx1"/>
                </a:solidFill>
                <a:effectLst/>
                <a:latin typeface="Arial" panose="020B0604020202020204" pitchFamily="34" charset="0"/>
              </a:rPr>
              <a:t>:</a:t>
            </a:r>
            <a:r>
              <a:rPr kumimoji="0" lang="ko-KR" altLang="ko-KR" sz="2000" b="0" i="0" u="none" strike="noStrike" cap="none" normalizeH="0" baseline="0" dirty="0">
                <a:ln>
                  <a:noFill/>
                </a:ln>
                <a:solidFill>
                  <a:schemeClr val="tx1"/>
                </a:solidFill>
                <a:effectLst/>
                <a:latin typeface="Arial" panose="020B0604020202020204" pitchFamily="34" charset="0"/>
              </a:rPr>
              <a:t> 100</a:t>
            </a:r>
            <a:endParaRPr kumimoji="0" lang="en-US" altLang="ko-KR" sz="2000" b="0" i="0" u="none" strike="noStrike" cap="none" normalizeH="0" baseline="0" dirty="0">
              <a:ln>
                <a:noFill/>
              </a:ln>
              <a:solidFill>
                <a:schemeClr val="tx1"/>
              </a:solidFill>
              <a:effectLst/>
              <a:latin typeface="Arial" panose="020B0604020202020204" pitchFamily="34" charset="0"/>
            </a:endParaRPr>
          </a:p>
          <a:p>
            <a:pPr lvl="1" eaLnBrk="0" fontAlgn="base" latinLnBrk="0" hangingPunct="0">
              <a:spcBef>
                <a:spcPct val="0"/>
              </a:spcBef>
              <a:spcAft>
                <a:spcPct val="0"/>
              </a:spcAft>
              <a:buFontTx/>
              <a:buChar char="•"/>
            </a:pPr>
            <a:r>
              <a:rPr kumimoji="0" lang="en-US" altLang="ko-KR" sz="2000" b="1" i="0" u="none" strike="noStrike" cap="none" normalizeH="0" baseline="0" dirty="0">
                <a:ln>
                  <a:noFill/>
                </a:ln>
                <a:solidFill>
                  <a:schemeClr val="tx1"/>
                </a:solidFill>
                <a:effectLst/>
                <a:latin typeface="Arial" panose="020B0604020202020204" pitchFamily="34" charset="0"/>
              </a:rPr>
              <a:t>Optimizer</a:t>
            </a:r>
            <a:r>
              <a:rPr kumimoji="0" lang="en-US" altLang="ko-KR" sz="2000" b="0" i="0" u="none" strike="noStrike" cap="none" normalizeH="0" dirty="0">
                <a:ln>
                  <a:noFill/>
                </a:ln>
                <a:solidFill>
                  <a:schemeClr val="tx1"/>
                </a:solidFill>
                <a:effectLst/>
                <a:latin typeface="Arial" panose="020B0604020202020204" pitchFamily="34" charset="0"/>
              </a:rPr>
              <a:t> : SGD with Momentum </a:t>
            </a:r>
          </a:p>
          <a:p>
            <a:pPr eaLnBrk="0" fontAlgn="base" latinLnBrk="0" hangingPunct="0">
              <a:spcBef>
                <a:spcPct val="0"/>
              </a:spcBef>
              <a:spcAft>
                <a:spcPct val="0"/>
              </a:spcAft>
              <a:buFontTx/>
              <a:buChar char="•"/>
            </a:pPr>
            <a:endParaRPr lang="en-US" altLang="ko-KR" sz="2000" dirty="0">
              <a:latin typeface="Arial" panose="020B0604020202020204" pitchFamily="34" charset="0"/>
            </a:endParaRPr>
          </a:p>
          <a:p>
            <a:pPr eaLnBrk="0" fontAlgn="base" latinLnBrk="0" hangingPunct="0">
              <a:spcBef>
                <a:spcPct val="0"/>
              </a:spcBef>
              <a:spcAft>
                <a:spcPct val="0"/>
              </a:spcAft>
              <a:buFontTx/>
              <a:buChar char="•"/>
            </a:pPr>
            <a:r>
              <a:rPr lang="en-US" altLang="ko-KR" sz="2000" b="1" dirty="0"/>
              <a:t>Adjustment</a:t>
            </a:r>
            <a:r>
              <a:rPr lang="en-US" altLang="ko-KR" sz="2000" dirty="0"/>
              <a:t>:</a:t>
            </a:r>
            <a:r>
              <a:rPr lang="en-US" altLang="ko-KR" sz="2000" dirty="0">
                <a:latin typeface="Arial" panose="020B0604020202020204" pitchFamily="34" charset="0"/>
              </a:rPr>
              <a:t> </a:t>
            </a:r>
          </a:p>
          <a:p>
            <a:pPr lvl="1" eaLnBrk="0" fontAlgn="base" latinLnBrk="0" hangingPunct="0">
              <a:spcBef>
                <a:spcPct val="0"/>
              </a:spcBef>
              <a:spcAft>
                <a:spcPct val="0"/>
              </a:spcAft>
              <a:buFontTx/>
              <a:buChar char="•"/>
            </a:pPr>
            <a:r>
              <a:rPr lang="en-US" altLang="ko-KR" sz="2000" dirty="0"/>
              <a:t>Widen factor value was changed to conduct a performance improvement experiment.</a:t>
            </a:r>
            <a:endParaRPr lang="en-US" altLang="ko-KR" sz="2000" b="1" dirty="0"/>
          </a:p>
          <a:p>
            <a:pPr marL="1200150" lvl="2" indent="-285750">
              <a:buFont typeface="Arial" panose="020B0604020202020204" pitchFamily="34" charset="0"/>
              <a:buChar char="•"/>
            </a:pPr>
            <a:endParaRPr lang="en-US" altLang="ko-KR" sz="2000" b="1" dirty="0"/>
          </a:p>
          <a:p>
            <a:pPr marL="742950" lvl="1" indent="-285750">
              <a:buFont typeface="Arial" panose="020B0604020202020204" pitchFamily="34" charset="0"/>
              <a:buChar char="•"/>
            </a:pPr>
            <a:r>
              <a:rPr lang="en-US" altLang="ko-KR" sz="2000" b="1" dirty="0"/>
              <a:t>10 -&gt; 20</a:t>
            </a:r>
          </a:p>
          <a:p>
            <a:pPr marL="1200150" lvl="2" indent="-285750">
              <a:buFont typeface="Arial" panose="020B0604020202020204" pitchFamily="34" charset="0"/>
              <a:buChar char="•"/>
            </a:pPr>
            <a:endParaRPr lang="en-US" altLang="ko-KR" sz="2000" b="1" dirty="0"/>
          </a:p>
          <a:p>
            <a:pPr marL="285750" indent="-285750">
              <a:buFont typeface="Arial" panose="020B0604020202020204" pitchFamily="34" charset="0"/>
              <a:buChar char="•"/>
            </a:pPr>
            <a:r>
              <a:rPr lang="en-US" altLang="ko-KR" sz="2000" b="1" dirty="0"/>
              <a:t>Objective</a:t>
            </a:r>
            <a:r>
              <a:rPr lang="en-US" altLang="ko-KR" sz="2000" dirty="0"/>
              <a:t>: </a:t>
            </a:r>
          </a:p>
          <a:p>
            <a:pPr marL="742950" lvl="1" indent="-285750">
              <a:buFont typeface="Arial" panose="020B0604020202020204" pitchFamily="34" charset="0"/>
              <a:buChar char="•"/>
            </a:pPr>
            <a:r>
              <a:rPr lang="en-US" altLang="ko-KR" sz="2000" dirty="0"/>
              <a:t>Increasing the widen factor leads to an improvement in accuracy, but also results in a proportional increase in training time.</a:t>
            </a:r>
            <a:endParaRPr lang="en-US" altLang="ko-KR" sz="2000" b="1" dirty="0"/>
          </a:p>
          <a:p>
            <a:pPr marL="1200150" lvl="2" indent="-285750">
              <a:buFont typeface="Arial" panose="020B0604020202020204" pitchFamily="34" charset="0"/>
              <a:buChar char="•"/>
            </a:pPr>
            <a:endParaRPr lang="en-US" altLang="ko-KR" sz="2000" b="1" dirty="0"/>
          </a:p>
        </p:txBody>
      </p:sp>
      <p:sp>
        <p:nvSpPr>
          <p:cNvPr id="3" name="TextBox 2">
            <a:extLst>
              <a:ext uri="{FF2B5EF4-FFF2-40B4-BE49-F238E27FC236}">
                <a16:creationId xmlns:a16="http://schemas.microsoft.com/office/drawing/2014/main" id="{66EF4F53-4365-A872-BC83-86EC0682D152}"/>
              </a:ext>
            </a:extLst>
          </p:cNvPr>
          <p:cNvSpPr txBox="1"/>
          <p:nvPr/>
        </p:nvSpPr>
        <p:spPr>
          <a:xfrm>
            <a:off x="7509445" y="3901637"/>
            <a:ext cx="985520" cy="369332"/>
          </a:xfrm>
          <a:prstGeom prst="rect">
            <a:avLst/>
          </a:prstGeom>
          <a:noFill/>
          <a:ln w="38100">
            <a:noFill/>
          </a:ln>
        </p:spPr>
        <p:txBody>
          <a:bodyPr wrap="square" rtlCol="0">
            <a:spAutoFit/>
          </a:bodyPr>
          <a:lstStyle/>
          <a:p>
            <a:r>
              <a:rPr lang="en-US" altLang="ko-KR" b="1" dirty="0">
                <a:solidFill>
                  <a:srgbClr val="FF0000"/>
                </a:solidFill>
              </a:rPr>
              <a:t>268.13</a:t>
            </a:r>
            <a:endParaRPr lang="ko-KR" altLang="en-US" b="1" dirty="0">
              <a:solidFill>
                <a:srgbClr val="FF0000"/>
              </a:solidFill>
            </a:endParaRPr>
          </a:p>
        </p:txBody>
      </p:sp>
      <p:sp>
        <p:nvSpPr>
          <p:cNvPr id="6" name="TextBox 5">
            <a:extLst>
              <a:ext uri="{FF2B5EF4-FFF2-40B4-BE49-F238E27FC236}">
                <a16:creationId xmlns:a16="http://schemas.microsoft.com/office/drawing/2014/main" id="{F950E084-1D1E-59F1-BBE8-DD5FAD23AC1A}"/>
              </a:ext>
            </a:extLst>
          </p:cNvPr>
          <p:cNvSpPr txBox="1"/>
          <p:nvPr/>
        </p:nvSpPr>
        <p:spPr>
          <a:xfrm>
            <a:off x="10122363" y="3904514"/>
            <a:ext cx="910729" cy="369332"/>
          </a:xfrm>
          <a:prstGeom prst="rect">
            <a:avLst/>
          </a:prstGeom>
          <a:noFill/>
          <a:ln w="38100">
            <a:solidFill>
              <a:schemeClr val="accent3">
                <a:lumMod val="60000"/>
                <a:lumOff val="40000"/>
              </a:schemeClr>
            </a:solidFill>
          </a:ln>
        </p:spPr>
        <p:txBody>
          <a:bodyPr wrap="square" rtlCol="0">
            <a:spAutoFit/>
          </a:bodyPr>
          <a:lstStyle/>
          <a:p>
            <a:r>
              <a:rPr lang="en-US" altLang="ko-KR" b="1" dirty="0">
                <a:solidFill>
                  <a:srgbClr val="FF0000"/>
                </a:solidFill>
              </a:rPr>
              <a:t>270.35</a:t>
            </a:r>
            <a:endParaRPr lang="ko-KR" altLang="en-US" b="1" dirty="0">
              <a:solidFill>
                <a:srgbClr val="FF0000"/>
              </a:solidFill>
            </a:endParaRPr>
          </a:p>
        </p:txBody>
      </p:sp>
      <p:sp>
        <p:nvSpPr>
          <p:cNvPr id="4" name="직사각형 3">
            <a:extLst>
              <a:ext uri="{FF2B5EF4-FFF2-40B4-BE49-F238E27FC236}">
                <a16:creationId xmlns:a16="http://schemas.microsoft.com/office/drawing/2014/main" id="{958DDB83-C915-CB9D-6EA1-3B143BC44A18}"/>
              </a:ext>
            </a:extLst>
          </p:cNvPr>
          <p:cNvSpPr/>
          <p:nvPr/>
        </p:nvSpPr>
        <p:spPr>
          <a:xfrm>
            <a:off x="9939735" y="4270969"/>
            <a:ext cx="1275983" cy="619695"/>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chemeClr val="accent3">
                    <a:lumMod val="60000"/>
                    <a:lumOff val="40000"/>
                  </a:schemeClr>
                </a:solidFill>
              </a:rPr>
              <a:t>+2.22</a:t>
            </a:r>
            <a:endParaRPr lang="ko-KR" altLang="en-US" sz="2000" b="1" dirty="0">
              <a:solidFill>
                <a:schemeClr val="accent3">
                  <a:lumMod val="60000"/>
                  <a:lumOff val="40000"/>
                </a:schemeClr>
              </a:solidFill>
            </a:endParaRPr>
          </a:p>
        </p:txBody>
      </p:sp>
    </p:spTree>
    <p:extLst>
      <p:ext uri="{BB962C8B-B14F-4D97-AF65-F5344CB8AC3E}">
        <p14:creationId xmlns:p14="http://schemas.microsoft.com/office/powerpoint/2010/main" val="4147217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BA00F-D96A-A2A6-4F7C-DAE3C54F507F}"/>
            </a:ext>
          </a:extLst>
        </p:cNvPr>
        <p:cNvGrpSpPr/>
        <p:nvPr/>
      </p:nvGrpSpPr>
      <p:grpSpPr>
        <a:xfrm>
          <a:off x="0" y="0"/>
          <a:ext cx="0" cy="0"/>
          <a:chOff x="0" y="0"/>
          <a:chExt cx="0" cy="0"/>
        </a:xfrm>
      </p:grpSpPr>
      <p:pic>
        <p:nvPicPr>
          <p:cNvPr id="3074" name="Picture 2" descr="출력 이미지">
            <a:extLst>
              <a:ext uri="{FF2B5EF4-FFF2-40B4-BE49-F238E27FC236}">
                <a16:creationId xmlns:a16="http://schemas.microsoft.com/office/drawing/2014/main" id="{80E2B7D8-E724-5D7B-8E66-377508451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03" y="1771039"/>
            <a:ext cx="5617803" cy="504030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4" descr="출력 이미지">
            <a:extLst>
              <a:ext uri="{FF2B5EF4-FFF2-40B4-BE49-F238E27FC236}">
                <a16:creationId xmlns:a16="http://schemas.microsoft.com/office/drawing/2014/main" id="{A7584D8E-D544-9377-AEE4-763188229C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683" t="41589" b="45107"/>
          <a:stretch/>
        </p:blipFill>
        <p:spPr bwMode="auto">
          <a:xfrm>
            <a:off x="10880704" y="1425599"/>
            <a:ext cx="1197545" cy="67056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113436B8-7FFA-3577-582B-AEE2272168E0}"/>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4EC71922-E556-E21C-8187-70CA4F4B39D6}"/>
              </a:ext>
            </a:extLst>
          </p:cNvPr>
          <p:cNvSpPr txBox="1"/>
          <p:nvPr/>
        </p:nvSpPr>
        <p:spPr>
          <a:xfrm>
            <a:off x="324464" y="224879"/>
            <a:ext cx="5771535"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Doubled Data</a:t>
            </a:r>
            <a:endParaRPr lang="ko-KR" altLang="en-US" sz="4400" dirty="0">
              <a:latin typeface="ADLaM Display" panose="02010000000000000000" pitchFamily="2" charset="0"/>
              <a:cs typeface="ADLaM Display" panose="02010000000000000000" pitchFamily="2" charset="0"/>
            </a:endParaRPr>
          </a:p>
        </p:txBody>
      </p:sp>
      <p:sp>
        <p:nvSpPr>
          <p:cNvPr id="16" name="TextBox 15">
            <a:extLst>
              <a:ext uri="{FF2B5EF4-FFF2-40B4-BE49-F238E27FC236}">
                <a16:creationId xmlns:a16="http://schemas.microsoft.com/office/drawing/2014/main" id="{8B059D72-0B9A-F6C6-F5AA-9890CBFFEB74}"/>
              </a:ext>
            </a:extLst>
          </p:cNvPr>
          <p:cNvSpPr txBox="1"/>
          <p:nvPr/>
        </p:nvSpPr>
        <p:spPr>
          <a:xfrm>
            <a:off x="9504" y="1219199"/>
            <a:ext cx="6391296" cy="6555641"/>
          </a:xfrm>
          <a:prstGeom prst="rect">
            <a:avLst/>
          </a:prstGeom>
          <a:noFill/>
        </p:spPr>
        <p:txBody>
          <a:bodyPr wrap="square">
            <a:spAutoFit/>
          </a:bodyPr>
          <a:lstStyle/>
          <a:p>
            <a:pPr marL="285750" indent="-285750">
              <a:buFont typeface="Arial" panose="020B0604020202020204" pitchFamily="34" charset="0"/>
              <a:buChar char="•"/>
            </a:pPr>
            <a:r>
              <a:rPr lang="en-US" altLang="ko-KR" sz="2000" b="1" dirty="0"/>
              <a:t>Applied other conditions uniformly</a:t>
            </a:r>
          </a:p>
          <a:p>
            <a:pPr lvl="1" eaLnBrk="0" fontAlgn="base" latinLnBrk="0" hangingPunct="0">
              <a:spcBef>
                <a:spcPct val="0"/>
              </a:spcBef>
              <a:spcAft>
                <a:spcPct val="0"/>
              </a:spcAft>
              <a:buFontTx/>
              <a:buChar char="•"/>
            </a:pPr>
            <a:r>
              <a:rPr kumimoji="0" lang="ko-KR" altLang="ko-KR" sz="2000" b="1" i="0" u="none" strike="noStrike" cap="none" normalizeH="0" baseline="0" dirty="0" err="1">
                <a:ln>
                  <a:noFill/>
                </a:ln>
                <a:solidFill>
                  <a:schemeClr val="tx1"/>
                </a:solidFill>
                <a:effectLst/>
                <a:latin typeface="Arial" panose="020B0604020202020204" pitchFamily="34" charset="0"/>
              </a:rPr>
              <a:t>Dataset</a:t>
            </a:r>
            <a:r>
              <a:rPr kumimoji="0" lang="ko-KR" altLang="ko-KR" sz="2000" b="1" i="0" u="none" strike="noStrike" cap="none" normalizeH="0" baseline="0" dirty="0">
                <a:ln>
                  <a:noFill/>
                </a:ln>
                <a:solidFill>
                  <a:schemeClr val="tx1"/>
                </a:solidFill>
                <a:effectLst/>
                <a:latin typeface="Arial" panose="020B0604020202020204" pitchFamily="34" charset="0"/>
              </a:rPr>
              <a:t>:</a:t>
            </a:r>
            <a:r>
              <a:rPr kumimoji="0" lang="ko-KR" altLang="ko-KR" sz="2000" b="0" i="0" u="none" strike="noStrike" cap="none" normalizeH="0" baseline="0" dirty="0">
                <a:ln>
                  <a:noFill/>
                </a:ln>
                <a:solidFill>
                  <a:schemeClr val="tx1"/>
                </a:solidFill>
                <a:effectLst/>
                <a:latin typeface="Arial" panose="020B0604020202020204" pitchFamily="34" charset="0"/>
              </a:rPr>
              <a:t> CIFAR-100</a:t>
            </a:r>
          </a:p>
          <a:p>
            <a:pPr lvl="1" eaLnBrk="0" fontAlgn="base" latinLnBrk="0" hangingPunct="0">
              <a:spcBef>
                <a:spcPct val="0"/>
              </a:spcBef>
              <a:spcAft>
                <a:spcPct val="0"/>
              </a:spcAft>
              <a:buFontTx/>
              <a:buChar char="•"/>
            </a:pPr>
            <a:r>
              <a:rPr kumimoji="0" lang="ko-KR" altLang="ko-KR" sz="2000" b="1" i="0" u="none" strike="noStrike" cap="none" normalizeH="0" baseline="0" dirty="0" err="1">
                <a:ln>
                  <a:noFill/>
                </a:ln>
                <a:solidFill>
                  <a:schemeClr val="tx1"/>
                </a:solidFill>
                <a:effectLst/>
                <a:latin typeface="Arial" panose="020B0604020202020204" pitchFamily="34" charset="0"/>
              </a:rPr>
              <a:t>Epochs</a:t>
            </a:r>
            <a:r>
              <a:rPr kumimoji="0" lang="ko-KR" altLang="ko-KR" sz="2000" b="1" i="0" u="none" strike="noStrike" cap="none" normalizeH="0" baseline="0" dirty="0">
                <a:ln>
                  <a:noFill/>
                </a:ln>
                <a:solidFill>
                  <a:schemeClr val="tx1"/>
                </a:solidFill>
                <a:effectLst/>
                <a:latin typeface="Arial" panose="020B0604020202020204" pitchFamily="34" charset="0"/>
              </a:rPr>
              <a:t>:</a:t>
            </a:r>
            <a:r>
              <a:rPr kumimoji="0" lang="ko-KR" altLang="ko-KR" sz="2000" b="0" i="0" u="none" strike="noStrike" cap="none" normalizeH="0" baseline="0" dirty="0">
                <a:ln>
                  <a:noFill/>
                </a:ln>
                <a:solidFill>
                  <a:schemeClr val="tx1"/>
                </a:solidFill>
                <a:effectLst/>
                <a:latin typeface="Arial" panose="020B0604020202020204" pitchFamily="34" charset="0"/>
              </a:rPr>
              <a:t> 100</a:t>
            </a:r>
            <a:endParaRPr kumimoji="0" lang="en-US" altLang="ko-KR" sz="2000" b="0" i="0" u="none" strike="noStrike" cap="none" normalizeH="0" baseline="0" dirty="0">
              <a:ln>
                <a:noFill/>
              </a:ln>
              <a:solidFill>
                <a:schemeClr val="tx1"/>
              </a:solidFill>
              <a:effectLst/>
              <a:latin typeface="Arial" panose="020B0604020202020204" pitchFamily="34" charset="0"/>
            </a:endParaRPr>
          </a:p>
          <a:p>
            <a:pPr lvl="1" eaLnBrk="0" fontAlgn="base" latinLnBrk="0" hangingPunct="0">
              <a:spcBef>
                <a:spcPct val="0"/>
              </a:spcBef>
              <a:spcAft>
                <a:spcPct val="0"/>
              </a:spcAft>
              <a:buFontTx/>
              <a:buChar char="•"/>
            </a:pPr>
            <a:r>
              <a:rPr lang="en-US" altLang="ko-KR" sz="2000" b="1" dirty="0">
                <a:latin typeface="Arial" panose="020B0604020202020204" pitchFamily="34" charset="0"/>
              </a:rPr>
              <a:t>Model</a:t>
            </a:r>
            <a:r>
              <a:rPr lang="en-US" altLang="ko-KR" sz="2000" dirty="0">
                <a:latin typeface="Arial" panose="020B0604020202020204" pitchFamily="34" charset="0"/>
              </a:rPr>
              <a:t> : WideResNet-28-20</a:t>
            </a:r>
          </a:p>
          <a:p>
            <a:pPr lvl="1" eaLnBrk="0" fontAlgn="base" latinLnBrk="0" hangingPunct="0">
              <a:spcBef>
                <a:spcPct val="0"/>
              </a:spcBef>
              <a:spcAft>
                <a:spcPct val="0"/>
              </a:spcAft>
              <a:buFontTx/>
              <a:buChar char="•"/>
            </a:pPr>
            <a:r>
              <a:rPr kumimoji="0" lang="en-US" altLang="ko-KR" sz="2000" b="1" i="0" u="none" strike="noStrike" cap="none" normalizeH="0" baseline="0" dirty="0">
                <a:ln>
                  <a:noFill/>
                </a:ln>
                <a:solidFill>
                  <a:schemeClr val="tx1"/>
                </a:solidFill>
                <a:effectLst/>
                <a:latin typeface="Arial" panose="020B0604020202020204" pitchFamily="34" charset="0"/>
              </a:rPr>
              <a:t>Optimizer</a:t>
            </a:r>
            <a:r>
              <a:rPr kumimoji="0" lang="en-US" altLang="ko-KR" sz="2000" b="0" i="0" u="none" strike="noStrike" cap="none" normalizeH="0" dirty="0">
                <a:ln>
                  <a:noFill/>
                </a:ln>
                <a:solidFill>
                  <a:schemeClr val="tx1"/>
                </a:solidFill>
                <a:effectLst/>
                <a:latin typeface="Arial" panose="020B0604020202020204" pitchFamily="34" charset="0"/>
              </a:rPr>
              <a:t> : SGD with Momentum </a:t>
            </a:r>
          </a:p>
          <a:p>
            <a:pPr eaLnBrk="0" fontAlgn="base" latinLnBrk="0" hangingPunct="0">
              <a:spcBef>
                <a:spcPct val="0"/>
              </a:spcBef>
              <a:spcAft>
                <a:spcPct val="0"/>
              </a:spcAft>
              <a:buFontTx/>
              <a:buChar char="•"/>
            </a:pPr>
            <a:endParaRPr lang="en-US" altLang="ko-KR" sz="2000" dirty="0">
              <a:latin typeface="Arial" panose="020B0604020202020204" pitchFamily="34" charset="0"/>
            </a:endParaRPr>
          </a:p>
          <a:p>
            <a:pPr eaLnBrk="0" fontAlgn="base" latinLnBrk="0" hangingPunct="0">
              <a:spcBef>
                <a:spcPct val="0"/>
              </a:spcBef>
              <a:spcAft>
                <a:spcPct val="0"/>
              </a:spcAft>
              <a:buFontTx/>
              <a:buChar char="•"/>
            </a:pPr>
            <a:r>
              <a:rPr lang="en-US" altLang="ko-KR" sz="2000" b="1" dirty="0"/>
              <a:t>Adjustment</a:t>
            </a:r>
            <a:r>
              <a:rPr lang="en-US" altLang="ko-KR" sz="2000" dirty="0"/>
              <a:t>:</a:t>
            </a:r>
            <a:r>
              <a:rPr lang="en-US" altLang="ko-KR" sz="2000" dirty="0">
                <a:latin typeface="Arial" panose="020B0604020202020204" pitchFamily="34" charset="0"/>
              </a:rPr>
              <a:t> </a:t>
            </a:r>
          </a:p>
          <a:p>
            <a:pPr lvl="1" eaLnBrk="0" fontAlgn="base" latinLnBrk="0" hangingPunct="0">
              <a:spcBef>
                <a:spcPct val="0"/>
              </a:spcBef>
              <a:spcAft>
                <a:spcPct val="0"/>
              </a:spcAft>
              <a:buFontTx/>
              <a:buChar char="•"/>
            </a:pPr>
            <a:r>
              <a:rPr lang="en-US" altLang="ko-KR" sz="2000" dirty="0">
                <a:latin typeface="Arial" panose="020B0604020202020204" pitchFamily="34" charset="0"/>
              </a:rPr>
              <a:t>Doubled Training Data</a:t>
            </a:r>
            <a:r>
              <a:rPr lang="en-US" altLang="ko-KR" sz="2000" dirty="0"/>
              <a:t> to conduct a performance improvement experiment</a:t>
            </a:r>
            <a:endParaRPr lang="en-US" altLang="ko-KR" sz="2000" b="1" dirty="0"/>
          </a:p>
          <a:p>
            <a:pPr marL="742950" lvl="1" indent="-285750">
              <a:buFont typeface="Arial" panose="020B0604020202020204" pitchFamily="34" charset="0"/>
              <a:buChar char="•"/>
            </a:pPr>
            <a:r>
              <a:rPr lang="en-US" altLang="ko-KR" sz="2000" b="1" dirty="0"/>
              <a:t>Original Data</a:t>
            </a:r>
          </a:p>
          <a:p>
            <a:pPr lvl="2"/>
            <a:r>
              <a:rPr lang="en-US" altLang="ko-KR" sz="2000" b="1" dirty="0"/>
              <a:t>       +</a:t>
            </a:r>
          </a:p>
          <a:p>
            <a:pPr marL="742950" lvl="1" indent="-285750">
              <a:buFont typeface="Arial" panose="020B0604020202020204" pitchFamily="34" charset="0"/>
              <a:buChar char="•"/>
            </a:pPr>
            <a:r>
              <a:rPr lang="en-US" altLang="ko-KR" sz="2000" b="1" dirty="0"/>
              <a:t>Augmentation Data</a:t>
            </a:r>
          </a:p>
          <a:p>
            <a:pPr marL="1200150" lvl="2" indent="-285750">
              <a:buFont typeface="Arial" panose="020B0604020202020204" pitchFamily="34" charset="0"/>
              <a:buChar char="•"/>
            </a:pPr>
            <a:r>
              <a:rPr lang="en-US" altLang="ko-KR" sz="2000" dirty="0" err="1"/>
              <a:t>RandomHorizontalFlip</a:t>
            </a:r>
            <a:r>
              <a:rPr lang="en-US" altLang="ko-KR" sz="2000" dirty="0"/>
              <a:t>()</a:t>
            </a:r>
          </a:p>
          <a:p>
            <a:pPr marL="1200150" lvl="2" indent="-285750">
              <a:buFont typeface="Arial" panose="020B0604020202020204" pitchFamily="34" charset="0"/>
              <a:buChar char="•"/>
            </a:pPr>
            <a:r>
              <a:rPr lang="en-US" altLang="ko-KR" sz="2000" dirty="0" err="1"/>
              <a:t>RandomCrop</a:t>
            </a:r>
            <a:r>
              <a:rPr lang="en-US" altLang="ko-KR" sz="2000" dirty="0"/>
              <a:t>()</a:t>
            </a:r>
          </a:p>
          <a:p>
            <a:pPr marL="1200150" lvl="2" indent="-285750">
              <a:buFont typeface="Arial" panose="020B0604020202020204" pitchFamily="34" charset="0"/>
              <a:buChar char="•"/>
            </a:pPr>
            <a:r>
              <a:rPr lang="en-US" altLang="ko-KR" sz="2000" dirty="0" err="1"/>
              <a:t>CutMix</a:t>
            </a:r>
            <a:r>
              <a:rPr lang="en-US" altLang="ko-KR" sz="2000" dirty="0"/>
              <a:t>()</a:t>
            </a:r>
          </a:p>
          <a:p>
            <a:pPr marL="1200150" lvl="2" indent="-285750">
              <a:buFont typeface="Arial" panose="020B0604020202020204" pitchFamily="34" charset="0"/>
              <a:buChar char="•"/>
            </a:pPr>
            <a:endParaRPr lang="en-US" altLang="ko-KR" sz="2000" b="1" dirty="0"/>
          </a:p>
          <a:p>
            <a:pPr marL="285750" indent="-285750">
              <a:buFont typeface="Arial" panose="020B0604020202020204" pitchFamily="34" charset="0"/>
              <a:buChar char="•"/>
            </a:pPr>
            <a:r>
              <a:rPr lang="en-US" altLang="ko-KR" sz="2000" b="1" dirty="0"/>
              <a:t>Objective</a:t>
            </a:r>
            <a:r>
              <a:rPr lang="en-US" altLang="ko-KR" sz="2000" dirty="0"/>
              <a:t>: </a:t>
            </a:r>
          </a:p>
          <a:p>
            <a:pPr marL="742950" lvl="1" indent="-285750">
              <a:buFont typeface="Arial" panose="020B0604020202020204" pitchFamily="34" charset="0"/>
              <a:buChar char="•"/>
            </a:pPr>
            <a:r>
              <a:rPr lang="en-US" altLang="ko-KR" sz="2000" dirty="0"/>
              <a:t>Performance of the model decreases about 1%</a:t>
            </a:r>
          </a:p>
          <a:p>
            <a:pPr marL="742950" lvl="1" indent="-285750">
              <a:buFont typeface="Arial" panose="020B0604020202020204" pitchFamily="34" charset="0"/>
              <a:buChar char="•"/>
            </a:pPr>
            <a:endParaRPr lang="en-US" altLang="ko-KR" sz="2000" b="1" dirty="0"/>
          </a:p>
          <a:p>
            <a:pPr marL="285750" indent="-285750">
              <a:buFont typeface="Arial" panose="020B0604020202020204" pitchFamily="34" charset="0"/>
              <a:buChar char="•"/>
            </a:pPr>
            <a:endParaRPr lang="en-US" altLang="ko-KR" sz="2000" b="1" dirty="0"/>
          </a:p>
          <a:p>
            <a:pPr marL="1200150" lvl="2" indent="-285750">
              <a:buFont typeface="Arial" panose="020B0604020202020204" pitchFamily="34" charset="0"/>
              <a:buChar char="•"/>
            </a:pPr>
            <a:endParaRPr lang="en-US" altLang="ko-KR" sz="2000" b="1" dirty="0"/>
          </a:p>
        </p:txBody>
      </p:sp>
      <p:sp>
        <p:nvSpPr>
          <p:cNvPr id="3" name="TextBox 2">
            <a:extLst>
              <a:ext uri="{FF2B5EF4-FFF2-40B4-BE49-F238E27FC236}">
                <a16:creationId xmlns:a16="http://schemas.microsoft.com/office/drawing/2014/main" id="{4E771C0C-5328-CC02-95FD-DDA723A1B58E}"/>
              </a:ext>
            </a:extLst>
          </p:cNvPr>
          <p:cNvSpPr txBox="1"/>
          <p:nvPr/>
        </p:nvSpPr>
        <p:spPr>
          <a:xfrm>
            <a:off x="7469253" y="3901637"/>
            <a:ext cx="985520" cy="369332"/>
          </a:xfrm>
          <a:prstGeom prst="rect">
            <a:avLst/>
          </a:prstGeom>
          <a:noFill/>
          <a:ln w="38100">
            <a:solidFill>
              <a:schemeClr val="accent3">
                <a:lumMod val="60000"/>
                <a:lumOff val="40000"/>
              </a:schemeClr>
            </a:solidFill>
          </a:ln>
        </p:spPr>
        <p:txBody>
          <a:bodyPr wrap="square" rtlCol="0">
            <a:spAutoFit/>
          </a:bodyPr>
          <a:lstStyle/>
          <a:p>
            <a:r>
              <a:rPr lang="en-US" altLang="ko-KR" b="1" dirty="0">
                <a:solidFill>
                  <a:srgbClr val="FF0000"/>
                </a:solidFill>
              </a:rPr>
              <a:t>270.35</a:t>
            </a:r>
            <a:endParaRPr lang="ko-KR" altLang="en-US" b="1" dirty="0">
              <a:solidFill>
                <a:srgbClr val="FF0000"/>
              </a:solidFill>
            </a:endParaRPr>
          </a:p>
        </p:txBody>
      </p:sp>
      <p:sp>
        <p:nvSpPr>
          <p:cNvPr id="6" name="TextBox 5">
            <a:extLst>
              <a:ext uri="{FF2B5EF4-FFF2-40B4-BE49-F238E27FC236}">
                <a16:creationId xmlns:a16="http://schemas.microsoft.com/office/drawing/2014/main" id="{85DC981F-A568-6270-58F4-9A970EB3DB44}"/>
              </a:ext>
            </a:extLst>
          </p:cNvPr>
          <p:cNvSpPr txBox="1"/>
          <p:nvPr/>
        </p:nvSpPr>
        <p:spPr>
          <a:xfrm>
            <a:off x="10473636" y="3899752"/>
            <a:ext cx="975360" cy="369332"/>
          </a:xfrm>
          <a:prstGeom prst="rect">
            <a:avLst/>
          </a:prstGeom>
          <a:noFill/>
        </p:spPr>
        <p:txBody>
          <a:bodyPr wrap="square" rtlCol="0">
            <a:spAutoFit/>
          </a:bodyPr>
          <a:lstStyle/>
          <a:p>
            <a:r>
              <a:rPr lang="en-US" altLang="ko-KR" b="1" dirty="0">
                <a:solidFill>
                  <a:srgbClr val="FF0000"/>
                </a:solidFill>
              </a:rPr>
              <a:t>270.1</a:t>
            </a:r>
            <a:endParaRPr lang="ko-KR" altLang="en-US" b="1" dirty="0">
              <a:solidFill>
                <a:srgbClr val="FF0000"/>
              </a:solidFill>
            </a:endParaRPr>
          </a:p>
        </p:txBody>
      </p:sp>
    </p:spTree>
    <p:extLst>
      <p:ext uri="{BB962C8B-B14F-4D97-AF65-F5344CB8AC3E}">
        <p14:creationId xmlns:p14="http://schemas.microsoft.com/office/powerpoint/2010/main" val="1274402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059CF-A967-BCD1-7B67-0C8CCAACD028}"/>
            </a:ext>
          </a:extLst>
        </p:cNvPr>
        <p:cNvGrpSpPr/>
        <p:nvPr/>
      </p:nvGrpSpPr>
      <p:grpSpPr>
        <a:xfrm>
          <a:off x="0" y="0"/>
          <a:ext cx="0" cy="0"/>
          <a:chOff x="0" y="0"/>
          <a:chExt cx="0" cy="0"/>
        </a:xfrm>
      </p:grpSpPr>
      <p:pic>
        <p:nvPicPr>
          <p:cNvPr id="5124" name="Picture 4" descr="출력 이미지">
            <a:extLst>
              <a:ext uri="{FF2B5EF4-FFF2-40B4-BE49-F238E27FC236}">
                <a16:creationId xmlns:a16="http://schemas.microsoft.com/office/drawing/2014/main" id="{AEF43624-B80D-1F67-16CE-CEE0B34DC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9173" y="1444080"/>
            <a:ext cx="6391296" cy="518904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E4B1906F-D882-A4CB-72B1-E5924B6014E2}"/>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7C94FBF1-138E-973E-AF7F-D73E8E837AE2}"/>
              </a:ext>
            </a:extLst>
          </p:cNvPr>
          <p:cNvSpPr txBox="1"/>
          <p:nvPr/>
        </p:nvSpPr>
        <p:spPr>
          <a:xfrm>
            <a:off x="324464" y="224879"/>
            <a:ext cx="5771535"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Validation Data</a:t>
            </a:r>
            <a:endParaRPr lang="ko-KR" altLang="en-US" sz="4400" dirty="0">
              <a:latin typeface="ADLaM Display" panose="02010000000000000000" pitchFamily="2" charset="0"/>
              <a:cs typeface="ADLaM Display" panose="02010000000000000000" pitchFamily="2" charset="0"/>
            </a:endParaRPr>
          </a:p>
        </p:txBody>
      </p:sp>
      <p:sp>
        <p:nvSpPr>
          <p:cNvPr id="3" name="TextBox 2">
            <a:extLst>
              <a:ext uri="{FF2B5EF4-FFF2-40B4-BE49-F238E27FC236}">
                <a16:creationId xmlns:a16="http://schemas.microsoft.com/office/drawing/2014/main" id="{2E1AB3E5-2FBB-6855-5E52-ADD820545C19}"/>
              </a:ext>
            </a:extLst>
          </p:cNvPr>
          <p:cNvSpPr txBox="1"/>
          <p:nvPr/>
        </p:nvSpPr>
        <p:spPr>
          <a:xfrm>
            <a:off x="6571456" y="3891280"/>
            <a:ext cx="932587" cy="369332"/>
          </a:xfrm>
          <a:prstGeom prst="rect">
            <a:avLst/>
          </a:prstGeom>
          <a:noFill/>
          <a:ln w="38100">
            <a:solidFill>
              <a:schemeClr val="accent3">
                <a:lumMod val="60000"/>
                <a:lumOff val="40000"/>
              </a:schemeClr>
            </a:solidFill>
          </a:ln>
        </p:spPr>
        <p:txBody>
          <a:bodyPr wrap="square" rtlCol="0">
            <a:spAutoFit/>
          </a:bodyPr>
          <a:lstStyle/>
          <a:p>
            <a:r>
              <a:rPr lang="en-US" altLang="ko-KR" b="1" dirty="0">
                <a:solidFill>
                  <a:srgbClr val="FF0000"/>
                </a:solidFill>
              </a:rPr>
              <a:t>270.35</a:t>
            </a:r>
            <a:endParaRPr lang="ko-KR" altLang="en-US" b="1" dirty="0">
              <a:solidFill>
                <a:srgbClr val="FF0000"/>
              </a:solidFill>
            </a:endParaRPr>
          </a:p>
        </p:txBody>
      </p:sp>
      <p:sp>
        <p:nvSpPr>
          <p:cNvPr id="6" name="TextBox 5">
            <a:extLst>
              <a:ext uri="{FF2B5EF4-FFF2-40B4-BE49-F238E27FC236}">
                <a16:creationId xmlns:a16="http://schemas.microsoft.com/office/drawing/2014/main" id="{080571FB-5AEE-BA16-DF64-EB62C4BD7249}"/>
              </a:ext>
            </a:extLst>
          </p:cNvPr>
          <p:cNvSpPr txBox="1"/>
          <p:nvPr/>
        </p:nvSpPr>
        <p:spPr>
          <a:xfrm>
            <a:off x="9234637" y="3891280"/>
            <a:ext cx="773562" cy="369332"/>
          </a:xfrm>
          <a:prstGeom prst="rect">
            <a:avLst/>
          </a:prstGeom>
          <a:noFill/>
        </p:spPr>
        <p:txBody>
          <a:bodyPr wrap="square" rtlCol="0">
            <a:spAutoFit/>
          </a:bodyPr>
          <a:lstStyle/>
          <a:p>
            <a:r>
              <a:rPr lang="en-US" altLang="ko-KR" b="1" dirty="0">
                <a:solidFill>
                  <a:srgbClr val="FF0000"/>
                </a:solidFill>
              </a:rPr>
              <a:t>265.6</a:t>
            </a:r>
            <a:endParaRPr lang="ko-KR" altLang="en-US" b="1" dirty="0">
              <a:solidFill>
                <a:srgbClr val="FF0000"/>
              </a:solidFill>
            </a:endParaRPr>
          </a:p>
        </p:txBody>
      </p:sp>
      <p:sp>
        <p:nvSpPr>
          <p:cNvPr id="7" name="TextBox 6">
            <a:extLst>
              <a:ext uri="{FF2B5EF4-FFF2-40B4-BE49-F238E27FC236}">
                <a16:creationId xmlns:a16="http://schemas.microsoft.com/office/drawing/2014/main" id="{DBCCC9E0-0E8C-66F1-C381-574030452CFD}"/>
              </a:ext>
            </a:extLst>
          </p:cNvPr>
          <p:cNvSpPr txBox="1"/>
          <p:nvPr/>
        </p:nvSpPr>
        <p:spPr>
          <a:xfrm>
            <a:off x="9504" y="1219199"/>
            <a:ext cx="5559669" cy="5632311"/>
          </a:xfrm>
          <a:prstGeom prst="rect">
            <a:avLst/>
          </a:prstGeom>
          <a:noFill/>
        </p:spPr>
        <p:txBody>
          <a:bodyPr wrap="square">
            <a:spAutoFit/>
          </a:bodyPr>
          <a:lstStyle/>
          <a:p>
            <a:pPr marL="285750" indent="-285750">
              <a:buFont typeface="Arial" panose="020B0604020202020204" pitchFamily="34" charset="0"/>
              <a:buChar char="•"/>
            </a:pPr>
            <a:r>
              <a:rPr lang="en-US" altLang="ko-KR" sz="2000" b="1" dirty="0"/>
              <a:t>Applied other conditions uniformly</a:t>
            </a:r>
          </a:p>
          <a:p>
            <a:pPr lvl="1" eaLnBrk="0" fontAlgn="base" latinLnBrk="0" hangingPunct="0">
              <a:spcBef>
                <a:spcPct val="0"/>
              </a:spcBef>
              <a:spcAft>
                <a:spcPct val="0"/>
              </a:spcAft>
              <a:buFontTx/>
              <a:buChar char="•"/>
            </a:pPr>
            <a:r>
              <a:rPr kumimoji="0" lang="ko-KR" altLang="ko-KR" sz="2000" b="1" i="0" u="none" strike="noStrike" cap="none" normalizeH="0" baseline="0" dirty="0" err="1">
                <a:ln>
                  <a:noFill/>
                </a:ln>
                <a:solidFill>
                  <a:schemeClr val="tx1"/>
                </a:solidFill>
                <a:effectLst/>
                <a:latin typeface="Arial" panose="020B0604020202020204" pitchFamily="34" charset="0"/>
              </a:rPr>
              <a:t>Dataset</a:t>
            </a:r>
            <a:r>
              <a:rPr kumimoji="0" lang="ko-KR" altLang="ko-KR" sz="2000" b="1" i="0" u="none" strike="noStrike" cap="none" normalizeH="0" baseline="0" dirty="0">
                <a:ln>
                  <a:noFill/>
                </a:ln>
                <a:solidFill>
                  <a:schemeClr val="tx1"/>
                </a:solidFill>
                <a:effectLst/>
                <a:latin typeface="Arial" panose="020B0604020202020204" pitchFamily="34" charset="0"/>
              </a:rPr>
              <a:t>:</a:t>
            </a:r>
            <a:r>
              <a:rPr kumimoji="0" lang="ko-KR" altLang="ko-KR" sz="2000" b="0" i="0" u="none" strike="noStrike" cap="none" normalizeH="0" baseline="0" dirty="0">
                <a:ln>
                  <a:noFill/>
                </a:ln>
                <a:solidFill>
                  <a:schemeClr val="tx1"/>
                </a:solidFill>
                <a:effectLst/>
                <a:latin typeface="Arial" panose="020B0604020202020204" pitchFamily="34" charset="0"/>
              </a:rPr>
              <a:t> CIFAR-100</a:t>
            </a:r>
          </a:p>
          <a:p>
            <a:pPr lvl="1" eaLnBrk="0" fontAlgn="base" latinLnBrk="0" hangingPunct="0">
              <a:spcBef>
                <a:spcPct val="0"/>
              </a:spcBef>
              <a:spcAft>
                <a:spcPct val="0"/>
              </a:spcAft>
              <a:buFontTx/>
              <a:buChar char="•"/>
            </a:pPr>
            <a:r>
              <a:rPr kumimoji="0" lang="ko-KR" altLang="ko-KR" sz="2000" b="1" i="0" u="none" strike="noStrike" cap="none" normalizeH="0" baseline="0" dirty="0" err="1">
                <a:ln>
                  <a:noFill/>
                </a:ln>
                <a:solidFill>
                  <a:schemeClr val="tx1"/>
                </a:solidFill>
                <a:effectLst/>
                <a:latin typeface="Arial" panose="020B0604020202020204" pitchFamily="34" charset="0"/>
              </a:rPr>
              <a:t>Epochs</a:t>
            </a:r>
            <a:r>
              <a:rPr kumimoji="0" lang="ko-KR" altLang="ko-KR" sz="2000" b="1" i="0" u="none" strike="noStrike" cap="none" normalizeH="0" baseline="0" dirty="0">
                <a:ln>
                  <a:noFill/>
                </a:ln>
                <a:solidFill>
                  <a:schemeClr val="tx1"/>
                </a:solidFill>
                <a:effectLst/>
                <a:latin typeface="Arial" panose="020B0604020202020204" pitchFamily="34" charset="0"/>
              </a:rPr>
              <a:t>:</a:t>
            </a:r>
            <a:r>
              <a:rPr kumimoji="0" lang="ko-KR" altLang="ko-KR" sz="2000" b="0" i="0" u="none" strike="noStrike" cap="none" normalizeH="0" baseline="0" dirty="0">
                <a:ln>
                  <a:noFill/>
                </a:ln>
                <a:solidFill>
                  <a:schemeClr val="tx1"/>
                </a:solidFill>
                <a:effectLst/>
                <a:latin typeface="Arial" panose="020B0604020202020204" pitchFamily="34" charset="0"/>
              </a:rPr>
              <a:t> 100</a:t>
            </a:r>
            <a:endParaRPr kumimoji="0" lang="en-US" altLang="ko-KR" sz="2000" b="0" i="0" u="none" strike="noStrike" cap="none" normalizeH="0" baseline="0" dirty="0">
              <a:ln>
                <a:noFill/>
              </a:ln>
              <a:solidFill>
                <a:schemeClr val="tx1"/>
              </a:solidFill>
              <a:effectLst/>
              <a:latin typeface="Arial" panose="020B0604020202020204" pitchFamily="34" charset="0"/>
            </a:endParaRPr>
          </a:p>
          <a:p>
            <a:pPr lvl="1" eaLnBrk="0" fontAlgn="base" latinLnBrk="0" hangingPunct="0">
              <a:spcBef>
                <a:spcPct val="0"/>
              </a:spcBef>
              <a:spcAft>
                <a:spcPct val="0"/>
              </a:spcAft>
              <a:buFontTx/>
              <a:buChar char="•"/>
            </a:pPr>
            <a:r>
              <a:rPr lang="en-US" altLang="ko-KR" sz="2000" b="1" dirty="0">
                <a:latin typeface="Arial" panose="020B0604020202020204" pitchFamily="34" charset="0"/>
              </a:rPr>
              <a:t>Model</a:t>
            </a:r>
            <a:r>
              <a:rPr lang="en-US" altLang="ko-KR" sz="2000" dirty="0">
                <a:latin typeface="Arial" panose="020B0604020202020204" pitchFamily="34" charset="0"/>
              </a:rPr>
              <a:t> : WideResNet-28-20</a:t>
            </a:r>
          </a:p>
          <a:p>
            <a:pPr lvl="1" eaLnBrk="0" fontAlgn="base" latinLnBrk="0" hangingPunct="0">
              <a:spcBef>
                <a:spcPct val="0"/>
              </a:spcBef>
              <a:spcAft>
                <a:spcPct val="0"/>
              </a:spcAft>
              <a:buFontTx/>
              <a:buChar char="•"/>
            </a:pPr>
            <a:r>
              <a:rPr kumimoji="0" lang="en-US" altLang="ko-KR" sz="2000" b="1" i="0" u="none" strike="noStrike" cap="none" normalizeH="0" baseline="0" dirty="0">
                <a:ln>
                  <a:noFill/>
                </a:ln>
                <a:solidFill>
                  <a:schemeClr val="tx1"/>
                </a:solidFill>
                <a:effectLst/>
                <a:latin typeface="Arial" panose="020B0604020202020204" pitchFamily="34" charset="0"/>
              </a:rPr>
              <a:t>Optimizer</a:t>
            </a:r>
            <a:r>
              <a:rPr kumimoji="0" lang="en-US" altLang="ko-KR" sz="2000" b="0" i="0" u="none" strike="noStrike" cap="none" normalizeH="0" dirty="0">
                <a:ln>
                  <a:noFill/>
                </a:ln>
                <a:solidFill>
                  <a:schemeClr val="tx1"/>
                </a:solidFill>
                <a:effectLst/>
                <a:latin typeface="Arial" panose="020B0604020202020204" pitchFamily="34" charset="0"/>
              </a:rPr>
              <a:t> : SGD with Momentum </a:t>
            </a:r>
          </a:p>
          <a:p>
            <a:pPr eaLnBrk="0" fontAlgn="base" latinLnBrk="0" hangingPunct="0">
              <a:spcBef>
                <a:spcPct val="0"/>
              </a:spcBef>
              <a:spcAft>
                <a:spcPct val="0"/>
              </a:spcAft>
              <a:buFontTx/>
              <a:buChar char="•"/>
            </a:pPr>
            <a:endParaRPr lang="en-US" altLang="ko-KR" sz="2000" dirty="0">
              <a:latin typeface="Arial" panose="020B0604020202020204" pitchFamily="34" charset="0"/>
            </a:endParaRPr>
          </a:p>
          <a:p>
            <a:pPr eaLnBrk="0" fontAlgn="base" latinLnBrk="0" hangingPunct="0">
              <a:spcBef>
                <a:spcPct val="0"/>
              </a:spcBef>
              <a:spcAft>
                <a:spcPct val="0"/>
              </a:spcAft>
              <a:buFontTx/>
              <a:buChar char="•"/>
            </a:pPr>
            <a:r>
              <a:rPr lang="en-US" altLang="ko-KR" sz="2000" b="1" dirty="0"/>
              <a:t>Adjustment</a:t>
            </a:r>
            <a:r>
              <a:rPr lang="en-US" altLang="ko-KR" sz="2000" dirty="0"/>
              <a:t>:</a:t>
            </a:r>
            <a:r>
              <a:rPr lang="en-US" altLang="ko-KR" sz="2000" dirty="0">
                <a:latin typeface="Arial" panose="020B0604020202020204" pitchFamily="34" charset="0"/>
              </a:rPr>
              <a:t> </a:t>
            </a:r>
          </a:p>
          <a:p>
            <a:pPr lvl="1" eaLnBrk="0" fontAlgn="base" latinLnBrk="0" hangingPunct="0">
              <a:spcBef>
                <a:spcPct val="0"/>
              </a:spcBef>
              <a:spcAft>
                <a:spcPct val="0"/>
              </a:spcAft>
              <a:buFontTx/>
              <a:buChar char="•"/>
            </a:pPr>
            <a:r>
              <a:rPr lang="en-US" altLang="ko-KR" sz="2000" dirty="0">
                <a:latin typeface="Arial" panose="020B0604020202020204" pitchFamily="34" charset="0"/>
              </a:rPr>
              <a:t>  Add a validation step</a:t>
            </a:r>
          </a:p>
          <a:p>
            <a:pPr lvl="1" eaLnBrk="0" fontAlgn="base" latinLnBrk="0" hangingPunct="0">
              <a:spcBef>
                <a:spcPct val="0"/>
              </a:spcBef>
              <a:spcAft>
                <a:spcPct val="0"/>
              </a:spcAft>
            </a:pPr>
            <a:endParaRPr lang="en-US" altLang="ko-KR" sz="2000" dirty="0">
              <a:latin typeface="Arial" panose="020B0604020202020204" pitchFamily="34" charset="0"/>
            </a:endParaRPr>
          </a:p>
          <a:p>
            <a:pPr lvl="1" eaLnBrk="0" fontAlgn="base" latinLnBrk="0" hangingPunct="0">
              <a:spcBef>
                <a:spcPct val="0"/>
              </a:spcBef>
              <a:spcAft>
                <a:spcPct val="0"/>
              </a:spcAft>
              <a:buFontTx/>
              <a:buChar char="•"/>
            </a:pPr>
            <a:r>
              <a:rPr lang="en-US" altLang="ko-KR" sz="2000" dirty="0"/>
              <a:t> Split 50,000 training images into 40,000 for training and 10,000 for validation</a:t>
            </a:r>
          </a:p>
          <a:p>
            <a:pPr marL="742950" lvl="1" indent="-285750">
              <a:buFont typeface="Arial" panose="020B0604020202020204" pitchFamily="34" charset="0"/>
              <a:buChar char="•"/>
            </a:pPr>
            <a:endParaRPr lang="en-US" altLang="ko-KR" sz="2000" b="1" dirty="0"/>
          </a:p>
          <a:p>
            <a:pPr marL="742950" lvl="1" indent="-285750">
              <a:buFont typeface="Arial" panose="020B0604020202020204" pitchFamily="34" charset="0"/>
              <a:buChar char="•"/>
            </a:pPr>
            <a:endParaRPr lang="en-US" altLang="ko-KR" sz="2000" b="1" dirty="0"/>
          </a:p>
          <a:p>
            <a:pPr marL="285750" indent="-285750">
              <a:buFont typeface="Arial" panose="020B0604020202020204" pitchFamily="34" charset="0"/>
              <a:buChar char="•"/>
            </a:pPr>
            <a:r>
              <a:rPr lang="en-US" altLang="ko-KR" sz="2000" b="1" dirty="0"/>
              <a:t>Objective</a:t>
            </a:r>
            <a:r>
              <a:rPr lang="en-US" altLang="ko-KR" sz="2000" dirty="0"/>
              <a:t>: </a:t>
            </a:r>
          </a:p>
          <a:p>
            <a:pPr marL="742950" lvl="1" indent="-285750">
              <a:buFont typeface="Arial" panose="020B0604020202020204" pitchFamily="34" charset="0"/>
              <a:buChar char="•"/>
            </a:pPr>
            <a:r>
              <a:rPr lang="en-US" altLang="ko-KR" sz="2000" dirty="0"/>
              <a:t>Resulted in a drop of about 5 points in the total score</a:t>
            </a:r>
          </a:p>
          <a:p>
            <a:endParaRPr lang="en-US" altLang="ko-KR" sz="2000" b="1" dirty="0"/>
          </a:p>
          <a:p>
            <a:pPr marL="1200150" lvl="2" indent="-285750">
              <a:buFont typeface="Arial" panose="020B0604020202020204" pitchFamily="34" charset="0"/>
              <a:buChar char="•"/>
            </a:pPr>
            <a:endParaRPr lang="en-US" altLang="ko-KR" sz="2000" b="1" dirty="0"/>
          </a:p>
        </p:txBody>
      </p:sp>
    </p:spTree>
    <p:extLst>
      <p:ext uri="{BB962C8B-B14F-4D97-AF65-F5344CB8AC3E}">
        <p14:creationId xmlns:p14="http://schemas.microsoft.com/office/powerpoint/2010/main" val="1498826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7CA40-E4AF-35C3-C495-929DB0258417}"/>
            </a:ext>
          </a:extLst>
        </p:cNvPr>
        <p:cNvGrpSpPr/>
        <p:nvPr/>
      </p:nvGrpSpPr>
      <p:grpSpPr>
        <a:xfrm>
          <a:off x="0" y="0"/>
          <a:ext cx="0" cy="0"/>
          <a:chOff x="0" y="0"/>
          <a:chExt cx="0" cy="0"/>
        </a:xfrm>
      </p:grpSpPr>
      <p:pic>
        <p:nvPicPr>
          <p:cNvPr id="3074" name="Picture 2" descr="출력 이미지">
            <a:extLst>
              <a:ext uri="{FF2B5EF4-FFF2-40B4-BE49-F238E27FC236}">
                <a16:creationId xmlns:a16="http://schemas.microsoft.com/office/drawing/2014/main" id="{60420583-0940-E9DA-779D-C1085C867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938" y="1411357"/>
            <a:ext cx="5920410" cy="52578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9AD594BB-F0F8-F38E-8517-B52C6506FE17}"/>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4C5B6B54-FDAA-67B9-A45C-C7283B801403}"/>
              </a:ext>
            </a:extLst>
          </p:cNvPr>
          <p:cNvSpPr txBox="1"/>
          <p:nvPr/>
        </p:nvSpPr>
        <p:spPr>
          <a:xfrm>
            <a:off x="324464" y="224879"/>
            <a:ext cx="5771535"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Activation Function</a:t>
            </a:r>
            <a:endParaRPr lang="ko-KR" altLang="en-US" sz="4400" dirty="0">
              <a:latin typeface="ADLaM Display" panose="02010000000000000000" pitchFamily="2" charset="0"/>
              <a:cs typeface="ADLaM Display" panose="02010000000000000000" pitchFamily="2" charset="0"/>
            </a:endParaRPr>
          </a:p>
        </p:txBody>
      </p:sp>
      <p:sp>
        <p:nvSpPr>
          <p:cNvPr id="3" name="TextBox 2">
            <a:extLst>
              <a:ext uri="{FF2B5EF4-FFF2-40B4-BE49-F238E27FC236}">
                <a16:creationId xmlns:a16="http://schemas.microsoft.com/office/drawing/2014/main" id="{67C8E362-A2AB-1275-B5AF-4880C17F9E6E}"/>
              </a:ext>
            </a:extLst>
          </p:cNvPr>
          <p:cNvSpPr txBox="1"/>
          <p:nvPr/>
        </p:nvSpPr>
        <p:spPr>
          <a:xfrm>
            <a:off x="6725903" y="3891280"/>
            <a:ext cx="975359" cy="369332"/>
          </a:xfrm>
          <a:prstGeom prst="rect">
            <a:avLst/>
          </a:prstGeom>
          <a:noFill/>
          <a:ln>
            <a:noFill/>
          </a:ln>
        </p:spPr>
        <p:txBody>
          <a:bodyPr wrap="square" rtlCol="0">
            <a:spAutoFit/>
          </a:bodyPr>
          <a:lstStyle/>
          <a:p>
            <a:r>
              <a:rPr lang="en-US" altLang="ko-KR" b="1" dirty="0">
                <a:solidFill>
                  <a:srgbClr val="FF0000"/>
                </a:solidFill>
              </a:rPr>
              <a:t>262.03</a:t>
            </a:r>
            <a:endParaRPr lang="ko-KR" altLang="en-US" b="1" dirty="0">
              <a:solidFill>
                <a:srgbClr val="FF0000"/>
              </a:solidFill>
            </a:endParaRPr>
          </a:p>
        </p:txBody>
      </p:sp>
      <p:sp>
        <p:nvSpPr>
          <p:cNvPr id="4" name="TextBox 3">
            <a:extLst>
              <a:ext uri="{FF2B5EF4-FFF2-40B4-BE49-F238E27FC236}">
                <a16:creationId xmlns:a16="http://schemas.microsoft.com/office/drawing/2014/main" id="{1C8D869A-E112-2836-7708-79556BB7C302}"/>
              </a:ext>
            </a:extLst>
          </p:cNvPr>
          <p:cNvSpPr txBox="1"/>
          <p:nvPr/>
        </p:nvSpPr>
        <p:spPr>
          <a:xfrm>
            <a:off x="8191882" y="3891280"/>
            <a:ext cx="906779" cy="369332"/>
          </a:xfrm>
          <a:prstGeom prst="rect">
            <a:avLst/>
          </a:prstGeom>
          <a:noFill/>
          <a:ln w="38100">
            <a:solidFill>
              <a:schemeClr val="accent3">
                <a:lumMod val="60000"/>
                <a:lumOff val="40000"/>
              </a:schemeClr>
            </a:solidFill>
          </a:ln>
        </p:spPr>
        <p:txBody>
          <a:bodyPr wrap="square" rtlCol="0">
            <a:spAutoFit/>
          </a:bodyPr>
          <a:lstStyle/>
          <a:p>
            <a:r>
              <a:rPr lang="en-US" altLang="ko-KR" b="1" dirty="0">
                <a:solidFill>
                  <a:srgbClr val="FF0000"/>
                </a:solidFill>
              </a:rPr>
              <a:t>262.75</a:t>
            </a:r>
            <a:endParaRPr lang="ko-KR" altLang="en-US" b="1" dirty="0">
              <a:solidFill>
                <a:srgbClr val="FF0000"/>
              </a:solidFill>
            </a:endParaRPr>
          </a:p>
        </p:txBody>
      </p:sp>
      <p:sp>
        <p:nvSpPr>
          <p:cNvPr id="6" name="TextBox 5">
            <a:extLst>
              <a:ext uri="{FF2B5EF4-FFF2-40B4-BE49-F238E27FC236}">
                <a16:creationId xmlns:a16="http://schemas.microsoft.com/office/drawing/2014/main" id="{07E135AB-AAF1-B3AD-0F56-33658B92F84F}"/>
              </a:ext>
            </a:extLst>
          </p:cNvPr>
          <p:cNvSpPr txBox="1"/>
          <p:nvPr/>
        </p:nvSpPr>
        <p:spPr>
          <a:xfrm>
            <a:off x="9767580" y="3891280"/>
            <a:ext cx="975360" cy="369332"/>
          </a:xfrm>
          <a:prstGeom prst="rect">
            <a:avLst/>
          </a:prstGeom>
          <a:noFill/>
        </p:spPr>
        <p:txBody>
          <a:bodyPr wrap="square" rtlCol="0">
            <a:spAutoFit/>
          </a:bodyPr>
          <a:lstStyle/>
          <a:p>
            <a:r>
              <a:rPr lang="en-US" altLang="ko-KR" b="1" dirty="0">
                <a:solidFill>
                  <a:srgbClr val="FF0000"/>
                </a:solidFill>
              </a:rPr>
              <a:t>262.08</a:t>
            </a:r>
            <a:endParaRPr lang="ko-KR" altLang="en-US" b="1" dirty="0">
              <a:solidFill>
                <a:srgbClr val="FF0000"/>
              </a:solidFill>
            </a:endParaRPr>
          </a:p>
        </p:txBody>
      </p:sp>
      <p:sp>
        <p:nvSpPr>
          <p:cNvPr id="7" name="TextBox 6">
            <a:extLst>
              <a:ext uri="{FF2B5EF4-FFF2-40B4-BE49-F238E27FC236}">
                <a16:creationId xmlns:a16="http://schemas.microsoft.com/office/drawing/2014/main" id="{BD1939FE-30D4-436A-F321-2CB5C1203F46}"/>
              </a:ext>
            </a:extLst>
          </p:cNvPr>
          <p:cNvSpPr txBox="1"/>
          <p:nvPr/>
        </p:nvSpPr>
        <p:spPr>
          <a:xfrm>
            <a:off x="9504" y="1219199"/>
            <a:ext cx="6076559" cy="5632311"/>
          </a:xfrm>
          <a:prstGeom prst="rect">
            <a:avLst/>
          </a:prstGeom>
          <a:noFill/>
        </p:spPr>
        <p:txBody>
          <a:bodyPr wrap="square">
            <a:spAutoFit/>
          </a:bodyPr>
          <a:lstStyle/>
          <a:p>
            <a:pPr marL="285750" indent="-285750">
              <a:buFont typeface="Arial" panose="020B0604020202020204" pitchFamily="34" charset="0"/>
              <a:buChar char="•"/>
            </a:pPr>
            <a:r>
              <a:rPr lang="en-US" altLang="ko-KR" sz="2000" b="1" dirty="0"/>
              <a:t>Applied other conditions uniformly</a:t>
            </a:r>
          </a:p>
          <a:p>
            <a:pPr lvl="1" eaLnBrk="0" fontAlgn="base" latinLnBrk="0" hangingPunct="0">
              <a:spcBef>
                <a:spcPct val="0"/>
              </a:spcBef>
              <a:spcAft>
                <a:spcPct val="0"/>
              </a:spcAft>
              <a:buFontTx/>
              <a:buChar char="•"/>
            </a:pPr>
            <a:r>
              <a:rPr kumimoji="0" lang="ko-KR" altLang="ko-KR" sz="2000" b="1" i="0" u="none" strike="noStrike" cap="none" normalizeH="0" baseline="0" dirty="0" err="1">
                <a:ln>
                  <a:noFill/>
                </a:ln>
                <a:solidFill>
                  <a:schemeClr val="tx1"/>
                </a:solidFill>
                <a:effectLst/>
                <a:latin typeface="Arial" panose="020B0604020202020204" pitchFamily="34" charset="0"/>
              </a:rPr>
              <a:t>Dataset</a:t>
            </a:r>
            <a:r>
              <a:rPr kumimoji="0" lang="ko-KR" altLang="ko-KR" sz="2000" b="1" i="0" u="none" strike="noStrike" cap="none" normalizeH="0" baseline="0" dirty="0">
                <a:ln>
                  <a:noFill/>
                </a:ln>
                <a:solidFill>
                  <a:schemeClr val="tx1"/>
                </a:solidFill>
                <a:effectLst/>
                <a:latin typeface="Arial" panose="020B0604020202020204" pitchFamily="34" charset="0"/>
              </a:rPr>
              <a:t>:</a:t>
            </a:r>
            <a:r>
              <a:rPr kumimoji="0" lang="ko-KR" altLang="ko-KR" sz="2000" b="0" i="0" u="none" strike="noStrike" cap="none" normalizeH="0" baseline="0" dirty="0">
                <a:ln>
                  <a:noFill/>
                </a:ln>
                <a:solidFill>
                  <a:schemeClr val="tx1"/>
                </a:solidFill>
                <a:effectLst/>
                <a:latin typeface="Arial" panose="020B0604020202020204" pitchFamily="34" charset="0"/>
              </a:rPr>
              <a:t> CIFAR-100</a:t>
            </a:r>
          </a:p>
          <a:p>
            <a:pPr lvl="1" eaLnBrk="0" fontAlgn="base" latinLnBrk="0" hangingPunct="0">
              <a:spcBef>
                <a:spcPct val="0"/>
              </a:spcBef>
              <a:spcAft>
                <a:spcPct val="0"/>
              </a:spcAft>
              <a:buFontTx/>
              <a:buChar char="•"/>
            </a:pPr>
            <a:r>
              <a:rPr kumimoji="0" lang="ko-KR" altLang="ko-KR" sz="2000" b="1" i="0" u="none" strike="noStrike" cap="none" normalizeH="0" baseline="0" dirty="0" err="1">
                <a:ln>
                  <a:noFill/>
                </a:ln>
                <a:solidFill>
                  <a:schemeClr val="tx1"/>
                </a:solidFill>
                <a:effectLst/>
                <a:latin typeface="Arial" panose="020B0604020202020204" pitchFamily="34" charset="0"/>
              </a:rPr>
              <a:t>Epochs</a:t>
            </a:r>
            <a:r>
              <a:rPr kumimoji="0" lang="ko-KR" altLang="ko-KR" sz="2000" b="1" i="0" u="none" strike="noStrike" cap="none" normalizeH="0" baseline="0" dirty="0">
                <a:ln>
                  <a:noFill/>
                </a:ln>
                <a:solidFill>
                  <a:schemeClr val="tx1"/>
                </a:solidFill>
                <a:effectLst/>
                <a:latin typeface="Arial" panose="020B0604020202020204" pitchFamily="34" charset="0"/>
              </a:rPr>
              <a:t>:</a:t>
            </a:r>
            <a:r>
              <a:rPr kumimoji="0" lang="ko-KR" altLang="ko-KR" sz="2000" b="0" i="0" u="none" strike="noStrike" cap="none" normalizeH="0" baseline="0" dirty="0">
                <a:ln>
                  <a:noFill/>
                </a:ln>
                <a:solidFill>
                  <a:schemeClr val="tx1"/>
                </a:solidFill>
                <a:effectLst/>
                <a:latin typeface="Arial" panose="020B0604020202020204" pitchFamily="34" charset="0"/>
              </a:rPr>
              <a:t> 100</a:t>
            </a:r>
            <a:endParaRPr kumimoji="0" lang="en-US" altLang="ko-KR" sz="2000" b="0" i="0" u="none" strike="noStrike" cap="none" normalizeH="0" baseline="0" dirty="0">
              <a:ln>
                <a:noFill/>
              </a:ln>
              <a:solidFill>
                <a:schemeClr val="tx1"/>
              </a:solidFill>
              <a:effectLst/>
              <a:latin typeface="Arial" panose="020B0604020202020204" pitchFamily="34" charset="0"/>
            </a:endParaRPr>
          </a:p>
          <a:p>
            <a:pPr lvl="1" eaLnBrk="0" fontAlgn="base" latinLnBrk="0" hangingPunct="0">
              <a:spcBef>
                <a:spcPct val="0"/>
              </a:spcBef>
              <a:spcAft>
                <a:spcPct val="0"/>
              </a:spcAft>
              <a:buFontTx/>
              <a:buChar char="•"/>
            </a:pPr>
            <a:r>
              <a:rPr lang="en-US" altLang="ko-KR" sz="2000" b="1" dirty="0">
                <a:latin typeface="Arial" panose="020B0604020202020204" pitchFamily="34" charset="0"/>
              </a:rPr>
              <a:t>Model</a:t>
            </a:r>
            <a:r>
              <a:rPr lang="en-US" altLang="ko-KR" sz="2000" dirty="0">
                <a:latin typeface="Arial" panose="020B0604020202020204" pitchFamily="34" charset="0"/>
              </a:rPr>
              <a:t> : WideResNet-28-4</a:t>
            </a:r>
          </a:p>
          <a:p>
            <a:pPr lvl="1" eaLnBrk="0" fontAlgn="base" latinLnBrk="0" hangingPunct="0">
              <a:spcBef>
                <a:spcPct val="0"/>
              </a:spcBef>
              <a:spcAft>
                <a:spcPct val="0"/>
              </a:spcAft>
              <a:buFontTx/>
              <a:buChar char="•"/>
            </a:pPr>
            <a:r>
              <a:rPr kumimoji="0" lang="en-US" altLang="ko-KR" sz="2000" b="1" i="0" u="none" strike="noStrike" cap="none" normalizeH="0" baseline="0" dirty="0">
                <a:ln>
                  <a:noFill/>
                </a:ln>
                <a:solidFill>
                  <a:schemeClr val="tx1"/>
                </a:solidFill>
                <a:effectLst/>
                <a:latin typeface="Arial" panose="020B0604020202020204" pitchFamily="34" charset="0"/>
              </a:rPr>
              <a:t>Optimizer</a:t>
            </a:r>
            <a:r>
              <a:rPr kumimoji="0" lang="en-US" altLang="ko-KR" sz="2000" b="0" i="0" u="none" strike="noStrike" cap="none" normalizeH="0" dirty="0">
                <a:ln>
                  <a:noFill/>
                </a:ln>
                <a:solidFill>
                  <a:schemeClr val="tx1"/>
                </a:solidFill>
                <a:effectLst/>
                <a:latin typeface="Arial" panose="020B0604020202020204" pitchFamily="34" charset="0"/>
              </a:rPr>
              <a:t> : SGD with Momentum </a:t>
            </a:r>
          </a:p>
          <a:p>
            <a:pPr eaLnBrk="0" fontAlgn="base" latinLnBrk="0" hangingPunct="0">
              <a:spcBef>
                <a:spcPct val="0"/>
              </a:spcBef>
              <a:spcAft>
                <a:spcPct val="0"/>
              </a:spcAft>
              <a:buFontTx/>
              <a:buChar char="•"/>
            </a:pPr>
            <a:endParaRPr lang="en-US" altLang="ko-KR" sz="2000" dirty="0">
              <a:latin typeface="Arial" panose="020B0604020202020204" pitchFamily="34" charset="0"/>
            </a:endParaRPr>
          </a:p>
          <a:p>
            <a:pPr eaLnBrk="0" fontAlgn="base" latinLnBrk="0" hangingPunct="0">
              <a:spcBef>
                <a:spcPct val="0"/>
              </a:spcBef>
              <a:spcAft>
                <a:spcPct val="0"/>
              </a:spcAft>
              <a:buFontTx/>
              <a:buChar char="•"/>
            </a:pPr>
            <a:r>
              <a:rPr lang="en-US" altLang="ko-KR" sz="2000" b="1" dirty="0"/>
              <a:t>Adjustment</a:t>
            </a:r>
            <a:r>
              <a:rPr lang="en-US" altLang="ko-KR" sz="2000" dirty="0"/>
              <a:t>:</a:t>
            </a:r>
            <a:r>
              <a:rPr lang="en-US" altLang="ko-KR" sz="2000" dirty="0">
                <a:latin typeface="Arial" panose="020B0604020202020204" pitchFamily="34" charset="0"/>
              </a:rPr>
              <a:t> </a:t>
            </a:r>
          </a:p>
          <a:p>
            <a:pPr lvl="1" eaLnBrk="0" fontAlgn="base" latinLnBrk="0" hangingPunct="0">
              <a:spcBef>
                <a:spcPct val="0"/>
              </a:spcBef>
              <a:spcAft>
                <a:spcPct val="0"/>
              </a:spcAft>
              <a:buFontTx/>
              <a:buChar char="•"/>
            </a:pPr>
            <a:r>
              <a:rPr lang="en-US" altLang="ko-KR" sz="2000" dirty="0"/>
              <a:t>Activation Function was changed to conduct a performance improvement experiment.</a:t>
            </a:r>
            <a:endParaRPr lang="en-US" altLang="ko-KR" sz="2000" b="1" dirty="0"/>
          </a:p>
          <a:p>
            <a:pPr marL="1200150" lvl="2" indent="-285750">
              <a:buFont typeface="Arial" panose="020B0604020202020204" pitchFamily="34" charset="0"/>
              <a:buChar char="•"/>
            </a:pPr>
            <a:r>
              <a:rPr lang="en-US" altLang="ko-KR" sz="2000" b="1" dirty="0" err="1"/>
              <a:t>ReLU</a:t>
            </a:r>
            <a:endParaRPr lang="en-US" altLang="ko-KR" sz="2000" b="1" dirty="0"/>
          </a:p>
          <a:p>
            <a:pPr marL="1200150" lvl="2" indent="-285750">
              <a:buFont typeface="Arial" panose="020B0604020202020204" pitchFamily="34" charset="0"/>
              <a:buChar char="•"/>
            </a:pPr>
            <a:r>
              <a:rPr lang="en-US" altLang="ko-KR" sz="2000" b="1" dirty="0" err="1"/>
              <a:t>LeakyReLU</a:t>
            </a:r>
            <a:endParaRPr lang="en-US" altLang="ko-KR" sz="2000" b="1" dirty="0"/>
          </a:p>
          <a:p>
            <a:pPr marL="1200150" lvl="2" indent="-285750">
              <a:buFont typeface="Arial" panose="020B0604020202020204" pitchFamily="34" charset="0"/>
              <a:buChar char="•"/>
            </a:pPr>
            <a:r>
              <a:rPr lang="en-US" altLang="ko-KR" sz="2000" b="1" dirty="0"/>
              <a:t>GELU</a:t>
            </a:r>
          </a:p>
          <a:p>
            <a:pPr marL="742950" lvl="1" indent="-285750">
              <a:buFont typeface="Arial" panose="020B0604020202020204" pitchFamily="34" charset="0"/>
              <a:buChar char="•"/>
            </a:pPr>
            <a:endParaRPr lang="en-US" altLang="ko-KR" sz="2000" b="1" dirty="0"/>
          </a:p>
          <a:p>
            <a:pPr marL="285750" indent="-285750">
              <a:buFont typeface="Arial" panose="020B0604020202020204" pitchFamily="34" charset="0"/>
              <a:buChar char="•"/>
            </a:pPr>
            <a:r>
              <a:rPr lang="en-US" altLang="ko-KR" sz="2000" b="1" dirty="0"/>
              <a:t>Objective</a:t>
            </a:r>
            <a:r>
              <a:rPr lang="en-US" altLang="ko-KR" sz="2000" dirty="0"/>
              <a:t>: </a:t>
            </a:r>
          </a:p>
          <a:p>
            <a:pPr marL="742950" lvl="1" indent="-285750">
              <a:buFont typeface="Arial" panose="020B0604020202020204" pitchFamily="34" charset="0"/>
              <a:buChar char="•"/>
            </a:pPr>
            <a:r>
              <a:rPr lang="en-US" altLang="ko-KR" sz="2000" dirty="0"/>
              <a:t>Leaky </a:t>
            </a:r>
            <a:r>
              <a:rPr lang="en-US" altLang="ko-KR" sz="2000" dirty="0" err="1"/>
              <a:t>ReLU</a:t>
            </a:r>
            <a:r>
              <a:rPr lang="en-US" altLang="ko-KR" sz="2000" dirty="0"/>
              <a:t> and GELU improve model performance</a:t>
            </a:r>
          </a:p>
          <a:p>
            <a:pPr marL="742950" lvl="1" indent="-285750">
              <a:buFont typeface="Arial" panose="020B0604020202020204" pitchFamily="34" charset="0"/>
              <a:buChar char="•"/>
            </a:pPr>
            <a:r>
              <a:rPr lang="en-US" altLang="ko-KR" sz="2000" dirty="0"/>
              <a:t>Especially Leaky </a:t>
            </a:r>
            <a:r>
              <a:rPr lang="en-US" altLang="ko-KR" sz="2000" dirty="0" err="1"/>
              <a:t>ReLU</a:t>
            </a:r>
            <a:r>
              <a:rPr lang="en-US" altLang="ko-KR" sz="2000" dirty="0"/>
              <a:t> is would be the best choice for our challenge</a:t>
            </a:r>
            <a:endParaRPr lang="en-US" altLang="ko-KR" sz="2000" b="1" dirty="0"/>
          </a:p>
        </p:txBody>
      </p:sp>
    </p:spTree>
    <p:extLst>
      <p:ext uri="{BB962C8B-B14F-4D97-AF65-F5344CB8AC3E}">
        <p14:creationId xmlns:p14="http://schemas.microsoft.com/office/powerpoint/2010/main" val="768088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57CC5-C016-D9A4-0937-9D6389E9DEB7}"/>
            </a:ext>
          </a:extLst>
        </p:cNvPr>
        <p:cNvGrpSpPr/>
        <p:nvPr/>
      </p:nvGrpSpPr>
      <p:grpSpPr>
        <a:xfrm>
          <a:off x="0" y="0"/>
          <a:ext cx="0" cy="0"/>
          <a:chOff x="0" y="0"/>
          <a:chExt cx="0" cy="0"/>
        </a:xfrm>
      </p:grpSpPr>
      <p:pic>
        <p:nvPicPr>
          <p:cNvPr id="6146" name="Picture 2" descr="출력 이미지">
            <a:extLst>
              <a:ext uri="{FF2B5EF4-FFF2-40B4-BE49-F238E27FC236}">
                <a16:creationId xmlns:a16="http://schemas.microsoft.com/office/drawing/2014/main" id="{7A69659A-53AD-D1FC-0C7E-0E494F8C2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7726" y="1475209"/>
            <a:ext cx="5920410" cy="52569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4" name="Picture 2" descr="출력 이미지">
            <a:extLst>
              <a:ext uri="{FF2B5EF4-FFF2-40B4-BE49-F238E27FC236}">
                <a16:creationId xmlns:a16="http://schemas.microsoft.com/office/drawing/2014/main" id="{B963AE76-D686-1859-28AF-77B129EECB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9404" t="42470" r="676" b="45448"/>
          <a:stretch/>
        </p:blipFill>
        <p:spPr bwMode="auto">
          <a:xfrm>
            <a:off x="4965290" y="1918923"/>
            <a:ext cx="1390047" cy="12192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6367AD5F-571E-9E7A-458D-5952CB0CA5A6}"/>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06D368C2-DE1B-B2DE-5F6C-DC510DD82CE2}"/>
              </a:ext>
            </a:extLst>
          </p:cNvPr>
          <p:cNvSpPr txBox="1"/>
          <p:nvPr/>
        </p:nvSpPr>
        <p:spPr>
          <a:xfrm>
            <a:off x="324464" y="224879"/>
            <a:ext cx="5771535"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Activation Function</a:t>
            </a:r>
            <a:endParaRPr lang="ko-KR" altLang="en-US" sz="4400" dirty="0">
              <a:latin typeface="ADLaM Display" panose="02010000000000000000" pitchFamily="2" charset="0"/>
              <a:cs typeface="ADLaM Display" panose="02010000000000000000" pitchFamily="2" charset="0"/>
            </a:endParaRPr>
          </a:p>
        </p:txBody>
      </p:sp>
      <p:sp>
        <p:nvSpPr>
          <p:cNvPr id="3" name="TextBox 2">
            <a:extLst>
              <a:ext uri="{FF2B5EF4-FFF2-40B4-BE49-F238E27FC236}">
                <a16:creationId xmlns:a16="http://schemas.microsoft.com/office/drawing/2014/main" id="{8C0AFDC5-AF8C-ACAE-CFEB-A20FFD263581}"/>
              </a:ext>
            </a:extLst>
          </p:cNvPr>
          <p:cNvSpPr txBox="1"/>
          <p:nvPr/>
        </p:nvSpPr>
        <p:spPr>
          <a:xfrm>
            <a:off x="7433825" y="3729747"/>
            <a:ext cx="975359" cy="369332"/>
          </a:xfrm>
          <a:prstGeom prst="rect">
            <a:avLst/>
          </a:prstGeom>
          <a:noFill/>
          <a:ln>
            <a:noFill/>
          </a:ln>
        </p:spPr>
        <p:txBody>
          <a:bodyPr wrap="square" rtlCol="0">
            <a:spAutoFit/>
          </a:bodyPr>
          <a:lstStyle/>
          <a:p>
            <a:r>
              <a:rPr lang="en-US" altLang="ko-KR" b="1" dirty="0">
                <a:solidFill>
                  <a:srgbClr val="FF0000"/>
                </a:solidFill>
              </a:rPr>
              <a:t>270.35</a:t>
            </a:r>
            <a:endParaRPr lang="ko-KR" altLang="en-US" b="1" dirty="0">
              <a:solidFill>
                <a:srgbClr val="FF0000"/>
              </a:solidFill>
            </a:endParaRPr>
          </a:p>
        </p:txBody>
      </p:sp>
      <p:sp>
        <p:nvSpPr>
          <p:cNvPr id="4" name="TextBox 3">
            <a:extLst>
              <a:ext uri="{FF2B5EF4-FFF2-40B4-BE49-F238E27FC236}">
                <a16:creationId xmlns:a16="http://schemas.microsoft.com/office/drawing/2014/main" id="{5D34E96E-5C4E-1B6A-8F8C-99A494C21D2A}"/>
              </a:ext>
            </a:extLst>
          </p:cNvPr>
          <p:cNvSpPr txBox="1"/>
          <p:nvPr/>
        </p:nvSpPr>
        <p:spPr>
          <a:xfrm>
            <a:off x="10215933" y="3729747"/>
            <a:ext cx="906779" cy="369332"/>
          </a:xfrm>
          <a:prstGeom prst="rect">
            <a:avLst/>
          </a:prstGeom>
          <a:noFill/>
          <a:ln w="38100">
            <a:solidFill>
              <a:schemeClr val="accent3">
                <a:lumMod val="60000"/>
                <a:lumOff val="40000"/>
              </a:schemeClr>
            </a:solidFill>
          </a:ln>
        </p:spPr>
        <p:txBody>
          <a:bodyPr wrap="square" rtlCol="0">
            <a:spAutoFit/>
          </a:bodyPr>
          <a:lstStyle/>
          <a:p>
            <a:r>
              <a:rPr lang="en-US" altLang="ko-KR" b="1" dirty="0">
                <a:solidFill>
                  <a:srgbClr val="FF0000"/>
                </a:solidFill>
              </a:rPr>
              <a:t>271.48</a:t>
            </a:r>
            <a:endParaRPr lang="ko-KR" altLang="en-US" b="1" dirty="0">
              <a:solidFill>
                <a:srgbClr val="FF0000"/>
              </a:solidFill>
            </a:endParaRPr>
          </a:p>
        </p:txBody>
      </p:sp>
      <p:sp>
        <p:nvSpPr>
          <p:cNvPr id="7" name="TextBox 6">
            <a:extLst>
              <a:ext uri="{FF2B5EF4-FFF2-40B4-BE49-F238E27FC236}">
                <a16:creationId xmlns:a16="http://schemas.microsoft.com/office/drawing/2014/main" id="{8C2A277A-454B-D84A-EBD2-6FD8892D2E7D}"/>
              </a:ext>
            </a:extLst>
          </p:cNvPr>
          <p:cNvSpPr txBox="1"/>
          <p:nvPr/>
        </p:nvSpPr>
        <p:spPr>
          <a:xfrm>
            <a:off x="9504" y="1219199"/>
            <a:ext cx="6076559" cy="4401205"/>
          </a:xfrm>
          <a:prstGeom prst="rect">
            <a:avLst/>
          </a:prstGeom>
          <a:noFill/>
        </p:spPr>
        <p:txBody>
          <a:bodyPr wrap="square">
            <a:spAutoFit/>
          </a:bodyPr>
          <a:lstStyle/>
          <a:p>
            <a:pPr marL="285750" indent="-285750">
              <a:buFont typeface="Arial" panose="020B0604020202020204" pitchFamily="34" charset="0"/>
              <a:buChar char="•"/>
            </a:pPr>
            <a:r>
              <a:rPr lang="en-US" altLang="ko-KR" sz="2000" b="1" dirty="0"/>
              <a:t>Applied other conditions uniformly</a:t>
            </a:r>
          </a:p>
          <a:p>
            <a:pPr lvl="1" eaLnBrk="0" fontAlgn="base" latinLnBrk="0" hangingPunct="0">
              <a:spcBef>
                <a:spcPct val="0"/>
              </a:spcBef>
              <a:spcAft>
                <a:spcPct val="0"/>
              </a:spcAft>
              <a:buFontTx/>
              <a:buChar char="•"/>
            </a:pPr>
            <a:r>
              <a:rPr kumimoji="0" lang="ko-KR" altLang="ko-KR" sz="2000" b="1" i="0" u="none" strike="noStrike" cap="none" normalizeH="0" baseline="0" dirty="0" err="1">
                <a:ln>
                  <a:noFill/>
                </a:ln>
                <a:solidFill>
                  <a:schemeClr val="tx1"/>
                </a:solidFill>
                <a:effectLst/>
                <a:latin typeface="Arial" panose="020B0604020202020204" pitchFamily="34" charset="0"/>
              </a:rPr>
              <a:t>Dataset</a:t>
            </a:r>
            <a:r>
              <a:rPr kumimoji="0" lang="ko-KR" altLang="ko-KR" sz="2000" b="1" i="0" u="none" strike="noStrike" cap="none" normalizeH="0" baseline="0" dirty="0">
                <a:ln>
                  <a:noFill/>
                </a:ln>
                <a:solidFill>
                  <a:schemeClr val="tx1"/>
                </a:solidFill>
                <a:effectLst/>
                <a:latin typeface="Arial" panose="020B0604020202020204" pitchFamily="34" charset="0"/>
              </a:rPr>
              <a:t>:</a:t>
            </a:r>
            <a:r>
              <a:rPr kumimoji="0" lang="ko-KR" altLang="ko-KR" sz="2000" b="0" i="0" u="none" strike="noStrike" cap="none" normalizeH="0" baseline="0" dirty="0">
                <a:ln>
                  <a:noFill/>
                </a:ln>
                <a:solidFill>
                  <a:schemeClr val="tx1"/>
                </a:solidFill>
                <a:effectLst/>
                <a:latin typeface="Arial" panose="020B0604020202020204" pitchFamily="34" charset="0"/>
              </a:rPr>
              <a:t> CIFAR-100</a:t>
            </a:r>
          </a:p>
          <a:p>
            <a:pPr lvl="1" eaLnBrk="0" fontAlgn="base" latinLnBrk="0" hangingPunct="0">
              <a:spcBef>
                <a:spcPct val="0"/>
              </a:spcBef>
              <a:spcAft>
                <a:spcPct val="0"/>
              </a:spcAft>
              <a:buFontTx/>
              <a:buChar char="•"/>
            </a:pPr>
            <a:r>
              <a:rPr kumimoji="0" lang="ko-KR" altLang="ko-KR" sz="2000" b="1" i="0" u="none" strike="noStrike" cap="none" normalizeH="0" baseline="0" dirty="0" err="1">
                <a:ln>
                  <a:noFill/>
                </a:ln>
                <a:solidFill>
                  <a:schemeClr val="tx1"/>
                </a:solidFill>
                <a:effectLst/>
                <a:latin typeface="Arial" panose="020B0604020202020204" pitchFamily="34" charset="0"/>
              </a:rPr>
              <a:t>Epochs</a:t>
            </a:r>
            <a:r>
              <a:rPr kumimoji="0" lang="ko-KR" altLang="ko-KR" sz="2000" b="1" i="0" u="none" strike="noStrike" cap="none" normalizeH="0" baseline="0" dirty="0">
                <a:ln>
                  <a:noFill/>
                </a:ln>
                <a:solidFill>
                  <a:schemeClr val="tx1"/>
                </a:solidFill>
                <a:effectLst/>
                <a:latin typeface="Arial" panose="020B0604020202020204" pitchFamily="34" charset="0"/>
              </a:rPr>
              <a:t>:</a:t>
            </a:r>
            <a:r>
              <a:rPr kumimoji="0" lang="ko-KR" altLang="ko-KR" sz="2000" b="0" i="0" u="none" strike="noStrike" cap="none" normalizeH="0" baseline="0" dirty="0">
                <a:ln>
                  <a:noFill/>
                </a:ln>
                <a:solidFill>
                  <a:schemeClr val="tx1"/>
                </a:solidFill>
                <a:effectLst/>
                <a:latin typeface="Arial" panose="020B0604020202020204" pitchFamily="34" charset="0"/>
              </a:rPr>
              <a:t> 100</a:t>
            </a:r>
            <a:endParaRPr kumimoji="0" lang="en-US" altLang="ko-KR" sz="2000" b="0" i="0" u="none" strike="noStrike" cap="none" normalizeH="0" baseline="0" dirty="0">
              <a:ln>
                <a:noFill/>
              </a:ln>
              <a:solidFill>
                <a:schemeClr val="tx1"/>
              </a:solidFill>
              <a:effectLst/>
              <a:latin typeface="Arial" panose="020B0604020202020204" pitchFamily="34" charset="0"/>
            </a:endParaRPr>
          </a:p>
          <a:p>
            <a:pPr lvl="1" eaLnBrk="0" fontAlgn="base" latinLnBrk="0" hangingPunct="0">
              <a:spcBef>
                <a:spcPct val="0"/>
              </a:spcBef>
              <a:spcAft>
                <a:spcPct val="0"/>
              </a:spcAft>
              <a:buFontTx/>
              <a:buChar char="•"/>
            </a:pPr>
            <a:r>
              <a:rPr lang="en-US" altLang="ko-KR" sz="2000" b="1" dirty="0">
                <a:latin typeface="Arial" panose="020B0604020202020204" pitchFamily="34" charset="0"/>
              </a:rPr>
              <a:t>Model</a:t>
            </a:r>
            <a:r>
              <a:rPr lang="en-US" altLang="ko-KR" sz="2000" dirty="0">
                <a:latin typeface="Arial" panose="020B0604020202020204" pitchFamily="34" charset="0"/>
              </a:rPr>
              <a:t> : WideResNet-28-20</a:t>
            </a:r>
          </a:p>
          <a:p>
            <a:pPr lvl="1" eaLnBrk="0" fontAlgn="base" latinLnBrk="0" hangingPunct="0">
              <a:spcBef>
                <a:spcPct val="0"/>
              </a:spcBef>
              <a:spcAft>
                <a:spcPct val="0"/>
              </a:spcAft>
              <a:buFontTx/>
              <a:buChar char="•"/>
            </a:pPr>
            <a:r>
              <a:rPr kumimoji="0" lang="en-US" altLang="ko-KR" sz="2000" b="1" i="0" u="none" strike="noStrike" cap="none" normalizeH="0" baseline="0" dirty="0">
                <a:ln>
                  <a:noFill/>
                </a:ln>
                <a:solidFill>
                  <a:schemeClr val="tx1"/>
                </a:solidFill>
                <a:effectLst/>
                <a:latin typeface="Arial" panose="020B0604020202020204" pitchFamily="34" charset="0"/>
              </a:rPr>
              <a:t>Optimizer</a:t>
            </a:r>
            <a:r>
              <a:rPr kumimoji="0" lang="en-US" altLang="ko-KR" sz="2000" b="0" i="0" u="none" strike="noStrike" cap="none" normalizeH="0" dirty="0">
                <a:ln>
                  <a:noFill/>
                </a:ln>
                <a:solidFill>
                  <a:schemeClr val="tx1"/>
                </a:solidFill>
                <a:effectLst/>
                <a:latin typeface="Arial" panose="020B0604020202020204" pitchFamily="34" charset="0"/>
              </a:rPr>
              <a:t> : SGD with Momentum </a:t>
            </a:r>
          </a:p>
          <a:p>
            <a:pPr eaLnBrk="0" fontAlgn="base" latinLnBrk="0" hangingPunct="0">
              <a:spcBef>
                <a:spcPct val="0"/>
              </a:spcBef>
              <a:spcAft>
                <a:spcPct val="0"/>
              </a:spcAft>
              <a:buFontTx/>
              <a:buChar char="•"/>
            </a:pPr>
            <a:endParaRPr lang="en-US" altLang="ko-KR" sz="2000" dirty="0">
              <a:latin typeface="Arial" panose="020B0604020202020204" pitchFamily="34" charset="0"/>
            </a:endParaRPr>
          </a:p>
          <a:p>
            <a:pPr eaLnBrk="0" fontAlgn="base" latinLnBrk="0" hangingPunct="0">
              <a:spcBef>
                <a:spcPct val="0"/>
              </a:spcBef>
              <a:spcAft>
                <a:spcPct val="0"/>
              </a:spcAft>
              <a:buFontTx/>
              <a:buChar char="•"/>
            </a:pPr>
            <a:r>
              <a:rPr lang="en-US" altLang="ko-KR" sz="2000" b="1" dirty="0"/>
              <a:t>Adjustment</a:t>
            </a:r>
            <a:r>
              <a:rPr lang="en-US" altLang="ko-KR" sz="2000" dirty="0"/>
              <a:t>:</a:t>
            </a:r>
            <a:r>
              <a:rPr lang="en-US" altLang="ko-KR" sz="2000" dirty="0">
                <a:latin typeface="Arial" panose="020B0604020202020204" pitchFamily="34" charset="0"/>
              </a:rPr>
              <a:t> </a:t>
            </a:r>
          </a:p>
          <a:p>
            <a:pPr lvl="1" eaLnBrk="0" fontAlgn="base" latinLnBrk="0" hangingPunct="0">
              <a:spcBef>
                <a:spcPct val="0"/>
              </a:spcBef>
              <a:spcAft>
                <a:spcPct val="0"/>
              </a:spcAft>
              <a:buFontTx/>
              <a:buChar char="•"/>
            </a:pPr>
            <a:r>
              <a:rPr lang="en-US" altLang="ko-KR" sz="2000" dirty="0"/>
              <a:t>Activation Function was changed to conduct a performance improvement experiment.</a:t>
            </a:r>
            <a:endParaRPr lang="en-US" altLang="ko-KR" sz="2000" b="1" dirty="0"/>
          </a:p>
          <a:p>
            <a:pPr marL="1200150" lvl="2" indent="-285750">
              <a:buFont typeface="Arial" panose="020B0604020202020204" pitchFamily="34" charset="0"/>
              <a:buChar char="•"/>
            </a:pPr>
            <a:r>
              <a:rPr lang="en-US" altLang="ko-KR" sz="2000" b="1" dirty="0" err="1"/>
              <a:t>ReLU</a:t>
            </a:r>
            <a:endParaRPr lang="en-US" altLang="ko-KR" sz="2000" b="1" dirty="0"/>
          </a:p>
          <a:p>
            <a:pPr marL="1200150" lvl="2" indent="-285750">
              <a:buFont typeface="Arial" panose="020B0604020202020204" pitchFamily="34" charset="0"/>
              <a:buChar char="•"/>
            </a:pPr>
            <a:r>
              <a:rPr lang="en-US" altLang="ko-KR" sz="2000" b="1" dirty="0" err="1"/>
              <a:t>LeakyReLU</a:t>
            </a:r>
            <a:endParaRPr lang="en-US" altLang="ko-KR" sz="2000" b="1" dirty="0"/>
          </a:p>
          <a:p>
            <a:pPr marL="742950" lvl="1" indent="-285750">
              <a:buFont typeface="Arial" panose="020B0604020202020204" pitchFamily="34" charset="0"/>
              <a:buChar char="•"/>
            </a:pPr>
            <a:endParaRPr lang="en-US" altLang="ko-KR" sz="2000" b="1" dirty="0"/>
          </a:p>
          <a:p>
            <a:pPr marL="285750" indent="-285750">
              <a:buFont typeface="Arial" panose="020B0604020202020204" pitchFamily="34" charset="0"/>
              <a:buChar char="•"/>
            </a:pPr>
            <a:r>
              <a:rPr lang="en-US" altLang="ko-KR" sz="2000" b="1" dirty="0"/>
              <a:t>Objective</a:t>
            </a:r>
            <a:r>
              <a:rPr lang="en-US" altLang="ko-KR" sz="2000" dirty="0"/>
              <a:t>: </a:t>
            </a:r>
          </a:p>
          <a:p>
            <a:pPr marL="742950" lvl="1" indent="-285750">
              <a:buFont typeface="Arial" panose="020B0604020202020204" pitchFamily="34" charset="0"/>
              <a:buChar char="•"/>
            </a:pPr>
            <a:r>
              <a:rPr lang="en-US" altLang="ko-KR" sz="2000" dirty="0"/>
              <a:t>Leaky </a:t>
            </a:r>
            <a:r>
              <a:rPr lang="en-US" altLang="ko-KR" sz="2000" dirty="0" err="1"/>
              <a:t>ReLU</a:t>
            </a:r>
            <a:r>
              <a:rPr lang="en-US" altLang="ko-KR" sz="2000" dirty="0"/>
              <a:t> improve model performance</a:t>
            </a:r>
          </a:p>
        </p:txBody>
      </p:sp>
      <p:sp>
        <p:nvSpPr>
          <p:cNvPr id="8" name="직사각형 7">
            <a:extLst>
              <a:ext uri="{FF2B5EF4-FFF2-40B4-BE49-F238E27FC236}">
                <a16:creationId xmlns:a16="http://schemas.microsoft.com/office/drawing/2014/main" id="{866D29F0-FC0E-6F16-A25A-2C2EC5D9CFAD}"/>
              </a:ext>
            </a:extLst>
          </p:cNvPr>
          <p:cNvSpPr/>
          <p:nvPr/>
        </p:nvSpPr>
        <p:spPr>
          <a:xfrm>
            <a:off x="10008559" y="4015744"/>
            <a:ext cx="1275983" cy="619695"/>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chemeClr val="accent3">
                    <a:lumMod val="60000"/>
                    <a:lumOff val="40000"/>
                  </a:schemeClr>
                </a:solidFill>
              </a:rPr>
              <a:t>+1.13</a:t>
            </a:r>
            <a:endParaRPr lang="ko-KR" altLang="en-US" sz="2000" b="1" dirty="0">
              <a:solidFill>
                <a:schemeClr val="accent3">
                  <a:lumMod val="60000"/>
                  <a:lumOff val="40000"/>
                </a:schemeClr>
              </a:solidFill>
            </a:endParaRPr>
          </a:p>
        </p:txBody>
      </p:sp>
    </p:spTree>
    <p:extLst>
      <p:ext uri="{BB962C8B-B14F-4D97-AF65-F5344CB8AC3E}">
        <p14:creationId xmlns:p14="http://schemas.microsoft.com/office/powerpoint/2010/main" val="288932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88570-F23F-DC80-B047-5A12C0413A6C}"/>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F5B7CC97-EE9B-161D-0C4C-3A22691C066C}"/>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A36E1B28-C304-6C66-C072-D4440450C42D}"/>
              </a:ext>
            </a:extLst>
          </p:cNvPr>
          <p:cNvSpPr txBox="1"/>
          <p:nvPr/>
        </p:nvSpPr>
        <p:spPr>
          <a:xfrm>
            <a:off x="324464" y="224879"/>
            <a:ext cx="6096655"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Contribution</a:t>
            </a:r>
            <a:endParaRPr lang="ko-KR" altLang="en-US" sz="4400" dirty="0">
              <a:latin typeface="ADLaM Display" panose="02010000000000000000" pitchFamily="2" charset="0"/>
              <a:cs typeface="ADLaM Display" panose="02010000000000000000" pitchFamily="2" charset="0"/>
            </a:endParaRPr>
          </a:p>
        </p:txBody>
      </p:sp>
      <p:sp>
        <p:nvSpPr>
          <p:cNvPr id="9" name="TextBox 8">
            <a:extLst>
              <a:ext uri="{FF2B5EF4-FFF2-40B4-BE49-F238E27FC236}">
                <a16:creationId xmlns:a16="http://schemas.microsoft.com/office/drawing/2014/main" id="{325D5270-C3EE-91E7-B51F-A9BEAE0C241B}"/>
              </a:ext>
            </a:extLst>
          </p:cNvPr>
          <p:cNvSpPr txBox="1"/>
          <p:nvPr/>
        </p:nvSpPr>
        <p:spPr>
          <a:xfrm>
            <a:off x="565096" y="1659917"/>
            <a:ext cx="6701978" cy="4524315"/>
          </a:xfrm>
          <a:prstGeom prst="rect">
            <a:avLst/>
          </a:prstGeom>
          <a:noFill/>
        </p:spPr>
        <p:txBody>
          <a:bodyPr wrap="square" rtlCol="0">
            <a:spAutoFit/>
          </a:bodyPr>
          <a:lstStyle/>
          <a:p>
            <a:pPr marL="285750" indent="-285750">
              <a:buFont typeface="Arial" panose="020B0604020202020204" pitchFamily="34" charset="0"/>
              <a:buChar char="•"/>
            </a:pPr>
            <a:r>
              <a:rPr lang="en-US" altLang="ko-KR" sz="2400" b="1" dirty="0"/>
              <a:t>Kim </a:t>
            </a:r>
            <a:r>
              <a:rPr lang="en-US" altLang="ko-KR" sz="2400" b="1" dirty="0" err="1"/>
              <a:t>Dahyun</a:t>
            </a:r>
            <a:r>
              <a:rPr lang="en-US" altLang="ko-KR" sz="2400" dirty="0"/>
              <a:t>: </a:t>
            </a:r>
            <a:r>
              <a:rPr lang="en-US" altLang="ko-KR" sz="2400" dirty="0" err="1"/>
              <a:t>Ensembling</a:t>
            </a:r>
            <a:r>
              <a:rPr lang="en-US" altLang="ko-KR" sz="2400" dirty="0"/>
              <a:t> with other models,  </a:t>
            </a:r>
            <a:r>
              <a:rPr lang="en-US" altLang="ko-KR" sz="2400" dirty="0" err="1"/>
              <a:t>wide_resnet</a:t>
            </a:r>
            <a:r>
              <a:rPr lang="en-US" altLang="ko-KR" sz="2400" dirty="0"/>
              <a:t> hard voting </a:t>
            </a:r>
            <a:r>
              <a:rPr lang="en-US" altLang="ko-KR" sz="2400" dirty="0" err="1"/>
              <a:t>train,test</a:t>
            </a:r>
            <a:r>
              <a:rPr lang="en-US" altLang="ko-KR" sz="2400" dirty="0"/>
              <a:t> code, accuracy code</a:t>
            </a:r>
          </a:p>
          <a:p>
            <a:pPr marL="285750" indent="-285750">
              <a:buFont typeface="Arial" panose="020B0604020202020204" pitchFamily="34" charset="0"/>
              <a:buChar char="•"/>
            </a:pPr>
            <a:endParaRPr lang="en-US" altLang="ko-KR" sz="2400" b="1" dirty="0"/>
          </a:p>
          <a:p>
            <a:pPr marL="285750" indent="-285750">
              <a:buFont typeface="Arial" panose="020B0604020202020204" pitchFamily="34" charset="0"/>
              <a:buChar char="•"/>
            </a:pPr>
            <a:r>
              <a:rPr lang="en-US" altLang="ko-KR" sz="2400" b="1" dirty="0"/>
              <a:t>Park </a:t>
            </a:r>
            <a:r>
              <a:rPr lang="en-US" altLang="ko-KR" sz="2400" b="1" dirty="0" err="1"/>
              <a:t>Junwoo</a:t>
            </a:r>
            <a:r>
              <a:rPr lang="en-US" altLang="ko-KR" sz="2400" b="1" dirty="0"/>
              <a:t>: </a:t>
            </a:r>
            <a:r>
              <a:rPr lang="en-US" altLang="ko-KR" sz="2400" dirty="0"/>
              <a:t>Comparing Loss Functions, Data Augmentation, Activation Function, Epochs, Doubled Data and Validation</a:t>
            </a:r>
          </a:p>
          <a:p>
            <a:pPr marL="285750" indent="-285750">
              <a:buFont typeface="Arial" panose="020B0604020202020204" pitchFamily="34" charset="0"/>
              <a:buChar char="•"/>
            </a:pPr>
            <a:endParaRPr lang="en-US" altLang="ko-KR" sz="2400" b="1" dirty="0"/>
          </a:p>
          <a:p>
            <a:pPr marL="285750" indent="-285750">
              <a:buFont typeface="Arial" panose="020B0604020202020204" pitchFamily="34" charset="0"/>
              <a:buChar char="•"/>
            </a:pPr>
            <a:r>
              <a:rPr lang="en-US" altLang="ko-KR" sz="2400" b="1" dirty="0"/>
              <a:t>Kim </a:t>
            </a:r>
            <a:r>
              <a:rPr lang="en-US" altLang="ko-KR" sz="2400" b="1" dirty="0" err="1"/>
              <a:t>Geonho</a:t>
            </a:r>
            <a:r>
              <a:rPr lang="en-US" altLang="ko-KR" sz="2400" b="1" dirty="0"/>
              <a:t> </a:t>
            </a:r>
            <a:r>
              <a:rPr lang="en-US" altLang="ko-KR" sz="2400" dirty="0"/>
              <a:t>: Comparing Optimizers, adjusting the </a:t>
            </a:r>
            <a:r>
              <a:rPr lang="en-US" altLang="ko-KR" sz="2400" dirty="0" err="1"/>
              <a:t>widen_factor</a:t>
            </a:r>
            <a:r>
              <a:rPr lang="en-US" altLang="ko-KR" sz="2400" dirty="0"/>
              <a:t>, learning rate scheduler, and dropout, as well as applying </a:t>
            </a:r>
            <a:r>
              <a:rPr lang="en-US" altLang="ko-KR" sz="2400" dirty="0" err="1"/>
              <a:t>CutMix</a:t>
            </a:r>
            <a:endParaRPr lang="en-US" altLang="ko-KR" sz="2400" dirty="0"/>
          </a:p>
        </p:txBody>
      </p:sp>
      <p:sp>
        <p:nvSpPr>
          <p:cNvPr id="10" name="TextBox 9">
            <a:extLst>
              <a:ext uri="{FF2B5EF4-FFF2-40B4-BE49-F238E27FC236}">
                <a16:creationId xmlns:a16="http://schemas.microsoft.com/office/drawing/2014/main" id="{D5E43B10-BABB-79D7-10B5-FB899A6CD9D3}"/>
              </a:ext>
            </a:extLst>
          </p:cNvPr>
          <p:cNvSpPr txBox="1"/>
          <p:nvPr/>
        </p:nvSpPr>
        <p:spPr>
          <a:xfrm>
            <a:off x="8292187" y="2231473"/>
            <a:ext cx="2988957" cy="1477328"/>
          </a:xfrm>
          <a:prstGeom prst="rect">
            <a:avLst/>
          </a:prstGeom>
          <a:noFill/>
          <a:ln>
            <a:solidFill>
              <a:schemeClr val="accent1">
                <a:shade val="15000"/>
              </a:schemeClr>
            </a:solidFill>
          </a:ln>
        </p:spPr>
        <p:txBody>
          <a:bodyPr wrap="square" rtlCol="0">
            <a:spAutoFit/>
          </a:bodyPr>
          <a:lstStyle/>
          <a:p>
            <a:r>
              <a:rPr lang="en-US" altLang="ko-KR" b="1" dirty="0"/>
              <a:t>Kim </a:t>
            </a:r>
            <a:r>
              <a:rPr lang="en-US" altLang="ko-KR" b="1" dirty="0" err="1"/>
              <a:t>Dahyun</a:t>
            </a:r>
            <a:r>
              <a:rPr lang="en-US" altLang="ko-KR" b="1" dirty="0"/>
              <a:t> : 33%</a:t>
            </a:r>
          </a:p>
          <a:p>
            <a:endParaRPr lang="en-US" altLang="ko-KR" b="1" dirty="0"/>
          </a:p>
          <a:p>
            <a:r>
              <a:rPr lang="en-US" altLang="ko-KR" b="1" dirty="0"/>
              <a:t>Park </a:t>
            </a:r>
            <a:r>
              <a:rPr lang="en-US" altLang="ko-KR" b="1" dirty="0" err="1"/>
              <a:t>Junwoo</a:t>
            </a:r>
            <a:r>
              <a:rPr lang="en-US" altLang="ko-KR" b="1" dirty="0"/>
              <a:t> : 33%</a:t>
            </a:r>
          </a:p>
          <a:p>
            <a:endParaRPr lang="en-US" altLang="ko-KR" b="1" dirty="0"/>
          </a:p>
          <a:p>
            <a:r>
              <a:rPr lang="en-US" altLang="ko-KR" b="1" dirty="0"/>
              <a:t>Kim </a:t>
            </a:r>
            <a:r>
              <a:rPr lang="en-US" altLang="ko-KR" b="1" dirty="0" err="1"/>
              <a:t>Geonho</a:t>
            </a:r>
            <a:r>
              <a:rPr lang="en-US" altLang="ko-KR" b="1" dirty="0"/>
              <a:t> : 33%</a:t>
            </a:r>
            <a:endParaRPr lang="ko-KR" altLang="en-US" b="1" dirty="0"/>
          </a:p>
        </p:txBody>
      </p:sp>
    </p:spTree>
    <p:extLst>
      <p:ext uri="{BB962C8B-B14F-4D97-AF65-F5344CB8AC3E}">
        <p14:creationId xmlns:p14="http://schemas.microsoft.com/office/powerpoint/2010/main" val="3169051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C7F4D12-CE64-72AE-C8C0-1A2D18B5134A}"/>
              </a:ext>
            </a:extLst>
          </p:cNvPr>
          <p:cNvSpPr/>
          <p:nvPr/>
        </p:nvSpPr>
        <p:spPr>
          <a:xfrm>
            <a:off x="0" y="-68826"/>
            <a:ext cx="2694039" cy="7118555"/>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1500" dirty="0">
                <a:latin typeface="ADLaM Display" panose="020F0502020204030204" pitchFamily="2" charset="0"/>
                <a:ea typeface="ADLaM Display" panose="020F0502020204030204" pitchFamily="2" charset="0"/>
                <a:cs typeface="ADLaM Display" panose="020F0502020204030204" pitchFamily="2" charset="0"/>
              </a:rPr>
              <a:t>03</a:t>
            </a:r>
            <a:endParaRPr lang="ko-KR" altLang="en-US" sz="11500" dirty="0">
              <a:latin typeface="ADLaM Display" panose="020F0502020204030204" pitchFamily="2" charset="0"/>
              <a:cs typeface="ADLaM Display" panose="020F0502020204030204" pitchFamily="2" charset="0"/>
            </a:endParaRPr>
          </a:p>
        </p:txBody>
      </p:sp>
      <p:sp>
        <p:nvSpPr>
          <p:cNvPr id="3" name="TextBox 2">
            <a:extLst>
              <a:ext uri="{FF2B5EF4-FFF2-40B4-BE49-F238E27FC236}">
                <a16:creationId xmlns:a16="http://schemas.microsoft.com/office/drawing/2014/main" id="{D5561022-8A50-9E58-5A48-6D8C0A24DBD5}"/>
              </a:ext>
            </a:extLst>
          </p:cNvPr>
          <p:cNvSpPr txBox="1"/>
          <p:nvPr/>
        </p:nvSpPr>
        <p:spPr>
          <a:xfrm>
            <a:off x="3234813" y="3044279"/>
            <a:ext cx="7834239"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Ensemble</a:t>
            </a:r>
            <a:endParaRPr lang="ko-KR" altLang="en-US" sz="4400" dirty="0">
              <a:latin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697549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TextBox 2">
            <a:extLst>
              <a:ext uri="{FF2B5EF4-FFF2-40B4-BE49-F238E27FC236}">
                <a16:creationId xmlns:a16="http://schemas.microsoft.com/office/drawing/2014/main" id="{7AFDCE33-9A8F-F97D-7266-8C96E94ADD9D}"/>
              </a:ext>
            </a:extLst>
          </p:cNvPr>
          <p:cNvSpPr txBox="1"/>
          <p:nvPr/>
        </p:nvSpPr>
        <p:spPr>
          <a:xfrm>
            <a:off x="225136" y="224879"/>
            <a:ext cx="4097482" cy="769441"/>
          </a:xfrm>
          <a:prstGeom prst="rect">
            <a:avLst/>
          </a:prstGeom>
          <a:noFill/>
        </p:spPr>
        <p:txBody>
          <a:bodyPr wrap="square">
            <a:spAutoFit/>
          </a:bodyPr>
          <a:lstStyle/>
          <a:p>
            <a:pPr algn="l"/>
            <a:r>
              <a:rPr lang="en-US" altLang="ko-KR" sz="4400" b="1" i="0" dirty="0">
                <a:solidFill>
                  <a:srgbClr val="1F2328"/>
                </a:solidFill>
                <a:effectLst/>
                <a:latin typeface="-apple-system"/>
              </a:rPr>
              <a:t>Ensemble</a:t>
            </a:r>
          </a:p>
        </p:txBody>
      </p:sp>
      <p:sp>
        <p:nvSpPr>
          <p:cNvPr id="5" name="TextBox 4">
            <a:extLst>
              <a:ext uri="{FF2B5EF4-FFF2-40B4-BE49-F238E27FC236}">
                <a16:creationId xmlns:a16="http://schemas.microsoft.com/office/drawing/2014/main" id="{A5246267-5B29-D4F4-8B5A-4ED3452BB94D}"/>
              </a:ext>
            </a:extLst>
          </p:cNvPr>
          <p:cNvSpPr txBox="1"/>
          <p:nvPr/>
        </p:nvSpPr>
        <p:spPr>
          <a:xfrm>
            <a:off x="2047875" y="5315634"/>
            <a:ext cx="8615855" cy="646331"/>
          </a:xfrm>
          <a:prstGeom prst="rect">
            <a:avLst/>
          </a:prstGeom>
          <a:noFill/>
        </p:spPr>
        <p:txBody>
          <a:bodyPr wrap="square">
            <a:spAutoFit/>
          </a:bodyPr>
          <a:lstStyle/>
          <a:p>
            <a:r>
              <a:rPr lang="en-US" altLang="ko-KR" b="1" dirty="0"/>
              <a:t>In this case, Class 1 is predicted twice, and Class 0 is predicted once. Therefore, the final prediction will be Class 1, based on the majority rule.</a:t>
            </a:r>
            <a:endParaRPr lang="ko-KR" altLang="en-US" b="1" dirty="0"/>
          </a:p>
        </p:txBody>
      </p:sp>
      <p:pic>
        <p:nvPicPr>
          <p:cNvPr id="4" name="Picture 2" descr="The figure shows with an example how both hard and soft voting work. The ensemble consists of three base models able to predict two possible classes, which are labeled with 0 and 1. Hard voting (left side) predicts the class that obtained the most votes by base models. In the example, the voting policy outputs the class labeled 1, which is predicted by two out of three models. Soft voting (right side) averages the class pseudo-probabilities of the base models (represented in red in the figure) so that the class with the highest average probability is selected.">
            <a:extLst>
              <a:ext uri="{FF2B5EF4-FFF2-40B4-BE49-F238E27FC236}">
                <a16:creationId xmlns:a16="http://schemas.microsoft.com/office/drawing/2014/main" id="{CD6A77DE-8B59-3595-0065-FD1A4C6BE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2009775"/>
            <a:ext cx="809625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53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TextBox 2">
            <a:extLst>
              <a:ext uri="{FF2B5EF4-FFF2-40B4-BE49-F238E27FC236}">
                <a16:creationId xmlns:a16="http://schemas.microsoft.com/office/drawing/2014/main" id="{7AFDCE33-9A8F-F97D-7266-8C96E94ADD9D}"/>
              </a:ext>
            </a:extLst>
          </p:cNvPr>
          <p:cNvSpPr txBox="1"/>
          <p:nvPr/>
        </p:nvSpPr>
        <p:spPr>
          <a:xfrm>
            <a:off x="225135" y="224879"/>
            <a:ext cx="5229733" cy="769441"/>
          </a:xfrm>
          <a:prstGeom prst="rect">
            <a:avLst/>
          </a:prstGeom>
          <a:noFill/>
        </p:spPr>
        <p:txBody>
          <a:bodyPr wrap="square">
            <a:spAutoFit/>
          </a:bodyPr>
          <a:lstStyle/>
          <a:p>
            <a:pPr algn="l"/>
            <a:r>
              <a:rPr lang="en-US" altLang="ko-KR" sz="4400" b="1" i="0" dirty="0" err="1">
                <a:solidFill>
                  <a:srgbClr val="1F2328"/>
                </a:solidFill>
                <a:effectLst/>
                <a:latin typeface="ADLaM Display" panose="02010000000000000000" pitchFamily="2" charset="0"/>
                <a:ea typeface="ADLaM Display" panose="02010000000000000000" pitchFamily="2" charset="0"/>
                <a:cs typeface="ADLaM Display" panose="02010000000000000000" pitchFamily="2" charset="0"/>
              </a:rPr>
              <a:t>Ensemble_Code</a:t>
            </a:r>
            <a:endParaRPr lang="en-US" altLang="ko-KR" sz="4400" b="1" i="0" dirty="0">
              <a:solidFill>
                <a:srgbClr val="1F2328"/>
              </a:solidFill>
              <a:effectLst/>
              <a:latin typeface="ADLaM Display" panose="02010000000000000000" pitchFamily="2" charset="0"/>
              <a:ea typeface="ADLaM Display" panose="02010000000000000000" pitchFamily="2" charset="0"/>
              <a:cs typeface="ADLaM Display" panose="02010000000000000000" pitchFamily="2" charset="0"/>
            </a:endParaRPr>
          </a:p>
        </p:txBody>
      </p:sp>
      <p:pic>
        <p:nvPicPr>
          <p:cNvPr id="6" name="그림 5">
            <a:extLst>
              <a:ext uri="{FF2B5EF4-FFF2-40B4-BE49-F238E27FC236}">
                <a16:creationId xmlns:a16="http://schemas.microsoft.com/office/drawing/2014/main" id="{28B60451-8D69-2EA3-1F8F-4EC2FB0C4727}"/>
              </a:ext>
            </a:extLst>
          </p:cNvPr>
          <p:cNvPicPr>
            <a:picLocks noChangeAspect="1"/>
          </p:cNvPicPr>
          <p:nvPr/>
        </p:nvPicPr>
        <p:blipFill>
          <a:blip r:embed="rId2"/>
          <a:stretch>
            <a:fillRect/>
          </a:stretch>
        </p:blipFill>
        <p:spPr>
          <a:xfrm>
            <a:off x="2123499" y="2333275"/>
            <a:ext cx="7945002" cy="2274803"/>
          </a:xfrm>
          <a:prstGeom prst="rect">
            <a:avLst/>
          </a:prstGeom>
        </p:spPr>
      </p:pic>
      <p:sp>
        <p:nvSpPr>
          <p:cNvPr id="7" name="Rectangle 1">
            <a:extLst>
              <a:ext uri="{FF2B5EF4-FFF2-40B4-BE49-F238E27FC236}">
                <a16:creationId xmlns:a16="http://schemas.microsoft.com/office/drawing/2014/main" id="{FC672E90-FADB-7B62-89BF-811885E5E4A8}"/>
              </a:ext>
            </a:extLst>
          </p:cNvPr>
          <p:cNvSpPr>
            <a:spLocks noChangeArrowheads="1"/>
          </p:cNvSpPr>
          <p:nvPr/>
        </p:nvSpPr>
        <p:spPr bwMode="auto">
          <a:xfrm>
            <a:off x="4178301" y="5071302"/>
            <a:ext cx="452426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ko-KR" b="1" dirty="0">
                <a:latin typeface="Arial" panose="020B0604020202020204" pitchFamily="34" charset="0"/>
              </a:rPr>
              <a:t>Model_1. </a:t>
            </a:r>
            <a:r>
              <a:rPr lang="en-US" altLang="ko-KR" b="1" dirty="0" err="1">
                <a:latin typeface="Arial" panose="020B0604020202020204" pitchFamily="34" charset="0"/>
              </a:rPr>
              <a:t>Widen_factor</a:t>
            </a:r>
            <a:r>
              <a:rPr lang="en-US" altLang="ko-KR" b="1" dirty="0">
                <a:latin typeface="Arial" panose="020B0604020202020204" pitchFamily="34" charset="0"/>
              </a:rPr>
              <a:t>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b="1" i="0" u="none" strike="noStrike" cap="none" normalizeH="0" baseline="0" dirty="0">
                <a:ln>
                  <a:noFill/>
                </a:ln>
                <a:solidFill>
                  <a:schemeClr val="tx1"/>
                </a:solidFill>
                <a:effectLst/>
                <a:latin typeface="Arial" panose="020B0604020202020204" pitchFamily="34" charset="0"/>
              </a:rPr>
              <a:t>Model_2. Widen </a:t>
            </a:r>
            <a:r>
              <a:rPr lang="en-US" altLang="ko-KR" b="1" dirty="0">
                <a:latin typeface="Arial" panose="020B0604020202020204" pitchFamily="34" charset="0"/>
              </a:rPr>
              <a:t>factor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b="1" i="0" u="none" strike="noStrike" cap="none" normalizeH="0" baseline="0" dirty="0">
                <a:ln>
                  <a:noFill/>
                </a:ln>
                <a:solidFill>
                  <a:schemeClr val="tx1"/>
                </a:solidFill>
                <a:effectLst/>
                <a:latin typeface="Arial" panose="020B0604020202020204" pitchFamily="34" charset="0"/>
              </a:rPr>
              <a:t>Model_3. Widen factor 16</a:t>
            </a:r>
            <a:r>
              <a:rPr kumimoji="0" lang="ko-KR" altLang="ko-KR" b="1" i="0" u="none" strike="noStrike" cap="none" normalizeH="0" baseline="0" dirty="0">
                <a:ln>
                  <a:noFill/>
                </a:ln>
                <a:solidFill>
                  <a:schemeClr val="tx1"/>
                </a:solidFill>
                <a:effectLst/>
              </a:rPr>
              <a:t> </a:t>
            </a:r>
            <a:endParaRPr kumimoji="0" lang="ko-KR" altLang="ko-KR"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9679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TextBox 2">
            <a:extLst>
              <a:ext uri="{FF2B5EF4-FFF2-40B4-BE49-F238E27FC236}">
                <a16:creationId xmlns:a16="http://schemas.microsoft.com/office/drawing/2014/main" id="{7AFDCE33-9A8F-F97D-7266-8C96E94ADD9D}"/>
              </a:ext>
            </a:extLst>
          </p:cNvPr>
          <p:cNvSpPr txBox="1"/>
          <p:nvPr/>
        </p:nvSpPr>
        <p:spPr>
          <a:xfrm>
            <a:off x="225135" y="224879"/>
            <a:ext cx="5434685" cy="769441"/>
          </a:xfrm>
          <a:prstGeom prst="rect">
            <a:avLst/>
          </a:prstGeom>
          <a:noFill/>
        </p:spPr>
        <p:txBody>
          <a:bodyPr wrap="square">
            <a:spAutoFit/>
          </a:bodyPr>
          <a:lstStyle/>
          <a:p>
            <a:pPr algn="l"/>
            <a:r>
              <a:rPr lang="en-US" altLang="ko-KR" sz="4400" b="1" i="0" dirty="0" err="1">
                <a:solidFill>
                  <a:srgbClr val="1F2328"/>
                </a:solidFill>
                <a:effectLst/>
                <a:latin typeface="ADLaM Display" panose="02010000000000000000" pitchFamily="2" charset="0"/>
                <a:ea typeface="ADLaM Display" panose="02010000000000000000" pitchFamily="2" charset="0"/>
                <a:cs typeface="ADLaM Display" panose="02010000000000000000" pitchFamily="2" charset="0"/>
              </a:rPr>
              <a:t>Ensemble_Code</a:t>
            </a:r>
            <a:endParaRPr lang="en-US" altLang="ko-KR" sz="4400" b="1" i="0" dirty="0">
              <a:solidFill>
                <a:srgbClr val="1F2328"/>
              </a:solidFill>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9" name="TextBox 8">
            <a:extLst>
              <a:ext uri="{FF2B5EF4-FFF2-40B4-BE49-F238E27FC236}">
                <a16:creationId xmlns:a16="http://schemas.microsoft.com/office/drawing/2014/main" id="{0D1E2D0D-AFB8-C124-B21B-5E9797488C88}"/>
              </a:ext>
            </a:extLst>
          </p:cNvPr>
          <p:cNvSpPr txBox="1"/>
          <p:nvPr/>
        </p:nvSpPr>
        <p:spPr>
          <a:xfrm>
            <a:off x="472770" y="5834333"/>
            <a:ext cx="10995660" cy="646331"/>
          </a:xfrm>
          <a:prstGeom prst="rect">
            <a:avLst/>
          </a:prstGeom>
          <a:noFill/>
        </p:spPr>
        <p:txBody>
          <a:bodyPr wrap="square">
            <a:spAutoFit/>
          </a:bodyPr>
          <a:lstStyle/>
          <a:p>
            <a:r>
              <a:rPr lang="en-US" altLang="ko-KR" b="1" dirty="0"/>
              <a:t>The hard voting ensemble is a method that gathers the predictions of each model and selects the final result based on the majority vote.</a:t>
            </a:r>
            <a:endParaRPr lang="ko-KR" altLang="en-US" b="1" dirty="0"/>
          </a:p>
        </p:txBody>
      </p:sp>
      <p:pic>
        <p:nvPicPr>
          <p:cNvPr id="8" name="그림 7">
            <a:extLst>
              <a:ext uri="{FF2B5EF4-FFF2-40B4-BE49-F238E27FC236}">
                <a16:creationId xmlns:a16="http://schemas.microsoft.com/office/drawing/2014/main" id="{20B312DE-4CA1-C69A-6C7C-5B4F7DD0F33A}"/>
              </a:ext>
            </a:extLst>
          </p:cNvPr>
          <p:cNvPicPr>
            <a:picLocks noChangeAspect="1"/>
          </p:cNvPicPr>
          <p:nvPr/>
        </p:nvPicPr>
        <p:blipFill>
          <a:blip r:embed="rId2"/>
          <a:stretch>
            <a:fillRect/>
          </a:stretch>
        </p:blipFill>
        <p:spPr>
          <a:xfrm>
            <a:off x="472770" y="1479361"/>
            <a:ext cx="6318860" cy="1219200"/>
          </a:xfrm>
          <a:prstGeom prst="rect">
            <a:avLst/>
          </a:prstGeom>
        </p:spPr>
      </p:pic>
      <p:pic>
        <p:nvPicPr>
          <p:cNvPr id="13" name="그림 12">
            <a:extLst>
              <a:ext uri="{FF2B5EF4-FFF2-40B4-BE49-F238E27FC236}">
                <a16:creationId xmlns:a16="http://schemas.microsoft.com/office/drawing/2014/main" id="{1095DE4E-1FAC-BB71-74A1-20FDFEFE4286}"/>
              </a:ext>
            </a:extLst>
          </p:cNvPr>
          <p:cNvPicPr>
            <a:picLocks noChangeAspect="1"/>
          </p:cNvPicPr>
          <p:nvPr/>
        </p:nvPicPr>
        <p:blipFill>
          <a:blip r:embed="rId3"/>
          <a:stretch>
            <a:fillRect/>
          </a:stretch>
        </p:blipFill>
        <p:spPr>
          <a:xfrm>
            <a:off x="472770" y="2877436"/>
            <a:ext cx="3661420" cy="301838"/>
          </a:xfrm>
          <a:prstGeom prst="rect">
            <a:avLst/>
          </a:prstGeom>
        </p:spPr>
      </p:pic>
      <p:pic>
        <p:nvPicPr>
          <p:cNvPr id="15" name="그림 14">
            <a:extLst>
              <a:ext uri="{FF2B5EF4-FFF2-40B4-BE49-F238E27FC236}">
                <a16:creationId xmlns:a16="http://schemas.microsoft.com/office/drawing/2014/main" id="{306A8828-EAB0-D914-B5B7-7B12DE18C303}"/>
              </a:ext>
            </a:extLst>
          </p:cNvPr>
          <p:cNvPicPr>
            <a:picLocks noChangeAspect="1"/>
          </p:cNvPicPr>
          <p:nvPr/>
        </p:nvPicPr>
        <p:blipFill>
          <a:blip r:embed="rId4"/>
          <a:stretch>
            <a:fillRect/>
          </a:stretch>
        </p:blipFill>
        <p:spPr>
          <a:xfrm>
            <a:off x="554206" y="3726001"/>
            <a:ext cx="6900694" cy="306698"/>
          </a:xfrm>
          <a:prstGeom prst="rect">
            <a:avLst/>
          </a:prstGeom>
        </p:spPr>
      </p:pic>
      <p:sp>
        <p:nvSpPr>
          <p:cNvPr id="18" name="TextBox 17">
            <a:extLst>
              <a:ext uri="{FF2B5EF4-FFF2-40B4-BE49-F238E27FC236}">
                <a16:creationId xmlns:a16="http://schemas.microsoft.com/office/drawing/2014/main" id="{1D35E48F-67D7-279F-7CB5-FE8657047697}"/>
              </a:ext>
            </a:extLst>
          </p:cNvPr>
          <p:cNvSpPr txBox="1"/>
          <p:nvPr/>
        </p:nvSpPr>
        <p:spPr>
          <a:xfrm>
            <a:off x="554206" y="3334520"/>
            <a:ext cx="2247900" cy="338554"/>
          </a:xfrm>
          <a:prstGeom prst="rect">
            <a:avLst/>
          </a:prstGeom>
          <a:noFill/>
        </p:spPr>
        <p:txBody>
          <a:bodyPr wrap="square" rtlCol="0">
            <a:spAutoFit/>
          </a:bodyPr>
          <a:lstStyle/>
          <a:p>
            <a:r>
              <a:rPr lang="en-US" altLang="ko-KR" sz="1600" b="1" dirty="0">
                <a:solidFill>
                  <a:srgbClr val="FF0000"/>
                </a:solidFill>
              </a:rPr>
              <a:t>&lt;Top1 </a:t>
            </a:r>
            <a:r>
              <a:rPr lang="ko-KR" altLang="en-US" sz="1600" b="1" dirty="0">
                <a:solidFill>
                  <a:srgbClr val="FF0000"/>
                </a:solidFill>
              </a:rPr>
              <a:t>예측</a:t>
            </a:r>
            <a:r>
              <a:rPr lang="en-US" altLang="ko-KR" sz="1600" b="1" dirty="0">
                <a:solidFill>
                  <a:srgbClr val="FF0000"/>
                </a:solidFill>
              </a:rPr>
              <a:t>&gt;</a:t>
            </a:r>
            <a:endParaRPr lang="ko-KR" altLang="en-US" sz="1600" b="1" dirty="0">
              <a:solidFill>
                <a:srgbClr val="FF0000"/>
              </a:solidFill>
            </a:endParaRPr>
          </a:p>
        </p:txBody>
      </p:sp>
      <p:sp>
        <p:nvSpPr>
          <p:cNvPr id="19" name="TextBox 18">
            <a:extLst>
              <a:ext uri="{FF2B5EF4-FFF2-40B4-BE49-F238E27FC236}">
                <a16:creationId xmlns:a16="http://schemas.microsoft.com/office/drawing/2014/main" id="{44A9295B-9EF3-BF10-4595-BCD0F5C0F2CA}"/>
              </a:ext>
            </a:extLst>
          </p:cNvPr>
          <p:cNvSpPr txBox="1"/>
          <p:nvPr/>
        </p:nvSpPr>
        <p:spPr>
          <a:xfrm>
            <a:off x="472770" y="4262067"/>
            <a:ext cx="3077994" cy="338554"/>
          </a:xfrm>
          <a:prstGeom prst="rect">
            <a:avLst/>
          </a:prstGeom>
          <a:noFill/>
        </p:spPr>
        <p:txBody>
          <a:bodyPr wrap="square" rtlCol="0">
            <a:spAutoFit/>
          </a:bodyPr>
          <a:lstStyle/>
          <a:p>
            <a:r>
              <a:rPr lang="en-US" altLang="ko-KR" sz="1600" b="1" dirty="0">
                <a:solidFill>
                  <a:srgbClr val="FF0000"/>
                </a:solidFill>
              </a:rPr>
              <a:t>&lt;Superclass Top1 </a:t>
            </a:r>
            <a:r>
              <a:rPr lang="ko-KR" altLang="en-US" sz="1600" b="1" dirty="0">
                <a:solidFill>
                  <a:srgbClr val="FF0000"/>
                </a:solidFill>
              </a:rPr>
              <a:t>예측</a:t>
            </a:r>
            <a:r>
              <a:rPr lang="en-US" altLang="ko-KR" sz="1600" b="1" dirty="0">
                <a:solidFill>
                  <a:srgbClr val="FF0000"/>
                </a:solidFill>
              </a:rPr>
              <a:t>&gt;</a:t>
            </a:r>
            <a:endParaRPr lang="ko-KR" altLang="en-US" sz="1600" b="1" dirty="0">
              <a:solidFill>
                <a:srgbClr val="FF0000"/>
              </a:solidFill>
            </a:endParaRPr>
          </a:p>
        </p:txBody>
      </p:sp>
      <p:pic>
        <p:nvPicPr>
          <p:cNvPr id="21" name="그림 20">
            <a:extLst>
              <a:ext uri="{FF2B5EF4-FFF2-40B4-BE49-F238E27FC236}">
                <a16:creationId xmlns:a16="http://schemas.microsoft.com/office/drawing/2014/main" id="{9C3228A7-6501-AD4F-8E25-B1BD98856AE6}"/>
              </a:ext>
            </a:extLst>
          </p:cNvPr>
          <p:cNvPicPr>
            <a:picLocks noChangeAspect="1"/>
          </p:cNvPicPr>
          <p:nvPr/>
        </p:nvPicPr>
        <p:blipFill>
          <a:blip r:embed="rId5"/>
          <a:stretch>
            <a:fillRect/>
          </a:stretch>
        </p:blipFill>
        <p:spPr>
          <a:xfrm>
            <a:off x="554206" y="4659247"/>
            <a:ext cx="6563641" cy="781159"/>
          </a:xfrm>
          <a:prstGeom prst="rect">
            <a:avLst/>
          </a:prstGeom>
        </p:spPr>
      </p:pic>
      <p:pic>
        <p:nvPicPr>
          <p:cNvPr id="23" name="그림 22">
            <a:extLst>
              <a:ext uri="{FF2B5EF4-FFF2-40B4-BE49-F238E27FC236}">
                <a16:creationId xmlns:a16="http://schemas.microsoft.com/office/drawing/2014/main" id="{0F804AEA-0B00-212A-7C4B-04943949DE41}"/>
              </a:ext>
            </a:extLst>
          </p:cNvPr>
          <p:cNvPicPr>
            <a:picLocks noChangeAspect="1"/>
          </p:cNvPicPr>
          <p:nvPr/>
        </p:nvPicPr>
        <p:blipFill>
          <a:blip r:embed="rId6"/>
          <a:stretch>
            <a:fillRect/>
          </a:stretch>
        </p:blipFill>
        <p:spPr>
          <a:xfrm>
            <a:off x="554206" y="4059967"/>
            <a:ext cx="3841047" cy="248612"/>
          </a:xfrm>
          <a:prstGeom prst="rect">
            <a:avLst/>
          </a:prstGeom>
        </p:spPr>
      </p:pic>
    </p:spTree>
    <p:extLst>
      <p:ext uri="{BB962C8B-B14F-4D97-AF65-F5344CB8AC3E}">
        <p14:creationId xmlns:p14="http://schemas.microsoft.com/office/powerpoint/2010/main" val="243760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036C4-071B-D8F9-1CDF-C935A9439BC1}"/>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9333B1B3-476F-82AC-C793-F89DF4993F0A}"/>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TextBox 2">
            <a:extLst>
              <a:ext uri="{FF2B5EF4-FFF2-40B4-BE49-F238E27FC236}">
                <a16:creationId xmlns:a16="http://schemas.microsoft.com/office/drawing/2014/main" id="{4C7B13F7-CC6E-E592-C246-BC6A4C101E1F}"/>
              </a:ext>
            </a:extLst>
          </p:cNvPr>
          <p:cNvSpPr txBox="1"/>
          <p:nvPr/>
        </p:nvSpPr>
        <p:spPr>
          <a:xfrm>
            <a:off x="225135" y="224879"/>
            <a:ext cx="5434685" cy="769441"/>
          </a:xfrm>
          <a:prstGeom prst="rect">
            <a:avLst/>
          </a:prstGeom>
          <a:noFill/>
        </p:spPr>
        <p:txBody>
          <a:bodyPr wrap="square">
            <a:spAutoFit/>
          </a:bodyPr>
          <a:lstStyle/>
          <a:p>
            <a:pPr algn="l"/>
            <a:r>
              <a:rPr lang="en-US" altLang="ko-KR" sz="4400" b="1" i="0" dirty="0" err="1">
                <a:solidFill>
                  <a:srgbClr val="1F2328"/>
                </a:solidFill>
                <a:effectLst/>
                <a:latin typeface="ADLaM Display" panose="02010000000000000000" pitchFamily="2" charset="0"/>
                <a:ea typeface="ADLaM Display" panose="02010000000000000000" pitchFamily="2" charset="0"/>
                <a:cs typeface="ADLaM Display" panose="02010000000000000000" pitchFamily="2" charset="0"/>
              </a:rPr>
              <a:t>Ensemble_Code</a:t>
            </a:r>
            <a:endParaRPr lang="en-US" altLang="ko-KR" sz="4400" b="1" i="0" dirty="0">
              <a:solidFill>
                <a:srgbClr val="1F2328"/>
              </a:solidFill>
              <a:effectLst/>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그림 4">
            <a:extLst>
              <a:ext uri="{FF2B5EF4-FFF2-40B4-BE49-F238E27FC236}">
                <a16:creationId xmlns:a16="http://schemas.microsoft.com/office/drawing/2014/main" id="{D1EEC5B0-61EA-E4F4-1924-F708D4D97966}"/>
              </a:ext>
            </a:extLst>
          </p:cNvPr>
          <p:cNvPicPr>
            <a:picLocks noChangeAspect="1"/>
          </p:cNvPicPr>
          <p:nvPr/>
        </p:nvPicPr>
        <p:blipFill>
          <a:blip r:embed="rId2"/>
          <a:stretch>
            <a:fillRect/>
          </a:stretch>
        </p:blipFill>
        <p:spPr>
          <a:xfrm>
            <a:off x="1731096" y="3527413"/>
            <a:ext cx="8729808" cy="641374"/>
          </a:xfrm>
          <a:prstGeom prst="rect">
            <a:avLst/>
          </a:prstGeom>
        </p:spPr>
      </p:pic>
      <p:sp>
        <p:nvSpPr>
          <p:cNvPr id="4" name="Rectangle 1">
            <a:extLst>
              <a:ext uri="{FF2B5EF4-FFF2-40B4-BE49-F238E27FC236}">
                <a16:creationId xmlns:a16="http://schemas.microsoft.com/office/drawing/2014/main" id="{21231577-8642-58EC-5E62-EB0C8B36C514}"/>
              </a:ext>
            </a:extLst>
          </p:cNvPr>
          <p:cNvSpPr>
            <a:spLocks noChangeArrowheads="1"/>
          </p:cNvSpPr>
          <p:nvPr/>
        </p:nvSpPr>
        <p:spPr bwMode="auto">
          <a:xfrm>
            <a:off x="378318" y="5469235"/>
            <a:ext cx="1181368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a:ln>
                  <a:noFill/>
                </a:ln>
                <a:solidFill>
                  <a:schemeClr val="tx1"/>
                </a:solidFill>
                <a:effectLst/>
                <a:latin typeface="Arial" panose="020B0604020202020204" pitchFamily="34" charset="0"/>
              </a:rPr>
              <a:t>All </a:t>
            </a:r>
            <a:r>
              <a:rPr kumimoji="0" lang="ko-KR" altLang="ko-KR" b="0" i="0" u="none" strike="noStrike" cap="none" normalizeH="0" baseline="0" dirty="0" err="1">
                <a:ln>
                  <a:noFill/>
                </a:ln>
                <a:solidFill>
                  <a:schemeClr val="tx1"/>
                </a:solidFill>
                <a:effectLst/>
                <a:latin typeface="Arial" panose="020B0604020202020204" pitchFamily="34" charset="0"/>
              </a:rPr>
              <a:t>predictions</a:t>
            </a:r>
            <a:r>
              <a:rPr kumimoji="0" lang="ko-KR" altLang="ko-KR" b="0" i="0" u="none" strike="noStrike" cap="none" normalizeH="0" baseline="0" dirty="0">
                <a:ln>
                  <a:noFill/>
                </a:ln>
                <a:solidFill>
                  <a:schemeClr val="tx1"/>
                </a:solidFill>
                <a:effectLst/>
                <a:latin typeface="Arial" panose="020B0604020202020204" pitchFamily="34" charset="0"/>
              </a:rPr>
              <a:t> </a:t>
            </a:r>
            <a:r>
              <a:rPr kumimoji="0" lang="ko-KR" altLang="ko-KR" b="0" i="0" u="none" strike="noStrike" cap="none" normalizeH="0" baseline="0" dirty="0" err="1">
                <a:ln>
                  <a:noFill/>
                </a:ln>
                <a:solidFill>
                  <a:schemeClr val="tx1"/>
                </a:solidFill>
                <a:effectLst/>
                <a:latin typeface="Arial" panose="020B0604020202020204" pitchFamily="34" charset="0"/>
              </a:rPr>
              <a:t>in</a:t>
            </a:r>
            <a:r>
              <a:rPr kumimoji="0" lang="ko-KR" altLang="ko-KR" b="0" i="0" u="none" strike="noStrike" cap="none" normalizeH="0" baseline="0" dirty="0">
                <a:ln>
                  <a:noFill/>
                </a:ln>
                <a:solidFill>
                  <a:schemeClr val="tx1"/>
                </a:solidFill>
                <a:effectLst/>
                <a:latin typeface="Arial" panose="020B0604020202020204" pitchFamily="34" charset="0"/>
              </a:rPr>
              <a:t> </a:t>
            </a:r>
            <a:r>
              <a:rPr kumimoji="0" lang="ko-KR" altLang="ko-KR" b="0" i="0" u="none" strike="noStrike" cap="none" normalizeH="0" baseline="0" dirty="0" err="1">
                <a:ln>
                  <a:noFill/>
                </a:ln>
                <a:solidFill>
                  <a:schemeClr val="tx1"/>
                </a:solidFill>
                <a:effectLst/>
                <a:latin typeface="Arial Unicode MS"/>
              </a:rPr>
              <a:t>outputs_list</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are</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summed</a:t>
            </a:r>
            <a:r>
              <a:rPr kumimoji="0" lang="ko-KR" altLang="ko-KR" b="0" i="0" u="none" strike="noStrike" cap="none" normalizeH="0" baseline="0" dirty="0">
                <a:ln>
                  <a:noFill/>
                </a:ln>
                <a:solidFill>
                  <a:schemeClr val="tx1"/>
                </a:solidFill>
                <a:effectLst/>
              </a:rPr>
              <a:t>, and </a:t>
            </a:r>
            <a:r>
              <a:rPr kumimoji="0" lang="ko-KR" altLang="ko-KR" b="0" i="0" u="none" strike="noStrike" cap="none" normalizeH="0" baseline="0" dirty="0" err="1">
                <a:ln>
                  <a:noFill/>
                </a:ln>
                <a:solidFill>
                  <a:schemeClr val="tx1"/>
                </a:solidFill>
                <a:effectLst/>
              </a:rPr>
              <a:t>then</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divided</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by</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the</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number</a:t>
            </a:r>
            <a:r>
              <a:rPr kumimoji="0" lang="ko-KR" altLang="ko-KR" b="0" i="0" u="none" strike="noStrike" cap="none" normalizeH="0" baseline="0" dirty="0">
                <a:ln>
                  <a:noFill/>
                </a:ln>
                <a:solidFill>
                  <a:schemeClr val="tx1"/>
                </a:solidFill>
                <a:effectLst/>
              </a:rPr>
              <a:t> of </a:t>
            </a:r>
            <a:r>
              <a:rPr kumimoji="0" lang="ko-KR" altLang="ko-KR" b="0" i="0" u="none" strike="noStrike" cap="none" normalizeH="0" baseline="0" dirty="0" err="1">
                <a:ln>
                  <a:noFill/>
                </a:ln>
                <a:solidFill>
                  <a:schemeClr val="tx1"/>
                </a:solidFill>
                <a:effectLst/>
              </a:rPr>
              <a:t>models</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to</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calculate</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the</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average</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This</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average</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becomes</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the</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final</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prediction</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score</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for</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each</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class</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Next</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the</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top</a:t>
            </a:r>
            <a:r>
              <a:rPr kumimoji="0" lang="ko-KR" altLang="ko-KR" b="0" i="0" u="none" strike="noStrike" cap="none" normalizeH="0" baseline="0" dirty="0">
                <a:ln>
                  <a:noFill/>
                </a:ln>
                <a:solidFill>
                  <a:schemeClr val="tx1"/>
                </a:solidFill>
                <a:effectLst/>
              </a:rPr>
              <a:t> 5 </a:t>
            </a:r>
            <a:r>
              <a:rPr kumimoji="0" lang="ko-KR" altLang="ko-KR" b="0" i="0" u="none" strike="noStrike" cap="none" normalizeH="0" baseline="0" dirty="0" err="1">
                <a:ln>
                  <a:noFill/>
                </a:ln>
                <a:solidFill>
                  <a:schemeClr val="tx1"/>
                </a:solidFill>
                <a:effectLst/>
              </a:rPr>
              <a:t>class</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indices</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with</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the</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highest</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scores</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are</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extracted</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from</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latin typeface="Arial Unicode MS"/>
              </a:rPr>
              <a:t>outputs_avg</a:t>
            </a:r>
            <a:r>
              <a:rPr kumimoji="0" lang="ko-KR" altLang="ko-KR" b="0" i="0" u="none" strike="noStrike" cap="none" normalizeH="0" baseline="0" dirty="0">
                <a:ln>
                  <a:noFill/>
                </a:ln>
                <a:solidFill>
                  <a:schemeClr val="tx1"/>
                </a:solidFill>
                <a:effectLst/>
              </a:rPr>
              <a:t>. </a:t>
            </a:r>
            <a:endParaRPr kumimoji="0" lang="ko-KR" altLang="ko-KR"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8806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TextBox 2">
            <a:extLst>
              <a:ext uri="{FF2B5EF4-FFF2-40B4-BE49-F238E27FC236}">
                <a16:creationId xmlns:a16="http://schemas.microsoft.com/office/drawing/2014/main" id="{7AFDCE33-9A8F-F97D-7266-8C96E94ADD9D}"/>
              </a:ext>
            </a:extLst>
          </p:cNvPr>
          <p:cNvSpPr txBox="1"/>
          <p:nvPr/>
        </p:nvSpPr>
        <p:spPr>
          <a:xfrm>
            <a:off x="225136" y="224879"/>
            <a:ext cx="4993250" cy="769441"/>
          </a:xfrm>
          <a:prstGeom prst="rect">
            <a:avLst/>
          </a:prstGeom>
          <a:noFill/>
        </p:spPr>
        <p:txBody>
          <a:bodyPr wrap="square">
            <a:spAutoFit/>
          </a:bodyPr>
          <a:lstStyle/>
          <a:p>
            <a:pPr algn="l"/>
            <a:r>
              <a:rPr lang="en-US" altLang="ko-KR" sz="4400" b="1" i="0" dirty="0" err="1">
                <a:solidFill>
                  <a:srgbClr val="1F2328"/>
                </a:solidFill>
                <a:effectLst/>
                <a:latin typeface="ADLaM Display" panose="02010000000000000000" pitchFamily="2" charset="0"/>
                <a:ea typeface="ADLaM Display" panose="02010000000000000000" pitchFamily="2" charset="0"/>
                <a:cs typeface="ADLaM Display" panose="02010000000000000000" pitchFamily="2" charset="0"/>
              </a:rPr>
              <a:t>Ensemble_Code</a:t>
            </a:r>
            <a:endParaRPr lang="en-US" altLang="ko-KR" sz="4400" b="1" i="0" dirty="0">
              <a:solidFill>
                <a:srgbClr val="1F2328"/>
              </a:solidFill>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10" name="Rectangle 1">
            <a:extLst>
              <a:ext uri="{FF2B5EF4-FFF2-40B4-BE49-F238E27FC236}">
                <a16:creationId xmlns:a16="http://schemas.microsoft.com/office/drawing/2014/main" id="{D44816E5-12DE-4E9B-8E0F-E9CEEB39C947}"/>
              </a:ext>
            </a:extLst>
          </p:cNvPr>
          <p:cNvSpPr>
            <a:spLocks noChangeArrowheads="1"/>
          </p:cNvSpPr>
          <p:nvPr/>
        </p:nvSpPr>
        <p:spPr bwMode="auto">
          <a:xfrm>
            <a:off x="307319" y="5097248"/>
            <a:ext cx="1157736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ko-KR" b="1" i="0" u="none" strike="noStrike" cap="none" normalizeH="0" baseline="0" dirty="0" err="1">
                <a:ln>
                  <a:noFill/>
                </a:ln>
                <a:solidFill>
                  <a:schemeClr val="accent1">
                    <a:lumMod val="60000"/>
                    <a:lumOff val="40000"/>
                  </a:schemeClr>
                </a:solidFill>
                <a:effectLst/>
                <a:latin typeface="Arial" panose="020B0604020202020204" pitchFamily="34" charset="0"/>
              </a:rPr>
              <a:t>Each</a:t>
            </a:r>
            <a:r>
              <a:rPr kumimoji="0" lang="ko-KR" altLang="ko-KR" b="1" i="0" u="none" strike="noStrike" cap="none" normalizeH="0" baseline="0" dirty="0">
                <a:ln>
                  <a:noFill/>
                </a:ln>
                <a:solidFill>
                  <a:schemeClr val="accent1">
                    <a:lumMod val="60000"/>
                    <a:lumOff val="40000"/>
                  </a:schemeClr>
                </a:solidFill>
                <a:effectLst/>
                <a:latin typeface="Arial" panose="020B0604020202020204" pitchFamily="34" charset="0"/>
              </a:rPr>
              <a:t> of </a:t>
            </a:r>
            <a:r>
              <a:rPr kumimoji="0" lang="ko-KR" altLang="ko-KR" b="1" i="0" u="none" strike="noStrike" cap="none" normalizeH="0" baseline="0" dirty="0" err="1">
                <a:ln>
                  <a:noFill/>
                </a:ln>
                <a:solidFill>
                  <a:schemeClr val="accent1">
                    <a:lumMod val="60000"/>
                    <a:lumOff val="40000"/>
                  </a:schemeClr>
                </a:solidFill>
                <a:effectLst/>
                <a:latin typeface="Arial" panose="020B0604020202020204" pitchFamily="34" charset="0"/>
              </a:rPr>
              <a:t>the</a:t>
            </a:r>
            <a:r>
              <a:rPr kumimoji="0" lang="ko-KR" altLang="ko-KR" b="1" i="0" u="none" strike="noStrike" cap="none" normalizeH="0" baseline="0" dirty="0">
                <a:ln>
                  <a:noFill/>
                </a:ln>
                <a:solidFill>
                  <a:schemeClr val="accent1">
                    <a:lumMod val="60000"/>
                    <a:lumOff val="40000"/>
                  </a:schemeClr>
                </a:solidFill>
                <a:effectLst/>
                <a:latin typeface="Arial" panose="020B0604020202020204" pitchFamily="34" charset="0"/>
              </a:rPr>
              <a:t> </a:t>
            </a:r>
            <a:r>
              <a:rPr kumimoji="0" lang="ko-KR" altLang="ko-KR" b="1" i="0" u="none" strike="noStrike" cap="none" normalizeH="0" baseline="0" dirty="0" err="1">
                <a:ln>
                  <a:noFill/>
                </a:ln>
                <a:solidFill>
                  <a:schemeClr val="accent1">
                    <a:lumMod val="60000"/>
                    <a:lumOff val="40000"/>
                  </a:schemeClr>
                </a:solidFill>
                <a:effectLst/>
                <a:latin typeface="Arial" panose="020B0604020202020204" pitchFamily="34" charset="0"/>
              </a:rPr>
              <a:t>three</a:t>
            </a:r>
            <a:r>
              <a:rPr kumimoji="0" lang="ko-KR" altLang="ko-KR" b="1" i="0" u="none" strike="noStrike" cap="none" normalizeH="0" baseline="0" dirty="0">
                <a:ln>
                  <a:noFill/>
                </a:ln>
                <a:solidFill>
                  <a:schemeClr val="accent1">
                    <a:lumMod val="60000"/>
                    <a:lumOff val="40000"/>
                  </a:schemeClr>
                </a:solidFill>
                <a:effectLst/>
                <a:latin typeface="Arial" panose="020B0604020202020204" pitchFamily="34" charset="0"/>
              </a:rPr>
              <a:t> </a:t>
            </a:r>
            <a:r>
              <a:rPr kumimoji="0" lang="ko-KR" altLang="ko-KR" b="1" i="0" u="none" strike="noStrike" cap="none" normalizeH="0" baseline="0" dirty="0" err="1">
                <a:ln>
                  <a:noFill/>
                </a:ln>
                <a:solidFill>
                  <a:schemeClr val="accent1">
                    <a:lumMod val="60000"/>
                    <a:lumOff val="40000"/>
                  </a:schemeClr>
                </a:solidFill>
                <a:effectLst/>
                <a:latin typeface="Arial" panose="020B0604020202020204" pitchFamily="34" charset="0"/>
              </a:rPr>
              <a:t>models</a:t>
            </a:r>
            <a:r>
              <a:rPr kumimoji="0" lang="ko-KR" altLang="ko-KR" b="1" i="0" u="none" strike="noStrike" cap="none" normalizeH="0" baseline="0" dirty="0">
                <a:ln>
                  <a:noFill/>
                </a:ln>
                <a:solidFill>
                  <a:schemeClr val="accent1">
                    <a:lumMod val="60000"/>
                    <a:lumOff val="40000"/>
                  </a:schemeClr>
                </a:solidFill>
                <a:effectLst/>
                <a:latin typeface="Arial" panose="020B0604020202020204" pitchFamily="34" charset="0"/>
              </a:rPr>
              <a:t> </a:t>
            </a:r>
            <a:r>
              <a:rPr kumimoji="0" lang="ko-KR" altLang="ko-KR" b="1" i="0" u="none" strike="noStrike" cap="none" normalizeH="0" baseline="0" dirty="0" err="1">
                <a:ln>
                  <a:noFill/>
                </a:ln>
                <a:solidFill>
                  <a:schemeClr val="accent1">
                    <a:lumMod val="60000"/>
                    <a:lumOff val="40000"/>
                  </a:schemeClr>
                </a:solidFill>
                <a:effectLst/>
                <a:latin typeface="Arial" panose="020B0604020202020204" pitchFamily="34" charset="0"/>
              </a:rPr>
              <a:t>is</a:t>
            </a:r>
            <a:r>
              <a:rPr kumimoji="0" lang="ko-KR" altLang="ko-KR" b="1" i="0" u="none" strike="noStrike" cap="none" normalizeH="0" baseline="0" dirty="0">
                <a:ln>
                  <a:noFill/>
                </a:ln>
                <a:solidFill>
                  <a:schemeClr val="accent1">
                    <a:lumMod val="60000"/>
                    <a:lumOff val="40000"/>
                  </a:schemeClr>
                </a:solidFill>
                <a:effectLst/>
                <a:latin typeface="Arial" panose="020B0604020202020204" pitchFamily="34" charset="0"/>
              </a:rPr>
              <a:t> </a:t>
            </a:r>
            <a:r>
              <a:rPr kumimoji="0" lang="ko-KR" altLang="ko-KR" b="1" i="0" u="none" strike="noStrike" cap="none" normalizeH="0" baseline="0" dirty="0" err="1">
                <a:ln>
                  <a:noFill/>
                </a:ln>
                <a:solidFill>
                  <a:schemeClr val="accent1">
                    <a:lumMod val="60000"/>
                    <a:lumOff val="40000"/>
                  </a:schemeClr>
                </a:solidFill>
                <a:effectLst/>
                <a:latin typeface="Arial" panose="020B0604020202020204" pitchFamily="34" charset="0"/>
              </a:rPr>
              <a:t>trained</a:t>
            </a:r>
            <a:r>
              <a:rPr kumimoji="0" lang="ko-KR" altLang="ko-KR" b="1" i="0" u="none" strike="noStrike" cap="none" normalizeH="0" baseline="0" dirty="0">
                <a:ln>
                  <a:noFill/>
                </a:ln>
                <a:solidFill>
                  <a:schemeClr val="accent1">
                    <a:lumMod val="60000"/>
                    <a:lumOff val="40000"/>
                  </a:schemeClr>
                </a:solidFill>
                <a:effectLst/>
                <a:latin typeface="Arial" panose="020B0604020202020204" pitchFamily="34" charset="0"/>
              </a:rPr>
              <a:t> </a:t>
            </a:r>
            <a:r>
              <a:rPr kumimoji="0" lang="ko-KR" altLang="ko-KR" b="1" i="0" u="none" strike="noStrike" cap="none" normalizeH="0" baseline="0" dirty="0" err="1">
                <a:ln>
                  <a:noFill/>
                </a:ln>
                <a:solidFill>
                  <a:schemeClr val="accent1">
                    <a:lumMod val="60000"/>
                    <a:lumOff val="40000"/>
                  </a:schemeClr>
                </a:solidFill>
                <a:effectLst/>
                <a:latin typeface="Arial" panose="020B0604020202020204" pitchFamily="34" charset="0"/>
              </a:rPr>
              <a:t>independently</a:t>
            </a:r>
            <a:r>
              <a:rPr kumimoji="0" lang="ko-KR" altLang="ko-KR" b="1" i="0" u="none" strike="noStrike" cap="none" normalizeH="0" baseline="0" dirty="0">
                <a:ln>
                  <a:noFill/>
                </a:ln>
                <a:solidFill>
                  <a:schemeClr val="accent1">
                    <a:lumMod val="60000"/>
                    <a:lumOff val="40000"/>
                  </a:schemeClr>
                </a:solidFill>
                <a:effectLst/>
                <a:latin typeface="Arial" panose="020B0604020202020204" pitchFamily="34" charset="0"/>
              </a:rPr>
              <a:t>.</a:t>
            </a:r>
            <a:endParaRPr kumimoji="0" lang="en-US" altLang="ko-KR" b="1" i="0" u="none" strike="noStrike" cap="none" normalizeH="0" baseline="0" dirty="0">
              <a:ln>
                <a:noFill/>
              </a:ln>
              <a:solidFill>
                <a:schemeClr val="accent1">
                  <a:lumMod val="60000"/>
                  <a:lumOff val="40000"/>
                </a:schemeClr>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ko-KR" b="1" i="0" u="none" strike="noStrike" cap="none" normalizeH="0" baseline="0" dirty="0">
              <a:ln>
                <a:noFill/>
              </a:ln>
              <a:solidFill>
                <a:schemeClr val="accent1">
                  <a:lumMod val="60000"/>
                  <a:lumOff val="4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1" i="0" u="none" strike="noStrike" cap="none" normalizeH="0" baseline="0" dirty="0" err="1">
                <a:ln>
                  <a:noFill/>
                </a:ln>
                <a:solidFill>
                  <a:schemeClr val="tx1"/>
                </a:solidFill>
                <a:effectLst/>
                <a:latin typeface="Arial" panose="020B0604020202020204" pitchFamily="34" charset="0"/>
              </a:rPr>
              <a:t>Each</a:t>
            </a:r>
            <a:r>
              <a:rPr kumimoji="0" lang="ko-KR" altLang="ko-KR" b="1" i="0" u="none" strike="noStrike" cap="none" normalizeH="0" baseline="0" dirty="0">
                <a:ln>
                  <a:noFill/>
                </a:ln>
                <a:solidFill>
                  <a:schemeClr val="tx1"/>
                </a:solidFill>
                <a:effectLst/>
                <a:latin typeface="Arial" panose="020B0604020202020204" pitchFamily="34" charset="0"/>
              </a:rPr>
              <a:t> </a:t>
            </a:r>
            <a:r>
              <a:rPr kumimoji="0" lang="ko-KR" altLang="ko-KR" b="1" i="0" u="none" strike="noStrike" cap="none" normalizeH="0" baseline="0" dirty="0" err="1">
                <a:ln>
                  <a:noFill/>
                </a:ln>
                <a:solidFill>
                  <a:schemeClr val="tx1"/>
                </a:solidFill>
                <a:effectLst/>
                <a:latin typeface="Arial" panose="020B0604020202020204" pitchFamily="34" charset="0"/>
              </a:rPr>
              <a:t>model</a:t>
            </a:r>
            <a:r>
              <a:rPr kumimoji="0" lang="ko-KR" altLang="ko-KR" b="1" i="0" u="none" strike="noStrike" cap="none" normalizeH="0" baseline="0" dirty="0">
                <a:ln>
                  <a:noFill/>
                </a:ln>
                <a:solidFill>
                  <a:schemeClr val="tx1"/>
                </a:solidFill>
                <a:effectLst/>
                <a:latin typeface="Arial" panose="020B0604020202020204" pitchFamily="34" charset="0"/>
              </a:rPr>
              <a:t> </a:t>
            </a:r>
            <a:r>
              <a:rPr kumimoji="0" lang="ko-KR" altLang="ko-KR" b="1" i="0" u="none" strike="noStrike" cap="none" normalizeH="0" baseline="0" dirty="0" err="1">
                <a:ln>
                  <a:noFill/>
                </a:ln>
                <a:solidFill>
                  <a:schemeClr val="tx1"/>
                </a:solidFill>
                <a:effectLst/>
                <a:latin typeface="Arial" panose="020B0604020202020204" pitchFamily="34" charset="0"/>
              </a:rPr>
              <a:t>is</a:t>
            </a:r>
            <a:r>
              <a:rPr kumimoji="0" lang="ko-KR" altLang="ko-KR" b="1" i="0" u="none" strike="noStrike" cap="none" normalizeH="0" baseline="0" dirty="0">
                <a:ln>
                  <a:noFill/>
                </a:ln>
                <a:solidFill>
                  <a:schemeClr val="tx1"/>
                </a:solidFill>
                <a:effectLst/>
                <a:latin typeface="Arial" panose="020B0604020202020204" pitchFamily="34" charset="0"/>
              </a:rPr>
              <a:t> </a:t>
            </a:r>
            <a:r>
              <a:rPr kumimoji="0" lang="ko-KR" altLang="ko-KR" b="1" i="0" u="none" strike="noStrike" cap="none" normalizeH="0" baseline="0" dirty="0" err="1">
                <a:ln>
                  <a:noFill/>
                </a:ln>
                <a:solidFill>
                  <a:schemeClr val="tx1"/>
                </a:solidFill>
                <a:effectLst/>
                <a:latin typeface="Arial" panose="020B0604020202020204" pitchFamily="34" charset="0"/>
              </a:rPr>
              <a:t>trained</a:t>
            </a:r>
            <a:r>
              <a:rPr kumimoji="0" lang="ko-KR" altLang="ko-KR" b="1" i="0" u="none" strike="noStrike" cap="none" normalizeH="0" baseline="0" dirty="0">
                <a:ln>
                  <a:noFill/>
                </a:ln>
                <a:solidFill>
                  <a:schemeClr val="tx1"/>
                </a:solidFill>
                <a:effectLst/>
                <a:latin typeface="Arial" panose="020B0604020202020204" pitchFamily="34" charset="0"/>
              </a:rPr>
              <a:t> </a:t>
            </a:r>
            <a:r>
              <a:rPr kumimoji="0" lang="ko-KR" altLang="ko-KR" b="1" i="0" u="none" strike="noStrike" cap="none" normalizeH="0" baseline="0" dirty="0" err="1">
                <a:ln>
                  <a:noFill/>
                </a:ln>
                <a:solidFill>
                  <a:schemeClr val="tx1"/>
                </a:solidFill>
                <a:effectLst/>
                <a:latin typeface="Arial" panose="020B0604020202020204" pitchFamily="34" charset="0"/>
              </a:rPr>
              <a:t>using</a:t>
            </a:r>
            <a:r>
              <a:rPr kumimoji="0" lang="ko-KR" altLang="ko-KR" b="1" i="0" u="none" strike="noStrike" cap="none" normalizeH="0" baseline="0" dirty="0">
                <a:ln>
                  <a:noFill/>
                </a:ln>
                <a:solidFill>
                  <a:schemeClr val="tx1"/>
                </a:solidFill>
                <a:effectLst/>
                <a:latin typeface="Arial" panose="020B0604020202020204" pitchFamily="34" charset="0"/>
              </a:rPr>
              <a:t> </a:t>
            </a:r>
            <a:r>
              <a:rPr kumimoji="0" lang="ko-KR" altLang="ko-KR" b="1" i="0" u="none" strike="noStrike" cap="none" normalizeH="0" baseline="0" dirty="0" err="1">
                <a:ln>
                  <a:noFill/>
                </a:ln>
                <a:solidFill>
                  <a:schemeClr val="tx1"/>
                </a:solidFill>
                <a:effectLst/>
                <a:latin typeface="Arial" panose="020B0604020202020204" pitchFamily="34" charset="0"/>
              </a:rPr>
              <a:t>a</a:t>
            </a:r>
            <a:r>
              <a:rPr kumimoji="0" lang="ko-KR" altLang="ko-KR" b="1" i="0" u="none" strike="noStrike" cap="none" normalizeH="0" baseline="0" dirty="0">
                <a:ln>
                  <a:noFill/>
                </a:ln>
                <a:solidFill>
                  <a:schemeClr val="tx1"/>
                </a:solidFill>
                <a:effectLst/>
                <a:latin typeface="Arial" panose="020B0604020202020204" pitchFamily="34" charset="0"/>
              </a:rPr>
              <a:t> </a:t>
            </a:r>
            <a:r>
              <a:rPr kumimoji="0" lang="ko-KR" altLang="ko-KR" b="1" i="0" u="none" strike="noStrike" cap="none" normalizeH="0" baseline="0" dirty="0" err="1">
                <a:ln>
                  <a:noFill/>
                </a:ln>
                <a:solidFill>
                  <a:schemeClr val="tx1"/>
                </a:solidFill>
                <a:effectLst/>
                <a:latin typeface="Arial" panose="020B0604020202020204" pitchFamily="34" charset="0"/>
              </a:rPr>
              <a:t>separate</a:t>
            </a:r>
            <a:r>
              <a:rPr kumimoji="0" lang="ko-KR" altLang="ko-KR" b="1" i="0" u="none" strike="noStrike" cap="none" normalizeH="0" baseline="0" dirty="0">
                <a:ln>
                  <a:noFill/>
                </a:ln>
                <a:solidFill>
                  <a:schemeClr val="tx1"/>
                </a:solidFill>
                <a:effectLst/>
                <a:latin typeface="Arial" panose="020B0604020202020204" pitchFamily="34" charset="0"/>
              </a:rPr>
              <a:t> </a:t>
            </a:r>
            <a:r>
              <a:rPr kumimoji="0" lang="ko-KR" altLang="ko-KR" b="1" i="0" u="none" strike="noStrike" cap="none" normalizeH="0" baseline="0" dirty="0" err="1">
                <a:ln>
                  <a:noFill/>
                </a:ln>
                <a:solidFill>
                  <a:schemeClr val="tx1"/>
                </a:solidFill>
                <a:effectLst/>
                <a:latin typeface="Arial" panose="020B0604020202020204" pitchFamily="34" charset="0"/>
              </a:rPr>
              <a:t>optimizer</a:t>
            </a:r>
            <a:r>
              <a:rPr kumimoji="0" lang="ko-KR" altLang="ko-KR" b="1" i="0" u="none" strike="noStrike" cap="none" normalizeH="0" baseline="0" dirty="0">
                <a:ln>
                  <a:noFill/>
                </a:ln>
                <a:solidFill>
                  <a:schemeClr val="tx1"/>
                </a:solidFill>
                <a:effectLst/>
                <a:latin typeface="Arial" panose="020B0604020202020204" pitchFamily="34" charset="0"/>
              </a:rPr>
              <a:t>, and </a:t>
            </a:r>
            <a:r>
              <a:rPr kumimoji="0" lang="ko-KR" altLang="ko-KR" b="1" i="0" u="none" strike="noStrike" cap="none" normalizeH="0" baseline="0" dirty="0" err="1">
                <a:ln>
                  <a:noFill/>
                </a:ln>
                <a:solidFill>
                  <a:schemeClr val="tx1"/>
                </a:solidFill>
                <a:effectLst/>
                <a:latin typeface="Arial" panose="020B0604020202020204" pitchFamily="34" charset="0"/>
              </a:rPr>
              <a:t>the</a:t>
            </a:r>
            <a:r>
              <a:rPr kumimoji="0" lang="ko-KR" altLang="ko-KR" b="1" i="0" u="none" strike="noStrike" cap="none" normalizeH="0" baseline="0" dirty="0">
                <a:ln>
                  <a:noFill/>
                </a:ln>
                <a:solidFill>
                  <a:schemeClr val="tx1"/>
                </a:solidFill>
                <a:effectLst/>
                <a:latin typeface="Arial" panose="020B0604020202020204" pitchFamily="34" charset="0"/>
              </a:rPr>
              <a:t> </a:t>
            </a:r>
            <a:r>
              <a:rPr kumimoji="0" lang="ko-KR" altLang="ko-KR" b="1" i="0" u="none" strike="noStrike" cap="none" normalizeH="0" baseline="0" dirty="0" err="1">
                <a:ln>
                  <a:noFill/>
                </a:ln>
                <a:solidFill>
                  <a:schemeClr val="tx1"/>
                </a:solidFill>
                <a:effectLst/>
                <a:latin typeface="Arial" panose="020B0604020202020204" pitchFamily="34" charset="0"/>
              </a:rPr>
              <a:t>loss</a:t>
            </a:r>
            <a:r>
              <a:rPr kumimoji="0" lang="ko-KR" altLang="ko-KR" b="1" i="0" u="none" strike="noStrike" cap="none" normalizeH="0" baseline="0" dirty="0">
                <a:ln>
                  <a:noFill/>
                </a:ln>
                <a:solidFill>
                  <a:schemeClr val="tx1"/>
                </a:solidFill>
                <a:effectLst/>
                <a:latin typeface="Arial" panose="020B0604020202020204" pitchFamily="34" charset="0"/>
              </a:rPr>
              <a:t> </a:t>
            </a:r>
            <a:r>
              <a:rPr kumimoji="0" lang="ko-KR" altLang="ko-KR" b="1" i="0" u="none" strike="noStrike" cap="none" normalizeH="0" baseline="0" dirty="0" err="1">
                <a:ln>
                  <a:noFill/>
                </a:ln>
                <a:solidFill>
                  <a:schemeClr val="tx1"/>
                </a:solidFill>
                <a:effectLst/>
                <a:latin typeface="Arial" panose="020B0604020202020204" pitchFamily="34" charset="0"/>
              </a:rPr>
              <a:t>is</a:t>
            </a:r>
            <a:r>
              <a:rPr kumimoji="0" lang="ko-KR" altLang="ko-KR" b="1" i="0" u="none" strike="noStrike" cap="none" normalizeH="0" baseline="0" dirty="0">
                <a:ln>
                  <a:noFill/>
                </a:ln>
                <a:solidFill>
                  <a:schemeClr val="tx1"/>
                </a:solidFill>
                <a:effectLst/>
                <a:latin typeface="Arial" panose="020B0604020202020204" pitchFamily="34" charset="0"/>
              </a:rPr>
              <a:t> </a:t>
            </a:r>
            <a:r>
              <a:rPr kumimoji="0" lang="ko-KR" altLang="ko-KR" b="1" i="0" u="none" strike="noStrike" cap="none" normalizeH="0" baseline="0" dirty="0" err="1">
                <a:ln>
                  <a:noFill/>
                </a:ln>
                <a:solidFill>
                  <a:schemeClr val="tx1"/>
                </a:solidFill>
                <a:effectLst/>
                <a:latin typeface="Arial" panose="020B0604020202020204" pitchFamily="34" charset="0"/>
              </a:rPr>
              <a:t>computed</a:t>
            </a:r>
            <a:r>
              <a:rPr kumimoji="0" lang="ko-KR" altLang="ko-KR" b="1" i="0" u="none" strike="noStrike" cap="none" normalizeH="0" baseline="0" dirty="0">
                <a:ln>
                  <a:noFill/>
                </a:ln>
                <a:solidFill>
                  <a:schemeClr val="tx1"/>
                </a:solidFill>
                <a:effectLst/>
                <a:latin typeface="Arial" panose="020B0604020202020204" pitchFamily="34" charset="0"/>
              </a:rPr>
              <a:t> and </a:t>
            </a:r>
            <a:r>
              <a:rPr kumimoji="0" lang="ko-KR" altLang="ko-KR" b="1" i="0" u="none" strike="noStrike" cap="none" normalizeH="0" baseline="0" dirty="0" err="1">
                <a:ln>
                  <a:noFill/>
                </a:ln>
                <a:solidFill>
                  <a:schemeClr val="tx1"/>
                </a:solidFill>
                <a:effectLst/>
                <a:latin typeface="Arial" panose="020B0604020202020204" pitchFamily="34" charset="0"/>
              </a:rPr>
              <a:t>backpropagated</a:t>
            </a:r>
            <a:r>
              <a:rPr kumimoji="0" lang="ko-KR" altLang="ko-KR" b="1" i="0" u="none" strike="noStrike" cap="none" normalizeH="0" baseline="0" dirty="0">
                <a:ln>
                  <a:noFill/>
                </a:ln>
                <a:solidFill>
                  <a:schemeClr val="tx1"/>
                </a:solidFill>
                <a:effectLst/>
                <a:latin typeface="Arial" panose="020B0604020202020204" pitchFamily="34" charset="0"/>
              </a:rPr>
              <a:t> </a:t>
            </a:r>
            <a:r>
              <a:rPr kumimoji="0" lang="ko-KR" altLang="ko-KR" b="1" i="0" u="none" strike="noStrike" cap="none" normalizeH="0" baseline="0" dirty="0" err="1">
                <a:ln>
                  <a:noFill/>
                </a:ln>
                <a:solidFill>
                  <a:schemeClr val="tx1"/>
                </a:solidFill>
                <a:effectLst/>
                <a:latin typeface="Arial" panose="020B0604020202020204" pitchFamily="34" charset="0"/>
              </a:rPr>
              <a:t>to</a:t>
            </a:r>
            <a:r>
              <a:rPr kumimoji="0" lang="ko-KR" altLang="ko-KR" b="1" i="0" u="none" strike="noStrike" cap="none" normalizeH="0" baseline="0" dirty="0">
                <a:ln>
                  <a:noFill/>
                </a:ln>
                <a:solidFill>
                  <a:schemeClr val="tx1"/>
                </a:solidFill>
                <a:effectLst/>
                <a:latin typeface="Arial" panose="020B0604020202020204" pitchFamily="34" charset="0"/>
              </a:rPr>
              <a:t> </a:t>
            </a:r>
            <a:r>
              <a:rPr kumimoji="0" lang="ko-KR" altLang="ko-KR" b="1" i="0" u="none" strike="noStrike" cap="none" normalizeH="0" baseline="0" dirty="0" err="1">
                <a:ln>
                  <a:noFill/>
                </a:ln>
                <a:solidFill>
                  <a:schemeClr val="tx1"/>
                </a:solidFill>
                <a:effectLst/>
                <a:latin typeface="Arial" panose="020B0604020202020204" pitchFamily="34" charset="0"/>
              </a:rPr>
              <a:t>update</a:t>
            </a:r>
            <a:r>
              <a:rPr kumimoji="0" lang="ko-KR" altLang="ko-KR" b="1" i="0" u="none" strike="noStrike" cap="none" normalizeH="0" baseline="0" dirty="0">
                <a:ln>
                  <a:noFill/>
                </a:ln>
                <a:solidFill>
                  <a:schemeClr val="tx1"/>
                </a:solidFill>
                <a:effectLst/>
                <a:latin typeface="Arial" panose="020B0604020202020204" pitchFamily="34" charset="0"/>
              </a:rPr>
              <a:t> </a:t>
            </a:r>
            <a:r>
              <a:rPr kumimoji="0" lang="ko-KR" altLang="ko-KR" b="1" i="0" u="none" strike="noStrike" cap="none" normalizeH="0" baseline="0" dirty="0" err="1">
                <a:ln>
                  <a:noFill/>
                </a:ln>
                <a:solidFill>
                  <a:schemeClr val="tx1"/>
                </a:solidFill>
                <a:effectLst/>
                <a:latin typeface="Arial" panose="020B0604020202020204" pitchFamily="34" charset="0"/>
              </a:rPr>
              <a:t>the</a:t>
            </a:r>
            <a:r>
              <a:rPr kumimoji="0" lang="ko-KR" altLang="ko-KR" b="1" i="0" u="none" strike="noStrike" cap="none" normalizeH="0" baseline="0" dirty="0">
                <a:ln>
                  <a:noFill/>
                </a:ln>
                <a:solidFill>
                  <a:schemeClr val="tx1"/>
                </a:solidFill>
                <a:effectLst/>
                <a:latin typeface="Arial" panose="020B0604020202020204" pitchFamily="34" charset="0"/>
              </a:rPr>
              <a:t> </a:t>
            </a:r>
            <a:r>
              <a:rPr kumimoji="0" lang="ko-KR" altLang="ko-KR" b="1" i="0" u="none" strike="noStrike" cap="none" normalizeH="0" baseline="0" dirty="0" err="1">
                <a:ln>
                  <a:noFill/>
                </a:ln>
                <a:solidFill>
                  <a:schemeClr val="tx1"/>
                </a:solidFill>
                <a:effectLst/>
                <a:latin typeface="Arial" panose="020B0604020202020204" pitchFamily="34" charset="0"/>
              </a:rPr>
              <a:t>parameters</a:t>
            </a:r>
            <a:r>
              <a:rPr kumimoji="0" lang="ko-KR" altLang="ko-KR" b="1" i="0" u="none" strike="noStrike" cap="none" normalizeH="0" baseline="0" dirty="0">
                <a:ln>
                  <a:noFill/>
                </a:ln>
                <a:solidFill>
                  <a:schemeClr val="tx1"/>
                </a:solidFill>
                <a:effectLst/>
                <a:latin typeface="Arial" panose="020B0604020202020204" pitchFamily="34" charset="0"/>
              </a:rPr>
              <a:t>. The </a:t>
            </a:r>
            <a:r>
              <a:rPr kumimoji="0" lang="ko-KR" altLang="ko-KR" b="1" i="0" u="none" strike="noStrike" cap="none" normalizeH="0" baseline="0" dirty="0" err="1">
                <a:ln>
                  <a:noFill/>
                </a:ln>
                <a:solidFill>
                  <a:schemeClr val="tx1"/>
                </a:solidFill>
                <a:effectLst/>
                <a:latin typeface="Arial Unicode MS"/>
              </a:rPr>
              <a:t>train</a:t>
            </a:r>
            <a:r>
              <a:rPr kumimoji="0" lang="ko-KR" altLang="ko-KR" b="1" i="0" u="none" strike="noStrike" cap="none" normalizeH="0" baseline="0" dirty="0">
                <a:ln>
                  <a:noFill/>
                </a:ln>
                <a:solidFill>
                  <a:schemeClr val="tx1"/>
                </a:solidFill>
                <a:effectLst/>
              </a:rPr>
              <a:t> </a:t>
            </a:r>
            <a:r>
              <a:rPr kumimoji="0" lang="ko-KR" altLang="ko-KR" b="1" i="0" u="none" strike="noStrike" cap="none" normalizeH="0" baseline="0" dirty="0" err="1">
                <a:ln>
                  <a:noFill/>
                </a:ln>
                <a:solidFill>
                  <a:schemeClr val="tx1"/>
                </a:solidFill>
                <a:effectLst/>
              </a:rPr>
              <a:t>function</a:t>
            </a:r>
            <a:r>
              <a:rPr kumimoji="0" lang="ko-KR" altLang="ko-KR" b="1" i="0" u="none" strike="noStrike" cap="none" normalizeH="0" baseline="0" dirty="0">
                <a:ln>
                  <a:noFill/>
                </a:ln>
                <a:solidFill>
                  <a:schemeClr val="tx1"/>
                </a:solidFill>
                <a:effectLst/>
              </a:rPr>
              <a:t> </a:t>
            </a:r>
            <a:r>
              <a:rPr kumimoji="0" lang="ko-KR" altLang="ko-KR" b="1" i="0" u="none" strike="noStrike" cap="none" normalizeH="0" baseline="0" dirty="0" err="1">
                <a:ln>
                  <a:noFill/>
                </a:ln>
                <a:solidFill>
                  <a:schemeClr val="tx1"/>
                </a:solidFill>
                <a:effectLst/>
              </a:rPr>
              <a:t>performs</a:t>
            </a:r>
            <a:r>
              <a:rPr kumimoji="0" lang="ko-KR" altLang="ko-KR" b="1" i="0" u="none" strike="noStrike" cap="none" normalizeH="0" baseline="0" dirty="0">
                <a:ln>
                  <a:noFill/>
                </a:ln>
                <a:solidFill>
                  <a:schemeClr val="tx1"/>
                </a:solidFill>
                <a:effectLst/>
              </a:rPr>
              <a:t> </a:t>
            </a:r>
            <a:r>
              <a:rPr kumimoji="0" lang="ko-KR" altLang="ko-KR" b="1" i="0" u="none" strike="noStrike" cap="none" normalizeH="0" baseline="0" dirty="0" err="1">
                <a:ln>
                  <a:noFill/>
                </a:ln>
                <a:solidFill>
                  <a:schemeClr val="tx1"/>
                </a:solidFill>
                <a:effectLst/>
              </a:rPr>
              <a:t>training</a:t>
            </a:r>
            <a:r>
              <a:rPr kumimoji="0" lang="ko-KR" altLang="ko-KR" b="1" i="0" u="none" strike="noStrike" cap="none" normalizeH="0" baseline="0" dirty="0">
                <a:ln>
                  <a:noFill/>
                </a:ln>
                <a:solidFill>
                  <a:schemeClr val="tx1"/>
                </a:solidFill>
                <a:effectLst/>
              </a:rPr>
              <a:t> </a:t>
            </a:r>
            <a:r>
              <a:rPr kumimoji="0" lang="ko-KR" altLang="ko-KR" b="1" i="0" u="none" strike="noStrike" cap="none" normalizeH="0" baseline="0" dirty="0" err="1">
                <a:ln>
                  <a:noFill/>
                </a:ln>
                <a:solidFill>
                  <a:schemeClr val="tx1"/>
                </a:solidFill>
                <a:effectLst/>
              </a:rPr>
              <a:t>for</a:t>
            </a:r>
            <a:r>
              <a:rPr kumimoji="0" lang="ko-KR" altLang="ko-KR" b="1" i="0" u="none" strike="noStrike" cap="none" normalizeH="0" baseline="0" dirty="0">
                <a:ln>
                  <a:noFill/>
                </a:ln>
                <a:solidFill>
                  <a:schemeClr val="tx1"/>
                </a:solidFill>
                <a:effectLst/>
              </a:rPr>
              <a:t> </a:t>
            </a:r>
            <a:r>
              <a:rPr kumimoji="0" lang="ko-KR" altLang="ko-KR" b="1" i="0" u="none" strike="noStrike" cap="none" normalizeH="0" baseline="0" dirty="0" err="1">
                <a:ln>
                  <a:noFill/>
                </a:ln>
                <a:solidFill>
                  <a:schemeClr val="tx1"/>
                </a:solidFill>
                <a:effectLst/>
              </a:rPr>
              <a:t>each</a:t>
            </a:r>
            <a:r>
              <a:rPr kumimoji="0" lang="ko-KR" altLang="ko-KR" b="1" i="0" u="none" strike="noStrike" cap="none" normalizeH="0" baseline="0" dirty="0">
                <a:ln>
                  <a:noFill/>
                </a:ln>
                <a:solidFill>
                  <a:schemeClr val="tx1"/>
                </a:solidFill>
                <a:effectLst/>
              </a:rPr>
              <a:t> </a:t>
            </a:r>
            <a:r>
              <a:rPr kumimoji="0" lang="ko-KR" altLang="ko-KR" b="1" i="0" u="none" strike="noStrike" cap="none" normalizeH="0" baseline="0" dirty="0" err="1">
                <a:ln>
                  <a:noFill/>
                </a:ln>
                <a:solidFill>
                  <a:schemeClr val="tx1"/>
                </a:solidFill>
                <a:effectLst/>
              </a:rPr>
              <a:t>model</a:t>
            </a:r>
            <a:r>
              <a:rPr kumimoji="0" lang="ko-KR" altLang="ko-KR" b="1" i="0" u="none" strike="noStrike" cap="none" normalizeH="0" baseline="0" dirty="0">
                <a:ln>
                  <a:noFill/>
                </a:ln>
                <a:solidFill>
                  <a:schemeClr val="tx1"/>
                </a:solidFill>
                <a:effectLst/>
              </a:rPr>
              <a:t> and </a:t>
            </a:r>
            <a:r>
              <a:rPr kumimoji="0" lang="ko-KR" altLang="ko-KR" b="1" i="0" u="none" strike="noStrike" cap="none" normalizeH="0" baseline="0" dirty="0" err="1">
                <a:ln>
                  <a:noFill/>
                </a:ln>
                <a:solidFill>
                  <a:schemeClr val="tx1"/>
                </a:solidFill>
                <a:effectLst/>
              </a:rPr>
              <a:t>uses</a:t>
            </a:r>
            <a:r>
              <a:rPr kumimoji="0" lang="ko-KR" altLang="ko-KR" b="1" i="0" u="none" strike="noStrike" cap="none" normalizeH="0" baseline="0" dirty="0">
                <a:ln>
                  <a:noFill/>
                </a:ln>
                <a:solidFill>
                  <a:schemeClr val="tx1"/>
                </a:solidFill>
                <a:effectLst/>
              </a:rPr>
              <a:t> </a:t>
            </a:r>
            <a:r>
              <a:rPr kumimoji="0" lang="ko-KR" altLang="ko-KR" b="1" i="0" u="none" strike="noStrike" cap="none" normalizeH="0" baseline="0" dirty="0" err="1">
                <a:ln>
                  <a:noFill/>
                </a:ln>
                <a:solidFill>
                  <a:schemeClr val="tx1"/>
                </a:solidFill>
                <a:effectLst/>
              </a:rPr>
              <a:t>CutMix-augmented</a:t>
            </a:r>
            <a:r>
              <a:rPr kumimoji="0" lang="ko-KR" altLang="ko-KR" b="1" i="0" u="none" strike="noStrike" cap="none" normalizeH="0" baseline="0" dirty="0">
                <a:ln>
                  <a:noFill/>
                </a:ln>
                <a:solidFill>
                  <a:schemeClr val="tx1"/>
                </a:solidFill>
                <a:effectLst/>
              </a:rPr>
              <a:t> </a:t>
            </a:r>
            <a:r>
              <a:rPr kumimoji="0" lang="ko-KR" altLang="ko-KR" b="1" i="0" u="none" strike="noStrike" cap="none" normalizeH="0" baseline="0" dirty="0" err="1">
                <a:ln>
                  <a:noFill/>
                </a:ln>
                <a:solidFill>
                  <a:schemeClr val="tx1"/>
                </a:solidFill>
                <a:effectLst/>
              </a:rPr>
              <a:t>data</a:t>
            </a:r>
            <a:r>
              <a:rPr kumimoji="0" lang="ko-KR" altLang="ko-KR" b="1" i="0" u="none" strike="noStrike" cap="none" normalizeH="0" baseline="0" dirty="0">
                <a:ln>
                  <a:noFill/>
                </a:ln>
                <a:solidFill>
                  <a:schemeClr val="tx1"/>
                </a:solidFill>
                <a:effectLst/>
              </a:rPr>
              <a:t> </a:t>
            </a:r>
            <a:r>
              <a:rPr kumimoji="0" lang="ko-KR" altLang="ko-KR" b="1" i="0" u="none" strike="noStrike" cap="none" normalizeH="0" baseline="0" dirty="0" err="1">
                <a:ln>
                  <a:noFill/>
                </a:ln>
                <a:solidFill>
                  <a:schemeClr val="tx1"/>
                </a:solidFill>
                <a:effectLst/>
              </a:rPr>
              <a:t>during</a:t>
            </a:r>
            <a:r>
              <a:rPr kumimoji="0" lang="ko-KR" altLang="ko-KR" b="1" i="0" u="none" strike="noStrike" cap="none" normalizeH="0" baseline="0" dirty="0">
                <a:ln>
                  <a:noFill/>
                </a:ln>
                <a:solidFill>
                  <a:schemeClr val="tx1"/>
                </a:solidFill>
                <a:effectLst/>
              </a:rPr>
              <a:t> </a:t>
            </a:r>
            <a:r>
              <a:rPr kumimoji="0" lang="ko-KR" altLang="ko-KR" b="1" i="0" u="none" strike="noStrike" cap="none" normalizeH="0" baseline="0" dirty="0" err="1">
                <a:ln>
                  <a:noFill/>
                </a:ln>
                <a:solidFill>
                  <a:schemeClr val="tx1"/>
                </a:solidFill>
                <a:effectLst/>
              </a:rPr>
              <a:t>training</a:t>
            </a:r>
            <a:r>
              <a:rPr kumimoji="0" lang="ko-KR" altLang="ko-KR" b="1" i="0" u="none" strike="noStrike" cap="none" normalizeH="0" baseline="0" dirty="0">
                <a:ln>
                  <a:noFill/>
                </a:ln>
                <a:solidFill>
                  <a:schemeClr val="tx1"/>
                </a:solidFill>
                <a:effectLst/>
              </a:rPr>
              <a:t>. </a:t>
            </a:r>
            <a:endParaRPr kumimoji="0" lang="ko-KR" altLang="ko-KR" b="1" i="0" u="none" strike="noStrike" cap="none" normalizeH="0" baseline="0" dirty="0">
              <a:ln>
                <a:noFill/>
              </a:ln>
              <a:solidFill>
                <a:schemeClr val="tx1"/>
              </a:solidFill>
              <a:effectLst/>
              <a:latin typeface="Arial" panose="020B0604020202020204" pitchFamily="34" charset="0"/>
            </a:endParaRPr>
          </a:p>
        </p:txBody>
      </p:sp>
      <p:pic>
        <p:nvPicPr>
          <p:cNvPr id="5" name="그림 4">
            <a:extLst>
              <a:ext uri="{FF2B5EF4-FFF2-40B4-BE49-F238E27FC236}">
                <a16:creationId xmlns:a16="http://schemas.microsoft.com/office/drawing/2014/main" id="{DAAFE2E2-4C15-E656-22DB-BA9CBC0C0DFF}"/>
              </a:ext>
            </a:extLst>
          </p:cNvPr>
          <p:cNvPicPr>
            <a:picLocks noChangeAspect="1"/>
          </p:cNvPicPr>
          <p:nvPr/>
        </p:nvPicPr>
        <p:blipFill>
          <a:blip r:embed="rId2"/>
          <a:stretch>
            <a:fillRect/>
          </a:stretch>
        </p:blipFill>
        <p:spPr>
          <a:xfrm>
            <a:off x="885385" y="1752340"/>
            <a:ext cx="9526329" cy="647790"/>
          </a:xfrm>
          <a:prstGeom prst="rect">
            <a:avLst/>
          </a:prstGeom>
        </p:spPr>
      </p:pic>
      <p:pic>
        <p:nvPicPr>
          <p:cNvPr id="9" name="그림 8">
            <a:extLst>
              <a:ext uri="{FF2B5EF4-FFF2-40B4-BE49-F238E27FC236}">
                <a16:creationId xmlns:a16="http://schemas.microsoft.com/office/drawing/2014/main" id="{4F64C150-D854-E95E-BFDA-567D1F263213}"/>
              </a:ext>
            </a:extLst>
          </p:cNvPr>
          <p:cNvPicPr>
            <a:picLocks noChangeAspect="1"/>
          </p:cNvPicPr>
          <p:nvPr/>
        </p:nvPicPr>
        <p:blipFill>
          <a:blip r:embed="rId3"/>
          <a:stretch>
            <a:fillRect/>
          </a:stretch>
        </p:blipFill>
        <p:spPr>
          <a:xfrm>
            <a:off x="2728442" y="2785973"/>
            <a:ext cx="6735115" cy="1286054"/>
          </a:xfrm>
          <a:prstGeom prst="rect">
            <a:avLst/>
          </a:prstGeom>
        </p:spPr>
      </p:pic>
    </p:spTree>
    <p:extLst>
      <p:ext uri="{BB962C8B-B14F-4D97-AF65-F5344CB8AC3E}">
        <p14:creationId xmlns:p14="http://schemas.microsoft.com/office/powerpoint/2010/main" val="3883005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57CC5-C016-D9A4-0937-9D6389E9DEB7}"/>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6367AD5F-571E-9E7A-458D-5952CB0CA5A6}"/>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06D368C2-DE1B-B2DE-5F6C-DC510DD82CE2}"/>
              </a:ext>
            </a:extLst>
          </p:cNvPr>
          <p:cNvSpPr txBox="1"/>
          <p:nvPr/>
        </p:nvSpPr>
        <p:spPr>
          <a:xfrm>
            <a:off x="324464" y="224879"/>
            <a:ext cx="5771535"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Final </a:t>
            </a:r>
            <a:r>
              <a:rPr lang="en-US" altLang="ko-KR" sz="4400" dirty="0" err="1">
                <a:latin typeface="ADLaM Display" panose="02010000000000000000" pitchFamily="2" charset="0"/>
                <a:cs typeface="ADLaM Display" panose="02010000000000000000" pitchFamily="2" charset="0"/>
              </a:rPr>
              <a:t>best_model</a:t>
            </a:r>
            <a:endParaRPr lang="ko-KR" altLang="en-US" sz="4400" dirty="0">
              <a:latin typeface="ADLaM Display" panose="02010000000000000000" pitchFamily="2" charset="0"/>
              <a:cs typeface="ADLaM Display" panose="02010000000000000000" pitchFamily="2" charset="0"/>
            </a:endParaRPr>
          </a:p>
        </p:txBody>
      </p:sp>
      <p:sp>
        <p:nvSpPr>
          <p:cNvPr id="7" name="TextBox 6">
            <a:extLst>
              <a:ext uri="{FF2B5EF4-FFF2-40B4-BE49-F238E27FC236}">
                <a16:creationId xmlns:a16="http://schemas.microsoft.com/office/drawing/2014/main" id="{8C2A277A-454B-D84A-EBD2-6FD8892D2E7D}"/>
              </a:ext>
            </a:extLst>
          </p:cNvPr>
          <p:cNvSpPr txBox="1"/>
          <p:nvPr/>
        </p:nvSpPr>
        <p:spPr>
          <a:xfrm>
            <a:off x="324464" y="2554799"/>
            <a:ext cx="6076559" cy="2554545"/>
          </a:xfrm>
          <a:prstGeom prst="rect">
            <a:avLst/>
          </a:prstGeom>
          <a:noFill/>
        </p:spPr>
        <p:txBody>
          <a:bodyPr wrap="square">
            <a:spAutoFit/>
          </a:bodyPr>
          <a:lstStyle/>
          <a:p>
            <a:pPr marL="285750" indent="-285750">
              <a:buFont typeface="Arial" panose="020B0604020202020204" pitchFamily="34" charset="0"/>
              <a:buChar char="•"/>
            </a:pPr>
            <a:r>
              <a:rPr lang="en-US" altLang="ko-KR" sz="2000" b="1" dirty="0"/>
              <a:t>Applied other conditions uniformly</a:t>
            </a:r>
          </a:p>
          <a:p>
            <a:pPr lvl="1" eaLnBrk="0" fontAlgn="base" latinLnBrk="0" hangingPunct="0">
              <a:spcBef>
                <a:spcPct val="0"/>
              </a:spcBef>
              <a:spcAft>
                <a:spcPct val="0"/>
              </a:spcAft>
              <a:buFontTx/>
              <a:buChar char="•"/>
            </a:pPr>
            <a:r>
              <a:rPr kumimoji="0" lang="ko-KR" altLang="ko-KR" sz="2000" b="1" i="0" u="none" strike="noStrike" cap="none" normalizeH="0" baseline="0" dirty="0" err="1">
                <a:ln>
                  <a:noFill/>
                </a:ln>
                <a:solidFill>
                  <a:schemeClr val="tx1"/>
                </a:solidFill>
                <a:effectLst/>
                <a:latin typeface="Arial" panose="020B0604020202020204" pitchFamily="34" charset="0"/>
              </a:rPr>
              <a:t>Dataset</a:t>
            </a:r>
            <a:r>
              <a:rPr kumimoji="0" lang="ko-KR" altLang="ko-KR" sz="2000" b="1" i="0" u="none" strike="noStrike" cap="none" normalizeH="0" baseline="0" dirty="0">
                <a:ln>
                  <a:noFill/>
                </a:ln>
                <a:solidFill>
                  <a:schemeClr val="tx1"/>
                </a:solidFill>
                <a:effectLst/>
                <a:latin typeface="Arial" panose="020B0604020202020204" pitchFamily="34" charset="0"/>
              </a:rPr>
              <a:t>:</a:t>
            </a:r>
            <a:r>
              <a:rPr kumimoji="0" lang="ko-KR" altLang="ko-KR" sz="2000" b="0" i="0" u="none" strike="noStrike" cap="none" normalizeH="0" baseline="0" dirty="0">
                <a:ln>
                  <a:noFill/>
                </a:ln>
                <a:solidFill>
                  <a:schemeClr val="tx1"/>
                </a:solidFill>
                <a:effectLst/>
                <a:latin typeface="Arial" panose="020B0604020202020204" pitchFamily="34" charset="0"/>
              </a:rPr>
              <a:t> CIFAR-100</a:t>
            </a:r>
          </a:p>
          <a:p>
            <a:pPr lvl="1" eaLnBrk="0" fontAlgn="base" latinLnBrk="0" hangingPunct="0">
              <a:spcBef>
                <a:spcPct val="0"/>
              </a:spcBef>
              <a:spcAft>
                <a:spcPct val="0"/>
              </a:spcAft>
              <a:buFontTx/>
              <a:buChar char="•"/>
            </a:pPr>
            <a:r>
              <a:rPr kumimoji="0" lang="ko-KR" altLang="ko-KR" sz="2000" b="1" i="0" u="none" strike="noStrike" cap="none" normalizeH="0" baseline="0" dirty="0" err="1">
                <a:ln>
                  <a:noFill/>
                </a:ln>
                <a:solidFill>
                  <a:schemeClr val="tx1"/>
                </a:solidFill>
                <a:effectLst/>
                <a:latin typeface="Arial" panose="020B0604020202020204" pitchFamily="34" charset="0"/>
              </a:rPr>
              <a:t>Epoch</a:t>
            </a:r>
            <a:r>
              <a:rPr kumimoji="0" lang="ko-KR" altLang="ko-KR" sz="2000" b="1" i="0" u="none" strike="noStrike" cap="none" normalizeH="0" baseline="0" dirty="0">
                <a:ln>
                  <a:noFill/>
                </a:ln>
                <a:solidFill>
                  <a:schemeClr val="tx1"/>
                </a:solidFill>
                <a:effectLst/>
                <a:latin typeface="Arial" panose="020B0604020202020204" pitchFamily="34" charset="0"/>
              </a:rPr>
              <a:t>:</a:t>
            </a:r>
            <a:r>
              <a:rPr kumimoji="0" lang="ko-KR" altLang="ko-KR" sz="2000" b="0" i="0" u="none" strike="noStrike" cap="none" normalizeH="0" baseline="0" dirty="0">
                <a:ln>
                  <a:noFill/>
                </a:ln>
                <a:solidFill>
                  <a:schemeClr val="tx1"/>
                </a:solidFill>
                <a:effectLst/>
                <a:latin typeface="Arial" panose="020B0604020202020204" pitchFamily="34" charset="0"/>
              </a:rPr>
              <a:t> 100</a:t>
            </a:r>
            <a:endParaRPr kumimoji="0" lang="en-US" altLang="ko-KR" sz="2000" b="0" i="0" u="none" strike="noStrike" cap="none" normalizeH="0" baseline="0" dirty="0">
              <a:ln>
                <a:noFill/>
              </a:ln>
              <a:solidFill>
                <a:schemeClr val="tx1"/>
              </a:solidFill>
              <a:effectLst/>
              <a:latin typeface="Arial" panose="020B0604020202020204" pitchFamily="34" charset="0"/>
            </a:endParaRPr>
          </a:p>
          <a:p>
            <a:pPr lvl="1" eaLnBrk="0" fontAlgn="base" latinLnBrk="0" hangingPunct="0">
              <a:spcBef>
                <a:spcPct val="0"/>
              </a:spcBef>
              <a:spcAft>
                <a:spcPct val="0"/>
              </a:spcAft>
              <a:buFontTx/>
              <a:buChar char="•"/>
            </a:pPr>
            <a:r>
              <a:rPr lang="en-US" altLang="ko-KR" sz="2000" b="1" dirty="0">
                <a:latin typeface="Arial" panose="020B0604020202020204" pitchFamily="34" charset="0"/>
              </a:rPr>
              <a:t>Model</a:t>
            </a:r>
            <a:r>
              <a:rPr lang="en-US" altLang="ko-KR" sz="2000" dirty="0">
                <a:latin typeface="Arial" panose="020B0604020202020204" pitchFamily="34" charset="0"/>
              </a:rPr>
              <a:t> : WideResNet-28-14 *3</a:t>
            </a:r>
          </a:p>
          <a:p>
            <a:pPr lvl="1" eaLnBrk="0" fontAlgn="base" latinLnBrk="0" hangingPunct="0">
              <a:spcBef>
                <a:spcPct val="0"/>
              </a:spcBef>
              <a:spcAft>
                <a:spcPct val="0"/>
              </a:spcAft>
              <a:buFontTx/>
              <a:buChar char="•"/>
            </a:pPr>
            <a:r>
              <a:rPr lang="en-US" altLang="ko-KR" sz="2000" b="1" dirty="0">
                <a:latin typeface="Arial" panose="020B0604020202020204" pitchFamily="34" charset="0"/>
              </a:rPr>
              <a:t>Model</a:t>
            </a:r>
            <a:r>
              <a:rPr lang="en-US" altLang="ko-KR" sz="2000" dirty="0">
                <a:latin typeface="Arial" panose="020B0604020202020204" pitchFamily="34" charset="0"/>
              </a:rPr>
              <a:t> : WideResNet-28-14 , 16, 18</a:t>
            </a:r>
          </a:p>
          <a:p>
            <a:pPr lvl="1" eaLnBrk="0" fontAlgn="base" latinLnBrk="0" hangingPunct="0">
              <a:spcBef>
                <a:spcPct val="0"/>
              </a:spcBef>
              <a:spcAft>
                <a:spcPct val="0"/>
              </a:spcAft>
              <a:buFontTx/>
              <a:buChar char="•"/>
            </a:pPr>
            <a:endParaRPr lang="en-US" altLang="ko-KR" sz="2000" dirty="0">
              <a:latin typeface="Arial" panose="020B0604020202020204" pitchFamily="34" charset="0"/>
            </a:endParaRPr>
          </a:p>
          <a:p>
            <a:pPr lvl="1" eaLnBrk="0" fontAlgn="base" latinLnBrk="0" hangingPunct="0">
              <a:spcBef>
                <a:spcPct val="0"/>
              </a:spcBef>
              <a:spcAft>
                <a:spcPct val="0"/>
              </a:spcAft>
              <a:buFontTx/>
              <a:buChar char="•"/>
            </a:pPr>
            <a:r>
              <a:rPr kumimoji="0" lang="en-US" altLang="ko-KR" sz="2000" b="1" i="0" u="none" strike="noStrike" cap="none" normalizeH="0" baseline="0" dirty="0">
                <a:ln>
                  <a:noFill/>
                </a:ln>
                <a:solidFill>
                  <a:schemeClr val="tx1"/>
                </a:solidFill>
                <a:effectLst/>
                <a:latin typeface="Arial" panose="020B0604020202020204" pitchFamily="34" charset="0"/>
              </a:rPr>
              <a:t>Optimizer</a:t>
            </a:r>
            <a:r>
              <a:rPr kumimoji="0" lang="en-US" altLang="ko-KR" sz="2000" b="0" i="0" u="none" strike="noStrike" cap="none" normalizeH="0" dirty="0">
                <a:ln>
                  <a:noFill/>
                </a:ln>
                <a:solidFill>
                  <a:schemeClr val="tx1"/>
                </a:solidFill>
                <a:effectLst/>
                <a:latin typeface="Arial" panose="020B0604020202020204" pitchFamily="34" charset="0"/>
              </a:rPr>
              <a:t> : SGD with Momentum </a:t>
            </a:r>
          </a:p>
          <a:p>
            <a:pPr lvl="1" eaLnBrk="0" fontAlgn="base" latinLnBrk="0" hangingPunct="0">
              <a:spcBef>
                <a:spcPct val="0"/>
              </a:spcBef>
              <a:spcAft>
                <a:spcPct val="0"/>
              </a:spcAft>
              <a:buFontTx/>
              <a:buChar char="•"/>
            </a:pPr>
            <a:r>
              <a:rPr kumimoji="0" lang="en-US" altLang="ko-KR" sz="2000" b="0" i="0" u="none" strike="noStrike" cap="none" normalizeH="0" dirty="0">
                <a:ln>
                  <a:noFill/>
                </a:ln>
                <a:solidFill>
                  <a:schemeClr val="tx1"/>
                </a:solidFill>
                <a:effectLst/>
                <a:latin typeface="Arial" panose="020B0604020202020204" pitchFamily="34" charset="0"/>
              </a:rPr>
              <a:t>Activation Function </a:t>
            </a:r>
            <a:r>
              <a:rPr kumimoji="0" lang="en-US" altLang="ko-KR" sz="2000" b="0" i="0" u="none" strike="noStrike" cap="none" normalizeH="0" dirty="0" err="1">
                <a:ln>
                  <a:noFill/>
                </a:ln>
                <a:solidFill>
                  <a:schemeClr val="tx1"/>
                </a:solidFill>
                <a:effectLst/>
                <a:latin typeface="Arial" panose="020B0604020202020204" pitchFamily="34" charset="0"/>
              </a:rPr>
              <a:t>LeakyReLU</a:t>
            </a:r>
            <a:endParaRPr kumimoji="0" lang="en-US" altLang="ko-KR" sz="2000" b="0" i="0" u="none" strike="noStrike" cap="none" normalizeH="0" dirty="0">
              <a:ln>
                <a:noFill/>
              </a:ln>
              <a:solidFill>
                <a:schemeClr val="tx1"/>
              </a:solidFill>
              <a:effectLst/>
              <a:latin typeface="Arial" panose="020B0604020202020204" pitchFamily="34" charset="0"/>
            </a:endParaRPr>
          </a:p>
        </p:txBody>
      </p:sp>
      <p:pic>
        <p:nvPicPr>
          <p:cNvPr id="1026" name="Picture 2" descr="출력 이미지">
            <a:extLst>
              <a:ext uri="{FF2B5EF4-FFF2-40B4-BE49-F238E27FC236}">
                <a16:creationId xmlns:a16="http://schemas.microsoft.com/office/drawing/2014/main" id="{C969CC66-A400-7AA2-0E41-59830E289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835" y="1696720"/>
            <a:ext cx="6563701" cy="49364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4F03948-3465-65D4-D022-D7F61A409177}"/>
              </a:ext>
            </a:extLst>
          </p:cNvPr>
          <p:cNvSpPr txBox="1"/>
          <p:nvPr/>
        </p:nvSpPr>
        <p:spPr>
          <a:xfrm>
            <a:off x="6298532" y="3647405"/>
            <a:ext cx="1007918" cy="369332"/>
          </a:xfrm>
          <a:prstGeom prst="rect">
            <a:avLst/>
          </a:prstGeom>
          <a:noFill/>
        </p:spPr>
        <p:txBody>
          <a:bodyPr wrap="square" rtlCol="0">
            <a:spAutoFit/>
          </a:bodyPr>
          <a:lstStyle/>
          <a:p>
            <a:r>
              <a:rPr lang="en-US" altLang="ko-KR" b="1" dirty="0"/>
              <a:t>272.71</a:t>
            </a:r>
            <a:endParaRPr lang="ko-KR" altLang="en-US" b="1" dirty="0"/>
          </a:p>
        </p:txBody>
      </p:sp>
      <p:sp>
        <p:nvSpPr>
          <p:cNvPr id="4" name="TextBox 3">
            <a:extLst>
              <a:ext uri="{FF2B5EF4-FFF2-40B4-BE49-F238E27FC236}">
                <a16:creationId xmlns:a16="http://schemas.microsoft.com/office/drawing/2014/main" id="{2EACD21D-4D87-E857-D20E-9CBBAD6EA8DC}"/>
              </a:ext>
            </a:extLst>
          </p:cNvPr>
          <p:cNvSpPr txBox="1"/>
          <p:nvPr/>
        </p:nvSpPr>
        <p:spPr>
          <a:xfrm>
            <a:off x="8811360" y="3647405"/>
            <a:ext cx="1007918" cy="369332"/>
          </a:xfrm>
          <a:prstGeom prst="rect">
            <a:avLst/>
          </a:prstGeom>
          <a:noFill/>
          <a:ln w="38100">
            <a:solidFill>
              <a:schemeClr val="accent3">
                <a:lumMod val="60000"/>
                <a:lumOff val="40000"/>
              </a:schemeClr>
            </a:solidFill>
          </a:ln>
        </p:spPr>
        <p:txBody>
          <a:bodyPr wrap="square" rtlCol="0">
            <a:spAutoFit/>
          </a:bodyPr>
          <a:lstStyle/>
          <a:p>
            <a:r>
              <a:rPr lang="en-US" altLang="ko-KR" b="1" dirty="0"/>
              <a:t>273.3</a:t>
            </a:r>
            <a:endParaRPr lang="ko-KR" altLang="en-US" b="1" dirty="0"/>
          </a:p>
        </p:txBody>
      </p:sp>
      <p:sp>
        <p:nvSpPr>
          <p:cNvPr id="6" name="직사각형 5">
            <a:extLst>
              <a:ext uri="{FF2B5EF4-FFF2-40B4-BE49-F238E27FC236}">
                <a16:creationId xmlns:a16="http://schemas.microsoft.com/office/drawing/2014/main" id="{74F9D608-4955-2E12-4D91-72DD2BF0B87E}"/>
              </a:ext>
            </a:extLst>
          </p:cNvPr>
          <p:cNvSpPr/>
          <p:nvPr/>
        </p:nvSpPr>
        <p:spPr>
          <a:xfrm>
            <a:off x="6095999" y="3927726"/>
            <a:ext cx="1275983" cy="619695"/>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chemeClr val="accent3">
                    <a:lumMod val="60000"/>
                    <a:lumOff val="40000"/>
                  </a:schemeClr>
                </a:solidFill>
              </a:rPr>
              <a:t>+1.23</a:t>
            </a:r>
            <a:endParaRPr lang="ko-KR" altLang="en-US" sz="2000" b="1" dirty="0">
              <a:solidFill>
                <a:schemeClr val="accent3">
                  <a:lumMod val="60000"/>
                  <a:lumOff val="40000"/>
                </a:schemeClr>
              </a:solidFill>
            </a:endParaRPr>
          </a:p>
        </p:txBody>
      </p:sp>
      <p:sp>
        <p:nvSpPr>
          <p:cNvPr id="8" name="직사각형 7">
            <a:extLst>
              <a:ext uri="{FF2B5EF4-FFF2-40B4-BE49-F238E27FC236}">
                <a16:creationId xmlns:a16="http://schemas.microsoft.com/office/drawing/2014/main" id="{C1A725E1-0E41-FAFB-2943-54FFFC843250}"/>
              </a:ext>
            </a:extLst>
          </p:cNvPr>
          <p:cNvSpPr/>
          <p:nvPr/>
        </p:nvSpPr>
        <p:spPr>
          <a:xfrm>
            <a:off x="8585685" y="3927727"/>
            <a:ext cx="1275983" cy="619695"/>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chemeClr val="accent3">
                    <a:lumMod val="60000"/>
                    <a:lumOff val="40000"/>
                  </a:schemeClr>
                </a:solidFill>
              </a:rPr>
              <a:t>+1.81</a:t>
            </a:r>
            <a:endParaRPr lang="ko-KR" altLang="en-US" sz="2000" b="1" dirty="0">
              <a:solidFill>
                <a:schemeClr val="accent3">
                  <a:lumMod val="60000"/>
                  <a:lumOff val="40000"/>
                </a:schemeClr>
              </a:solidFill>
            </a:endParaRPr>
          </a:p>
        </p:txBody>
      </p:sp>
    </p:spTree>
    <p:extLst>
      <p:ext uri="{BB962C8B-B14F-4D97-AF65-F5344CB8AC3E}">
        <p14:creationId xmlns:p14="http://schemas.microsoft.com/office/powerpoint/2010/main" val="3841844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561022-8A50-9E58-5A48-6D8C0A24DBD5}"/>
              </a:ext>
            </a:extLst>
          </p:cNvPr>
          <p:cNvSpPr txBox="1"/>
          <p:nvPr/>
        </p:nvSpPr>
        <p:spPr>
          <a:xfrm>
            <a:off x="4369936" y="3044279"/>
            <a:ext cx="3213283"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Thank you</a:t>
            </a:r>
            <a:endParaRPr lang="ko-KR" altLang="en-US" sz="4400" dirty="0">
              <a:latin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037417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C7F4D12-CE64-72AE-C8C0-1A2D18B5134A}"/>
              </a:ext>
            </a:extLst>
          </p:cNvPr>
          <p:cNvSpPr/>
          <p:nvPr/>
        </p:nvSpPr>
        <p:spPr>
          <a:xfrm>
            <a:off x="0" y="-68826"/>
            <a:ext cx="2694039" cy="7118555"/>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1500" dirty="0">
                <a:latin typeface="ADLaM Display" panose="020F0502020204030204" pitchFamily="2" charset="0"/>
                <a:ea typeface="ADLaM Display" panose="020F0502020204030204" pitchFamily="2" charset="0"/>
                <a:cs typeface="ADLaM Display" panose="020F0502020204030204" pitchFamily="2" charset="0"/>
              </a:rPr>
              <a:t>01</a:t>
            </a:r>
            <a:endParaRPr lang="ko-KR" altLang="en-US" sz="11500" dirty="0">
              <a:latin typeface="ADLaM Display" panose="020F0502020204030204" pitchFamily="2" charset="0"/>
              <a:cs typeface="ADLaM Display" panose="020F0502020204030204" pitchFamily="2" charset="0"/>
            </a:endParaRPr>
          </a:p>
        </p:txBody>
      </p:sp>
      <p:sp>
        <p:nvSpPr>
          <p:cNvPr id="3" name="TextBox 2">
            <a:extLst>
              <a:ext uri="{FF2B5EF4-FFF2-40B4-BE49-F238E27FC236}">
                <a16:creationId xmlns:a16="http://schemas.microsoft.com/office/drawing/2014/main" id="{D5561022-8A50-9E58-5A48-6D8C0A24DBD5}"/>
              </a:ext>
            </a:extLst>
          </p:cNvPr>
          <p:cNvSpPr txBox="1"/>
          <p:nvPr/>
        </p:nvSpPr>
        <p:spPr>
          <a:xfrm>
            <a:off x="3234814" y="30442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 model</a:t>
            </a:r>
            <a:endParaRPr lang="ko-KR" altLang="en-US" sz="4400" dirty="0">
              <a:latin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50714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4DEB5F0-0ECA-C773-918E-5753F19F8997}"/>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Results</a:t>
            </a:r>
            <a:endParaRPr lang="ko-KR" altLang="en-US" sz="4400" dirty="0">
              <a:latin typeface="ADLaM Display" panose="02010000000000000000" pitchFamily="2" charset="0"/>
              <a:cs typeface="ADLaM Display" panose="02010000000000000000" pitchFamily="2" charset="0"/>
            </a:endParaRPr>
          </a:p>
        </p:txBody>
      </p:sp>
      <p:sp>
        <p:nvSpPr>
          <p:cNvPr id="16" name="TextBox 15">
            <a:extLst>
              <a:ext uri="{FF2B5EF4-FFF2-40B4-BE49-F238E27FC236}">
                <a16:creationId xmlns:a16="http://schemas.microsoft.com/office/drawing/2014/main" id="{B52897B5-F721-AFC9-80A3-2DFCE4074B91}"/>
              </a:ext>
            </a:extLst>
          </p:cNvPr>
          <p:cNvSpPr txBox="1"/>
          <p:nvPr/>
        </p:nvSpPr>
        <p:spPr>
          <a:xfrm>
            <a:off x="1091046" y="1456639"/>
            <a:ext cx="10213340" cy="1015663"/>
          </a:xfrm>
          <a:prstGeom prst="rect">
            <a:avLst/>
          </a:prstGeom>
          <a:noFill/>
        </p:spPr>
        <p:txBody>
          <a:bodyPr wrap="square">
            <a:spAutoFit/>
          </a:bodyPr>
          <a:lstStyle/>
          <a:p>
            <a:pPr marL="285750" indent="-285750">
              <a:buFont typeface="Arial" panose="020B0604020202020204" pitchFamily="34" charset="0"/>
              <a:buChar char="•"/>
            </a:pPr>
            <a:r>
              <a:rPr lang="en-US" altLang="ko-KR" sz="2000" b="1" dirty="0"/>
              <a:t>Applied the conditions uniformly</a:t>
            </a:r>
          </a:p>
          <a:p>
            <a:pPr marL="742950" lvl="1" indent="-285750">
              <a:buFont typeface="Arial" panose="020B0604020202020204" pitchFamily="34" charset="0"/>
              <a:buChar char="•"/>
            </a:pPr>
            <a:r>
              <a:rPr lang="en-US" altLang="ko-KR" sz="2000" dirty="0"/>
              <a:t>Epochs: 100</a:t>
            </a:r>
          </a:p>
          <a:p>
            <a:pPr marL="742950" lvl="1" indent="-285750">
              <a:buFont typeface="Arial" panose="020B0604020202020204" pitchFamily="34" charset="0"/>
              <a:buChar char="•"/>
            </a:pPr>
            <a:r>
              <a:rPr lang="en-US" altLang="ko-KR" sz="2000" dirty="0"/>
              <a:t>Data Augmentation: </a:t>
            </a:r>
            <a:r>
              <a:rPr lang="en-US" altLang="ko-KR" sz="2000" b="1" dirty="0" err="1"/>
              <a:t>RandomHorizontalFlip</a:t>
            </a:r>
            <a:r>
              <a:rPr lang="en-US" altLang="ko-KR" sz="2000" dirty="0"/>
              <a:t> and </a:t>
            </a:r>
            <a:r>
              <a:rPr lang="en-US" altLang="ko-KR" sz="2000" b="1" dirty="0" err="1"/>
              <a:t>RandomCrop</a:t>
            </a:r>
            <a:endParaRPr lang="en-US" altLang="ko-KR" sz="2000" b="1" dirty="0"/>
          </a:p>
        </p:txBody>
      </p:sp>
      <p:pic>
        <p:nvPicPr>
          <p:cNvPr id="13" name="그림 12" descr="텍스트, 스크린샷, 라인, 폰트이(가) 표시된 사진&#10;&#10;자동 생성된 설명">
            <a:extLst>
              <a:ext uri="{FF2B5EF4-FFF2-40B4-BE49-F238E27FC236}">
                <a16:creationId xmlns:a16="http://schemas.microsoft.com/office/drawing/2014/main" id="{66D539BB-EBC5-F4E0-E228-67CA8D187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346" y="3097676"/>
            <a:ext cx="5914380" cy="3535445"/>
          </a:xfrm>
          <a:prstGeom prst="rect">
            <a:avLst/>
          </a:prstGeom>
        </p:spPr>
      </p:pic>
      <p:sp>
        <p:nvSpPr>
          <p:cNvPr id="3" name="곱하기 기호 2">
            <a:extLst>
              <a:ext uri="{FF2B5EF4-FFF2-40B4-BE49-F238E27FC236}">
                <a16:creationId xmlns:a16="http://schemas.microsoft.com/office/drawing/2014/main" id="{48CBD576-DD37-F2B5-2EA0-9F1C19331777}"/>
              </a:ext>
            </a:extLst>
          </p:cNvPr>
          <p:cNvSpPr/>
          <p:nvPr/>
        </p:nvSpPr>
        <p:spPr>
          <a:xfrm>
            <a:off x="2411191" y="5182921"/>
            <a:ext cx="345440" cy="43688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474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2" descr="출력 이미지">
            <a:extLst>
              <a:ext uri="{FF2B5EF4-FFF2-40B4-BE49-F238E27FC236}">
                <a16:creationId xmlns:a16="http://schemas.microsoft.com/office/drawing/2014/main" id="{C4470D48-7BE2-05BF-51C9-67B3F3B496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820"/>
          <a:stretch/>
        </p:blipFill>
        <p:spPr bwMode="auto">
          <a:xfrm>
            <a:off x="112544" y="2164525"/>
            <a:ext cx="8894296" cy="4572605"/>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4DEB5F0-0ECA-C773-918E-5753F19F8997}"/>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Results</a:t>
            </a:r>
            <a:endParaRPr lang="ko-KR" altLang="en-US" sz="4400" dirty="0">
              <a:latin typeface="ADLaM Display" panose="02010000000000000000" pitchFamily="2" charset="0"/>
              <a:cs typeface="ADLaM Display" panose="02010000000000000000" pitchFamily="2" charset="0"/>
            </a:endParaRPr>
          </a:p>
        </p:txBody>
      </p:sp>
      <p:sp>
        <p:nvSpPr>
          <p:cNvPr id="16" name="TextBox 15">
            <a:extLst>
              <a:ext uri="{FF2B5EF4-FFF2-40B4-BE49-F238E27FC236}">
                <a16:creationId xmlns:a16="http://schemas.microsoft.com/office/drawing/2014/main" id="{B52897B5-F721-AFC9-80A3-2DFCE4074B91}"/>
              </a:ext>
            </a:extLst>
          </p:cNvPr>
          <p:cNvSpPr txBox="1"/>
          <p:nvPr/>
        </p:nvSpPr>
        <p:spPr>
          <a:xfrm>
            <a:off x="1091046" y="1456639"/>
            <a:ext cx="10213340" cy="707886"/>
          </a:xfrm>
          <a:prstGeom prst="rect">
            <a:avLst/>
          </a:prstGeom>
          <a:noFill/>
        </p:spPr>
        <p:txBody>
          <a:bodyPr wrap="square">
            <a:spAutoFit/>
          </a:bodyPr>
          <a:lstStyle/>
          <a:p>
            <a:pPr marL="285750" indent="-285750">
              <a:buFont typeface="Arial" panose="020B0604020202020204" pitchFamily="34" charset="0"/>
              <a:buChar char="•"/>
            </a:pPr>
            <a:r>
              <a:rPr lang="en-US" altLang="ko-KR" sz="2000" b="1" dirty="0"/>
              <a:t>Applied the conditions uniformly</a:t>
            </a:r>
          </a:p>
          <a:p>
            <a:pPr marL="742950" lvl="1" indent="-285750">
              <a:buFont typeface="Arial" panose="020B0604020202020204" pitchFamily="34" charset="0"/>
              <a:buChar char="•"/>
            </a:pPr>
            <a:r>
              <a:rPr lang="en-US" altLang="ko-KR" sz="2000" dirty="0"/>
              <a:t>Epochs: 100</a:t>
            </a:r>
          </a:p>
        </p:txBody>
      </p:sp>
      <p:sp>
        <p:nvSpPr>
          <p:cNvPr id="6" name="TextBox 5">
            <a:extLst>
              <a:ext uri="{FF2B5EF4-FFF2-40B4-BE49-F238E27FC236}">
                <a16:creationId xmlns:a16="http://schemas.microsoft.com/office/drawing/2014/main" id="{3F088ECC-819B-8E0D-31E4-538380AEA2C4}"/>
              </a:ext>
            </a:extLst>
          </p:cNvPr>
          <p:cNvSpPr txBox="1"/>
          <p:nvPr/>
        </p:nvSpPr>
        <p:spPr>
          <a:xfrm>
            <a:off x="1251465" y="4351047"/>
            <a:ext cx="1007918" cy="369332"/>
          </a:xfrm>
          <a:prstGeom prst="rect">
            <a:avLst/>
          </a:prstGeom>
          <a:noFill/>
          <a:ln w="38100">
            <a:solidFill>
              <a:schemeClr val="accent3">
                <a:lumMod val="60000"/>
                <a:lumOff val="40000"/>
              </a:schemeClr>
            </a:solidFill>
          </a:ln>
        </p:spPr>
        <p:txBody>
          <a:bodyPr wrap="square" rtlCol="0">
            <a:spAutoFit/>
          </a:bodyPr>
          <a:lstStyle/>
          <a:p>
            <a:r>
              <a:rPr lang="en-US" altLang="ko-KR" b="1" dirty="0"/>
              <a:t>259.85</a:t>
            </a:r>
            <a:endParaRPr lang="ko-KR" altLang="en-US" b="1" dirty="0"/>
          </a:p>
        </p:txBody>
      </p:sp>
      <p:sp>
        <p:nvSpPr>
          <p:cNvPr id="7" name="TextBox 6">
            <a:extLst>
              <a:ext uri="{FF2B5EF4-FFF2-40B4-BE49-F238E27FC236}">
                <a16:creationId xmlns:a16="http://schemas.microsoft.com/office/drawing/2014/main" id="{29F2BEFD-D7FD-954E-11D1-D123EE1520F3}"/>
              </a:ext>
            </a:extLst>
          </p:cNvPr>
          <p:cNvSpPr txBox="1"/>
          <p:nvPr/>
        </p:nvSpPr>
        <p:spPr>
          <a:xfrm>
            <a:off x="3269443" y="4351047"/>
            <a:ext cx="1007918" cy="369332"/>
          </a:xfrm>
          <a:prstGeom prst="rect">
            <a:avLst/>
          </a:prstGeom>
          <a:noFill/>
          <a:ln>
            <a:noFill/>
          </a:ln>
        </p:spPr>
        <p:txBody>
          <a:bodyPr wrap="square" rtlCol="0">
            <a:spAutoFit/>
          </a:bodyPr>
          <a:lstStyle/>
          <a:p>
            <a:r>
              <a:rPr lang="en-US" altLang="ko-KR" b="1" dirty="0"/>
              <a:t>242.88</a:t>
            </a:r>
            <a:endParaRPr lang="ko-KR" altLang="en-US" b="1" dirty="0"/>
          </a:p>
        </p:txBody>
      </p:sp>
      <p:sp>
        <p:nvSpPr>
          <p:cNvPr id="8" name="TextBox 7">
            <a:extLst>
              <a:ext uri="{FF2B5EF4-FFF2-40B4-BE49-F238E27FC236}">
                <a16:creationId xmlns:a16="http://schemas.microsoft.com/office/drawing/2014/main" id="{46BF76B8-C2D3-D18E-4909-99110410D96A}"/>
              </a:ext>
            </a:extLst>
          </p:cNvPr>
          <p:cNvSpPr txBox="1"/>
          <p:nvPr/>
        </p:nvSpPr>
        <p:spPr>
          <a:xfrm>
            <a:off x="7209675" y="4346660"/>
            <a:ext cx="1007918" cy="369332"/>
          </a:xfrm>
          <a:prstGeom prst="rect">
            <a:avLst/>
          </a:prstGeom>
          <a:noFill/>
          <a:ln>
            <a:noFill/>
          </a:ln>
        </p:spPr>
        <p:txBody>
          <a:bodyPr wrap="square" rtlCol="0">
            <a:spAutoFit/>
          </a:bodyPr>
          <a:lstStyle/>
          <a:p>
            <a:r>
              <a:rPr lang="en-US" altLang="ko-KR" b="1" dirty="0"/>
              <a:t>248.48</a:t>
            </a:r>
            <a:endParaRPr lang="ko-KR" altLang="en-US" b="1" dirty="0"/>
          </a:p>
        </p:txBody>
      </p:sp>
      <p:sp>
        <p:nvSpPr>
          <p:cNvPr id="9" name="TextBox 8">
            <a:extLst>
              <a:ext uri="{FF2B5EF4-FFF2-40B4-BE49-F238E27FC236}">
                <a16:creationId xmlns:a16="http://schemas.microsoft.com/office/drawing/2014/main" id="{7074A6B7-8E75-522E-1245-1D5E426A98C7}"/>
              </a:ext>
            </a:extLst>
          </p:cNvPr>
          <p:cNvSpPr txBox="1"/>
          <p:nvPr/>
        </p:nvSpPr>
        <p:spPr>
          <a:xfrm>
            <a:off x="9426675" y="1983785"/>
            <a:ext cx="2416997" cy="1600438"/>
          </a:xfrm>
          <a:prstGeom prst="rect">
            <a:avLst/>
          </a:prstGeom>
          <a:noFill/>
        </p:spPr>
        <p:txBody>
          <a:bodyPr wrap="square" rtlCol="0">
            <a:spAutoFit/>
          </a:bodyPr>
          <a:lstStyle/>
          <a:p>
            <a:pPr algn="ctr"/>
            <a:r>
              <a:rPr lang="en-US" altLang="ko-KR" b="1" u="sng" dirty="0"/>
              <a:t>Rank</a:t>
            </a:r>
          </a:p>
          <a:p>
            <a:pPr algn="ctr"/>
            <a:endParaRPr lang="en-US" altLang="ko-KR" sz="800" b="1" u="sng" dirty="0"/>
          </a:p>
          <a:p>
            <a:r>
              <a:rPr lang="en-US" altLang="ko-KR" dirty="0"/>
              <a:t>1. Wide-</a:t>
            </a:r>
            <a:r>
              <a:rPr lang="en-US" altLang="ko-KR" dirty="0" err="1"/>
              <a:t>ResNet</a:t>
            </a:r>
            <a:endParaRPr lang="en-US" altLang="ko-KR" dirty="0"/>
          </a:p>
          <a:p>
            <a:r>
              <a:rPr lang="en-US" altLang="ko-KR" dirty="0"/>
              <a:t>2. ResNet-18</a:t>
            </a:r>
          </a:p>
          <a:p>
            <a:r>
              <a:rPr lang="en-US" altLang="ko-KR" dirty="0"/>
              <a:t>3. </a:t>
            </a:r>
            <a:r>
              <a:rPr lang="en-US" altLang="ko-KR" dirty="0" err="1"/>
              <a:t>Swin</a:t>
            </a:r>
            <a:endParaRPr lang="en-US" altLang="ko-KR" dirty="0"/>
          </a:p>
          <a:p>
            <a:r>
              <a:rPr lang="en-US" altLang="ko-KR" dirty="0"/>
              <a:t>4. </a:t>
            </a:r>
            <a:r>
              <a:rPr lang="en-US" altLang="ko-KR" dirty="0" err="1"/>
              <a:t>EfficientNet</a:t>
            </a:r>
            <a:r>
              <a:rPr lang="en-US" altLang="ko-KR" dirty="0"/>
              <a:t> B0</a:t>
            </a:r>
            <a:endParaRPr lang="ko-KR" altLang="en-US" dirty="0"/>
          </a:p>
        </p:txBody>
      </p:sp>
      <p:pic>
        <p:nvPicPr>
          <p:cNvPr id="11" name="Picture 12" descr="출력 이미지">
            <a:extLst>
              <a:ext uri="{FF2B5EF4-FFF2-40B4-BE49-F238E27FC236}">
                <a16:creationId xmlns:a16="http://schemas.microsoft.com/office/drawing/2014/main" id="{38A16CA5-AA4D-4C3D-2ADB-CE11BFA8DF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846" t="4504" b="81418"/>
          <a:stretch/>
        </p:blipFill>
        <p:spPr bwMode="auto">
          <a:xfrm>
            <a:off x="9006840" y="4073996"/>
            <a:ext cx="2836832" cy="113022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FE72CF0-FF77-0B7F-01E6-E6888B1AEAAF}"/>
              </a:ext>
            </a:extLst>
          </p:cNvPr>
          <p:cNvSpPr txBox="1"/>
          <p:nvPr/>
        </p:nvSpPr>
        <p:spPr>
          <a:xfrm>
            <a:off x="5262419" y="4346660"/>
            <a:ext cx="1007918" cy="369332"/>
          </a:xfrm>
          <a:prstGeom prst="rect">
            <a:avLst/>
          </a:prstGeom>
          <a:noFill/>
          <a:ln>
            <a:noFill/>
          </a:ln>
        </p:spPr>
        <p:txBody>
          <a:bodyPr wrap="square" rtlCol="0">
            <a:spAutoFit/>
          </a:bodyPr>
          <a:lstStyle/>
          <a:p>
            <a:r>
              <a:rPr lang="en-US" altLang="ko-KR" b="1" dirty="0"/>
              <a:t>247.22</a:t>
            </a:r>
            <a:endParaRPr lang="ko-KR" altLang="en-US" b="1" dirty="0"/>
          </a:p>
        </p:txBody>
      </p:sp>
      <p:sp>
        <p:nvSpPr>
          <p:cNvPr id="13" name="곱하기 기호 12">
            <a:extLst>
              <a:ext uri="{FF2B5EF4-FFF2-40B4-BE49-F238E27FC236}">
                <a16:creationId xmlns:a16="http://schemas.microsoft.com/office/drawing/2014/main" id="{EF5B6CC9-44BB-C95F-107E-CE52645E3FAB}"/>
              </a:ext>
            </a:extLst>
          </p:cNvPr>
          <p:cNvSpPr/>
          <p:nvPr/>
        </p:nvSpPr>
        <p:spPr>
          <a:xfrm>
            <a:off x="3600682" y="6470021"/>
            <a:ext cx="345440" cy="43688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곱하기 기호 13">
            <a:extLst>
              <a:ext uri="{FF2B5EF4-FFF2-40B4-BE49-F238E27FC236}">
                <a16:creationId xmlns:a16="http://schemas.microsoft.com/office/drawing/2014/main" id="{64238CB0-3609-FD0B-B881-5B41AF0D3E3C}"/>
              </a:ext>
            </a:extLst>
          </p:cNvPr>
          <p:cNvSpPr/>
          <p:nvPr/>
        </p:nvSpPr>
        <p:spPr>
          <a:xfrm>
            <a:off x="5593658" y="6421120"/>
            <a:ext cx="345440" cy="43688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곱하기 기호 14">
            <a:extLst>
              <a:ext uri="{FF2B5EF4-FFF2-40B4-BE49-F238E27FC236}">
                <a16:creationId xmlns:a16="http://schemas.microsoft.com/office/drawing/2014/main" id="{37CF0958-0DE4-D1D8-C03F-DAF70BF0E48F}"/>
              </a:ext>
            </a:extLst>
          </p:cNvPr>
          <p:cNvSpPr/>
          <p:nvPr/>
        </p:nvSpPr>
        <p:spPr>
          <a:xfrm>
            <a:off x="7586634" y="6461247"/>
            <a:ext cx="345440" cy="43688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0841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C7F4D12-CE64-72AE-C8C0-1A2D18B5134A}"/>
              </a:ext>
            </a:extLst>
          </p:cNvPr>
          <p:cNvSpPr/>
          <p:nvPr/>
        </p:nvSpPr>
        <p:spPr>
          <a:xfrm>
            <a:off x="0" y="-68826"/>
            <a:ext cx="2694039" cy="7118555"/>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1500" dirty="0">
                <a:latin typeface="ADLaM Display" panose="020F0502020204030204" pitchFamily="2" charset="0"/>
                <a:ea typeface="ADLaM Display" panose="020F0502020204030204" pitchFamily="2" charset="0"/>
                <a:cs typeface="ADLaM Display" panose="020F0502020204030204" pitchFamily="2" charset="0"/>
              </a:rPr>
              <a:t>02</a:t>
            </a:r>
            <a:endParaRPr lang="ko-KR" altLang="en-US" sz="11500" dirty="0">
              <a:latin typeface="ADLaM Display" panose="020F0502020204030204" pitchFamily="2" charset="0"/>
              <a:cs typeface="ADLaM Display" panose="020F0502020204030204" pitchFamily="2" charset="0"/>
            </a:endParaRPr>
          </a:p>
        </p:txBody>
      </p:sp>
      <p:sp>
        <p:nvSpPr>
          <p:cNvPr id="3" name="TextBox 2">
            <a:extLst>
              <a:ext uri="{FF2B5EF4-FFF2-40B4-BE49-F238E27FC236}">
                <a16:creationId xmlns:a16="http://schemas.microsoft.com/office/drawing/2014/main" id="{D5561022-8A50-9E58-5A48-6D8C0A24DBD5}"/>
              </a:ext>
            </a:extLst>
          </p:cNvPr>
          <p:cNvSpPr txBox="1"/>
          <p:nvPr/>
        </p:nvSpPr>
        <p:spPr>
          <a:xfrm>
            <a:off x="3234813" y="3044279"/>
            <a:ext cx="7834239" cy="1323439"/>
          </a:xfrm>
          <a:prstGeom prst="rect">
            <a:avLst/>
          </a:prstGeom>
          <a:noFill/>
        </p:spPr>
        <p:txBody>
          <a:bodyPr wrap="square" rtlCol="0">
            <a:spAutoFit/>
          </a:bodyPr>
          <a:lstStyle/>
          <a:p>
            <a:r>
              <a:rPr lang="en-US" altLang="ko-KR" sz="4000" dirty="0" err="1">
                <a:latin typeface="ADLaM Display" panose="02010000000000000000" pitchFamily="2" charset="0"/>
                <a:cs typeface="ADLaM Display" panose="02010000000000000000" pitchFamily="2" charset="0"/>
              </a:rPr>
              <a:t>WideResNet</a:t>
            </a:r>
            <a:r>
              <a:rPr lang="en-US" altLang="ko-KR" sz="4000" dirty="0">
                <a:latin typeface="ADLaM Display" panose="02010000000000000000" pitchFamily="2" charset="0"/>
                <a:cs typeface="ADLaM Display" panose="02010000000000000000" pitchFamily="2" charset="0"/>
              </a:rPr>
              <a:t> Adjustment Process</a:t>
            </a:r>
            <a:endParaRPr lang="ko-KR" altLang="en-US" sz="4000" dirty="0">
              <a:latin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233198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4DEB5F0-0ECA-C773-918E-5753F19F8997}"/>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optimizer</a:t>
            </a:r>
            <a:endParaRPr lang="ko-KR" altLang="en-US" sz="4400" dirty="0">
              <a:latin typeface="ADLaM Display" panose="02010000000000000000" pitchFamily="2" charset="0"/>
              <a:cs typeface="ADLaM Display" panose="02010000000000000000" pitchFamily="2" charset="0"/>
            </a:endParaRPr>
          </a:p>
        </p:txBody>
      </p:sp>
      <p:pic>
        <p:nvPicPr>
          <p:cNvPr id="4" name="그림 3"/>
          <p:cNvPicPr>
            <a:picLocks noChangeAspect="1"/>
          </p:cNvPicPr>
          <p:nvPr/>
        </p:nvPicPr>
        <p:blipFill>
          <a:blip r:embed="rId2"/>
          <a:stretch>
            <a:fillRect/>
          </a:stretch>
        </p:blipFill>
        <p:spPr>
          <a:xfrm>
            <a:off x="324465" y="3855065"/>
            <a:ext cx="11374437" cy="1819529"/>
          </a:xfrm>
          <a:prstGeom prst="rect">
            <a:avLst/>
          </a:prstGeom>
        </p:spPr>
      </p:pic>
      <p:sp>
        <p:nvSpPr>
          <p:cNvPr id="3" name="직사각형 2"/>
          <p:cNvSpPr/>
          <p:nvPr/>
        </p:nvSpPr>
        <p:spPr>
          <a:xfrm>
            <a:off x="435087" y="2075467"/>
            <a:ext cx="11153192" cy="923330"/>
          </a:xfrm>
          <a:prstGeom prst="rect">
            <a:avLst/>
          </a:prstGeom>
        </p:spPr>
        <p:txBody>
          <a:bodyPr wrap="square">
            <a:spAutoFit/>
          </a:bodyPr>
          <a:lstStyle/>
          <a:p>
            <a:r>
              <a:rPr lang="en-US" altLang="ko-KR" dirty="0"/>
              <a:t>In this project, we compared different optimizers, including Adam, </a:t>
            </a:r>
            <a:r>
              <a:rPr lang="en-US" altLang="ko-KR" dirty="0" err="1"/>
              <a:t>AdamW</a:t>
            </a:r>
            <a:r>
              <a:rPr lang="en-US" altLang="ko-KR" dirty="0"/>
              <a:t>, SGD with momentum, and </a:t>
            </a:r>
            <a:r>
              <a:rPr lang="en-US" altLang="ko-KR" dirty="0" err="1"/>
              <a:t>NAdam</a:t>
            </a:r>
            <a:r>
              <a:rPr lang="en-US" altLang="ko-KR" dirty="0"/>
              <a:t>. Each optimizer has been applied with specific parameters, such as a learning rate and weight decay, to evaluate their impact on model performance.</a:t>
            </a:r>
            <a:endParaRPr lang="ko-KR" altLang="en-US" dirty="0"/>
          </a:p>
        </p:txBody>
      </p:sp>
    </p:spTree>
    <p:extLst>
      <p:ext uri="{BB962C8B-B14F-4D97-AF65-F5344CB8AC3E}">
        <p14:creationId xmlns:p14="http://schemas.microsoft.com/office/powerpoint/2010/main" val="3808360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4DEB5F0-0ECA-C773-918E-5753F19F8997}"/>
              </a:ext>
            </a:extLst>
          </p:cNvPr>
          <p:cNvSpPr txBox="1"/>
          <p:nvPr/>
        </p:nvSpPr>
        <p:spPr>
          <a:xfrm>
            <a:off x="324465" y="224879"/>
            <a:ext cx="4776924"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Experiment Results</a:t>
            </a:r>
            <a:endParaRPr lang="ko-KR" altLang="en-US" sz="4400" dirty="0">
              <a:latin typeface="ADLaM Display" panose="02010000000000000000" pitchFamily="2" charset="0"/>
              <a:cs typeface="ADLaM Display" panose="02010000000000000000" pitchFamily="2" charset="0"/>
            </a:endParaRPr>
          </a:p>
        </p:txBody>
      </p:sp>
      <p:pic>
        <p:nvPicPr>
          <p:cNvPr id="4" name="그림 3"/>
          <p:cNvPicPr>
            <a:picLocks noChangeAspect="1"/>
          </p:cNvPicPr>
          <p:nvPr/>
        </p:nvPicPr>
        <p:blipFill>
          <a:blip r:embed="rId2"/>
          <a:stretch>
            <a:fillRect/>
          </a:stretch>
        </p:blipFill>
        <p:spPr>
          <a:xfrm>
            <a:off x="324465" y="2014749"/>
            <a:ext cx="5996124" cy="4143953"/>
          </a:xfrm>
          <a:prstGeom prst="rect">
            <a:avLst/>
          </a:prstGeom>
        </p:spPr>
      </p:pic>
      <p:sp>
        <p:nvSpPr>
          <p:cNvPr id="9" name="직사각형 8"/>
          <p:cNvSpPr/>
          <p:nvPr/>
        </p:nvSpPr>
        <p:spPr>
          <a:xfrm>
            <a:off x="6513096" y="3667086"/>
            <a:ext cx="4973052" cy="2308324"/>
          </a:xfrm>
          <a:prstGeom prst="rect">
            <a:avLst/>
          </a:prstGeom>
        </p:spPr>
        <p:txBody>
          <a:bodyPr wrap="square">
            <a:spAutoFit/>
          </a:bodyPr>
          <a:lstStyle/>
          <a:p>
            <a:r>
              <a:rPr lang="en-US" altLang="ko-KR" dirty="0"/>
              <a:t>Based on the results, SGD with Momentum consistently outperforms the other optimizers in all metrics, achieving the highest Top-1, Top-5, and Superclass Top-1 accuracies. Therefore, we have decided to proceed with SGD with Momentum as our optimization method due to its superior performance and reliability in our experiments.</a:t>
            </a:r>
            <a:endParaRPr lang="ko-KR" altLang="en-US" dirty="0"/>
          </a:p>
        </p:txBody>
      </p:sp>
    </p:spTree>
    <p:extLst>
      <p:ext uri="{BB962C8B-B14F-4D97-AF65-F5344CB8AC3E}">
        <p14:creationId xmlns:p14="http://schemas.microsoft.com/office/powerpoint/2010/main" val="378855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EFDB3-DF33-CEE4-AE9E-6EBE0A9AF71A}"/>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F3D7BB08-A681-433F-823A-4144D3A9AD01}"/>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1FDF2424-F007-98DC-0A38-F4643797EA17}"/>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Learning Rate</a:t>
            </a:r>
            <a:endParaRPr lang="ko-KR" altLang="en-US" sz="4400" dirty="0">
              <a:latin typeface="ADLaM Display" panose="02010000000000000000" pitchFamily="2" charset="0"/>
              <a:cs typeface="ADLaM Display" panose="02010000000000000000" pitchFamily="2" charset="0"/>
            </a:endParaRPr>
          </a:p>
        </p:txBody>
      </p:sp>
      <p:sp>
        <p:nvSpPr>
          <p:cNvPr id="16" name="TextBox 15">
            <a:extLst>
              <a:ext uri="{FF2B5EF4-FFF2-40B4-BE49-F238E27FC236}">
                <a16:creationId xmlns:a16="http://schemas.microsoft.com/office/drawing/2014/main" id="{1F578764-143D-66DA-D6D0-3DFADB2E98D2}"/>
              </a:ext>
            </a:extLst>
          </p:cNvPr>
          <p:cNvSpPr txBox="1"/>
          <p:nvPr/>
        </p:nvSpPr>
        <p:spPr>
          <a:xfrm>
            <a:off x="70465" y="1358771"/>
            <a:ext cx="6269375" cy="6247864"/>
          </a:xfrm>
          <a:prstGeom prst="rect">
            <a:avLst/>
          </a:prstGeom>
          <a:noFill/>
        </p:spPr>
        <p:txBody>
          <a:bodyPr wrap="square">
            <a:spAutoFit/>
          </a:bodyPr>
          <a:lstStyle/>
          <a:p>
            <a:pPr marL="285750" indent="-285750">
              <a:buFont typeface="Arial" panose="020B0604020202020204" pitchFamily="34" charset="0"/>
              <a:buChar char="•"/>
            </a:pPr>
            <a:r>
              <a:rPr lang="en-US" altLang="ko-KR" sz="2000" b="1" dirty="0"/>
              <a:t>Applied other conditions uniformly</a:t>
            </a:r>
          </a:p>
          <a:p>
            <a:pPr lvl="1" eaLnBrk="0" fontAlgn="base" latinLnBrk="0" hangingPunct="0">
              <a:spcBef>
                <a:spcPct val="0"/>
              </a:spcBef>
              <a:spcAft>
                <a:spcPct val="0"/>
              </a:spcAft>
              <a:buFontTx/>
              <a:buChar char="•"/>
            </a:pPr>
            <a:r>
              <a:rPr kumimoji="0" lang="ko-KR" altLang="ko-KR" sz="2000" b="1" i="0" u="none" strike="noStrike" cap="none" normalizeH="0" baseline="0" dirty="0" err="1">
                <a:ln>
                  <a:noFill/>
                </a:ln>
                <a:solidFill>
                  <a:schemeClr val="tx1"/>
                </a:solidFill>
                <a:effectLst/>
                <a:latin typeface="Arial" panose="020B0604020202020204" pitchFamily="34" charset="0"/>
              </a:rPr>
              <a:t>Dataset</a:t>
            </a:r>
            <a:r>
              <a:rPr kumimoji="0" lang="ko-KR" altLang="ko-KR" sz="2000" b="1" i="0" u="none" strike="noStrike" cap="none" normalizeH="0" baseline="0" dirty="0">
                <a:ln>
                  <a:noFill/>
                </a:ln>
                <a:solidFill>
                  <a:schemeClr val="tx1"/>
                </a:solidFill>
                <a:effectLst/>
                <a:latin typeface="Arial" panose="020B0604020202020204" pitchFamily="34" charset="0"/>
              </a:rPr>
              <a:t>:</a:t>
            </a:r>
            <a:r>
              <a:rPr kumimoji="0" lang="ko-KR" altLang="ko-KR" sz="2000" b="0" i="0" u="none" strike="noStrike" cap="none" normalizeH="0" baseline="0" dirty="0">
                <a:ln>
                  <a:noFill/>
                </a:ln>
                <a:solidFill>
                  <a:schemeClr val="tx1"/>
                </a:solidFill>
                <a:effectLst/>
                <a:latin typeface="Arial" panose="020B0604020202020204" pitchFamily="34" charset="0"/>
              </a:rPr>
              <a:t> CIFAR-100</a:t>
            </a:r>
          </a:p>
          <a:p>
            <a:pPr lvl="1" eaLnBrk="0" fontAlgn="base" latinLnBrk="0" hangingPunct="0">
              <a:spcBef>
                <a:spcPct val="0"/>
              </a:spcBef>
              <a:spcAft>
                <a:spcPct val="0"/>
              </a:spcAft>
              <a:buFontTx/>
              <a:buChar char="•"/>
            </a:pPr>
            <a:r>
              <a:rPr kumimoji="0" lang="ko-KR" altLang="ko-KR" sz="2000" b="1" i="0" u="none" strike="noStrike" cap="none" normalizeH="0" baseline="0" dirty="0" err="1">
                <a:ln>
                  <a:noFill/>
                </a:ln>
                <a:solidFill>
                  <a:schemeClr val="tx1"/>
                </a:solidFill>
                <a:effectLst/>
                <a:latin typeface="Arial" panose="020B0604020202020204" pitchFamily="34" charset="0"/>
              </a:rPr>
              <a:t>Epochs</a:t>
            </a:r>
            <a:r>
              <a:rPr kumimoji="0" lang="ko-KR" altLang="ko-KR" sz="2000" b="1" i="0" u="none" strike="noStrike" cap="none" normalizeH="0" baseline="0" dirty="0">
                <a:ln>
                  <a:noFill/>
                </a:ln>
                <a:solidFill>
                  <a:schemeClr val="tx1"/>
                </a:solidFill>
                <a:effectLst/>
                <a:latin typeface="Arial" panose="020B0604020202020204" pitchFamily="34" charset="0"/>
              </a:rPr>
              <a:t>:</a:t>
            </a:r>
            <a:r>
              <a:rPr kumimoji="0" lang="ko-KR" altLang="ko-KR" sz="2000" b="0" i="0" u="none" strike="noStrike" cap="none" normalizeH="0" baseline="0" dirty="0">
                <a:ln>
                  <a:noFill/>
                </a:ln>
                <a:solidFill>
                  <a:schemeClr val="tx1"/>
                </a:solidFill>
                <a:effectLst/>
                <a:latin typeface="Arial" panose="020B0604020202020204" pitchFamily="34" charset="0"/>
              </a:rPr>
              <a:t> 100</a:t>
            </a:r>
            <a:endParaRPr kumimoji="0" lang="en-US" altLang="ko-KR" sz="2000" b="0" i="0" u="none" strike="noStrike" cap="none" normalizeH="0" baseline="0" dirty="0">
              <a:ln>
                <a:noFill/>
              </a:ln>
              <a:solidFill>
                <a:schemeClr val="tx1"/>
              </a:solidFill>
              <a:effectLst/>
              <a:latin typeface="Arial" panose="020B0604020202020204" pitchFamily="34" charset="0"/>
            </a:endParaRPr>
          </a:p>
          <a:p>
            <a:pPr lvl="1" eaLnBrk="0" fontAlgn="base" latinLnBrk="0" hangingPunct="0">
              <a:spcBef>
                <a:spcPct val="0"/>
              </a:spcBef>
              <a:spcAft>
                <a:spcPct val="0"/>
              </a:spcAft>
              <a:buFontTx/>
              <a:buChar char="•"/>
            </a:pPr>
            <a:r>
              <a:rPr lang="en-US" altLang="ko-KR" sz="2000" b="1" dirty="0">
                <a:latin typeface="Arial" panose="020B0604020202020204" pitchFamily="34" charset="0"/>
              </a:rPr>
              <a:t>Model</a:t>
            </a:r>
            <a:r>
              <a:rPr lang="en-US" altLang="ko-KR" sz="2000" dirty="0">
                <a:latin typeface="Arial" panose="020B0604020202020204" pitchFamily="34" charset="0"/>
              </a:rPr>
              <a:t> : WideResNet-28-20</a:t>
            </a:r>
          </a:p>
          <a:p>
            <a:pPr lvl="1" eaLnBrk="0" fontAlgn="base" latinLnBrk="0" hangingPunct="0">
              <a:spcBef>
                <a:spcPct val="0"/>
              </a:spcBef>
              <a:spcAft>
                <a:spcPct val="0"/>
              </a:spcAft>
              <a:buFontTx/>
              <a:buChar char="•"/>
            </a:pPr>
            <a:r>
              <a:rPr kumimoji="0" lang="en-US" altLang="ko-KR" sz="2000" b="1" i="0" u="none" strike="noStrike" cap="none" normalizeH="0" baseline="0" dirty="0">
                <a:ln>
                  <a:noFill/>
                </a:ln>
                <a:solidFill>
                  <a:schemeClr val="tx1"/>
                </a:solidFill>
                <a:effectLst/>
                <a:latin typeface="Arial" panose="020B0604020202020204" pitchFamily="34" charset="0"/>
              </a:rPr>
              <a:t>Optimizer</a:t>
            </a:r>
            <a:r>
              <a:rPr kumimoji="0" lang="en-US" altLang="ko-KR" sz="2000" b="0" i="0" u="none" strike="noStrike" cap="none" normalizeH="0" dirty="0">
                <a:ln>
                  <a:noFill/>
                </a:ln>
                <a:solidFill>
                  <a:schemeClr val="tx1"/>
                </a:solidFill>
                <a:effectLst/>
                <a:latin typeface="Arial" panose="020B0604020202020204" pitchFamily="34" charset="0"/>
              </a:rPr>
              <a:t> : SGD with Momentum </a:t>
            </a:r>
          </a:p>
          <a:p>
            <a:pPr eaLnBrk="0" fontAlgn="base" latinLnBrk="0" hangingPunct="0">
              <a:spcBef>
                <a:spcPct val="0"/>
              </a:spcBef>
              <a:spcAft>
                <a:spcPct val="0"/>
              </a:spcAft>
              <a:buFontTx/>
              <a:buChar char="•"/>
            </a:pPr>
            <a:endParaRPr lang="en-US" altLang="ko-KR" sz="2000" dirty="0">
              <a:latin typeface="Arial" panose="020B0604020202020204" pitchFamily="34" charset="0"/>
            </a:endParaRPr>
          </a:p>
          <a:p>
            <a:pPr eaLnBrk="0" fontAlgn="base" latinLnBrk="0" hangingPunct="0">
              <a:spcBef>
                <a:spcPct val="0"/>
              </a:spcBef>
              <a:spcAft>
                <a:spcPct val="0"/>
              </a:spcAft>
              <a:buFontTx/>
              <a:buChar char="•"/>
            </a:pPr>
            <a:r>
              <a:rPr lang="en-US" altLang="ko-KR" sz="2000" b="1" dirty="0"/>
              <a:t>Adjustment</a:t>
            </a:r>
            <a:r>
              <a:rPr lang="en-US" altLang="ko-KR" sz="2000" dirty="0"/>
              <a:t>:</a:t>
            </a:r>
            <a:r>
              <a:rPr lang="en-US" altLang="ko-KR" sz="2000" dirty="0">
                <a:latin typeface="Arial" panose="020B0604020202020204" pitchFamily="34" charset="0"/>
              </a:rPr>
              <a:t> </a:t>
            </a:r>
          </a:p>
          <a:p>
            <a:pPr lvl="1" eaLnBrk="0" fontAlgn="base" latinLnBrk="0" hangingPunct="0">
              <a:spcBef>
                <a:spcPct val="0"/>
              </a:spcBef>
              <a:spcAft>
                <a:spcPct val="0"/>
              </a:spcAft>
              <a:buFontTx/>
              <a:buChar char="•"/>
            </a:pPr>
            <a:r>
              <a:rPr lang="en-US" altLang="ko-KR" sz="2000" dirty="0">
                <a:latin typeface="Arial" panose="020B0604020202020204" pitchFamily="34" charset="0"/>
              </a:rPr>
              <a:t>Learning Rate</a:t>
            </a:r>
            <a:r>
              <a:rPr lang="en-US" altLang="ko-KR" sz="2000" dirty="0"/>
              <a:t> value was adjusted from 0.1 to 0.05 to conduct a performance improvement experiment</a:t>
            </a:r>
          </a:p>
          <a:p>
            <a:pPr eaLnBrk="0" fontAlgn="base" latinLnBrk="0" hangingPunct="0">
              <a:spcBef>
                <a:spcPct val="0"/>
              </a:spcBef>
              <a:spcAft>
                <a:spcPct val="0"/>
              </a:spcAft>
              <a:buFontTx/>
              <a:buChar char="•"/>
            </a:pPr>
            <a:endParaRPr lang="en-US" altLang="ko-KR" sz="2000" b="1" dirty="0"/>
          </a:p>
          <a:p>
            <a:pPr eaLnBrk="0" fontAlgn="base" latinLnBrk="0" hangingPunct="0">
              <a:spcBef>
                <a:spcPct val="0"/>
              </a:spcBef>
              <a:spcAft>
                <a:spcPct val="0"/>
              </a:spcAft>
              <a:buFontTx/>
              <a:buChar char="•"/>
            </a:pPr>
            <a:r>
              <a:rPr lang="en-US" altLang="ko-KR" sz="2000" b="1" dirty="0"/>
              <a:t>Objective</a:t>
            </a:r>
            <a:r>
              <a:rPr lang="en-US" altLang="ko-KR" sz="2000" dirty="0"/>
              <a:t>: </a:t>
            </a:r>
          </a:p>
          <a:p>
            <a:pPr lvl="1" eaLnBrk="0" fontAlgn="base" latinLnBrk="0" hangingPunct="0">
              <a:spcBef>
                <a:spcPct val="0"/>
              </a:spcBef>
              <a:spcAft>
                <a:spcPct val="0"/>
              </a:spcAft>
              <a:buFontTx/>
              <a:buChar char="•"/>
            </a:pPr>
            <a:r>
              <a:rPr lang="en-US" altLang="ko-KR" sz="2000" dirty="0"/>
              <a:t>Performance of the model decreases about 1%</a:t>
            </a:r>
          </a:p>
          <a:p>
            <a:pPr lvl="1" eaLnBrk="0" fontAlgn="base" latinLnBrk="0" hangingPunct="0">
              <a:spcBef>
                <a:spcPct val="0"/>
              </a:spcBef>
              <a:spcAft>
                <a:spcPct val="0"/>
              </a:spcAft>
              <a:buFontTx/>
              <a:buChar char="•"/>
            </a:pPr>
            <a:endParaRPr lang="en-US" altLang="ko-KR" sz="2000" dirty="0"/>
          </a:p>
          <a:p>
            <a:pPr lvl="1" eaLnBrk="0" fontAlgn="base" latinLnBrk="0" hangingPunct="0">
              <a:spcBef>
                <a:spcPct val="0"/>
              </a:spcBef>
              <a:spcAft>
                <a:spcPct val="0"/>
              </a:spcAft>
              <a:buFontTx/>
              <a:buChar char="•"/>
            </a:pPr>
            <a:r>
              <a:rPr lang="en-US" altLang="ko-KR" sz="2000" dirty="0"/>
              <a:t>Reducing learning rate from the beginning would be a bad decision for model performance</a:t>
            </a:r>
          </a:p>
          <a:p>
            <a:pPr eaLnBrk="0" fontAlgn="base" latinLnBrk="0" hangingPunct="0">
              <a:spcBef>
                <a:spcPct val="0"/>
              </a:spcBef>
              <a:spcAft>
                <a:spcPct val="0"/>
              </a:spcAft>
              <a:buFontTx/>
              <a:buChar char="•"/>
            </a:pPr>
            <a:endParaRPr lang="en-US" altLang="ko-KR" sz="2000" b="1" dirty="0"/>
          </a:p>
          <a:p>
            <a:endParaRPr lang="en-US" altLang="ko-KR" sz="2000" b="1" dirty="0"/>
          </a:p>
          <a:p>
            <a:pPr marL="1200150" lvl="2" indent="-285750">
              <a:buFont typeface="Arial" panose="020B0604020202020204" pitchFamily="34" charset="0"/>
              <a:buChar char="•"/>
            </a:pPr>
            <a:endParaRPr lang="en-US" altLang="ko-KR" sz="2000" b="1" dirty="0"/>
          </a:p>
        </p:txBody>
      </p:sp>
      <p:pic>
        <p:nvPicPr>
          <p:cNvPr id="4098" name="Picture 2" descr="출력 이미지">
            <a:extLst>
              <a:ext uri="{FF2B5EF4-FFF2-40B4-BE49-F238E27FC236}">
                <a16:creationId xmlns:a16="http://schemas.microsoft.com/office/drawing/2014/main" id="{BA8B6258-8272-1281-85F9-A1F39F016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184" y="1696720"/>
            <a:ext cx="5630256" cy="502619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4F2FCB1-847A-3D3B-9492-8221A2221DE1}"/>
              </a:ext>
            </a:extLst>
          </p:cNvPr>
          <p:cNvSpPr txBox="1"/>
          <p:nvPr/>
        </p:nvSpPr>
        <p:spPr>
          <a:xfrm>
            <a:off x="7208329" y="3921859"/>
            <a:ext cx="985520" cy="369332"/>
          </a:xfrm>
          <a:prstGeom prst="rect">
            <a:avLst/>
          </a:prstGeom>
          <a:noFill/>
          <a:ln w="38100">
            <a:solidFill>
              <a:schemeClr val="accent3">
                <a:lumMod val="60000"/>
                <a:lumOff val="40000"/>
              </a:schemeClr>
            </a:solidFill>
          </a:ln>
        </p:spPr>
        <p:txBody>
          <a:bodyPr wrap="square" rtlCol="0">
            <a:spAutoFit/>
          </a:bodyPr>
          <a:lstStyle/>
          <a:p>
            <a:r>
              <a:rPr lang="en-US" altLang="ko-KR" b="1" dirty="0">
                <a:solidFill>
                  <a:srgbClr val="FF0000"/>
                </a:solidFill>
              </a:rPr>
              <a:t>259.85</a:t>
            </a:r>
            <a:endParaRPr lang="ko-KR" altLang="en-US" b="1" dirty="0">
              <a:solidFill>
                <a:srgbClr val="FF0000"/>
              </a:solidFill>
            </a:endParaRPr>
          </a:p>
        </p:txBody>
      </p:sp>
      <p:sp>
        <p:nvSpPr>
          <p:cNvPr id="4" name="TextBox 3">
            <a:extLst>
              <a:ext uri="{FF2B5EF4-FFF2-40B4-BE49-F238E27FC236}">
                <a16:creationId xmlns:a16="http://schemas.microsoft.com/office/drawing/2014/main" id="{6092B5FD-7468-12C2-E1D8-07ED945BFA23}"/>
              </a:ext>
            </a:extLst>
          </p:cNvPr>
          <p:cNvSpPr txBox="1"/>
          <p:nvPr/>
        </p:nvSpPr>
        <p:spPr>
          <a:xfrm>
            <a:off x="9502601" y="3921859"/>
            <a:ext cx="985520" cy="369332"/>
          </a:xfrm>
          <a:prstGeom prst="rect">
            <a:avLst/>
          </a:prstGeom>
          <a:noFill/>
          <a:ln>
            <a:noFill/>
          </a:ln>
        </p:spPr>
        <p:txBody>
          <a:bodyPr wrap="square" rtlCol="0">
            <a:spAutoFit/>
          </a:bodyPr>
          <a:lstStyle/>
          <a:p>
            <a:r>
              <a:rPr lang="en-US" altLang="ko-KR" b="1" dirty="0">
                <a:solidFill>
                  <a:srgbClr val="FF0000"/>
                </a:solidFill>
              </a:rPr>
              <a:t>258.84</a:t>
            </a:r>
            <a:endParaRPr lang="ko-KR" altLang="en-US" b="1" dirty="0">
              <a:solidFill>
                <a:srgbClr val="FF0000"/>
              </a:solidFill>
            </a:endParaRPr>
          </a:p>
        </p:txBody>
      </p:sp>
    </p:spTree>
    <p:extLst>
      <p:ext uri="{BB962C8B-B14F-4D97-AF65-F5344CB8AC3E}">
        <p14:creationId xmlns:p14="http://schemas.microsoft.com/office/powerpoint/2010/main" val="194128081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1472</TotalTime>
  <Words>1082</Words>
  <Application>Microsoft Office PowerPoint</Application>
  <PresentationFormat>와이드스크린</PresentationFormat>
  <Paragraphs>218</Paragraphs>
  <Slides>27</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27</vt:i4>
      </vt:variant>
    </vt:vector>
  </HeadingPairs>
  <TitlesOfParts>
    <vt:vector size="33" baseType="lpstr">
      <vt:lpstr>-apple-system</vt:lpstr>
      <vt:lpstr>Arial Unicode MS</vt:lpstr>
      <vt:lpstr>맑은 고딕</vt:lpstr>
      <vt:lpstr>ADLaM Display</vt:lpstr>
      <vt:lpstr>Arial</vt:lpstr>
      <vt:lpstr>Office 테마</vt:lpstr>
      <vt:lpstr>Team V1V1 Main_Presentation #8</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V1V1 Main_Presentation #8</dc:title>
  <dc:creator>박준우</dc:creator>
  <cp:lastModifiedBy>김다현</cp:lastModifiedBy>
  <cp:revision>39</cp:revision>
  <dcterms:created xsi:type="dcterms:W3CDTF">2024-10-23T10:50:33Z</dcterms:created>
  <dcterms:modified xsi:type="dcterms:W3CDTF">2024-10-30T03:17:56Z</dcterms:modified>
</cp:coreProperties>
</file>