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48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hatgpt Ai Chatbot, 인공 지능 챗봇 및 기술 배경의 라인 아이콘. | 프리미엄 벡터">
            <a:extLst>
              <a:ext uri="{FF2B5EF4-FFF2-40B4-BE49-F238E27FC236}">
                <a16:creationId xmlns:a16="http://schemas.microsoft.com/office/drawing/2014/main" id="{3E3CC55E-2185-562B-D690-2308FB18E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2" name="그룹 1002"/>
          <p:cNvGrpSpPr/>
          <p:nvPr/>
        </p:nvGrpSpPr>
        <p:grpSpPr>
          <a:xfrm>
            <a:off x="9679473" y="1790700"/>
            <a:ext cx="7156782" cy="7156782"/>
            <a:chOff x="5564466" y="1645532"/>
            <a:chExt cx="7156782" cy="71567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4466" y="1645532"/>
              <a:ext cx="7156782" cy="715678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525000" y="4584261"/>
            <a:ext cx="7465728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 err="1">
                <a:latin typeface="Gmarket Sans Bold"/>
              </a:rPr>
              <a:t>ChatGPT</a:t>
            </a:r>
            <a:r>
              <a:rPr lang="en-US" sz="4800" b="1" dirty="0">
                <a:latin typeface="Gmarket Sans Bold"/>
              </a:rPr>
              <a:t> </a:t>
            </a:r>
            <a:r>
              <a:rPr lang="ko-KR" altLang="en-US" sz="4800" b="1" dirty="0">
                <a:latin typeface="Gmarket Sans Bold"/>
              </a:rPr>
              <a:t>응용 </a:t>
            </a:r>
            <a:endParaRPr lang="en-US" altLang="ko-KR" sz="4800" b="1" dirty="0">
              <a:latin typeface="Gmarket Sans Bold"/>
            </a:endParaRPr>
          </a:p>
          <a:p>
            <a:pPr algn="ctr"/>
            <a:r>
              <a:rPr lang="ko-KR" altLang="en-US" sz="4800" b="1" dirty="0">
                <a:latin typeface="Gmarket Sans Bold"/>
              </a:rPr>
              <a:t>개발 계획</a:t>
            </a:r>
            <a:endParaRPr lang="en-US" sz="4800" b="1" dirty="0">
              <a:latin typeface="Gmarket Sans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BEB26-4F7A-E405-BCAA-BCDC288BEF4A}"/>
              </a:ext>
            </a:extLst>
          </p:cNvPr>
          <p:cNvSpPr txBox="1"/>
          <p:nvPr/>
        </p:nvSpPr>
        <p:spPr>
          <a:xfrm>
            <a:off x="11734800" y="630046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2018112128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박준서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39465" y="616567"/>
            <a:ext cx="893157" cy="518607"/>
            <a:chOff x="539465" y="616567"/>
            <a:chExt cx="893157" cy="5186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6740" y="616567"/>
              <a:ext cx="518607" cy="518607"/>
              <a:chOff x="726740" y="616567"/>
              <a:chExt cx="518607" cy="5186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726740" y="616567"/>
                <a:ext cx="518607" cy="518607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539465" y="735382"/>
              <a:ext cx="893157" cy="30777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sz="1400" b="0" kern="0" spc="-10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01</a:t>
              </a:r>
              <a:endParaRPr lang="en-US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9066" y="743367"/>
            <a:ext cx="2497960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600" b="0" kern="0" spc="-100">
                <a:solidFill>
                  <a:srgbClr val="303641"/>
                </a:solidFill>
                <a:latin typeface="Gmarket Sans Medium"/>
                <a:cs typeface="Gmarket Sans Medium"/>
              </a:rPr>
              <a:t>Feature</a:t>
            </a:r>
          </a:p>
        </p:txBody>
      </p:sp>
      <p:sp>
        <p:nvSpPr>
          <p:cNvPr id="9" name="액자 8"/>
          <p:cNvSpPr/>
          <p:nvPr/>
        </p:nvSpPr>
        <p:spPr>
          <a:xfrm>
            <a:off x="8277082" y="6399392"/>
            <a:ext cx="9348859" cy="1828800"/>
          </a:xfrm>
          <a:prstGeom prst="frame">
            <a:avLst>
              <a:gd name="adj1" fmla="val 4094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04" name="Picture 2" descr="ChatGPT - 위키백과, 우리 모두의 백과사전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34600" y="2171700"/>
            <a:ext cx="1143000" cy="1143000"/>
          </a:xfrm>
          <a:prstGeom prst="rect">
            <a:avLst/>
          </a:prstGeom>
          <a:noFill/>
        </p:spPr>
      </p:pic>
      <p:sp>
        <p:nvSpPr>
          <p:cNvPr id="1007" name="Object 5"/>
          <p:cNvSpPr txBox="1"/>
          <p:nvPr/>
        </p:nvSpPr>
        <p:spPr>
          <a:xfrm>
            <a:off x="304800" y="2171700"/>
            <a:ext cx="9526197" cy="115783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altLang="ko-KR" sz="7000" b="0" kern="0" spc="-300">
                <a:solidFill>
                  <a:srgbClr val="303641"/>
                </a:solidFill>
                <a:latin typeface="Gmarket Sans Bold"/>
                <a:cs typeface="Gmarket Sans Bold"/>
              </a:rPr>
              <a:t>Feature of ChatGPT</a:t>
            </a:r>
          </a:p>
        </p:txBody>
      </p:sp>
      <p:pic>
        <p:nvPicPr>
          <p:cNvPr id="1008" name="그림 100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91000" y="5600700"/>
            <a:ext cx="2133600" cy="2133600"/>
          </a:xfrm>
          <a:prstGeom prst="rect">
            <a:avLst/>
          </a:prstGeom>
        </p:spPr>
      </p:pic>
      <p:pic>
        <p:nvPicPr>
          <p:cNvPr id="1009" name="그림 100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48838" y="4300537"/>
            <a:ext cx="1071562" cy="1071562"/>
          </a:xfrm>
          <a:prstGeom prst="rect">
            <a:avLst/>
          </a:prstGeom>
        </p:spPr>
      </p:pic>
      <p:cxnSp>
        <p:nvCxnSpPr>
          <p:cNvPr id="1010" name="직선 연결선 1009"/>
          <p:cNvCxnSpPr>
            <a:endCxn id="1009" idx="1"/>
          </p:cNvCxnSpPr>
          <p:nvPr/>
        </p:nvCxnSpPr>
        <p:spPr>
          <a:xfrm flipV="1">
            <a:off x="6781800" y="4836319"/>
            <a:ext cx="2967038" cy="1754981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1" name="그림 10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53600" y="6205537"/>
            <a:ext cx="1071562" cy="1071562"/>
          </a:xfrm>
          <a:prstGeom prst="rect">
            <a:avLst/>
          </a:prstGeom>
        </p:spPr>
      </p:pic>
      <p:pic>
        <p:nvPicPr>
          <p:cNvPr id="1012" name="그림 10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677400" y="8110538"/>
            <a:ext cx="1071562" cy="1071562"/>
          </a:xfrm>
          <a:prstGeom prst="rect">
            <a:avLst/>
          </a:prstGeom>
        </p:spPr>
      </p:pic>
      <p:cxnSp>
        <p:nvCxnSpPr>
          <p:cNvPr id="1013" name="직선 연결선 1012"/>
          <p:cNvCxnSpPr>
            <a:endCxn id="1011" idx="1"/>
          </p:cNvCxnSpPr>
          <p:nvPr/>
        </p:nvCxnSpPr>
        <p:spPr>
          <a:xfrm>
            <a:off x="6781800" y="6591300"/>
            <a:ext cx="2971800" cy="150019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직선 연결선 1013"/>
          <p:cNvCxnSpPr>
            <a:endCxn id="1012" idx="1"/>
          </p:cNvCxnSpPr>
          <p:nvPr/>
        </p:nvCxnSpPr>
        <p:spPr>
          <a:xfrm>
            <a:off x="6781800" y="6591300"/>
            <a:ext cx="2895600" cy="2055019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43000" y="1602515"/>
            <a:ext cx="9526197" cy="115783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altLang="ko-KR" sz="7000" b="0" kern="0" spc="-300">
                <a:solidFill>
                  <a:srgbClr val="303641"/>
                </a:solidFill>
                <a:latin typeface="Gmarket Sans Bold"/>
                <a:cs typeface="Gmarket Sans Bold"/>
              </a:rPr>
              <a:t>Main</a:t>
            </a:r>
            <a:r>
              <a:rPr lang="ko-KR" altLang="en-US" sz="7000" b="0" kern="0" spc="-300">
                <a:solidFill>
                  <a:srgbClr val="303641"/>
                </a:solidFill>
                <a:latin typeface="Gmarket Sans Bold"/>
                <a:cs typeface="Gmarket Sans Bold"/>
              </a:rPr>
              <a:t> </a:t>
            </a:r>
            <a:r>
              <a:rPr lang="en-US" altLang="ko-KR" sz="7000" b="0" kern="0" spc="-300">
                <a:solidFill>
                  <a:srgbClr val="303641"/>
                </a:solidFill>
                <a:latin typeface="Gmarket Sans Bold"/>
                <a:cs typeface="Gmarket Sans Bold"/>
              </a:rPr>
              <a:t>Feature of ChatGPT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539465" y="616567"/>
            <a:ext cx="893157" cy="518607"/>
            <a:chOff x="539465" y="616567"/>
            <a:chExt cx="893157" cy="5186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6740" y="616567"/>
              <a:ext cx="518607" cy="518607"/>
              <a:chOff x="726740" y="616567"/>
              <a:chExt cx="518607" cy="5186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726740" y="616567"/>
                <a:ext cx="518607" cy="518607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539465" y="735382"/>
              <a:ext cx="893157" cy="30777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sz="1400" b="0" kern="0" spc="-10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0</a:t>
              </a:r>
              <a:r>
                <a:rPr lang="en-US" altLang="ko-KR" sz="1400" b="0" kern="0" spc="-10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2</a:t>
              </a: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9066" y="743367"/>
            <a:ext cx="2497960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600" b="0" kern="0" spc="-100">
                <a:solidFill>
                  <a:srgbClr val="303641"/>
                </a:solidFill>
                <a:latin typeface="Gmarket Sans Medium"/>
                <a:cs typeface="Gmarket Sans Medium"/>
              </a:rPr>
              <a:t>Feature</a:t>
            </a:r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72400" y="3239407"/>
            <a:ext cx="10701133" cy="7130211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8277082" y="6399392"/>
            <a:ext cx="9348859" cy="1828800"/>
          </a:xfrm>
          <a:prstGeom prst="frame">
            <a:avLst>
              <a:gd name="adj1" fmla="val 4094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96157" y="3496096"/>
            <a:ext cx="14638471" cy="2570226"/>
          </a:xfrm>
          <a:prstGeom prst="rect">
            <a:avLst/>
          </a:prstGeom>
        </p:spPr>
      </p:pic>
      <p:sp>
        <p:nvSpPr>
          <p:cNvPr id="14" name="Object 5"/>
          <p:cNvSpPr txBox="1"/>
          <p:nvPr/>
        </p:nvSpPr>
        <p:spPr>
          <a:xfrm>
            <a:off x="3276598" y="6181546"/>
            <a:ext cx="11063958" cy="4351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7000" b="1" kern="0" spc="-300">
                <a:solidFill>
                  <a:srgbClr val="303641"/>
                </a:solidFill>
                <a:latin typeface="Gmarket Sans Bold"/>
              </a:rPr>
              <a:t>Tracking</a:t>
            </a:r>
            <a:r>
              <a:rPr lang="en-US" altLang="ko-KR" sz="7000" b="1" kern="0" spc="-300">
                <a:solidFill>
                  <a:srgbClr val="303641"/>
                </a:solidFill>
                <a:latin typeface="Gmarket Sans Bold"/>
              </a:rPr>
              <a:t> </a:t>
            </a:r>
          </a:p>
          <a:p>
            <a:pPr algn="ctr">
              <a:defRPr/>
            </a:pPr>
            <a:r>
              <a:rPr lang="en-US" altLang="ko-KR" sz="7000" b="1" kern="0" spc="-300">
                <a:solidFill>
                  <a:srgbClr val="303641"/>
                </a:solidFill>
                <a:latin typeface="Gmarket Sans Bold"/>
              </a:rPr>
              <a:t>&amp;</a:t>
            </a:r>
          </a:p>
          <a:p>
            <a:pPr algn="ctr">
              <a:defRPr/>
            </a:pPr>
            <a:r>
              <a:rPr lang="ko-KR" altLang="en-US" sz="7000" b="1" kern="0" spc="-300">
                <a:solidFill>
                  <a:srgbClr val="303641"/>
                </a:solidFill>
                <a:latin typeface="Gmarket Sans Bold"/>
              </a:rPr>
              <a:t>대화의 맥락과 일관성 유지</a:t>
            </a:r>
          </a:p>
          <a:p>
            <a:pPr algn="ctr">
              <a:defRPr/>
            </a:pPr>
            <a:endParaRPr lang="ko-KR" altLang="en-US" sz="7000" b="1" kern="0" spc="-300">
              <a:solidFill>
                <a:srgbClr val="303641"/>
              </a:solidFill>
              <a:latin typeface="Gmarket Sans Bold"/>
            </a:endParaRPr>
          </a:p>
        </p:txBody>
      </p:sp>
      <p:sp>
        <p:nvSpPr>
          <p:cNvPr id="16" name="사각형: 둥근 모서리 15"/>
          <p:cNvSpPr/>
          <p:nvPr/>
        </p:nvSpPr>
        <p:spPr>
          <a:xfrm rot="21045856">
            <a:off x="6211884" y="4326350"/>
            <a:ext cx="10651656" cy="867133"/>
          </a:xfrm>
          <a:prstGeom prst="roundRect">
            <a:avLst>
              <a:gd name="adj" fmla="val 39515"/>
            </a:avLst>
          </a:prstGeom>
          <a:solidFill>
            <a:srgbClr val="FFFF99"/>
          </a:solidFill>
          <a:effectLst>
            <a:softEdge rad="31750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 rot="21045856">
            <a:off x="9830965" y="3639281"/>
            <a:ext cx="7239915" cy="867133"/>
          </a:xfrm>
          <a:prstGeom prst="roundRect">
            <a:avLst>
              <a:gd name="adj" fmla="val 39515"/>
            </a:avLst>
          </a:prstGeom>
          <a:solidFill>
            <a:srgbClr val="FFFF99"/>
          </a:solidFill>
          <a:effectLst>
            <a:softEdge rad="31750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1"/>
                            </p:stCondLst>
                            <p:childTnLst>
                              <p:par>
                                <p:cTn id="1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1"/>
                            </p:stCondLst>
                            <p:childTnLst>
                              <p:par>
                                <p:cTn id="23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1"/>
                            </p:stCondLst>
                            <p:childTnLst>
                              <p:par>
                                <p:cTn id="27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4"/>
      <p:bldP spid="16" grpId="3" animBg="1"/>
      <p:bldP spid="1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25712" y="2628900"/>
            <a:ext cx="9358735" cy="7810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3000" y="1602515"/>
            <a:ext cx="9526197" cy="115783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altLang="ko-KR" sz="7000" b="0" kern="0" spc="-300">
                <a:solidFill>
                  <a:srgbClr val="303641"/>
                </a:solidFill>
                <a:latin typeface="Gmarket Sans Bold"/>
                <a:cs typeface="Gmarket Sans Bold"/>
              </a:rPr>
              <a:t>Main</a:t>
            </a:r>
            <a:r>
              <a:rPr lang="ko-KR" altLang="en-US" sz="7000" b="0" kern="0" spc="-300">
                <a:solidFill>
                  <a:srgbClr val="303641"/>
                </a:solidFill>
                <a:latin typeface="Gmarket Sans Bold"/>
                <a:cs typeface="Gmarket Sans Bold"/>
              </a:rPr>
              <a:t> </a:t>
            </a:r>
            <a:r>
              <a:rPr lang="en-US" altLang="ko-KR" sz="7000" b="0" kern="0" spc="-300">
                <a:solidFill>
                  <a:srgbClr val="303641"/>
                </a:solidFill>
                <a:latin typeface="Gmarket Sans Bold"/>
                <a:cs typeface="Gmarket Sans Bold"/>
              </a:rPr>
              <a:t>Feature of ChatGPT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539465" y="616567"/>
            <a:ext cx="893157" cy="518607"/>
            <a:chOff x="539465" y="616567"/>
            <a:chExt cx="893157" cy="5186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6740" y="616567"/>
              <a:ext cx="518607" cy="518607"/>
              <a:chOff x="726740" y="616567"/>
              <a:chExt cx="518607" cy="5186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726740" y="616567"/>
                <a:ext cx="518607" cy="518607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539465" y="735382"/>
              <a:ext cx="893157" cy="30777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sz="1400" b="0" kern="0" spc="-10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0</a:t>
              </a:r>
              <a:r>
                <a:rPr lang="en-US" altLang="ko-KR" sz="1400" b="0" kern="0" spc="-10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2</a:t>
              </a: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9066" y="743367"/>
            <a:ext cx="2497960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600" b="0" kern="0" spc="-100">
                <a:solidFill>
                  <a:srgbClr val="303641"/>
                </a:solidFill>
                <a:latin typeface="Gmarket Sans Medium"/>
                <a:cs typeface="Gmarket Sans Medium"/>
              </a:rPr>
              <a:t>Feature</a:t>
            </a:r>
            <a:endParaRPr lang="en-US"/>
          </a:p>
        </p:txBody>
      </p:sp>
      <p:sp>
        <p:nvSpPr>
          <p:cNvPr id="8" name="Object 5"/>
          <p:cNvSpPr txBox="1"/>
          <p:nvPr/>
        </p:nvSpPr>
        <p:spPr>
          <a:xfrm>
            <a:off x="3276599" y="6181546"/>
            <a:ext cx="11063957" cy="22175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7000" b="1" kern="0" spc="-300">
                <a:solidFill>
                  <a:srgbClr val="303641"/>
                </a:solidFill>
                <a:latin typeface="Gmarket Sans Bold"/>
              </a:rPr>
              <a:t>특정 </a:t>
            </a:r>
            <a:r>
              <a:rPr lang="en-US" altLang="ko-KR" sz="7000" b="1" kern="0" spc="-300">
                <a:solidFill>
                  <a:srgbClr val="303641"/>
                </a:solidFill>
                <a:latin typeface="Gmarket Sans Bold"/>
              </a:rPr>
              <a:t>task</a:t>
            </a:r>
            <a:r>
              <a:rPr lang="ko-KR" altLang="en-US" sz="7000" b="1" kern="0" spc="-300">
                <a:solidFill>
                  <a:srgbClr val="303641"/>
                </a:solidFill>
                <a:latin typeface="Gmarket Sans Bold"/>
              </a:rPr>
              <a:t>에 대해 </a:t>
            </a:r>
            <a:r>
              <a:rPr lang="en-US" altLang="ko-KR" sz="7000" b="1" kern="0" spc="-300">
                <a:solidFill>
                  <a:srgbClr val="303641"/>
                </a:solidFill>
                <a:latin typeface="Gmarket Sans Bold"/>
              </a:rPr>
              <a:t>fine-tuning </a:t>
            </a:r>
            <a:r>
              <a:rPr lang="ko-KR" altLang="en-US" sz="7000" b="1" kern="0" spc="-300">
                <a:solidFill>
                  <a:srgbClr val="303641"/>
                </a:solidFill>
                <a:latin typeface="Gmarket Sans Bold"/>
              </a:rPr>
              <a:t>가능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2702" y="3721188"/>
            <a:ext cx="17206018" cy="2246768"/>
          </a:xfrm>
          <a:prstGeom prst="rect">
            <a:avLst/>
          </a:prstGeom>
        </p:spPr>
      </p:pic>
      <p:sp>
        <p:nvSpPr>
          <p:cNvPr id="22" name="사각형: 둥근 모서리 21"/>
          <p:cNvSpPr/>
          <p:nvPr/>
        </p:nvSpPr>
        <p:spPr>
          <a:xfrm rot="21045856">
            <a:off x="9041388" y="3974888"/>
            <a:ext cx="8317290" cy="867133"/>
          </a:xfrm>
          <a:prstGeom prst="roundRect">
            <a:avLst>
              <a:gd name="adj" fmla="val 39515"/>
            </a:avLst>
          </a:prstGeom>
          <a:solidFill>
            <a:srgbClr val="FFFF99"/>
          </a:solidFill>
          <a:effectLst>
            <a:softEdge rad="31750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액자 22"/>
          <p:cNvSpPr/>
          <p:nvPr/>
        </p:nvSpPr>
        <p:spPr>
          <a:xfrm>
            <a:off x="9711512" y="7513915"/>
            <a:ext cx="7662841" cy="1066523"/>
          </a:xfrm>
          <a:prstGeom prst="frame">
            <a:avLst>
              <a:gd name="adj1" fmla="val 333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3"/>
      <p:bldP spid="22" grpId="2" animBg="1"/>
      <p:bldP spid="23" grpId="0" animBg="1"/>
      <p:bldP spid="2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1615977" y="1420718"/>
            <a:ext cx="6097197" cy="114912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altLang="ko-KR" sz="7000" b="0" kern="0" spc="-300">
                <a:solidFill>
                  <a:srgbClr val="303641"/>
                </a:solidFill>
                <a:latin typeface="Gmarket Sans Bold"/>
                <a:cs typeface="Gmarket Sans Bold"/>
              </a:rPr>
              <a:t>Topic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688325" y="616567"/>
            <a:ext cx="595438" cy="518607"/>
            <a:chOff x="688325" y="616567"/>
            <a:chExt cx="595438" cy="5186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6740" y="616567"/>
              <a:ext cx="518607" cy="518607"/>
              <a:chOff x="726740" y="616567"/>
              <a:chExt cx="518607" cy="5186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726740" y="616567"/>
                <a:ext cx="518607" cy="518607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539465" y="735382"/>
              <a:ext cx="893157" cy="300938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sz="1400" b="0" kern="0" spc="-10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0</a:t>
              </a:r>
              <a:r>
                <a:rPr lang="en-US" altLang="ko-KR" sz="1400" b="0" kern="0" spc="-10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3</a:t>
              </a: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9066" y="743367"/>
            <a:ext cx="2497960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600" b="0" kern="0" spc="-100">
                <a:solidFill>
                  <a:srgbClr val="303641"/>
                </a:solidFill>
                <a:latin typeface="Gmarket Sans Medium"/>
              </a:rPr>
              <a:t>Topic</a:t>
            </a:r>
            <a:endParaRPr lang="en-US"/>
          </a:p>
        </p:txBody>
      </p:sp>
      <p:pic>
        <p:nvPicPr>
          <p:cNvPr id="2067" name="그림 206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34800" y="4393406"/>
            <a:ext cx="2590800" cy="3036093"/>
          </a:xfrm>
          <a:prstGeom prst="rect">
            <a:avLst/>
          </a:prstGeom>
        </p:spPr>
      </p:pic>
      <p:pic>
        <p:nvPicPr>
          <p:cNvPr id="2068" name="그림 206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05599" y="4762500"/>
            <a:ext cx="2057400" cy="2057400"/>
          </a:xfrm>
          <a:prstGeom prst="rect">
            <a:avLst/>
          </a:prstGeom>
        </p:spPr>
      </p:pic>
      <p:pic>
        <p:nvPicPr>
          <p:cNvPr id="2069" name="그림 206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52600" y="4381500"/>
            <a:ext cx="2752724" cy="2752724"/>
          </a:xfrm>
          <a:prstGeom prst="rect">
            <a:avLst/>
          </a:prstGeom>
        </p:spPr>
      </p:pic>
      <p:pic>
        <p:nvPicPr>
          <p:cNvPr id="2070" name="그림 206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372600" y="5143500"/>
            <a:ext cx="1500187" cy="1600199"/>
          </a:xfrm>
          <a:prstGeom prst="rect">
            <a:avLst/>
          </a:prstGeom>
        </p:spPr>
      </p:pic>
      <p:pic>
        <p:nvPicPr>
          <p:cNvPr id="2072" name="그림 207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572000" y="5143500"/>
            <a:ext cx="1371600" cy="1714500"/>
          </a:xfrm>
          <a:prstGeom prst="rect">
            <a:avLst/>
          </a:prstGeom>
        </p:spPr>
      </p:pic>
      <p:sp>
        <p:nvSpPr>
          <p:cNvPr id="2073" name="Object 5"/>
          <p:cNvSpPr txBox="1"/>
          <p:nvPr/>
        </p:nvSpPr>
        <p:spPr>
          <a:xfrm>
            <a:off x="-2971801" y="6896100"/>
            <a:ext cx="11887201" cy="6924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altLang="ko-KR" sz="3900" kern="0" spc="-300" dirty="0">
                <a:solidFill>
                  <a:srgbClr val="303641"/>
                </a:solidFill>
                <a:latin typeface="Gmarket Sans Bold"/>
                <a:cs typeface="Gmarket Sans Bold"/>
              </a:rPr>
              <a:t>		  </a:t>
            </a:r>
            <a:r>
              <a:rPr lang="en-US" altLang="ko-KR" sz="3900" b="0" kern="0" spc="-300" dirty="0">
                <a:solidFill>
                  <a:srgbClr val="303641"/>
                </a:solidFill>
                <a:latin typeface="Gmarket Sans Bold"/>
                <a:cs typeface="Gmarket Sans Bold"/>
              </a:rPr>
              <a:t>Tracking   			             Fine-tuning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1615977" y="1420718"/>
            <a:ext cx="6097197" cy="114912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altLang="ko-KR" sz="7000" b="0" kern="0" spc="-300">
                <a:solidFill>
                  <a:srgbClr val="303641"/>
                </a:solidFill>
                <a:latin typeface="Gmarket Sans Bold"/>
                <a:cs typeface="Gmarket Sans Bold"/>
              </a:rPr>
              <a:t>Topic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688325" y="616567"/>
            <a:ext cx="595438" cy="518607"/>
            <a:chOff x="688325" y="616567"/>
            <a:chExt cx="595438" cy="5186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6740" y="616567"/>
              <a:ext cx="518607" cy="518607"/>
              <a:chOff x="726740" y="616567"/>
              <a:chExt cx="518607" cy="5186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726740" y="616567"/>
                <a:ext cx="518607" cy="518607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539465" y="735382"/>
              <a:ext cx="893157" cy="300938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sz="1400" b="0" kern="0" spc="-10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0</a:t>
              </a:r>
              <a:r>
                <a:rPr lang="en-US" altLang="ko-KR" sz="1400" b="0" kern="0" spc="-10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3</a:t>
              </a: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9066" y="743367"/>
            <a:ext cx="2497960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600" b="0" kern="0" spc="-100">
                <a:solidFill>
                  <a:srgbClr val="303641"/>
                </a:solidFill>
                <a:latin typeface="Gmarket Sans Medium"/>
              </a:rPr>
              <a:t>Topic</a:t>
            </a:r>
            <a:endParaRPr lang="en-US"/>
          </a:p>
        </p:txBody>
      </p:sp>
      <p:pic>
        <p:nvPicPr>
          <p:cNvPr id="2050" name="Picture 2" descr="ChatGPT - 위키백과, 우리 모두의 백과사전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14600" y="4686300"/>
            <a:ext cx="2133600" cy="2133600"/>
          </a:xfrm>
          <a:prstGeom prst="rect">
            <a:avLst/>
          </a:prstGeom>
          <a:noFill/>
        </p:spPr>
      </p:pic>
      <p:pic>
        <p:nvPicPr>
          <p:cNvPr id="2052" name="Picture 4" descr="테스트 - 무료 교육개 아이콘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543800" y="4152900"/>
            <a:ext cx="3200400" cy="3200400"/>
          </a:xfrm>
          <a:prstGeom prst="rect">
            <a:avLst/>
          </a:prstGeom>
          <a:noFill/>
        </p:spPr>
      </p:pic>
      <p:cxnSp>
        <p:nvCxnSpPr>
          <p:cNvPr id="4" name="직선 연결선 3"/>
          <p:cNvCxnSpPr/>
          <p:nvPr/>
        </p:nvCxnSpPr>
        <p:spPr>
          <a:xfrm flipV="1">
            <a:off x="10896600" y="4229100"/>
            <a:ext cx="1219200" cy="1219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0896600" y="5440680"/>
            <a:ext cx="1219200" cy="9982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4" name="Picture 6" descr="영어 - 무료 교육개 아이콘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2301537" y="3397091"/>
            <a:ext cx="1528763" cy="1528763"/>
          </a:xfrm>
          <a:prstGeom prst="rect">
            <a:avLst/>
          </a:prstGeom>
          <a:noFill/>
        </p:spPr>
      </p:pic>
      <p:pic>
        <p:nvPicPr>
          <p:cNvPr id="2056" name="Picture 8" descr="인터넷 - 무료 편물개 아이콘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2268200" y="5977890"/>
            <a:ext cx="1714500" cy="1714500"/>
          </a:xfrm>
          <a:prstGeom prst="rect">
            <a:avLst/>
          </a:prstGeom>
          <a:noFill/>
        </p:spPr>
      </p:pic>
      <p:pic>
        <p:nvPicPr>
          <p:cNvPr id="2060" name="Picture 12" descr="특별 한 흰색 라운드 단추 그림에 고립 된 클라이언트 (회원 아이콘) 로열티 무료 사진, 그림, 이미지 그리고 스톡포토그래피.  Image 90428157.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574337" y="4692015"/>
            <a:ext cx="2143125" cy="2143125"/>
          </a:xfrm>
          <a:prstGeom prst="rect">
            <a:avLst/>
          </a:prstGeom>
          <a:noFill/>
        </p:spPr>
      </p:pic>
      <p:pic>
        <p:nvPicPr>
          <p:cNvPr id="2062" name="Picture 14" descr="맞, 화살표 아이콘 에 Dripicons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6049250" y="3767137"/>
            <a:ext cx="2143125" cy="2143125"/>
          </a:xfrm>
          <a:prstGeom prst="rect">
            <a:avLst/>
          </a:prstGeom>
          <a:noFill/>
        </p:spPr>
      </p:pic>
      <p:pic>
        <p:nvPicPr>
          <p:cNvPr id="16" name="Picture 14" descr="맞, 화살표 아이콘 에 Dripicons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 rot="10800000">
            <a:off x="6091318" y="5727700"/>
            <a:ext cx="2143125" cy="2143125"/>
          </a:xfrm>
          <a:prstGeom prst="rect">
            <a:avLst/>
          </a:prstGeom>
          <a:noFill/>
        </p:spPr>
      </p:pic>
      <p:pic>
        <p:nvPicPr>
          <p:cNvPr id="2064" name="Picture 16" descr="텍스트 파일 아이콘 로열티 무료 사진, 그림, 이미지 그리고 스톡포토그래피. Image 55145543.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5611100" y="3218497"/>
            <a:ext cx="1452563" cy="1452563"/>
          </a:xfrm>
          <a:prstGeom prst="rect">
            <a:avLst/>
          </a:prstGeom>
          <a:noFill/>
        </p:spPr>
      </p:pic>
      <p:pic>
        <p:nvPicPr>
          <p:cNvPr id="2066" name="Picture 18" descr="객관식 시험 아이콘 0명에 대한 스톡 벡터 아트 및 기타 이미지 - 0명, 교육, 벡터 - iStock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7092711" y="7048500"/>
            <a:ext cx="1601153" cy="160115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69136E-6 L -0.23524 0.14861 " pathEditMode="relative" ptsTypes="AA">
                                      <p:cBhvr>
                                        <p:cTn id="6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82716E-6 L -0.23854 -0.11852 " pathEditMode="relative" ptsTypes="AA">
                                      <p:cBhvr>
                                        <p:cTn id="8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1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1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1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27917 7.40741E-7 " pathEditMode="relative" ptsTypes="AA">
                                      <p:cBhvr>
                                        <p:cTn id="27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1"/>
                            </p:stCondLst>
                            <p:childTnLst>
                              <p:par>
                                <p:cTn id="29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93827E-6 L 0.35834 -0.00124 " pathEditMode="relative" ptsTypes="AA">
                                      <p:cBhvr>
                                        <p:cTn id="3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50</Words>
  <Application>Microsoft Office PowerPoint</Application>
  <PresentationFormat>사용자 지정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Gmarket Sans Bold</vt:lpstr>
      <vt:lpstr>Gmarket Sans Medium</vt:lpstr>
      <vt:lpstr>S-Core Dream 4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미자 김</cp:lastModifiedBy>
  <cp:revision>10</cp:revision>
  <dcterms:created xsi:type="dcterms:W3CDTF">2023-03-28T18:39:35Z</dcterms:created>
  <dcterms:modified xsi:type="dcterms:W3CDTF">2023-03-30T04:46:22Z</dcterms:modified>
  <cp:version>1000.0000.01</cp:version>
</cp:coreProperties>
</file>