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73" r:id="rId3"/>
    <p:sldId id="275" r:id="rId4"/>
    <p:sldId id="274" r:id="rId5"/>
    <p:sldId id="268" r:id="rId6"/>
    <p:sldId id="276" r:id="rId7"/>
    <p:sldId id="277" r:id="rId8"/>
    <p:sldId id="269" r:id="rId9"/>
    <p:sldId id="280" r:id="rId10"/>
    <p:sldId id="279" r:id="rId11"/>
    <p:sldId id="278" r:id="rId12"/>
    <p:sldId id="2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26F8AE-A2B5-4B7F-7DEF-2CC60DF52A40}" name="Hyeryung Jang" initials="HJ" userId="S::hyeryung.jang@dgu.ac.kr::24d02f58-3c07-42be-aa84-f3be49583f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E00"/>
    <a:srgbClr val="F0CE80"/>
    <a:srgbClr val="3C4043"/>
    <a:srgbClr val="80AED0"/>
    <a:srgbClr val="BDACA1"/>
    <a:srgbClr val="F1F1EF"/>
    <a:srgbClr val="F2F2F0"/>
    <a:srgbClr val="313862"/>
    <a:srgbClr val="303962"/>
    <a:srgbClr val="F8D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0"/>
    <p:restoredTop sz="94666"/>
  </p:normalViewPr>
  <p:slideViewPr>
    <p:cSldViewPr snapToGrid="0">
      <p:cViewPr varScale="1">
        <p:scale>
          <a:sx n="63" d="100"/>
          <a:sy n="63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41DD-FF18-4203-97C4-E6BE6FC91750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AA54-F901-44FB-A8A1-14746ACAD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A5F0B-28F9-201E-CCD3-68EE7B16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07C940-6941-C48A-7E51-0B3F53B55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8C69FA-6484-B9EF-B623-181ADD0A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2C612-CFEC-7921-0DE2-73B60C684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3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C0F6-97B0-0B56-2580-27F3215D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529358-81EE-3375-B3F1-01C73C7B3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6417CA-24CF-E142-B668-F6A70D28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3C66A-8EE5-5C19-FF7E-ED16A026F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FA858-CAD3-6B1C-74F7-6D8AD942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DB270F-8019-13E3-0562-9B0816AE7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AD6901-2D4E-CB40-A109-720F570A6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11151-D8EC-3D86-760F-567014AEF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1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146D-38DC-60C2-0E19-6AD6455E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4E6499-F70E-3DDF-34BA-F1BC8E29A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90D6FB-7E46-F7FB-887E-52A690EA4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6BE26-8A59-70BA-9153-D79185E11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9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E31FE-BE2F-DA30-C3BD-B1E21AD3A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2521CC-791E-F9E2-2AD4-3A3899171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3BC455-0653-5B9C-EC88-048A64EE6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필요한 부분만 딱 자르기 어렵다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B261A-53DE-5F62-51FA-99E14ADCB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1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8885-CF4E-B94B-72EA-7A89480C6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60629F-6BD4-C104-7854-B59D5435F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42C7FE-938B-3886-C884-77036ABE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score</a:t>
            </a:r>
            <a:r>
              <a:rPr lang="ko-KR" altLang="en-US" dirty="0"/>
              <a:t>를 바탕으로 다음의 </a:t>
            </a:r>
            <a:r>
              <a:rPr lang="en-US" altLang="ko-KR" dirty="0"/>
              <a:t>attribution map</a:t>
            </a:r>
            <a:r>
              <a:rPr lang="ko-KR" altLang="en-US" dirty="0"/>
              <a:t>을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C83A1-174B-E435-181A-06FF26B3B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6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AD6F2-F2BB-5304-0136-D8F23053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97178F-9314-E4AE-43E6-29CEF9818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6B55C7-1AF1-9A43-D39C-4377A9778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4A82A-E76A-D3A4-97EF-513DCF624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0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CC96-EDD7-FD49-76CE-1646F4B5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1C040F-6CAB-6F86-7A4C-FF013FD24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AF8AA5-93F9-4AA6-FE1C-C37FF64DF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82562-99EE-EB93-E377-C1AE8960F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1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6AD9-504D-AD82-4ACC-5DA70C7C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3CCC03-96A2-B9F3-A8F4-BC3AEFD9A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D71EA6-A740-BD78-BFE7-D5D7D6266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83862-5982-A51A-8191-526B61427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6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4961E-2FB0-D15A-1CF2-205C7C1F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F26745-ADB4-1561-41AD-7A63019CE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9D394E-24A3-BCE7-83CA-F81302AC8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7E0C6-AA01-3247-487B-1008DF595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9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664A6-3095-0283-7F21-CB533A9E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24F873-F01B-EE0D-8F3D-D62658B14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348D7D-A56B-9EC1-522E-EE0AB7E9D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11103-B20A-A632-A170-3D83129C1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1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9AE6-9D6C-12FA-1C3C-3D7277D09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41D96CC-B944-5B81-6638-51E8BD7EBABA}"/>
                  </a:ext>
                </a:extLst>
              </p:cNvPr>
              <p:cNvSpPr>
                <a:spLocks noGrp="1"/>
              </p:cNvSpPr>
              <p:nvPr>
                <p:ph type="ctrTitle" idx="4294967295"/>
              </p:nvPr>
            </p:nvSpPr>
            <p:spPr>
              <a:xfrm>
                <a:off x="-243840" y="1658089"/>
                <a:ext cx="12679680" cy="23876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cs typeface="Noto Sans" panose="020B0502040504020204" pitchFamily="34" charset="0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cs typeface="Noto Sans" panose="020B0502040504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cs typeface="Noto Sans" panose="020B0502040504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ko-KR" sz="3600" b="1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  <a:cs typeface="Noto Sans" panose="020B0502040504020204" pitchFamily="34" charset="0"/>
                      </a:rPr>
                      <m:t>𝑨𝑴</m:t>
                    </m:r>
                    <m:r>
                      <a:rPr lang="en-US" altLang="ko-KR" sz="3600" b="1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  <a:cs typeface="Noto Sans" panose="020B0502040504020204" pitchFamily="34" charset="0"/>
                      </a:rPr>
                      <m:t>: </m:t>
                    </m:r>
                  </m:oMath>
                </a14:m>
                <a:r>
                  <a:rPr lang="en-US" altLang="ko-KR" sz="3600" b="1" dirty="0">
                    <a:latin typeface="Times New Roman" panose="02020603050405020304" pitchFamily="18" charset="0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Interpreting Image-To-Image </a:t>
                </a:r>
                <a:br>
                  <a:rPr lang="en-US" altLang="ko-KR" sz="3600" b="1" dirty="0">
                    <a:latin typeface="Times New Roman" panose="02020603050405020304" pitchFamily="18" charset="0"/>
                    <a:ea typeface="HY헤드라인M" panose="02030600000101010101" pitchFamily="18" charset="-127"/>
                    <a:cs typeface="Times New Roman" panose="02020603050405020304" pitchFamily="18" charset="0"/>
                  </a:rPr>
                </a:br>
                <a:r>
                  <a:rPr lang="en-US" altLang="ko-KR" sz="3600" b="1" dirty="0">
                    <a:latin typeface="Times New Roman" panose="02020603050405020304" pitchFamily="18" charset="0"/>
                    <a:ea typeface="HY헤드라인M" panose="02030600000101010101" pitchFamily="18" charset="-127"/>
                    <a:cs typeface="Times New Roman" panose="02020603050405020304" pitchFamily="18" charset="0"/>
                  </a:rPr>
                  <a:t>Latent Diffusion Models via Bi-Attribution Maps</a:t>
                </a:r>
                <a:endParaRPr lang="ko-KR" altLang="en-US" sz="3600" b="1" dirty="0">
                  <a:latin typeface="Times New Roman" panose="02020603050405020304" pitchFamily="18" charset="0"/>
                  <a:ea typeface="HY헤드라인M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41D96CC-B944-5B81-6638-51E8BD7EB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-243840" y="1658089"/>
                <a:ext cx="12679680" cy="2387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A5D87E-C2E8-B29D-7124-2155F6B19100}"/>
              </a:ext>
            </a:extLst>
          </p:cNvPr>
          <p:cNvSpPr txBox="1"/>
          <p:nvPr/>
        </p:nvSpPr>
        <p:spPr>
          <a:xfrm>
            <a:off x="2463800" y="3728648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Junseo</a:t>
            </a:r>
            <a:r>
              <a:rPr lang="en-US" altLang="ko-KR" sz="20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 Park and </a:t>
            </a:r>
            <a:r>
              <a:rPr lang="en-US" altLang="ko-KR" sz="2000" b="1" dirty="0" err="1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Hyeryung</a:t>
            </a:r>
            <a:r>
              <a:rPr lang="en-US" altLang="ko-KR" sz="2000" b="1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 Jang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Dongguk University, South Korea 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{mki730,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hyeryung.jang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}@dgu.ac.kr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함초롬돋움" panose="020B0604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동국대학교 - 대학안내 - 동국상징 - UI다운로드 - UI">
            <a:extLst>
              <a:ext uri="{FF2B5EF4-FFF2-40B4-BE49-F238E27FC236}">
                <a16:creationId xmlns:a16="http://schemas.microsoft.com/office/drawing/2014/main" id="{79FFBA5D-BF96-8E53-3363-8537EA92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5601930"/>
            <a:ext cx="2535989" cy="125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paper has been accepted to ICLR 2025">
            <a:extLst>
              <a:ext uri="{FF2B5EF4-FFF2-40B4-BE49-F238E27FC236}">
                <a16:creationId xmlns:a16="http://schemas.microsoft.com/office/drawing/2014/main" id="{3A569A57-4136-2A39-EA5C-F40C47F7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29" y="5522432"/>
            <a:ext cx="2376993" cy="133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3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81FE-90B7-5F64-53A0-E08AF9E5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F81302-B6B1-0146-C418-EE32B251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25" y="2375580"/>
            <a:ext cx="5209954" cy="4309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DD0E53-D7B5-8F31-9F17-840FFAF654A1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EXPERIMENTS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5DEF36C-D9FF-7BC3-A64A-BEFAB01DA2C2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29646-6802-1964-8809-4AE9EBBFA014}"/>
              </a:ext>
            </a:extLst>
          </p:cNvPr>
          <p:cNvSpPr txBox="1"/>
          <p:nvPr/>
        </p:nvSpPr>
        <p:spPr>
          <a:xfrm>
            <a:off x="555057" y="947432"/>
            <a:ext cx="10619762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Model debugging and refinement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Utilize </a:t>
            </a: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</a:t>
            </a:r>
            <a:r>
              <a:rPr lang="en-US" altLang="ko-KR" sz="2000" b="1" baseline="30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2</a:t>
            </a: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AM 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to analyze attention alignment in custom model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Refine custom model for better consistency and performance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BE4DC8-CA14-A138-A28C-F00AB4D877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679"/>
          <a:stretch/>
        </p:blipFill>
        <p:spPr>
          <a:xfrm>
            <a:off x="0" y="5151359"/>
            <a:ext cx="6797821" cy="142814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85D219-5C80-91A3-E0FC-870296BBFED2}"/>
              </a:ext>
            </a:extLst>
          </p:cNvPr>
          <p:cNvSpPr/>
          <p:nvPr/>
        </p:nvSpPr>
        <p:spPr>
          <a:xfrm>
            <a:off x="142287" y="6177280"/>
            <a:ext cx="6655533" cy="249568"/>
          </a:xfrm>
          <a:prstGeom prst="roundRect">
            <a:avLst/>
          </a:prstGeom>
          <a:solidFill>
            <a:srgbClr val="F7CE00">
              <a:alpha val="23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4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290E-9174-B327-2A59-268BF35C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8916EB-989E-62A8-1ECA-AE8FBC902E82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References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FA67E24-0563-66A2-DC4C-B8008DFFAA30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1A227-6E6E-3219-E444-3DF7DCC12AF1}"/>
              </a:ext>
            </a:extLst>
          </p:cNvPr>
          <p:cNvSpPr txBox="1"/>
          <p:nvPr/>
        </p:nvSpPr>
        <p:spPr>
          <a:xfrm>
            <a:off x="422977" y="1081654"/>
            <a:ext cx="13660015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Reference papers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[1]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Tang, Raphael, et al. "What the </a:t>
            </a:r>
            <a:r>
              <a:rPr lang="en-US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daam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Interpreting stable diffusion using cross attention.“, </a:t>
            </a:r>
            <a:r>
              <a:rPr lang="en-US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2022.</a:t>
            </a:r>
          </a:p>
          <a:p>
            <a:pPr>
              <a:lnSpc>
                <a:spcPct val="150000"/>
              </a:lnSpc>
            </a:pP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Hertz, Amir, et al. "Prompt-to-prompt image editing with cross attention control.“, </a:t>
            </a:r>
            <a:r>
              <a:rPr lang="en-US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2022.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Binxin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"Paint by example: Exemplar-based image editing with diffusion models." </a:t>
            </a:r>
            <a:b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en-US" altLang="ko-KR" sz="16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Gou, Junhong, et al. "Taming the power of diffusion models for high-quality virtual try-on with appearance flow." </a:t>
            </a:r>
            <a:b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31st ACM International Conference on Multimedia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en-US" altLang="ko-KR" sz="16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Jeongho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Stableviton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Learning semantic correspondence with latent diffusion model for virtual try-on." </a:t>
            </a:r>
            <a:b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CVPR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2024.</a:t>
            </a:r>
            <a:endParaRPr lang="en-US" altLang="ko-KR" sz="16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[6]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Tao, et al. "Pixel-aware stable diffusion for realistic image super-resolution and personalized stylization." </a:t>
            </a:r>
            <a:b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European Conference on Computer Vision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Nature Switzerland, 2024.</a:t>
            </a:r>
            <a:endParaRPr lang="en-US" altLang="ko-KR" sz="16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[7]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Rongyuan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Seesr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semantics-aware real-world image super-resolution." </a:t>
            </a:r>
            <a:b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en-US" altLang="ko-KR" sz="1600" i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6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5896-33E1-48EA-BD62-215DF01B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8C100-DFE2-18C8-EBAA-68CB9B231BB8}"/>
              </a:ext>
            </a:extLst>
          </p:cNvPr>
          <p:cNvSpPr txBox="1"/>
          <p:nvPr/>
        </p:nvSpPr>
        <p:spPr>
          <a:xfrm>
            <a:off x="4151028" y="2851726"/>
            <a:ext cx="3889943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2972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42F07-D9AE-8CCD-3FBE-CF7B1B41B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633B9-7049-9947-6AD2-5D6A72CC5903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51E461-E0FF-865C-BA64-72AD8AA14BB7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2EE23-FE68-1644-A195-354F5C08C972}"/>
              </a:ext>
            </a:extLst>
          </p:cNvPr>
          <p:cNvSpPr txBox="1"/>
          <p:nvPr/>
        </p:nvSpPr>
        <p:spPr>
          <a:xfrm>
            <a:off x="555057" y="947432"/>
            <a:ext cx="10619762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Recent XAI efforts on diffusion models have largely focused on text-to-image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(T2I)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models via cross-attention maps between text token and generated image patch</a:t>
            </a:r>
            <a:endParaRPr lang="en-US" altLang="ko-KR" sz="2000" dirty="0">
              <a:latin typeface="Noto Sans" panose="020B0502040504020204" pitchFamily="34" charset="0"/>
              <a:ea typeface="함초롬돋움" panose="020B0604000101010101" pitchFamily="50" charset="-127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3BB40-FE9D-81D2-F020-1737F895E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24" y="2257365"/>
            <a:ext cx="6054488" cy="31834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13C4-6C8D-2BE7-1E9A-D083E14EE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37" y="2257366"/>
            <a:ext cx="4795506" cy="31834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A412C0-48B3-CFC9-A8F2-0AADB24023C2}"/>
              </a:ext>
            </a:extLst>
          </p:cNvPr>
          <p:cNvSpPr txBox="1"/>
          <p:nvPr/>
        </p:nvSpPr>
        <p:spPr>
          <a:xfrm>
            <a:off x="725836" y="2006998"/>
            <a:ext cx="1354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DAAM [1]</a:t>
            </a:r>
            <a:endParaRPr lang="en-US" altLang="ko-KR" sz="160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272B7-C0CC-4B2C-919F-A887A7F4B181}"/>
              </a:ext>
            </a:extLst>
          </p:cNvPr>
          <p:cNvSpPr txBox="1"/>
          <p:nvPr/>
        </p:nvSpPr>
        <p:spPr>
          <a:xfrm>
            <a:off x="5802442" y="2006998"/>
            <a:ext cx="2564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Prompt-to-Prompt [2]</a:t>
            </a:r>
          </a:p>
        </p:txBody>
      </p:sp>
    </p:spTree>
    <p:extLst>
      <p:ext uri="{BB962C8B-B14F-4D97-AF65-F5344CB8AC3E}">
        <p14:creationId xmlns:p14="http://schemas.microsoft.com/office/powerpoint/2010/main" val="133432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84A0-B9F1-BFD2-00D1-47C8111A9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FF275-7FDB-27E1-43BC-59AFEA9ABA6E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INTRODUCTION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C8802A-3E61-EBFF-7191-0C251C39C841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377D7-7BD8-850F-F826-F23BCCD0C6BC}"/>
              </a:ext>
            </a:extLst>
          </p:cNvPr>
          <p:cNvSpPr txBox="1"/>
          <p:nvPr/>
        </p:nvSpPr>
        <p:spPr>
          <a:xfrm>
            <a:off x="555057" y="947432"/>
            <a:ext cx="10619762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interpretability in image-to-image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(I2I) 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diffusion models remains underexplored</a:t>
            </a:r>
            <a:endParaRPr lang="en-US" altLang="ko-KR" sz="2000" b="1" dirty="0">
              <a:latin typeface="Noto Sans" panose="020B0502040504020204" pitchFamily="34" charset="0"/>
              <a:ea typeface="함초롬돋움" panose="020B0604000101010101" pitchFamily="50" charset="-127"/>
              <a:cs typeface="Noto Sans" panose="020B0502040504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FA24289-3167-EF12-416B-7E37D2E68C55}"/>
              </a:ext>
            </a:extLst>
          </p:cNvPr>
          <p:cNvGrpSpPr/>
          <p:nvPr/>
        </p:nvGrpSpPr>
        <p:grpSpPr>
          <a:xfrm>
            <a:off x="307485" y="2431694"/>
            <a:ext cx="12647594" cy="2584164"/>
            <a:chOff x="358285" y="2624734"/>
            <a:chExt cx="12647594" cy="25841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87F441-C890-4802-3C1E-15420D9EA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0880" y="3598792"/>
              <a:ext cx="2285126" cy="1610106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9E0E0C5-0BF8-1D9D-F576-08F4A6FB1ADC}"/>
                </a:ext>
              </a:extLst>
            </p:cNvPr>
            <p:cNvCxnSpPr>
              <a:cxnSpLocks/>
            </p:cNvCxnSpPr>
            <p:nvPr/>
          </p:nvCxnSpPr>
          <p:spPr>
            <a:xfrm>
              <a:off x="3104832" y="3197860"/>
              <a:ext cx="0" cy="71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A340B22-7AD0-DC9D-B656-5720904F6B1B}"/>
                </a:ext>
              </a:extLst>
            </p:cNvPr>
            <p:cNvCxnSpPr>
              <a:cxnSpLocks/>
            </p:cNvCxnSpPr>
            <p:nvPr/>
          </p:nvCxnSpPr>
          <p:spPr>
            <a:xfrm>
              <a:off x="1882774" y="3212147"/>
              <a:ext cx="122205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6E326B1-085C-F846-02E2-2554C375D3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05280" y="4078394"/>
              <a:ext cx="0" cy="71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53532-93AD-62D1-3E32-2BDDDA19054E}"/>
                </a:ext>
              </a:extLst>
            </p:cNvPr>
            <p:cNvSpPr txBox="1"/>
            <p:nvPr/>
          </p:nvSpPr>
          <p:spPr>
            <a:xfrm>
              <a:off x="358285" y="4079197"/>
              <a:ext cx="1002041" cy="5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Input</a:t>
              </a:r>
              <a:endPara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17012E-BF31-FB47-377C-2B2BC0B77D0E}"/>
                </a:ext>
              </a:extLst>
            </p:cNvPr>
            <p:cNvSpPr txBox="1"/>
            <p:nvPr/>
          </p:nvSpPr>
          <p:spPr>
            <a:xfrm>
              <a:off x="1104258" y="2893508"/>
              <a:ext cx="1002041" cy="5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Text</a:t>
              </a:r>
              <a:endPara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1305167-2AFF-2FC5-0AB3-52D621D0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32" y="3598792"/>
              <a:ext cx="2285126" cy="1610106"/>
            </a:xfrm>
            <a:prstGeom prst="rect">
              <a:avLst/>
            </a:prstGeom>
          </p:spPr>
        </p:pic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3B8804-4935-C73C-E881-FC0C56B429FF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84" y="3197860"/>
              <a:ext cx="0" cy="71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6E0EE75-0FA1-5A82-C9B2-EAA5B3699891}"/>
                </a:ext>
              </a:extLst>
            </p:cNvPr>
            <p:cNvCxnSpPr>
              <a:cxnSpLocks/>
            </p:cNvCxnSpPr>
            <p:nvPr/>
          </p:nvCxnSpPr>
          <p:spPr>
            <a:xfrm>
              <a:off x="7164226" y="3212147"/>
              <a:ext cx="122205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E4272A2-4297-69DA-69BE-CFCE74186F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86732" y="4078394"/>
              <a:ext cx="0" cy="71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1E257B-AC7A-8459-6BAF-1AC9A84DA243}"/>
                </a:ext>
              </a:extLst>
            </p:cNvPr>
            <p:cNvSpPr txBox="1"/>
            <p:nvPr/>
          </p:nvSpPr>
          <p:spPr>
            <a:xfrm>
              <a:off x="5639737" y="4079197"/>
              <a:ext cx="1002041" cy="5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Input</a:t>
              </a:r>
              <a:endPara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80F4C7-DA9E-C053-36F8-848020DD1D19}"/>
                </a:ext>
              </a:extLst>
            </p:cNvPr>
            <p:cNvSpPr txBox="1"/>
            <p:nvPr/>
          </p:nvSpPr>
          <p:spPr>
            <a:xfrm>
              <a:off x="6177654" y="2904370"/>
              <a:ext cx="1002041" cy="5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Noto Sans" panose="020B0502040504020204" pitchFamily="34" charset="0"/>
                  <a:ea typeface="함초롬돋움" panose="020B0604000101010101" pitchFamily="50" charset="-127"/>
                  <a:cs typeface="Noto Sans" panose="020B0502040504020204" pitchFamily="34" charset="0"/>
                </a:rPr>
                <a:t>Image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081D55-7A9B-6508-9A41-DF09019B9623}"/>
                </a:ext>
              </a:extLst>
            </p:cNvPr>
            <p:cNvSpPr txBox="1"/>
            <p:nvPr/>
          </p:nvSpPr>
          <p:spPr>
            <a:xfrm>
              <a:off x="5522105" y="2624734"/>
              <a:ext cx="2939940" cy="46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Noto Sans" panose="020B0502040504020204" pitchFamily="34" charset="0"/>
                  <a:ea typeface="함초롬돋움" panose="020B0604000101010101" pitchFamily="50" charset="-127"/>
                  <a:cs typeface="Noto Sans" panose="020B0502040504020204" pitchFamily="34" charset="0"/>
                </a:rPr>
                <a:t>Reference image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D77B7BA-7A23-F694-54BC-EC97C66FBF3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01606" y="4048245"/>
              <a:ext cx="0" cy="71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0F2D8D-5C3F-9348-FDA4-6F960C01F5F4}"/>
                </a:ext>
              </a:extLst>
            </p:cNvPr>
            <p:cNvSpPr txBox="1"/>
            <p:nvPr/>
          </p:nvSpPr>
          <p:spPr>
            <a:xfrm>
              <a:off x="9791208" y="3807878"/>
              <a:ext cx="2767221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Generated image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577739-6428-9729-34A7-C2F8FC512722}"/>
                </a:ext>
              </a:extLst>
            </p:cNvPr>
            <p:cNvSpPr txBox="1"/>
            <p:nvPr/>
          </p:nvSpPr>
          <p:spPr>
            <a:xfrm>
              <a:off x="10238658" y="4079197"/>
              <a:ext cx="2767221" cy="5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Output</a:t>
              </a:r>
              <a:endPara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5EAD0B9-9B36-2B38-D300-9B973BC02F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83058" y="4062638"/>
              <a:ext cx="0" cy="711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DF2FB8F-69BB-32A1-0205-EAC17F1C4541}"/>
              </a:ext>
            </a:extLst>
          </p:cNvPr>
          <p:cNvSpPr txBox="1"/>
          <p:nvPr/>
        </p:nvSpPr>
        <p:spPr>
          <a:xfrm>
            <a:off x="1910080" y="5046007"/>
            <a:ext cx="3605059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&lt;Text-to-image&gt;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193408-54D6-170F-D2F8-A81CD8DBB721}"/>
              </a:ext>
            </a:extLst>
          </p:cNvPr>
          <p:cNvSpPr txBox="1"/>
          <p:nvPr/>
        </p:nvSpPr>
        <p:spPr>
          <a:xfrm>
            <a:off x="7128895" y="5046007"/>
            <a:ext cx="3605059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&lt;Image-to-image&gt;</a:t>
            </a:r>
          </a:p>
        </p:txBody>
      </p:sp>
    </p:spTree>
    <p:extLst>
      <p:ext uri="{BB962C8B-B14F-4D97-AF65-F5344CB8AC3E}">
        <p14:creationId xmlns:p14="http://schemas.microsoft.com/office/powerpoint/2010/main" val="10769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3C4C1-5087-AE40-2DC7-E4884F8DB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A62E52-EFB4-13F8-BB61-BE59D75B1838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CHALLENGING ISSUES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27AD61-5973-B9C4-A11E-81672D4AFAC5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3CAB0-EE37-279E-8F5C-75B145A9F521}"/>
              </a:ext>
            </a:extLst>
          </p:cNvPr>
          <p:cNvSpPr txBox="1"/>
          <p:nvPr/>
        </p:nvSpPr>
        <p:spPr>
          <a:xfrm>
            <a:off x="555057" y="947432"/>
            <a:ext cx="10619762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Text-to-Image (T2I): independent separation of text (tokenization)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Image-to-Image (I2I): spatial and contextual continuity of reference image</a:t>
            </a:r>
            <a:endParaRPr lang="en-US" altLang="ko-KR" sz="2000" dirty="0">
              <a:latin typeface="Noto Sans" panose="020B0502040504020204" pitchFamily="34" charset="0"/>
              <a:ea typeface="함초롬돋움" panose="020B0604000101010101" pitchFamily="50" charset="-127"/>
              <a:cs typeface="Noto Sans" panose="020B0502040504020204" pitchFamily="34" charset="0"/>
            </a:endParaRPr>
          </a:p>
        </p:txBody>
      </p:sp>
      <p:pic>
        <p:nvPicPr>
          <p:cNvPr id="1026" name="Picture 2" descr="LLM Foundations: Get started with tokenization">
            <a:extLst>
              <a:ext uri="{FF2B5EF4-FFF2-40B4-BE49-F238E27FC236}">
                <a16:creationId xmlns:a16="http://schemas.microsoft.com/office/drawing/2014/main" id="{0671EB9F-FEC1-DD35-CCF1-585CC5E1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" y="2635068"/>
            <a:ext cx="4317058" cy="29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tisography - Free High-Resolution Stock Photos">
            <a:extLst>
              <a:ext uri="{FF2B5EF4-FFF2-40B4-BE49-F238E27FC236}">
                <a16:creationId xmlns:a16="http://schemas.microsoft.com/office/drawing/2014/main" id="{0AB49ABD-3E60-DCA0-308B-CC5DEBB2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179" y="2583951"/>
            <a:ext cx="4632960" cy="304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sus Icon Stock Illustrations – 12,909 Versus Icon Stock Illustrations,  Vectors &amp; Clipart - Dreamstime">
            <a:extLst>
              <a:ext uri="{FF2B5EF4-FFF2-40B4-BE49-F238E27FC236}">
                <a16:creationId xmlns:a16="http://schemas.microsoft.com/office/drawing/2014/main" id="{1D3D8D17-807F-C1C3-9CFB-6C81EF4D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97" y="3235961"/>
            <a:ext cx="1345882" cy="13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E85CDBD9-C422-F5B9-4523-E7E5D391D377}"/>
              </a:ext>
            </a:extLst>
          </p:cNvPr>
          <p:cNvSpPr/>
          <p:nvPr/>
        </p:nvSpPr>
        <p:spPr>
          <a:xfrm>
            <a:off x="8774260" y="3642361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041A6C54-B79D-BB5E-4E4F-7AC55C10CAAD}"/>
              </a:ext>
            </a:extLst>
          </p:cNvPr>
          <p:cNvSpPr/>
          <p:nvPr/>
        </p:nvSpPr>
        <p:spPr>
          <a:xfrm>
            <a:off x="8774260" y="4378437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18BF6466-F1D3-E806-DD2E-1C7C03CD002C}"/>
              </a:ext>
            </a:extLst>
          </p:cNvPr>
          <p:cNvSpPr/>
          <p:nvPr/>
        </p:nvSpPr>
        <p:spPr>
          <a:xfrm>
            <a:off x="9519215" y="3642361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526D454-3A88-A61D-0224-09A0580D6578}"/>
              </a:ext>
            </a:extLst>
          </p:cNvPr>
          <p:cNvSpPr/>
          <p:nvPr/>
        </p:nvSpPr>
        <p:spPr>
          <a:xfrm>
            <a:off x="9519215" y="4377858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5FE4976-508C-DDC0-8809-D8E777285E45}"/>
              </a:ext>
            </a:extLst>
          </p:cNvPr>
          <p:cNvSpPr/>
          <p:nvPr/>
        </p:nvSpPr>
        <p:spPr>
          <a:xfrm>
            <a:off x="8023872" y="3641782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D0BC706A-0C48-CD0D-0D8A-F9CB513B15A1}"/>
              </a:ext>
            </a:extLst>
          </p:cNvPr>
          <p:cNvSpPr/>
          <p:nvPr/>
        </p:nvSpPr>
        <p:spPr>
          <a:xfrm>
            <a:off x="8023372" y="4377858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F05D5EF-20BD-59C7-E388-989FCF11D4F7}"/>
              </a:ext>
            </a:extLst>
          </p:cNvPr>
          <p:cNvSpPr/>
          <p:nvPr/>
        </p:nvSpPr>
        <p:spPr>
          <a:xfrm>
            <a:off x="8023872" y="2905706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602B2373-3160-9E83-5307-6C5EF00194C5}"/>
              </a:ext>
            </a:extLst>
          </p:cNvPr>
          <p:cNvSpPr/>
          <p:nvPr/>
        </p:nvSpPr>
        <p:spPr>
          <a:xfrm>
            <a:off x="8774760" y="2905706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166BA76E-5999-59F9-1C6D-29632A1F732F}"/>
              </a:ext>
            </a:extLst>
          </p:cNvPr>
          <p:cNvSpPr/>
          <p:nvPr/>
        </p:nvSpPr>
        <p:spPr>
          <a:xfrm>
            <a:off x="9519215" y="2905706"/>
            <a:ext cx="806620" cy="797560"/>
          </a:xfrm>
          <a:prstGeom prst="frame">
            <a:avLst>
              <a:gd name="adj1" fmla="val 7237"/>
            </a:avLst>
          </a:prstGeom>
          <a:solidFill>
            <a:srgbClr val="F0CE80"/>
          </a:solidFill>
          <a:ln>
            <a:solidFill>
              <a:srgbClr val="F0C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7E9E08-40CB-37BA-35E8-97AC255B07D1}"/>
              </a:ext>
            </a:extLst>
          </p:cNvPr>
          <p:cNvCxnSpPr>
            <a:cxnSpLocks/>
          </p:cNvCxnSpPr>
          <p:nvPr/>
        </p:nvCxnSpPr>
        <p:spPr>
          <a:xfrm flipV="1">
            <a:off x="9177570" y="3413125"/>
            <a:ext cx="0" cy="212702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E26E088E-4213-3342-FC9C-44C89A33C755}"/>
              </a:ext>
            </a:extLst>
          </p:cNvPr>
          <p:cNvGrpSpPr/>
          <p:nvPr/>
        </p:nvGrpSpPr>
        <p:grpSpPr>
          <a:xfrm>
            <a:off x="8340348" y="3246339"/>
            <a:ext cx="1668572" cy="1626433"/>
            <a:chOff x="8340348" y="3246339"/>
            <a:chExt cx="1668572" cy="1626433"/>
          </a:xfrm>
          <a:solidFill>
            <a:srgbClr val="F7CE00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CBB6C5C-5F89-36F3-1299-37AF9D333C89}"/>
                </a:ext>
              </a:extLst>
            </p:cNvPr>
            <p:cNvSpPr/>
            <p:nvPr/>
          </p:nvSpPr>
          <p:spPr>
            <a:xfrm rot="10800000">
              <a:off x="9122007" y="3985836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109775D2-8F95-E675-AE23-5D16F2AFDD21}"/>
                </a:ext>
              </a:extLst>
            </p:cNvPr>
            <p:cNvSpPr/>
            <p:nvPr/>
          </p:nvSpPr>
          <p:spPr>
            <a:xfrm rot="10800000">
              <a:off x="8340348" y="3246339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D50090DD-8BF2-070A-9B99-9AEEFAF5A8BC}"/>
                </a:ext>
              </a:extLst>
            </p:cNvPr>
            <p:cNvSpPr/>
            <p:nvPr/>
          </p:nvSpPr>
          <p:spPr>
            <a:xfrm rot="10800000">
              <a:off x="8343253" y="3985835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7" name="타원 1026">
              <a:extLst>
                <a:ext uri="{FF2B5EF4-FFF2-40B4-BE49-F238E27FC236}">
                  <a16:creationId xmlns:a16="http://schemas.microsoft.com/office/drawing/2014/main" id="{69F92FAC-8E2F-4458-56DB-84D5FEAA6EF8}"/>
                </a:ext>
              </a:extLst>
            </p:cNvPr>
            <p:cNvSpPr/>
            <p:nvPr/>
          </p:nvSpPr>
          <p:spPr>
            <a:xfrm rot="10800000">
              <a:off x="8340348" y="4753444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타원 1028">
              <a:extLst>
                <a:ext uri="{FF2B5EF4-FFF2-40B4-BE49-F238E27FC236}">
                  <a16:creationId xmlns:a16="http://schemas.microsoft.com/office/drawing/2014/main" id="{ADFD5B48-16DB-205D-6716-3666A24D2018}"/>
                </a:ext>
              </a:extLst>
            </p:cNvPr>
            <p:cNvSpPr/>
            <p:nvPr/>
          </p:nvSpPr>
          <p:spPr>
            <a:xfrm rot="10800000">
              <a:off x="9897794" y="3985834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1" name="타원 1030">
              <a:extLst>
                <a:ext uri="{FF2B5EF4-FFF2-40B4-BE49-F238E27FC236}">
                  <a16:creationId xmlns:a16="http://schemas.microsoft.com/office/drawing/2014/main" id="{FDEAFD3B-74AC-06C1-5C5C-412B090EA2AA}"/>
                </a:ext>
              </a:extLst>
            </p:cNvPr>
            <p:cNvSpPr/>
            <p:nvPr/>
          </p:nvSpPr>
          <p:spPr>
            <a:xfrm rot="10800000">
              <a:off x="9897794" y="4764321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타원 1031">
              <a:extLst>
                <a:ext uri="{FF2B5EF4-FFF2-40B4-BE49-F238E27FC236}">
                  <a16:creationId xmlns:a16="http://schemas.microsoft.com/office/drawing/2014/main" id="{656A5AD4-98B2-00CB-5DDD-6C994094D278}"/>
                </a:ext>
              </a:extLst>
            </p:cNvPr>
            <p:cNvSpPr/>
            <p:nvPr/>
          </p:nvSpPr>
          <p:spPr>
            <a:xfrm rot="10800000">
              <a:off x="9895804" y="3249430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타원 1032">
              <a:extLst>
                <a:ext uri="{FF2B5EF4-FFF2-40B4-BE49-F238E27FC236}">
                  <a16:creationId xmlns:a16="http://schemas.microsoft.com/office/drawing/2014/main" id="{18A3033A-218C-259A-522C-0C7BDE0E00A3}"/>
                </a:ext>
              </a:extLst>
            </p:cNvPr>
            <p:cNvSpPr/>
            <p:nvPr/>
          </p:nvSpPr>
          <p:spPr>
            <a:xfrm rot="10800000">
              <a:off x="9114491" y="3253118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5" name="타원 1034">
              <a:extLst>
                <a:ext uri="{FF2B5EF4-FFF2-40B4-BE49-F238E27FC236}">
                  <a16:creationId xmlns:a16="http://schemas.microsoft.com/office/drawing/2014/main" id="{29668D72-281B-9F07-51EE-B361D204E870}"/>
                </a:ext>
              </a:extLst>
            </p:cNvPr>
            <p:cNvSpPr/>
            <p:nvPr/>
          </p:nvSpPr>
          <p:spPr>
            <a:xfrm rot="10800000">
              <a:off x="9119354" y="4764321"/>
              <a:ext cx="111126" cy="108451"/>
            </a:xfrm>
            <a:prstGeom prst="ellipse">
              <a:avLst/>
            </a:prstGeom>
            <a:grpFill/>
            <a:ln>
              <a:solidFill>
                <a:srgbClr val="F7CE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130E1483-51C8-6AAA-1BC3-A8B704B5DF37}"/>
              </a:ext>
            </a:extLst>
          </p:cNvPr>
          <p:cNvCxnSpPr>
            <a:cxnSpLocks/>
          </p:cNvCxnSpPr>
          <p:nvPr/>
        </p:nvCxnSpPr>
        <p:spPr>
          <a:xfrm flipH="1" flipV="1">
            <a:off x="9177570" y="3654402"/>
            <a:ext cx="2004" cy="282567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그룹 1044">
            <a:extLst>
              <a:ext uri="{FF2B5EF4-FFF2-40B4-BE49-F238E27FC236}">
                <a16:creationId xmlns:a16="http://schemas.microsoft.com/office/drawing/2014/main" id="{59F7165A-4E30-812B-B1D6-6927D60A5DB5}"/>
              </a:ext>
            </a:extLst>
          </p:cNvPr>
          <p:cNvGrpSpPr/>
          <p:nvPr/>
        </p:nvGrpSpPr>
        <p:grpSpPr>
          <a:xfrm rot="16200000">
            <a:off x="8804090" y="3786499"/>
            <a:ext cx="2004" cy="523844"/>
            <a:chOff x="9329970" y="3565525"/>
            <a:chExt cx="2004" cy="523844"/>
          </a:xfrm>
        </p:grpSpPr>
        <p:cxnSp>
          <p:nvCxnSpPr>
            <p:cNvPr id="1043" name="직선 연결선 1042">
              <a:extLst>
                <a:ext uri="{FF2B5EF4-FFF2-40B4-BE49-F238E27FC236}">
                  <a16:creationId xmlns:a16="http://schemas.microsoft.com/office/drawing/2014/main" id="{57E588B0-2315-9C99-D5D1-3F2DB75F9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연결선 1043">
              <a:extLst>
                <a:ext uri="{FF2B5EF4-FFF2-40B4-BE49-F238E27FC236}">
                  <a16:creationId xmlns:a16="http://schemas.microsoft.com/office/drawing/2014/main" id="{1688B7D3-70DC-2F82-BFC8-00A1724AE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9173B1A9-627C-019A-7852-41DB044F9AC7}"/>
              </a:ext>
            </a:extLst>
          </p:cNvPr>
          <p:cNvGrpSpPr/>
          <p:nvPr/>
        </p:nvGrpSpPr>
        <p:grpSpPr>
          <a:xfrm rot="5400000" flipH="1">
            <a:off x="9555299" y="3786499"/>
            <a:ext cx="2004" cy="523844"/>
            <a:chOff x="9329970" y="3565525"/>
            <a:chExt cx="2004" cy="523844"/>
          </a:xfrm>
        </p:grpSpPr>
        <p:cxnSp>
          <p:nvCxnSpPr>
            <p:cNvPr id="1047" name="직선 연결선 1046">
              <a:extLst>
                <a:ext uri="{FF2B5EF4-FFF2-40B4-BE49-F238E27FC236}">
                  <a16:creationId xmlns:a16="http://schemas.microsoft.com/office/drawing/2014/main" id="{8164E782-EB3A-D49F-085A-DD0284A8A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0897CBD8-C609-8FD2-EE63-5139C4190E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C69E5969-1BFA-E590-F23E-0EA38BEEAC19}"/>
              </a:ext>
            </a:extLst>
          </p:cNvPr>
          <p:cNvGrpSpPr/>
          <p:nvPr/>
        </p:nvGrpSpPr>
        <p:grpSpPr>
          <a:xfrm rot="10800000">
            <a:off x="9176668" y="4156765"/>
            <a:ext cx="2004" cy="523844"/>
            <a:chOff x="9329970" y="3565525"/>
            <a:chExt cx="2004" cy="523844"/>
          </a:xfrm>
        </p:grpSpPr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991E3E86-7C6E-E316-B172-F521CF751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798AF76F-303F-8A30-7709-9F7C269A0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84A46E45-3D9A-8E63-E031-71C623C626F0}"/>
              </a:ext>
            </a:extLst>
          </p:cNvPr>
          <p:cNvGrpSpPr/>
          <p:nvPr/>
        </p:nvGrpSpPr>
        <p:grpSpPr>
          <a:xfrm rot="18903312">
            <a:off x="8909077" y="3509914"/>
            <a:ext cx="2004" cy="523844"/>
            <a:chOff x="9329970" y="3565525"/>
            <a:chExt cx="2004" cy="523844"/>
          </a:xfrm>
        </p:grpSpPr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98BB2EA4-A873-AC8E-5C40-FC18BA963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F98FC504-2F26-A7EE-0BDB-B3F1B483F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41E41C22-4EAF-74D6-EADE-F3D9C220A61A}"/>
              </a:ext>
            </a:extLst>
          </p:cNvPr>
          <p:cNvGrpSpPr/>
          <p:nvPr/>
        </p:nvGrpSpPr>
        <p:grpSpPr>
          <a:xfrm rot="13397562">
            <a:off x="8908889" y="4033472"/>
            <a:ext cx="2004" cy="523844"/>
            <a:chOff x="9329970" y="3565525"/>
            <a:chExt cx="2004" cy="523844"/>
          </a:xfrm>
        </p:grpSpPr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C3448F31-8B0D-8648-1269-0F54C6D4E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5432524F-BE43-3419-EE52-123A29045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DD44E6AC-4708-1546-34AF-69BE91E889AB}"/>
              </a:ext>
            </a:extLst>
          </p:cNvPr>
          <p:cNvGrpSpPr/>
          <p:nvPr/>
        </p:nvGrpSpPr>
        <p:grpSpPr>
          <a:xfrm rot="2525954">
            <a:off x="9446785" y="3515655"/>
            <a:ext cx="2004" cy="523844"/>
            <a:chOff x="9329970" y="3565525"/>
            <a:chExt cx="2004" cy="523844"/>
          </a:xfrm>
        </p:grpSpPr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0E2FA89D-5AD2-1370-8E9C-46EE3FFAE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직선 연결선 1059">
              <a:extLst>
                <a:ext uri="{FF2B5EF4-FFF2-40B4-BE49-F238E27FC236}">
                  <a16:creationId xmlns:a16="http://schemas.microsoft.com/office/drawing/2014/main" id="{E557C9E0-D0AD-5D2A-FCC6-C3DF3FD0A1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0EFA3E9A-7E4B-5FCA-8CBB-D646EEFADE0C}"/>
              </a:ext>
            </a:extLst>
          </p:cNvPr>
          <p:cNvGrpSpPr/>
          <p:nvPr/>
        </p:nvGrpSpPr>
        <p:grpSpPr>
          <a:xfrm rot="8167048">
            <a:off x="9443787" y="4043723"/>
            <a:ext cx="2004" cy="523844"/>
            <a:chOff x="9329970" y="3565525"/>
            <a:chExt cx="2004" cy="523844"/>
          </a:xfrm>
        </p:grpSpPr>
        <p:cxnSp>
          <p:nvCxnSpPr>
            <p:cNvPr id="1062" name="직선 연결선 1061">
              <a:extLst>
                <a:ext uri="{FF2B5EF4-FFF2-40B4-BE49-F238E27FC236}">
                  <a16:creationId xmlns:a16="http://schemas.microsoft.com/office/drawing/2014/main" id="{B15BA671-165A-A6B5-8DE9-2B497E791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9970" y="3565525"/>
              <a:ext cx="0" cy="212702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직선 연결선 1062">
              <a:extLst>
                <a:ext uri="{FF2B5EF4-FFF2-40B4-BE49-F238E27FC236}">
                  <a16:creationId xmlns:a16="http://schemas.microsoft.com/office/drawing/2014/main" id="{C483E421-ACCC-5CB7-94A8-90DC977C00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9970" y="3806802"/>
              <a:ext cx="2004" cy="282567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74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C3ED-186D-32A6-5263-D2B2843A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BC24802-E531-CB55-44B1-7553D547AA61}"/>
              </a:ext>
            </a:extLst>
          </p:cNvPr>
          <p:cNvSpPr/>
          <p:nvPr/>
        </p:nvSpPr>
        <p:spPr>
          <a:xfrm>
            <a:off x="1403161" y="1482824"/>
            <a:ext cx="8880955" cy="1428148"/>
          </a:xfrm>
          <a:prstGeom prst="roundRect">
            <a:avLst/>
          </a:prstGeom>
          <a:solidFill>
            <a:srgbClr val="FF968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30D9-CB3B-2FE4-E109-1171B20B6068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METHOD: I</a:t>
            </a:r>
            <a:r>
              <a:rPr lang="en-US" altLang="ko-KR" sz="2800" b="1" baseline="30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2</a:t>
            </a: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AM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2025C6-9E87-63FC-0A79-F0F5A2B6023F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C828-307B-0056-C100-FB106BF23EBD}"/>
              </a:ext>
            </a:extLst>
          </p:cNvPr>
          <p:cNvSpPr txBox="1"/>
          <p:nvPr/>
        </p:nvSpPr>
        <p:spPr>
          <a:xfrm>
            <a:off x="555057" y="947432"/>
            <a:ext cx="10619762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The shared image domain between reference and generated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912ED-D6FB-6EE9-03D5-118ECECA303E}"/>
              </a:ext>
            </a:extLst>
          </p:cNvPr>
          <p:cNvSpPr txBox="1"/>
          <p:nvPr/>
        </p:nvSpPr>
        <p:spPr>
          <a:xfrm>
            <a:off x="5865107" y="1446178"/>
            <a:ext cx="1042681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Text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7419-AF12-07FC-CD25-E5EBEBF5FB44}"/>
              </a:ext>
            </a:extLst>
          </p:cNvPr>
          <p:cNvSpPr txBox="1"/>
          <p:nvPr/>
        </p:nvSpPr>
        <p:spPr>
          <a:xfrm>
            <a:off x="8548952" y="1446178"/>
            <a:ext cx="1852807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B063-6F9B-0C2E-4150-2D1492C9920A}"/>
              </a:ext>
            </a:extLst>
          </p:cNvPr>
          <p:cNvSpPr txBox="1"/>
          <p:nvPr/>
        </p:nvSpPr>
        <p:spPr>
          <a:xfrm>
            <a:off x="5746397" y="2136112"/>
            <a:ext cx="1852807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3190C-D371-F427-1E6E-DFAAD0F9536B}"/>
              </a:ext>
            </a:extLst>
          </p:cNvPr>
          <p:cNvSpPr txBox="1"/>
          <p:nvPr/>
        </p:nvSpPr>
        <p:spPr>
          <a:xfrm>
            <a:off x="8548951" y="2136112"/>
            <a:ext cx="1852807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8245E-D7B9-3785-BF6F-41E193E4CF0F}"/>
              </a:ext>
            </a:extLst>
          </p:cNvPr>
          <p:cNvSpPr txBox="1"/>
          <p:nvPr/>
        </p:nvSpPr>
        <p:spPr>
          <a:xfrm>
            <a:off x="1552933" y="1528668"/>
            <a:ext cx="3850161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Uni-directional visualization: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D2A44-0F6F-ABC0-49CB-7661D7E98D65}"/>
              </a:ext>
            </a:extLst>
          </p:cNvPr>
          <p:cNvSpPr txBox="1"/>
          <p:nvPr/>
        </p:nvSpPr>
        <p:spPr>
          <a:xfrm>
            <a:off x="1654055" y="2218602"/>
            <a:ext cx="4092342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Bi-directional visualization: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83493F-2E74-CB3E-6180-2A5DB2211798}"/>
              </a:ext>
            </a:extLst>
          </p:cNvPr>
          <p:cNvCxnSpPr/>
          <p:nvPr/>
        </p:nvCxnSpPr>
        <p:spPr>
          <a:xfrm>
            <a:off x="7238255" y="1873748"/>
            <a:ext cx="110369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707F9B-521D-BFAF-386F-73D3725B9466}"/>
              </a:ext>
            </a:extLst>
          </p:cNvPr>
          <p:cNvCxnSpPr/>
          <p:nvPr/>
        </p:nvCxnSpPr>
        <p:spPr>
          <a:xfrm>
            <a:off x="7238255" y="2526661"/>
            <a:ext cx="1103697" cy="0"/>
          </a:xfrm>
          <a:prstGeom prst="straightConnector1">
            <a:avLst/>
          </a:prstGeom>
          <a:ln w="571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B8EED7-AA04-8FD3-B038-6B0610737471}"/>
              </a:ext>
            </a:extLst>
          </p:cNvPr>
          <p:cNvSpPr txBox="1"/>
          <p:nvPr/>
        </p:nvSpPr>
        <p:spPr>
          <a:xfrm>
            <a:off x="600031" y="2993462"/>
            <a:ext cx="11422892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Bi-directional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 attention scores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Reference-to-Generated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 attention score             : influence of reference patch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70C0"/>
                </a:solidFill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Generated-to-Reference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 attention score             : influence of generated patch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8B54F6-AD04-4125-48F7-B0B6E5E4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9" y="4675147"/>
            <a:ext cx="10619762" cy="7000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E843B5E-54CD-C68D-5D91-705BA142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61" y="3538568"/>
            <a:ext cx="775994" cy="48316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4AC9FD6-C1CA-0032-3FAC-56D225121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400" y="4006233"/>
            <a:ext cx="744455" cy="410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BFE17-73B3-211D-A1E2-DF21A8704ADA}"/>
                  </a:ext>
                </a:extLst>
              </p:cNvPr>
              <p:cNvSpPr txBox="1"/>
              <p:nvPr/>
            </p:nvSpPr>
            <p:spPr>
              <a:xfrm>
                <a:off x="1403161" y="5654425"/>
                <a:ext cx="10619762" cy="108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𝑰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Noto Sans" panose="020B0502040504020204" pitchFamily="34" charset="0"/>
                      </a:rPr>
                      <m:t>:</m:t>
                    </m:r>
                  </m:oMath>
                </a14:m>
                <a:r>
                  <a:rPr lang="en-US" altLang="ko-KR" b="1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en-US" altLang="ko-KR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reference image embeddings</a:t>
                </a:r>
                <a:br>
                  <a:rPr lang="en-US" altLang="ko-KR" b="1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Noto Sans" panose="020B0502040504020204" pitchFamily="34" charset="0"/>
                      </a:rPr>
                      <m:t>:</m:t>
                    </m:r>
                  </m:oMath>
                </a14:m>
                <a:r>
                  <a:rPr lang="en-US" altLang="ko-KR" b="1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en-US" altLang="ko-KR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pre-cross-attention vectors </a:t>
                </a:r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𝑞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(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𝑙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Noto Sans" panose="020B0502040504020204" pitchFamily="34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Noto Sans" panose="020B0502040504020204" pitchFamily="34" charset="0"/>
                      </a:rPr>
                      <m:t>:</m:t>
                    </m:r>
                  </m:oMath>
                </a14:m>
                <a:r>
                  <a:rPr lang="en-US" altLang="ko-KR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projection matrices for queries and keys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0BFE17-73B3-211D-A1E2-DF21A870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61" y="5654425"/>
                <a:ext cx="10619762" cy="1087092"/>
              </a:xfrm>
              <a:prstGeom prst="rect">
                <a:avLst/>
              </a:prstGeom>
              <a:blipFill>
                <a:blip r:embed="rId7"/>
                <a:stretch>
                  <a:fillRect t="-2326" r="-1075" b="-581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D48DC-BE1A-11F6-9717-F97A546F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A9D10C-00D9-E0FD-C931-C9B5113183AB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METHOD: I</a:t>
            </a:r>
            <a:r>
              <a:rPr lang="en-US" altLang="ko-KR" sz="2800" b="1" baseline="30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2</a:t>
            </a: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AM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6EA6D1-0038-306C-BE7C-0D798FFC95E7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2FD90-A344-9E28-6D14-D5E79033CFF6}"/>
              </a:ext>
            </a:extLst>
          </p:cNvPr>
          <p:cNvSpPr txBox="1"/>
          <p:nvPr/>
        </p:nvSpPr>
        <p:spPr>
          <a:xfrm>
            <a:off x="555057" y="947432"/>
            <a:ext cx="10619762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Attribution maps tailored for diffusion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Unified / Layer / Head / Time -level attribution maps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464E97-672E-AD44-99B9-C6032154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619" y="873760"/>
            <a:ext cx="3965404" cy="55603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6C6B3F-9AEC-50DC-B5ED-682EFBE6B7FD}"/>
              </a:ext>
            </a:extLst>
          </p:cNvPr>
          <p:cNvSpPr txBox="1"/>
          <p:nvPr/>
        </p:nvSpPr>
        <p:spPr>
          <a:xfrm>
            <a:off x="2261553" y="6182818"/>
            <a:ext cx="10619762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Time-Level attribution maps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9B02F-B9BC-950B-DD40-6B1BBAA44244}"/>
              </a:ext>
            </a:extLst>
          </p:cNvPr>
          <p:cNvSpPr txBox="1"/>
          <p:nvPr/>
        </p:nvSpPr>
        <p:spPr>
          <a:xfrm>
            <a:off x="8483601" y="6182818"/>
            <a:ext cx="3428047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Layer-Level attribution maps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1B0BBB-A608-2F69-19FA-624C0C8A9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06" y="2043499"/>
            <a:ext cx="6286726" cy="21211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1BA5D4C-E0C8-6A49-C13D-E416C752A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77" y="4615903"/>
            <a:ext cx="7219950" cy="1695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B6689B-2AEC-F919-C32E-2D8C97781CF8}"/>
              </a:ext>
            </a:extLst>
          </p:cNvPr>
          <p:cNvSpPr txBox="1"/>
          <p:nvPr/>
        </p:nvSpPr>
        <p:spPr>
          <a:xfrm>
            <a:off x="2645654" y="4002337"/>
            <a:ext cx="10619762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돋움" panose="020B0604000101010101" pitchFamily="50" charset="-127"/>
                <a:cs typeface="Times New Roman" panose="02020603050405020304" pitchFamily="18" charset="0"/>
              </a:rPr>
              <a:t>Head-Level attribution maps</a:t>
            </a:r>
          </a:p>
        </p:txBody>
      </p:sp>
    </p:spTree>
    <p:extLst>
      <p:ext uri="{BB962C8B-B14F-4D97-AF65-F5344CB8AC3E}">
        <p14:creationId xmlns:p14="http://schemas.microsoft.com/office/powerpoint/2010/main" val="292434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21874-166B-A9C5-1143-52681DFB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AE677-FC0C-026C-AF75-0F6CD414579B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METHOD : I</a:t>
            </a:r>
            <a:r>
              <a:rPr lang="en-US" altLang="ko-KR" sz="2800" b="1" baseline="30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2</a:t>
            </a: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AM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9D56E53-1E1A-4A88-C67F-2DAAAFE3D7F5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134A-9914-C428-5CFD-A12EF8BE107A}"/>
              </a:ext>
            </a:extLst>
          </p:cNvPr>
          <p:cNvSpPr txBox="1"/>
          <p:nvPr/>
        </p:nvSpPr>
        <p:spPr>
          <a:xfrm>
            <a:off x="555057" y="947432"/>
            <a:ext cx="10619762" cy="50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Specific-reference attribution map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16E1A-60C1-1A93-BB89-2483899B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37" y="1612986"/>
            <a:ext cx="5826125" cy="44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5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B981E-6F53-D72E-3604-D552D92A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565D9-9C67-0349-E0D7-E4D58A695076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EXPERIMENTS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2C387DD-8E91-8677-412B-F3A3E0B9AA64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F4551-6F94-8FF1-8326-B5F4AF856662}"/>
              </a:ext>
            </a:extLst>
          </p:cNvPr>
          <p:cNvSpPr txBox="1"/>
          <p:nvPr/>
        </p:nvSpPr>
        <p:spPr>
          <a:xfrm>
            <a:off x="555057" y="947432"/>
            <a:ext cx="10619762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Task: inpainting and super-resolution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Model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Inpainting: Paint-by-Example </a:t>
            </a:r>
            <a:r>
              <a:rPr lang="en-US" altLang="ko-KR" sz="1600" i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[3]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, DCI-VTON </a:t>
            </a:r>
            <a:r>
              <a:rPr lang="en-US" altLang="ko-KR" sz="1600" i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[4]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, </a:t>
            </a:r>
            <a:r>
              <a:rPr lang="en-US" altLang="ko-KR" sz="2000" dirty="0" err="1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StableVITON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600" i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[5]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Super-resolution: PASD </a:t>
            </a:r>
            <a:r>
              <a:rPr lang="en-US" altLang="ko-KR" sz="1600" i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[6]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, </a:t>
            </a:r>
            <a:r>
              <a:rPr lang="en-US" altLang="ko-KR" sz="2000" dirty="0" err="1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SeeSR</a:t>
            </a: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600" i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[7]</a:t>
            </a:r>
            <a:endParaRPr lang="en-US" altLang="ko-KR" sz="2000" i="1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B26AD9-4A06-20C0-D268-A7B07DD2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7" y="3021965"/>
            <a:ext cx="11174819" cy="32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9B373-76A2-620F-B96B-6133010EC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63C35-829B-0135-2EA7-818D58F8DB65}"/>
              </a:ext>
            </a:extLst>
          </p:cNvPr>
          <p:cNvSpPr txBox="1"/>
          <p:nvPr/>
        </p:nvSpPr>
        <p:spPr>
          <a:xfrm>
            <a:off x="422977" y="-370031"/>
            <a:ext cx="7396480" cy="115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b="1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EXPERIMENTS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D9AB8C1-8F41-E902-8328-6A9B3B19ED99}"/>
              </a:ext>
            </a:extLst>
          </p:cNvPr>
          <p:cNvSpPr/>
          <p:nvPr/>
        </p:nvSpPr>
        <p:spPr>
          <a:xfrm>
            <a:off x="382426" y="278493"/>
            <a:ext cx="45719" cy="452387"/>
          </a:xfrm>
          <a:prstGeom prst="roundRect">
            <a:avLst/>
          </a:prstGeom>
          <a:solidFill>
            <a:srgbClr val="3138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F2E02-5A91-C98E-92DB-CC38EEA7E346}"/>
              </a:ext>
            </a:extLst>
          </p:cNvPr>
          <p:cNvSpPr txBox="1"/>
          <p:nvPr/>
        </p:nvSpPr>
        <p:spPr>
          <a:xfrm>
            <a:off x="555057" y="947432"/>
            <a:ext cx="10619762" cy="50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Noto Sans" panose="020B0502040504020204" pitchFamily="34" charset="0"/>
                <a:ea typeface="함초롬돋움" panose="020B0604000101010101" pitchFamily="50" charset="-127"/>
                <a:cs typeface="Noto Sans" panose="020B0502040504020204" pitchFamily="34" charset="0"/>
              </a:rPr>
              <a:t>Comparison with other T2I attention-based method (DAAM </a:t>
            </a:r>
            <a:r>
              <a:rPr lang="en-US" altLang="ko-KR" i="1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[1]</a:t>
            </a:r>
            <a:r>
              <a:rPr lang="en-US" altLang="ko-KR" sz="20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683252-A29A-F36E-E5B2-03BEB7A8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1986295"/>
            <a:ext cx="11450320" cy="31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18333</TotalTime>
  <Words>536</Words>
  <Application>Microsoft Office PowerPoint</Application>
  <PresentationFormat>와이드스크린</PresentationFormat>
  <Paragraphs>77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 Math</vt:lpstr>
      <vt:lpstr>Noto Sans</vt:lpstr>
      <vt:lpstr>Times New Roman</vt:lpstr>
      <vt:lpstr>Wingdings</vt:lpstr>
      <vt:lpstr>Office 테마</vt:lpstr>
      <vt:lpstr>I^2 AM: Interpreting Image-To-Image  Latent Diffusion Models via Bi-Attribution Maps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mija kim</cp:lastModifiedBy>
  <cp:revision>64</cp:revision>
  <dcterms:created xsi:type="dcterms:W3CDTF">2023-09-13T02:20:10Z</dcterms:created>
  <dcterms:modified xsi:type="dcterms:W3CDTF">2025-03-11T08:14:22Z</dcterms:modified>
</cp:coreProperties>
</file>