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1" r:id="rId6"/>
    <p:sldId id="270" r:id="rId7"/>
    <p:sldId id="263" r:id="rId8"/>
    <p:sldId id="260" r:id="rId9"/>
    <p:sldId id="271" r:id="rId10"/>
    <p:sldId id="272" r:id="rId11"/>
    <p:sldId id="265" r:id="rId12"/>
    <p:sldId id="264" r:id="rId13"/>
    <p:sldId id="266" r:id="rId14"/>
    <p:sldId id="267" r:id="rId15"/>
    <p:sldId id="268" r:id="rId16"/>
    <p:sldId id="269" r:id="rId17"/>
    <p:sldId id="274" r:id="rId18"/>
    <p:sldId id="276" r:id="rId19"/>
    <p:sldId id="277" r:id="rId20"/>
    <p:sldId id="278" r:id="rId21"/>
    <p:sldId id="279" r:id="rId22"/>
    <p:sldId id="283" r:id="rId23"/>
    <p:sldId id="280" r:id="rId24"/>
    <p:sldId id="273" r:id="rId25"/>
    <p:sldId id="281" r:id="rId26"/>
    <p:sldId id="282" r:id="rId27"/>
    <p:sldId id="284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5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141DD-FF18-4203-97C4-E6BE6FC91750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FAA54-F901-44FB-A8A1-14746ACAD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98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954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C5267-B47B-FBE0-211A-80AE4D305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3ADC3B-03D8-BD29-DE5B-F3B3DE880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83DC90-70EB-CCFC-097C-114BE69A0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2F8D9-FB9B-FEF4-362E-222FCAC26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075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9213-75AA-574B-5C76-FA1EEBF0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3518C1-6746-41A8-1AE5-73A486E02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3E6A10-3744-D47F-5447-F6633CB16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9C5ABC-D46C-9586-6189-EFFCFEEF4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3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3462A-C7DB-56D6-8698-18371D8D8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7F8430-28F5-5A04-2013-872AAECCE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104AEF-9385-E67C-3885-05BC272B5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349FF1-F385-FA69-342D-441B4D159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87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7C6E-36AF-8D60-E7AD-6044F927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67C944-65E6-1962-5276-DD1EC157E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FF860C-530F-D0BC-F486-BFE4DD1D7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CEE2AB-508D-1B4D-75D1-BC44457A3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74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7E21-C49B-3939-07DC-33B40797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9C1567-962D-CA74-855B-A2FC1CA11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0AA909-AB8D-1242-D000-2FD9D7B02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7B10C9-134B-FF60-3710-DDFA72C38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22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EFF4-CEA8-878C-CFDD-57D319E3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6BEC70-FFCD-C638-31CA-E979C7BC1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48EDBA-A396-D119-1845-F9A4966A9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0BD6A4-102B-283D-5C30-482344941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560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FBF1E-3BF6-94B2-4824-2A341E4F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CC744F-CCB7-66C6-2C3F-37925F921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4B96CE-C333-F440-8874-811FEAE9C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3AA047-E8A2-4762-3212-500272C72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766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7FB4E-0F88-2ACB-FCD9-479EE3162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C3ED6E-90DE-C14D-1EAC-23DB27C48F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055278-07FF-E9BA-F383-1045BB40C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72CD0-80DB-C622-8A66-99F34713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4704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773D7-F2B6-D1EB-BED0-A8AE27306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A425B8-C3D2-B4E6-E2EB-6DE6B8FD4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079971-0472-BA88-D333-99E77D5D7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0355-1378-2EBE-1F2F-B41E45E64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356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2E2A-660B-8E9C-8868-89FA1043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38485-1FD8-C3AE-632F-2E170ECF0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539B50-8995-5C19-9AB2-F6C2223ED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3EE1C-CDD1-E2BF-5CE5-A5FB04F02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021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2EB-BA88-723F-7B6E-D7EEAC43C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451CA-7A42-9643-3C8C-574FAA847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23D4ED-BDB1-50E7-50D9-709EF265F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33E4D-A760-218D-9F20-974C965145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63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2F9D3-BAE2-1165-44B4-2BE1D8C6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AE7288-8263-3DAE-5534-6D5ACE985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5DF9FC-5563-F134-F86A-901F14341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C4BECE-BE2E-D076-5070-B2C5DD0B8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8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30E8-5ADF-034D-3A5B-4AC3FC071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0A9CB3-65BB-6E53-35FB-62E657688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A03DB9-C9AD-B8F1-85CD-19AAEF398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0B4D5-A90D-DEC4-B563-1977B7CF7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25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BF3E-968B-F5D2-BA2B-DE6C22C57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4A4569-A872-5935-6B05-C4DA6DC38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83793F-EC7E-48C4-68C4-7FA8FCDB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EB91A-6B62-6EAC-EEBF-FEA7C7F90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80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6AFF-7D6C-366F-01AB-3881A5ED1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57856C-1B8F-FA8B-A075-7226408AA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43CB98-851C-2E72-317B-945B14164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FA6250-6802-2800-B40E-06C5038B6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10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D372A-03BB-1C36-28FD-9C6912E19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6E9669-D595-1BC5-5ED5-3E518BE46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DB6F2D-200F-8F22-C6BD-671300C84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52E46-1CA4-2903-7AFF-FD5438A0E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419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EEEDE-1F28-295A-8798-2AF73F8B9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B12EE-D530-0339-25C8-CAC93525CF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BB77ED-40D4-9E1C-3F55-F906AA917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93BB7-1943-FEC8-5FF7-C174E59FD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130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23CCB-2B02-9936-4905-BD0F7C87B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5DB55B-42F1-A2BB-A373-6FD7DFC68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4AB63D-34B4-FF91-38E3-31B8215F7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3584FE-F838-6693-FDF8-26B523EC8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62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7E71-8BF7-A7AF-10EA-BB3BC9C2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74EB8E-5D43-9B5C-3EDC-A874E787B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AFFD92-4988-70EC-AA5F-BFD8C5183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35192-F1F3-A4A5-E59D-7AD7AD4C0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A8B62-1171-89A2-488A-51AE2ECD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9D883-788A-ACFD-2C1C-25B47C385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C3DDDC-09AE-376E-6427-E088F559C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CEA25-C314-A2A2-A7FF-D7AB6B020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64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8C295-772B-D1C4-5201-847C1A8A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AC868B-C1FA-2767-0856-1B690B065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4FBC66-0167-BC10-39F4-87C81DF19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5994EF-14D6-79DB-CA53-A9FE1D4FD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31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5E60D-EDC6-D073-BF8E-A6FB80F1B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46E533-BA00-8CBF-1C28-DE1A3E971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26BCF-202B-2FCB-E301-8D62D0382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46C1E8-DEB3-F2AA-AFE5-91AEDE6C0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8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13EA7-0A67-5BA9-62AD-BB7F77C29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49F1A6-FDFD-26A2-A2D8-67F252A3E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C1E11-53AD-A29B-7AE5-7043E7B51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095FED-4F6C-1BA9-C971-405DE6874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007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E8EC8-45FD-268C-9E7D-597D07214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7C736E-5423-EB98-7C51-7ABB5CDFC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56A3C6-5740-81EC-BBA2-68FB0B7F8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DD9946-1F6A-43FF-96A4-0B1A8A778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77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0CBBA-8F68-DE75-13F8-AD2BA45A1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1F497D-BC85-94C7-F035-D6EFE5460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4938A-E6B4-5F17-A51B-38289E5416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E9DA0-0178-EABE-25CC-1129E3990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FAA54-F901-44FB-A8A1-14746ACADD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8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6.png"/><Relationship Id="rId7" Type="http://schemas.openxmlformats.org/officeDocument/2006/relationships/image" Target="../media/image33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45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70.png"/><Relationship Id="rId5" Type="http://schemas.openxmlformats.org/officeDocument/2006/relationships/image" Target="../media/image58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microsoft.com/office/2007/relationships/hdphoto" Target="../media/hdphoto1.wdp"/><Relationship Id="rId14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7.png"/><Relationship Id="rId7" Type="http://schemas.openxmlformats.org/officeDocument/2006/relationships/image" Target="../media/image58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microsoft.com/office/2007/relationships/hdphoto" Target="../media/hdphoto1.wdp"/><Relationship Id="rId5" Type="http://schemas.openxmlformats.org/officeDocument/2006/relationships/image" Target="../media/image78.png"/><Relationship Id="rId10" Type="http://schemas.openxmlformats.org/officeDocument/2006/relationships/image" Target="../media/image48.png"/><Relationship Id="rId4" Type="http://schemas.openxmlformats.org/officeDocument/2006/relationships/image" Target="../media/image68.png"/><Relationship Id="rId9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80.png"/><Relationship Id="rId7" Type="http://schemas.openxmlformats.org/officeDocument/2006/relationships/image" Target="../media/image45.png"/><Relationship Id="rId12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microsoft.com/office/2007/relationships/hdphoto" Target="../media/hdphoto1.wdp"/><Relationship Id="rId4" Type="http://schemas.openxmlformats.org/officeDocument/2006/relationships/image" Target="../media/image81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8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229122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Class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Activation</a:t>
            </a:r>
            <a:r>
              <a:rPr lang="ko-KR" altLang="en-US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3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Map</a:t>
            </a:r>
            <a:endParaRPr lang="ko-KR" altLang="en-US" sz="3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38532-744F-3FFC-8622-EA9695C3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240" y="4201319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1600" b="1" i="1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Learning Deep Features for Discriminative Localization</a:t>
            </a:r>
          </a:p>
          <a:p>
            <a:r>
              <a:rPr lang="en-US" altLang="ko-KR" sz="1600" b="1" i="1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Grad-CAM: Visual Explanations from Deep Networks via Gradient-based Localization</a:t>
            </a:r>
          </a:p>
          <a:p>
            <a:endParaRPr lang="ko-KR" altLang="en-US" sz="2000" b="1" i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>
            <a:cxnSpLocks/>
          </p:cNvCxnSpPr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4E145-3440-D9A7-C301-BCE22E40F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E4821FE-F678-8839-5D05-BBA2E2F5444D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8A10A27-B0FF-9B74-4C72-1F26A1FCEA8B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CF7A5-C707-D9BE-8085-3D87F235ADE7}"/>
                  </a:ext>
                </a:extLst>
              </p:cNvPr>
              <p:cNvSpPr txBox="1"/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When the model predicts class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b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represents influence of the channel </a:t>
                </a: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F1CF7A5-C707-D9BE-8085-3D87F235A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blipFill>
                <a:blip r:embed="rId3"/>
                <a:stretch>
                  <a:fillRect l="-520" b="-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829514-92F5-E34C-16A7-737726812B42}"/>
                  </a:ext>
                </a:extLst>
              </p:cNvPr>
              <p:cNvSpPr txBox="1"/>
              <p:nvPr/>
            </p:nvSpPr>
            <p:spPr>
              <a:xfrm>
                <a:off x="4743389" y="3728976"/>
                <a:ext cx="1530025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=1)</m:t>
                    </m:r>
                  </m:oMath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829514-92F5-E34C-16A7-737726812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89" y="3728976"/>
                <a:ext cx="1530025" cy="495136"/>
              </a:xfrm>
              <a:prstGeom prst="rect">
                <a:avLst/>
              </a:prstGeom>
              <a:blipFill>
                <a:blip r:embed="rId4"/>
                <a:stretch>
                  <a:fillRect l="-3984" b="-20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482F075-E2EA-6A0F-461B-EDA1566E1AF3}"/>
              </a:ext>
            </a:extLst>
          </p:cNvPr>
          <p:cNvSpPr txBox="1"/>
          <p:nvPr/>
        </p:nvSpPr>
        <p:spPr>
          <a:xfrm>
            <a:off x="4743388" y="4839809"/>
            <a:ext cx="15300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764CFB2-B084-D6B4-D574-D219CECC9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A49C73EF-92FF-8C04-1425-EA3E5C19D26B}"/>
              </a:ext>
            </a:extLst>
          </p:cNvPr>
          <p:cNvSpPr/>
          <p:nvPr/>
        </p:nvSpPr>
        <p:spPr>
          <a:xfrm>
            <a:off x="10982626" y="251393"/>
            <a:ext cx="1209374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F2F6161-4A18-D72E-98C9-1D9145D011B6}"/>
              </a:ext>
            </a:extLst>
          </p:cNvPr>
          <p:cNvSpPr/>
          <p:nvPr/>
        </p:nvSpPr>
        <p:spPr>
          <a:xfrm>
            <a:off x="970280" y="5295507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2EE89F-384B-43AA-B483-BBF996028BCC}"/>
              </a:ext>
            </a:extLst>
          </p:cNvPr>
          <p:cNvSpPr/>
          <p:nvPr/>
        </p:nvSpPr>
        <p:spPr>
          <a:xfrm>
            <a:off x="970280" y="4316075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A71AFB-5443-88FA-A857-B195BCB984A5}"/>
              </a:ext>
            </a:extLst>
          </p:cNvPr>
          <p:cNvSpPr/>
          <p:nvPr/>
        </p:nvSpPr>
        <p:spPr>
          <a:xfrm>
            <a:off x="970280" y="3336643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216E43C-4DCC-BE5F-457D-71BA1F0C6C46}"/>
              </a:ext>
            </a:extLst>
          </p:cNvPr>
          <p:cNvSpPr/>
          <p:nvPr/>
        </p:nvSpPr>
        <p:spPr>
          <a:xfrm>
            <a:off x="3815365" y="3770377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E3DB0E2-55BB-7DFF-C163-89DE9843D64A}"/>
              </a:ext>
            </a:extLst>
          </p:cNvPr>
          <p:cNvSpPr/>
          <p:nvPr/>
        </p:nvSpPr>
        <p:spPr>
          <a:xfrm>
            <a:off x="3815365" y="4839809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3E4FF38-22C7-3478-90C7-8D406CB928D2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1491146" y="3613642"/>
            <a:ext cx="2324219" cy="43373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91A302-D38E-016A-ED0F-609102B4E014}"/>
                  </a:ext>
                </a:extLst>
              </p:cNvPr>
              <p:cNvSpPr txBox="1"/>
              <p:nvPr/>
            </p:nvSpPr>
            <p:spPr>
              <a:xfrm>
                <a:off x="1961374" y="3242458"/>
                <a:ext cx="1530025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91A302-D38E-016A-ED0F-609102B4E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74" y="3242458"/>
                <a:ext cx="1530025" cy="5616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Softmax Classifier의 이해 &amp; Python으로 구현하기">
            <a:extLst>
              <a:ext uri="{FF2B5EF4-FFF2-40B4-BE49-F238E27FC236}">
                <a16:creationId xmlns:a16="http://schemas.microsoft.com/office/drawing/2014/main" id="{CC4932A7-065E-80FB-51FD-CE00B1203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72" y="4557039"/>
            <a:ext cx="3418139" cy="13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2F7D64-D29B-DB3A-3715-B36830928824}"/>
                  </a:ext>
                </a:extLst>
              </p:cNvPr>
              <p:cNvSpPr txBox="1"/>
              <p:nvPr/>
            </p:nvSpPr>
            <p:spPr>
              <a:xfrm>
                <a:off x="6525928" y="3203414"/>
                <a:ext cx="5416282" cy="627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+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+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2F7D64-D29B-DB3A-3715-B36830928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928" y="3203414"/>
                <a:ext cx="5416282" cy="6270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FFF8CE-8119-B614-518D-5FF059685C5B}"/>
              </a:ext>
            </a:extLst>
          </p:cNvPr>
          <p:cNvSpPr txBox="1"/>
          <p:nvPr/>
        </p:nvSpPr>
        <p:spPr>
          <a:xfrm>
            <a:off x="8895204" y="5849505"/>
            <a:ext cx="1186207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Softmax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F5BF6-2544-4540-1444-F879C788C3D0}"/>
              </a:ext>
            </a:extLst>
          </p:cNvPr>
          <p:cNvSpPr txBox="1"/>
          <p:nvPr/>
        </p:nvSpPr>
        <p:spPr>
          <a:xfrm>
            <a:off x="8501457" y="3792214"/>
            <a:ext cx="235505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Weighted sum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E08B2A4-F3CD-4E4F-6646-587DBDD0D88C}"/>
              </a:ext>
            </a:extLst>
          </p:cNvPr>
          <p:cNvCxnSpPr>
            <a:cxnSpLocks/>
          </p:cNvCxnSpPr>
          <p:nvPr/>
        </p:nvCxnSpPr>
        <p:spPr>
          <a:xfrm flipV="1">
            <a:off x="1491146" y="4002661"/>
            <a:ext cx="2324220" cy="5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49DFFA6-9479-EB6A-BDF8-D94117012BC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491146" y="4047376"/>
            <a:ext cx="2324219" cy="14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9BA6CE-19DF-807B-55C3-CC8499089D20}"/>
                  </a:ext>
                </a:extLst>
              </p:cNvPr>
              <p:cNvSpPr txBox="1"/>
              <p:nvPr/>
            </p:nvSpPr>
            <p:spPr>
              <a:xfrm>
                <a:off x="1587322" y="3856320"/>
                <a:ext cx="1530025" cy="559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9BA6CE-19DF-807B-55C3-CC8499089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22" y="3856320"/>
                <a:ext cx="1530025" cy="5591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8" name="TextBox 12287">
                <a:extLst>
                  <a:ext uri="{FF2B5EF4-FFF2-40B4-BE49-F238E27FC236}">
                    <a16:creationId xmlns:a16="http://schemas.microsoft.com/office/drawing/2014/main" id="{30B1C256-4D2B-889E-D97C-8D5F2486FA70}"/>
                  </a:ext>
                </a:extLst>
              </p:cNvPr>
              <p:cNvSpPr txBox="1"/>
              <p:nvPr/>
            </p:nvSpPr>
            <p:spPr>
              <a:xfrm>
                <a:off x="1906522" y="4777849"/>
                <a:ext cx="1530025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288" name="TextBox 12287">
                <a:extLst>
                  <a:ext uri="{FF2B5EF4-FFF2-40B4-BE49-F238E27FC236}">
                    <a16:creationId xmlns:a16="http://schemas.microsoft.com/office/drawing/2014/main" id="{30B1C256-4D2B-889E-D97C-8D5F2486F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522" y="4777849"/>
                <a:ext cx="1530025" cy="561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89" name="TextBox 12288">
                <a:extLst>
                  <a:ext uri="{FF2B5EF4-FFF2-40B4-BE49-F238E27FC236}">
                    <a16:creationId xmlns:a16="http://schemas.microsoft.com/office/drawing/2014/main" id="{917CE749-AEB9-F78D-5D2E-FCBC3C72B0D6}"/>
                  </a:ext>
                </a:extLst>
              </p:cNvPr>
              <p:cNvSpPr txBox="1"/>
              <p:nvPr/>
            </p:nvSpPr>
            <p:spPr>
              <a:xfrm>
                <a:off x="497512" y="3287381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289" name="TextBox 12288">
                <a:extLst>
                  <a:ext uri="{FF2B5EF4-FFF2-40B4-BE49-F238E27FC236}">
                    <a16:creationId xmlns:a16="http://schemas.microsoft.com/office/drawing/2014/main" id="{917CE749-AEB9-F78D-5D2E-FCBC3C72B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12" y="3287381"/>
                <a:ext cx="1530025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TextBox 12290">
                <a:extLst>
                  <a:ext uri="{FF2B5EF4-FFF2-40B4-BE49-F238E27FC236}">
                    <a16:creationId xmlns:a16="http://schemas.microsoft.com/office/drawing/2014/main" id="{F43FB77E-A302-E496-56EB-972015A82E41}"/>
                  </a:ext>
                </a:extLst>
              </p:cNvPr>
              <p:cNvSpPr txBox="1"/>
              <p:nvPr/>
            </p:nvSpPr>
            <p:spPr>
              <a:xfrm>
                <a:off x="501623" y="4262220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291" name="TextBox 12290">
                <a:extLst>
                  <a:ext uri="{FF2B5EF4-FFF2-40B4-BE49-F238E27FC236}">
                    <a16:creationId xmlns:a16="http://schemas.microsoft.com/office/drawing/2014/main" id="{F43FB77E-A302-E496-56EB-972015A8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3" y="4262220"/>
                <a:ext cx="1530025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2" name="TextBox 12291">
                <a:extLst>
                  <a:ext uri="{FF2B5EF4-FFF2-40B4-BE49-F238E27FC236}">
                    <a16:creationId xmlns:a16="http://schemas.microsoft.com/office/drawing/2014/main" id="{287A2E80-E4D7-393C-BB52-E7DDBCE9182A}"/>
                  </a:ext>
                </a:extLst>
              </p:cNvPr>
              <p:cNvSpPr txBox="1"/>
              <p:nvPr/>
            </p:nvSpPr>
            <p:spPr>
              <a:xfrm>
                <a:off x="510401" y="5250041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292" name="TextBox 12291">
                <a:extLst>
                  <a:ext uri="{FF2B5EF4-FFF2-40B4-BE49-F238E27FC236}">
                    <a16:creationId xmlns:a16="http://schemas.microsoft.com/office/drawing/2014/main" id="{287A2E80-E4D7-393C-BB52-E7DDBCE91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01" y="5250041"/>
                <a:ext cx="153002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494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40402-392C-C3A0-DF3D-881A68F9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F91A159-0B3F-8328-C577-EAF3E3AFC537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7F56E-1A91-E340-60AB-875CA25C746B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C99DCD-D26E-EC4E-1359-59892F78F147}"/>
              </a:ext>
            </a:extLst>
          </p:cNvPr>
          <p:cNvSpPr txBox="1"/>
          <p:nvPr/>
        </p:nvSpPr>
        <p:spPr>
          <a:xfrm>
            <a:off x="6495180" y="3182490"/>
            <a:ext cx="694891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10</a:t>
            </a:r>
            <a:endParaRPr lang="ko-KR" altLang="en-US" sz="2000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2C801-C2A6-44BE-6739-655FD567DDFC}"/>
              </a:ext>
            </a:extLst>
          </p:cNvPr>
          <p:cNvSpPr txBox="1"/>
          <p:nvPr/>
        </p:nvSpPr>
        <p:spPr>
          <a:xfrm>
            <a:off x="6506559" y="4851271"/>
            <a:ext cx="694891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BC9EB-89CB-EAE0-C814-1E8ABD8162C6}"/>
              </a:ext>
            </a:extLst>
          </p:cNvPr>
          <p:cNvSpPr txBox="1"/>
          <p:nvPr/>
        </p:nvSpPr>
        <p:spPr>
          <a:xfrm>
            <a:off x="6495179" y="4038951"/>
            <a:ext cx="694891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50A42E-B222-742B-5D52-008182E21B6E}"/>
                  </a:ext>
                </a:extLst>
              </p:cNvPr>
              <p:cNvSpPr txBox="1"/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When the model predicts, represents influence of the channel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If weight is large value, channel helps with object localization / visualization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50A42E-B222-742B-5D52-008182E21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blipFill>
                <a:blip r:embed="rId3"/>
                <a:stretch>
                  <a:fillRect l="-520" b="-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5DD45-BD43-A1EB-B734-5B8B2DCF3298}"/>
                  </a:ext>
                </a:extLst>
              </p:cNvPr>
              <p:cNvSpPr txBox="1"/>
              <p:nvPr/>
            </p:nvSpPr>
            <p:spPr>
              <a:xfrm>
                <a:off x="9643907" y="3775341"/>
                <a:ext cx="1530025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=1)</m:t>
                    </m:r>
                  </m:oMath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B5DD45-BD43-A1EB-B734-5B8B2DCF3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07" y="3775341"/>
                <a:ext cx="1530025" cy="495136"/>
              </a:xfrm>
              <a:prstGeom prst="rect">
                <a:avLst/>
              </a:prstGeom>
              <a:blipFill>
                <a:blip r:embed="rId4"/>
                <a:stretch>
                  <a:fillRect l="-3984" b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ED7FD74-AA09-C776-EF00-67DDD87C933F}"/>
              </a:ext>
            </a:extLst>
          </p:cNvPr>
          <p:cNvSpPr txBox="1"/>
          <p:nvPr/>
        </p:nvSpPr>
        <p:spPr>
          <a:xfrm>
            <a:off x="9643906" y="4886174"/>
            <a:ext cx="15300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2C1BE07-C0BD-0C3D-7189-EE7955F9D459}"/>
              </a:ext>
            </a:extLst>
          </p:cNvPr>
          <p:cNvSpPr/>
          <p:nvPr/>
        </p:nvSpPr>
        <p:spPr>
          <a:xfrm>
            <a:off x="2107258" y="3262586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79E88562-8DAE-0F07-4A61-AD88D91E2E01}"/>
              </a:ext>
            </a:extLst>
          </p:cNvPr>
          <p:cNvSpPr/>
          <p:nvPr/>
        </p:nvSpPr>
        <p:spPr>
          <a:xfrm>
            <a:off x="1865023" y="3434237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EFC663C0-EE79-41BC-F545-6D8171601020}"/>
              </a:ext>
            </a:extLst>
          </p:cNvPr>
          <p:cNvSpPr/>
          <p:nvPr/>
        </p:nvSpPr>
        <p:spPr>
          <a:xfrm>
            <a:off x="1561293" y="3674868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7A88D-4933-3644-4459-B53B40AF257E}"/>
                  </a:ext>
                </a:extLst>
              </p:cNvPr>
              <p:cNvSpPr txBox="1"/>
              <p:nvPr/>
            </p:nvSpPr>
            <p:spPr>
              <a:xfrm>
                <a:off x="1561293" y="5780122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87A88D-4933-3644-4459-B53B40AF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3" y="5780122"/>
                <a:ext cx="40057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88CA54-82FC-839A-1C43-AD275AA80460}"/>
                  </a:ext>
                </a:extLst>
              </p:cNvPr>
              <p:cNvSpPr txBox="1"/>
              <p:nvPr/>
            </p:nvSpPr>
            <p:spPr>
              <a:xfrm>
                <a:off x="1924851" y="5387629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88CA54-82FC-839A-1C43-AD275AA80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51" y="5387629"/>
                <a:ext cx="400577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7F7DC1-02EB-DAFA-3DA6-8ADE83BE294B}"/>
                  </a:ext>
                </a:extLst>
              </p:cNvPr>
              <p:cNvSpPr txBox="1"/>
              <p:nvPr/>
            </p:nvSpPr>
            <p:spPr>
              <a:xfrm>
                <a:off x="-860263" y="5757638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7F7DC1-02EB-DAFA-3DA6-8ADE83BE2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263" y="5757638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액자 18">
            <a:extLst>
              <a:ext uri="{FF2B5EF4-FFF2-40B4-BE49-F238E27FC236}">
                <a16:creationId xmlns:a16="http://schemas.microsoft.com/office/drawing/2014/main" id="{7C132D52-E28D-43E9-B9C2-4B4D98961935}"/>
              </a:ext>
            </a:extLst>
          </p:cNvPr>
          <p:cNvSpPr/>
          <p:nvPr/>
        </p:nvSpPr>
        <p:spPr>
          <a:xfrm>
            <a:off x="1561293" y="5556590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F9AD153-7553-251D-176E-7321CD9E87CE}"/>
              </a:ext>
            </a:extLst>
          </p:cNvPr>
          <p:cNvSpPr/>
          <p:nvPr/>
        </p:nvSpPr>
        <p:spPr>
          <a:xfrm>
            <a:off x="5870798" y="5341872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13307A5-74B2-E24D-A9B3-2F16A8687220}"/>
              </a:ext>
            </a:extLst>
          </p:cNvPr>
          <p:cNvSpPr/>
          <p:nvPr/>
        </p:nvSpPr>
        <p:spPr>
          <a:xfrm>
            <a:off x="5870798" y="4362440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1B162B6-B6F7-4F75-94E2-040844791A39}"/>
              </a:ext>
            </a:extLst>
          </p:cNvPr>
          <p:cNvSpPr/>
          <p:nvPr/>
        </p:nvSpPr>
        <p:spPr>
          <a:xfrm>
            <a:off x="5870798" y="3383008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894838-577B-8672-6488-D738DAE85EB0}"/>
              </a:ext>
            </a:extLst>
          </p:cNvPr>
          <p:cNvSpPr/>
          <p:nvPr/>
        </p:nvSpPr>
        <p:spPr>
          <a:xfrm>
            <a:off x="8715883" y="3816742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AD96B36-CBE7-645C-73D9-E78873C71BC2}"/>
              </a:ext>
            </a:extLst>
          </p:cNvPr>
          <p:cNvSpPr/>
          <p:nvPr/>
        </p:nvSpPr>
        <p:spPr>
          <a:xfrm>
            <a:off x="8715883" y="4886174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D01BA-5456-6BB8-43E2-016E281157AF}"/>
                  </a:ext>
                </a:extLst>
              </p:cNvPr>
              <p:cNvSpPr txBox="1"/>
              <p:nvPr/>
            </p:nvSpPr>
            <p:spPr>
              <a:xfrm>
                <a:off x="8245655" y="3293081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𝑐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8D01BA-5456-6BB8-43E2-016E28115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655" y="3293081"/>
                <a:ext cx="153002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2A9CEB7-7F9B-5D03-9310-16302FA060B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6391664" y="3660007"/>
            <a:ext cx="2324219" cy="43373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F970C8-7FCD-FED5-B6B5-959165EC0D78}"/>
                  </a:ext>
                </a:extLst>
              </p:cNvPr>
              <p:cNvSpPr txBox="1"/>
              <p:nvPr/>
            </p:nvSpPr>
            <p:spPr>
              <a:xfrm>
                <a:off x="2332008" y="4895170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F970C8-7FCD-FED5-B6B5-959165EC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08" y="4895170"/>
                <a:ext cx="400577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8BDE022-8BF6-50B2-7A01-0B4E7EE3C5D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1663" y="4093741"/>
            <a:ext cx="2324220" cy="5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B398018-20F0-11A9-541E-12FAC082FFDF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391663" y="4093741"/>
            <a:ext cx="2324220" cy="1509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96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8EDB9-E2B1-77AC-0863-88009C55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EE8DB6-AD21-1ACC-20BC-C1BAEF0C60DF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FBD390C-7557-4383-A0E6-3615DDF780BA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9D94D1-7ADC-18AB-242E-E2D7F853BC8B}"/>
                  </a:ext>
                </a:extLst>
              </p:cNvPr>
              <p:cNvSpPr txBox="1"/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When the model predicts, represents influence of the channel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If weight is large value, channel helps with object localization / visualization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9D94D1-7ADC-18AB-242E-E2D7F853B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blipFill>
                <a:blip r:embed="rId3"/>
                <a:stretch>
                  <a:fillRect l="-520" b="-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그룹 56">
            <a:extLst>
              <a:ext uri="{FF2B5EF4-FFF2-40B4-BE49-F238E27FC236}">
                <a16:creationId xmlns:a16="http://schemas.microsoft.com/office/drawing/2014/main" id="{468992D2-4FCA-249A-90FE-6F8732C31DA1}"/>
              </a:ext>
            </a:extLst>
          </p:cNvPr>
          <p:cNvGrpSpPr/>
          <p:nvPr/>
        </p:nvGrpSpPr>
        <p:grpSpPr>
          <a:xfrm>
            <a:off x="-860263" y="3182490"/>
            <a:ext cx="12034195" cy="3151630"/>
            <a:chOff x="-860263" y="3182490"/>
            <a:chExt cx="12034195" cy="315163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214407-BD70-7499-8FAA-6094C6110D9C}"/>
                </a:ext>
              </a:extLst>
            </p:cNvPr>
            <p:cNvSpPr txBox="1"/>
            <p:nvPr/>
          </p:nvSpPr>
          <p:spPr>
            <a:xfrm>
              <a:off x="6495180" y="3182490"/>
              <a:ext cx="694891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-10</a:t>
              </a:r>
              <a:endParaRPr lang="ko-KR" altLang="en-US" sz="2000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FC04DC-EA11-D0E7-1CCA-AE7C3B63ACEF}"/>
                </a:ext>
              </a:extLst>
            </p:cNvPr>
            <p:cNvSpPr txBox="1"/>
            <p:nvPr/>
          </p:nvSpPr>
          <p:spPr>
            <a:xfrm>
              <a:off x="6506559" y="4851271"/>
              <a:ext cx="694891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0B89F7-D1B2-85BA-62DA-B8C79F350071}"/>
                </a:ext>
              </a:extLst>
            </p:cNvPr>
            <p:cNvSpPr txBox="1"/>
            <p:nvPr/>
          </p:nvSpPr>
          <p:spPr>
            <a:xfrm>
              <a:off x="6495179" y="4038951"/>
              <a:ext cx="694891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E68ED9E-B5D5-3D1E-4616-9BA9B2439C73}"/>
                    </a:ext>
                  </a:extLst>
                </p:cNvPr>
                <p:cNvSpPr txBox="1"/>
                <p:nvPr/>
              </p:nvSpPr>
              <p:spPr>
                <a:xfrm>
                  <a:off x="9643907" y="3775341"/>
                  <a:ext cx="1530025" cy="495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2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Cat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E68ED9E-B5D5-3D1E-4616-9BA9B2439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907" y="3775341"/>
                  <a:ext cx="1530025" cy="495136"/>
                </a:xfrm>
                <a:prstGeom prst="rect">
                  <a:avLst/>
                </a:prstGeom>
                <a:blipFill>
                  <a:blip r:embed="rId4"/>
                  <a:stretch>
                    <a:fillRect l="-3984" b="-195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CB64951-6001-E2CD-7DDC-EDFA518B58C8}"/>
                </a:ext>
              </a:extLst>
            </p:cNvPr>
            <p:cNvSpPr txBox="1"/>
            <p:nvPr/>
          </p:nvSpPr>
          <p:spPr>
            <a:xfrm>
              <a:off x="9643906" y="4886174"/>
              <a:ext cx="1530025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Dog</a:t>
              </a:r>
              <a:endParaRPr lang="ko-KR" altLang="en-US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8A3A0B0B-8D82-B601-D2FA-428D98B024DC}"/>
                </a:ext>
              </a:extLst>
            </p:cNvPr>
            <p:cNvSpPr/>
            <p:nvPr/>
          </p:nvSpPr>
          <p:spPr>
            <a:xfrm>
              <a:off x="2107258" y="3262586"/>
              <a:ext cx="1665170" cy="2146434"/>
            </a:xfrm>
            <a:prstGeom prst="cube">
              <a:avLst>
                <a:gd name="adj" fmla="val 3035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A16FAAD-0E66-DF26-B21E-4B6CF20FE0DD}"/>
                </a:ext>
              </a:extLst>
            </p:cNvPr>
            <p:cNvSpPr/>
            <p:nvPr/>
          </p:nvSpPr>
          <p:spPr>
            <a:xfrm>
              <a:off x="1865023" y="3434237"/>
              <a:ext cx="1665170" cy="2146434"/>
            </a:xfrm>
            <a:prstGeom prst="cube">
              <a:avLst>
                <a:gd name="adj" fmla="val 303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7840986C-E000-7858-CCCB-07C7B03C0F37}"/>
                </a:ext>
              </a:extLst>
            </p:cNvPr>
            <p:cNvSpPr/>
            <p:nvPr/>
          </p:nvSpPr>
          <p:spPr>
            <a:xfrm>
              <a:off x="1561293" y="3674868"/>
              <a:ext cx="1665170" cy="2146434"/>
            </a:xfrm>
            <a:prstGeom prst="cube">
              <a:avLst>
                <a:gd name="adj" fmla="val 3035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1D41C2-4B73-3DC4-45BB-E8EA47F14241}"/>
                    </a:ext>
                  </a:extLst>
                </p:cNvPr>
                <p:cNvSpPr txBox="1"/>
                <p:nvPr/>
              </p:nvSpPr>
              <p:spPr>
                <a:xfrm>
                  <a:off x="1561293" y="5780122"/>
                  <a:ext cx="400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=1</m:t>
                        </m:r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B1D41C2-4B73-3DC4-45BB-E8EA47F14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293" y="5780122"/>
                  <a:ext cx="4005775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EBAB6A-91B8-1DCB-D69A-BEB9F83E201A}"/>
                    </a:ext>
                  </a:extLst>
                </p:cNvPr>
                <p:cNvSpPr txBox="1"/>
                <p:nvPr/>
              </p:nvSpPr>
              <p:spPr>
                <a:xfrm>
                  <a:off x="1924851" y="5387629"/>
                  <a:ext cx="400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=2</m:t>
                        </m:r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4EBAB6A-91B8-1DCB-D69A-BEB9F83E20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51" y="5387629"/>
                  <a:ext cx="4005775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B44474-C570-BE78-E190-6D34061590FF}"/>
                    </a:ext>
                  </a:extLst>
                </p:cNvPr>
                <p:cNvSpPr txBox="1"/>
                <p:nvPr/>
              </p:nvSpPr>
              <p:spPr>
                <a:xfrm>
                  <a:off x="-860263" y="5757638"/>
                  <a:ext cx="400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=1)</m:t>
                        </m:r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7B44474-C570-BE78-E190-6D3406159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860263" y="5757638"/>
                  <a:ext cx="4005775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액자 45">
              <a:extLst>
                <a:ext uri="{FF2B5EF4-FFF2-40B4-BE49-F238E27FC236}">
                  <a16:creationId xmlns:a16="http://schemas.microsoft.com/office/drawing/2014/main" id="{5C9B0DEC-5931-FF59-60E9-70FA94B02165}"/>
                </a:ext>
              </a:extLst>
            </p:cNvPr>
            <p:cNvSpPr/>
            <p:nvPr/>
          </p:nvSpPr>
          <p:spPr>
            <a:xfrm>
              <a:off x="1561293" y="5556590"/>
              <a:ext cx="296510" cy="260953"/>
            </a:xfrm>
            <a:prstGeom prst="fram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718C3A4-EDCE-0ED1-D3B3-5DB643593126}"/>
                </a:ext>
              </a:extLst>
            </p:cNvPr>
            <p:cNvSpPr/>
            <p:nvPr/>
          </p:nvSpPr>
          <p:spPr>
            <a:xfrm>
              <a:off x="5870798" y="5341872"/>
              <a:ext cx="520866" cy="553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C9B8DFD-A0F8-B07C-AAC1-F1637C985882}"/>
                </a:ext>
              </a:extLst>
            </p:cNvPr>
            <p:cNvSpPr/>
            <p:nvPr/>
          </p:nvSpPr>
          <p:spPr>
            <a:xfrm>
              <a:off x="5870798" y="4362440"/>
              <a:ext cx="520866" cy="5539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712FD0-BD4C-5C14-EF3D-53F41D732914}"/>
                </a:ext>
              </a:extLst>
            </p:cNvPr>
            <p:cNvSpPr/>
            <p:nvPr/>
          </p:nvSpPr>
          <p:spPr>
            <a:xfrm>
              <a:off x="5870798" y="3383008"/>
              <a:ext cx="520866" cy="5539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-1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0C40109-62D7-3598-DB34-3415025C405D}"/>
                </a:ext>
              </a:extLst>
            </p:cNvPr>
            <p:cNvSpPr/>
            <p:nvPr/>
          </p:nvSpPr>
          <p:spPr>
            <a:xfrm>
              <a:off x="8715883" y="3816742"/>
              <a:ext cx="520866" cy="55399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7FE8F848-27A9-C5DC-350F-98E5C4E792DF}"/>
                </a:ext>
              </a:extLst>
            </p:cNvPr>
            <p:cNvSpPr/>
            <p:nvPr/>
          </p:nvSpPr>
          <p:spPr>
            <a:xfrm>
              <a:off x="8715883" y="4886174"/>
              <a:ext cx="520866" cy="55399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C226194-3E0F-B757-95CA-5FF61888CFDA}"/>
                    </a:ext>
                  </a:extLst>
                </p:cNvPr>
                <p:cNvSpPr txBox="1"/>
                <p:nvPr/>
              </p:nvSpPr>
              <p:spPr>
                <a:xfrm>
                  <a:off x="8245655" y="3293081"/>
                  <a:ext cx="153002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C226194-3E0F-B757-95CA-5FF61888C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5655" y="3293081"/>
                  <a:ext cx="1530025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6076EE-EC75-CDE8-F0C9-3002956A6D1D}"/>
                    </a:ext>
                  </a:extLst>
                </p:cNvPr>
                <p:cNvSpPr txBox="1"/>
                <p:nvPr/>
              </p:nvSpPr>
              <p:spPr>
                <a:xfrm>
                  <a:off x="2332008" y="4895170"/>
                  <a:ext cx="400577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=3</m:t>
                        </m:r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36076EE-EC75-CDE8-F0C9-3002956A6D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2008" y="4895170"/>
                  <a:ext cx="4005775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6F1E509-CCF5-3DF8-60CD-FDFC51EC49F7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6391663" y="4093741"/>
              <a:ext cx="2324220" cy="565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988FDA4-8D31-807E-1018-6851D291CE74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6391663" y="4093741"/>
              <a:ext cx="2324220" cy="1509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F5A759-CC18-284C-5F31-6EA4CC07551E}"/>
              </a:ext>
            </a:extLst>
          </p:cNvPr>
          <p:cNvCxnSpPr/>
          <p:nvPr/>
        </p:nvCxnSpPr>
        <p:spPr>
          <a:xfrm>
            <a:off x="6391664" y="3660007"/>
            <a:ext cx="2324219" cy="43373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83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7EF94-840A-BA86-8CC2-6418C6E59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A5783F-7830-ED1A-1B64-154F3F01248C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9101BA3-A65B-84A1-8A0A-F0C0665D7BD9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F965E-5FB2-56C2-AE43-05D449F93C96}"/>
              </a:ext>
            </a:extLst>
          </p:cNvPr>
          <p:cNvSpPr txBox="1"/>
          <p:nvPr/>
        </p:nvSpPr>
        <p:spPr>
          <a:xfrm>
            <a:off x="817880" y="1330960"/>
            <a:ext cx="10556240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Due to the sequential combination of the feature map, GAP, and weight, weight indicate the importance of the feature map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066B2F-785F-3D45-AC5E-C5798110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373" y="2338154"/>
            <a:ext cx="8751253" cy="404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88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380FC-C989-8917-8B33-5C0E77F3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4EC1CF4-7E33-0220-361F-7DE245FC87DC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C091363-F5C0-B207-B33B-2D20C1188A50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ECFEB-E1DC-500A-A3AF-1F1900F1B383}"/>
                  </a:ext>
                </a:extLst>
              </p:cNvPr>
              <p:cNvSpPr txBox="1"/>
              <p:nvPr/>
            </p:nvSpPr>
            <p:spPr>
              <a:xfrm>
                <a:off x="817880" y="1330960"/>
                <a:ext cx="10556240" cy="23417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Weights (influence of the channel): large positive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visualize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𝑦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pixel location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𝑡h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channel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class label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feature map</a:t>
                </a: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8ECFEB-E1DC-500A-A3AF-1F1900F1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30960"/>
                <a:ext cx="10556240" cy="2341795"/>
              </a:xfrm>
              <a:prstGeom prst="rect">
                <a:avLst/>
              </a:prstGeom>
              <a:blipFill>
                <a:blip r:embed="rId3"/>
                <a:stretch>
                  <a:fillRect l="-520" b="-36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A6F9910-24D9-2207-310E-E960FC364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634" y="3138585"/>
            <a:ext cx="6732174" cy="31084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51E569-B3A6-3DC6-B6A4-EB0258E58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1158" y="2084099"/>
            <a:ext cx="2724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6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5415-7CCA-986B-BE82-2A464F32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54F443-6875-C6CF-27ED-B963FCA8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85" y="4458026"/>
            <a:ext cx="3827977" cy="1685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11055E-54D4-E823-DA7F-C9A2CA72F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7978" y="4723371"/>
            <a:ext cx="3627020" cy="12820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D8BC4E9-A4FB-3F05-8D35-827994682AF5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D434DA7-BE37-5140-B222-10E45D76AD28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0B2BF0-E587-132C-608A-0A37781BF946}"/>
                  </a:ext>
                </a:extLst>
              </p:cNvPr>
              <p:cNvSpPr txBox="1"/>
              <p:nvPr/>
            </p:nvSpPr>
            <p:spPr>
              <a:xfrm>
                <a:off x="970280" y="3429000"/>
                <a:ext cx="10556240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0B2BF0-E587-132C-608A-0A37781BF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3429000"/>
                <a:ext cx="10556240" cy="954685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62EBC7-B14A-0356-642C-7DC468D6C689}"/>
              </a:ext>
            </a:extLst>
          </p:cNvPr>
          <p:cNvSpPr txBox="1"/>
          <p:nvPr/>
        </p:nvSpPr>
        <p:spPr>
          <a:xfrm>
            <a:off x="970280" y="1214387"/>
            <a:ext cx="10556240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Limitation of CAM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 structure is constrained 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AFF544-4A43-ED05-8C94-97E1BEBB2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9158" y="1103075"/>
            <a:ext cx="4617380" cy="21319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CBC689-9893-E4A0-8BE5-EF0312119C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602" y="5021510"/>
            <a:ext cx="2724150" cy="685800"/>
          </a:xfrm>
          <a:prstGeom prst="rect">
            <a:avLst/>
          </a:prstGeom>
        </p:spPr>
      </p:pic>
      <p:pic>
        <p:nvPicPr>
          <p:cNvPr id="7170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96A152B7-A601-6013-AE34-8ABEBC5AE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312" y="4957813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20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FA99E-6A5F-C21E-EEA2-2AFAAE78A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025C46-23DD-FA94-A2CC-3DB1D0BC32C4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30C5CB9-3982-7278-6F10-C54A71FA027F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9CAA8-EB74-FCB9-D4D1-A3B8164A07DD}"/>
              </a:ext>
            </a:extLst>
          </p:cNvPr>
          <p:cNvSpPr txBox="1"/>
          <p:nvPr/>
        </p:nvSpPr>
        <p:spPr>
          <a:xfrm>
            <a:off x="970280" y="1214387"/>
            <a:ext cx="10556240" cy="280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Gradient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degree to which class predictions change </a:t>
            </a:r>
            <a:b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as the value of feature map changes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When the model predicts, represents influence of the channel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5AC295-34DC-A808-51B2-F9302C80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265" y="1207379"/>
            <a:ext cx="3197255" cy="1407680"/>
          </a:xfrm>
          <a:prstGeom prst="rect">
            <a:avLst/>
          </a:prstGeom>
        </p:spPr>
      </p:pic>
      <p:sp>
        <p:nvSpPr>
          <p:cNvPr id="7" name="정육면체 6">
            <a:extLst>
              <a:ext uri="{FF2B5EF4-FFF2-40B4-BE49-F238E27FC236}">
                <a16:creationId xmlns:a16="http://schemas.microsoft.com/office/drawing/2014/main" id="{A0B3E30F-EA76-E180-4984-23B466C61BA7}"/>
              </a:ext>
            </a:extLst>
          </p:cNvPr>
          <p:cNvSpPr/>
          <p:nvPr/>
        </p:nvSpPr>
        <p:spPr>
          <a:xfrm>
            <a:off x="3771934" y="3454460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4D092CDD-7797-CB52-9EE7-5767181F7F49}"/>
              </a:ext>
            </a:extLst>
          </p:cNvPr>
          <p:cNvSpPr/>
          <p:nvPr/>
        </p:nvSpPr>
        <p:spPr>
          <a:xfrm>
            <a:off x="3529699" y="3626111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3C2279F4-6A5E-CD45-13E3-38E3BBA8E715}"/>
              </a:ext>
            </a:extLst>
          </p:cNvPr>
          <p:cNvSpPr/>
          <p:nvPr/>
        </p:nvSpPr>
        <p:spPr>
          <a:xfrm>
            <a:off x="3225969" y="3866742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74B1CB-E651-8712-D9E5-E68F647B86F1}"/>
                  </a:ext>
                </a:extLst>
              </p:cNvPr>
              <p:cNvSpPr txBox="1"/>
              <p:nvPr/>
            </p:nvSpPr>
            <p:spPr>
              <a:xfrm>
                <a:off x="3225969" y="5971996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74B1CB-E651-8712-D9E5-E68F647B8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969" y="5971996"/>
                <a:ext cx="400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733AF-69A4-CD28-434A-208FA2D8E8B8}"/>
                  </a:ext>
                </a:extLst>
              </p:cNvPr>
              <p:cNvSpPr txBox="1"/>
              <p:nvPr/>
            </p:nvSpPr>
            <p:spPr>
              <a:xfrm>
                <a:off x="3589527" y="5579503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3B733AF-69A4-CD28-434A-208FA2D8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27" y="5579503"/>
                <a:ext cx="40057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C91122-CD84-9CFE-AD94-D00B2C56B80A}"/>
                  </a:ext>
                </a:extLst>
              </p:cNvPr>
              <p:cNvSpPr txBox="1"/>
              <p:nvPr/>
            </p:nvSpPr>
            <p:spPr>
              <a:xfrm>
                <a:off x="804413" y="5949512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C91122-CD84-9CFE-AD94-D00B2C56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13" y="5949512"/>
                <a:ext cx="400577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액자 17">
            <a:extLst>
              <a:ext uri="{FF2B5EF4-FFF2-40B4-BE49-F238E27FC236}">
                <a16:creationId xmlns:a16="http://schemas.microsoft.com/office/drawing/2014/main" id="{161D884C-E37C-BE74-F2A9-1AD27C731BB0}"/>
              </a:ext>
            </a:extLst>
          </p:cNvPr>
          <p:cNvSpPr/>
          <p:nvPr/>
        </p:nvSpPr>
        <p:spPr>
          <a:xfrm>
            <a:off x="3225969" y="5748464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4A5DD0-F3B9-0093-7EAD-1E10E8BF6385}"/>
                  </a:ext>
                </a:extLst>
              </p:cNvPr>
              <p:cNvSpPr txBox="1"/>
              <p:nvPr/>
            </p:nvSpPr>
            <p:spPr>
              <a:xfrm>
                <a:off x="3996684" y="5087044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B4A5DD0-F3B9-0093-7EAD-1E10E8BF6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684" y="5087044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32D662-34CD-0441-685B-733B47BA90EA}"/>
                  </a:ext>
                </a:extLst>
              </p:cNvPr>
              <p:cNvSpPr txBox="1"/>
              <p:nvPr/>
            </p:nvSpPr>
            <p:spPr>
              <a:xfrm>
                <a:off x="-1028805" y="4546150"/>
                <a:ext cx="6102416" cy="588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,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532D662-34CD-0441-685B-733B47BA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8805" y="4546150"/>
                <a:ext cx="6102416" cy="5881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F6774-3EBB-5FD3-C6FA-219E056F7B91}"/>
                  </a:ext>
                </a:extLst>
              </p:cNvPr>
              <p:cNvSpPr txBox="1"/>
              <p:nvPr/>
            </p:nvSpPr>
            <p:spPr>
              <a:xfrm>
                <a:off x="9715779" y="3950751"/>
                <a:ext cx="1530025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=1)</m:t>
                    </m:r>
                  </m:oMath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C5F6774-3EBB-5FD3-C6FA-219E056F7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779" y="3950751"/>
                <a:ext cx="1530025" cy="495136"/>
              </a:xfrm>
              <a:prstGeom prst="rect">
                <a:avLst/>
              </a:prstGeom>
              <a:blipFill>
                <a:blip r:embed="rId9"/>
                <a:stretch>
                  <a:fillRect l="-4382" b="-20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63BE883-0174-61F9-719E-670AC6248836}"/>
              </a:ext>
            </a:extLst>
          </p:cNvPr>
          <p:cNvSpPr txBox="1"/>
          <p:nvPr/>
        </p:nvSpPr>
        <p:spPr>
          <a:xfrm>
            <a:off x="9715778" y="5061584"/>
            <a:ext cx="15300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901CA48-D8FB-51EA-7A71-906138AA5BF7}"/>
              </a:ext>
            </a:extLst>
          </p:cNvPr>
          <p:cNvSpPr/>
          <p:nvPr/>
        </p:nvSpPr>
        <p:spPr>
          <a:xfrm>
            <a:off x="8787755" y="3992152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86AD87B-AB7D-B063-77C7-BF93D6D3A7A7}"/>
              </a:ext>
            </a:extLst>
          </p:cNvPr>
          <p:cNvSpPr/>
          <p:nvPr/>
        </p:nvSpPr>
        <p:spPr>
          <a:xfrm>
            <a:off x="8787755" y="5061584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B56DB8-27BF-4DD8-F416-E01736F85E54}"/>
                  </a:ext>
                </a:extLst>
              </p:cNvPr>
              <p:cNvSpPr txBox="1"/>
              <p:nvPr/>
            </p:nvSpPr>
            <p:spPr>
              <a:xfrm>
                <a:off x="8283175" y="3412666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AB56DB8-27BF-4DD8-F416-E01736F85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175" y="3412666"/>
                <a:ext cx="153002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73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113A0-3D2C-7116-AF8E-F7EDBCCDD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F5DDFE-74BF-020D-BB9F-E40980477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895" y="2767684"/>
            <a:ext cx="3827977" cy="16853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BB4648-7688-1C8E-DF41-8471005A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75" y="4662060"/>
            <a:ext cx="3627020" cy="128207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6B635B4-F763-509F-3DCE-4C9AD186D9DC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8ED018-13BD-5FDE-55B2-2557802FF0CC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893956-14C2-D82E-0A4D-C9C2B7ED6492}"/>
                  </a:ext>
                </a:extLst>
              </p:cNvPr>
              <p:cNvSpPr txBox="1"/>
              <p:nvPr/>
            </p:nvSpPr>
            <p:spPr>
              <a:xfrm>
                <a:off x="970280" y="1432429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No limitations on the model architecture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893956-14C2-D82E-0A4D-C9C2B7ED6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432429"/>
                <a:ext cx="10556240" cy="141635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A62ABB2C-7D14-0652-856D-8F723265D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175" y="3326503"/>
            <a:ext cx="2724150" cy="685800"/>
          </a:xfrm>
          <a:prstGeom prst="rect">
            <a:avLst/>
          </a:prstGeom>
        </p:spPr>
      </p:pic>
      <p:pic>
        <p:nvPicPr>
          <p:cNvPr id="7170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3AF660CF-9704-7953-248F-F13C67E7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117" y="3255898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02A199-997D-7085-86E8-FEE881E0E60D}"/>
                  </a:ext>
                </a:extLst>
              </p:cNvPr>
              <p:cNvSpPr txBox="1"/>
              <p:nvPr/>
            </p:nvSpPr>
            <p:spPr>
              <a:xfrm>
                <a:off x="1283435" y="3270818"/>
                <a:ext cx="105562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≡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02A199-997D-7085-86E8-FEE881E0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435" y="3270818"/>
                <a:ext cx="105562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445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DCC1D-B82F-295A-3F34-BD731C055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5791753-8129-975A-BF90-B60A377964A2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5FE1BEC-1CBD-7D49-84D5-B0B079F5BD6C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32D52E-AA29-7C12-338F-8A11C5E2CDC5}"/>
                  </a:ext>
                </a:extLst>
              </p:cNvPr>
              <p:cNvSpPr txBox="1"/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832D52E-AA29-7C12-338F-8A11C5E2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blipFill>
                <a:blip r:embed="rId3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AB525958-F41A-E12C-1778-A8732EDF3153}"/>
              </a:ext>
            </a:extLst>
          </p:cNvPr>
          <p:cNvGrpSpPr/>
          <p:nvPr/>
        </p:nvGrpSpPr>
        <p:grpSpPr>
          <a:xfrm>
            <a:off x="-1227477" y="1651377"/>
            <a:ext cx="10556240" cy="1685373"/>
            <a:chOff x="-747496" y="1879189"/>
            <a:chExt cx="10556240" cy="168537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EB36DD7-7C8B-07C9-D670-997A53BEE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7714" y="1879189"/>
              <a:ext cx="3827977" cy="1685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6E24B2-55D6-D666-4E46-D80BAA6CAC4B}"/>
                    </a:ext>
                  </a:extLst>
                </p:cNvPr>
                <p:cNvSpPr txBox="1"/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≡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6E24B2-55D6-D666-4E46-D80BAA6CA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59907B-04ED-26F6-F2F4-E1B08916729E}"/>
                  </a:ext>
                </a:extLst>
              </p:cNvPr>
              <p:cNvSpPr txBox="1"/>
              <p:nvPr/>
            </p:nvSpPr>
            <p:spPr>
              <a:xfrm>
                <a:off x="6436029" y="3699263"/>
                <a:ext cx="5934408" cy="215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859907B-04ED-26F6-F2F4-E1B08916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029" y="3699263"/>
                <a:ext cx="5934408" cy="2151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정육면체 10">
            <a:extLst>
              <a:ext uri="{FF2B5EF4-FFF2-40B4-BE49-F238E27FC236}">
                <a16:creationId xmlns:a16="http://schemas.microsoft.com/office/drawing/2014/main" id="{A0B1A64F-BEA5-FB81-56DF-9E4327A98139}"/>
              </a:ext>
            </a:extLst>
          </p:cNvPr>
          <p:cNvSpPr/>
          <p:nvPr/>
        </p:nvSpPr>
        <p:spPr>
          <a:xfrm>
            <a:off x="2072027" y="3814717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8E2A2BC8-5B65-8E43-098C-031E107DD02C}"/>
              </a:ext>
            </a:extLst>
          </p:cNvPr>
          <p:cNvSpPr/>
          <p:nvPr/>
        </p:nvSpPr>
        <p:spPr>
          <a:xfrm>
            <a:off x="1829792" y="3986368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정육면체 14">
            <a:extLst>
              <a:ext uri="{FF2B5EF4-FFF2-40B4-BE49-F238E27FC236}">
                <a16:creationId xmlns:a16="http://schemas.microsoft.com/office/drawing/2014/main" id="{515D487E-9AB3-4101-069B-EBA2A852ABF9}"/>
              </a:ext>
            </a:extLst>
          </p:cNvPr>
          <p:cNvSpPr/>
          <p:nvPr/>
        </p:nvSpPr>
        <p:spPr>
          <a:xfrm>
            <a:off x="1526062" y="4226999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FBC620-8375-3C96-1013-617BDEBC631D}"/>
                  </a:ext>
                </a:extLst>
              </p:cNvPr>
              <p:cNvSpPr txBox="1"/>
              <p:nvPr/>
            </p:nvSpPr>
            <p:spPr>
              <a:xfrm>
                <a:off x="1526062" y="6332253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FBC620-8375-3C96-1013-617BDEBC6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062" y="6332253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AAA5F8-7A16-7B63-EC7C-D63DE751CC51}"/>
                  </a:ext>
                </a:extLst>
              </p:cNvPr>
              <p:cNvSpPr txBox="1"/>
              <p:nvPr/>
            </p:nvSpPr>
            <p:spPr>
              <a:xfrm>
                <a:off x="1889620" y="5939760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EAAA5F8-7A16-7B63-EC7C-D63DE751C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620" y="5939760"/>
                <a:ext cx="400577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E5FC2F-29DC-713B-E018-08B726C953E4}"/>
                  </a:ext>
                </a:extLst>
              </p:cNvPr>
              <p:cNvSpPr txBox="1"/>
              <p:nvPr/>
            </p:nvSpPr>
            <p:spPr>
              <a:xfrm>
                <a:off x="-895494" y="6309769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BE5FC2F-29DC-713B-E018-08B726C95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95494" y="6309769"/>
                <a:ext cx="4005775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액자 18">
            <a:extLst>
              <a:ext uri="{FF2B5EF4-FFF2-40B4-BE49-F238E27FC236}">
                <a16:creationId xmlns:a16="http://schemas.microsoft.com/office/drawing/2014/main" id="{A49C1389-6602-6DA1-CFEB-C861D8CB5B3A}"/>
              </a:ext>
            </a:extLst>
          </p:cNvPr>
          <p:cNvSpPr/>
          <p:nvPr/>
        </p:nvSpPr>
        <p:spPr>
          <a:xfrm>
            <a:off x="1526062" y="6108721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43A145E-4BFB-FD29-FAFB-B534CA0545CA}"/>
              </a:ext>
            </a:extLst>
          </p:cNvPr>
          <p:cNvSpPr/>
          <p:nvPr/>
        </p:nvSpPr>
        <p:spPr>
          <a:xfrm>
            <a:off x="5835567" y="5894003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CACA90E-7EC4-24C1-FDB8-4F5781DAC2E7}"/>
              </a:ext>
            </a:extLst>
          </p:cNvPr>
          <p:cNvSpPr/>
          <p:nvPr/>
        </p:nvSpPr>
        <p:spPr>
          <a:xfrm>
            <a:off x="5835567" y="4914571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0D974E-CC5A-4523-F9C0-313C642925D3}"/>
              </a:ext>
            </a:extLst>
          </p:cNvPr>
          <p:cNvSpPr/>
          <p:nvPr/>
        </p:nvSpPr>
        <p:spPr>
          <a:xfrm>
            <a:off x="5835567" y="3935139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EA6A07-0737-8DA3-2E5D-F7E6982F3F68}"/>
                  </a:ext>
                </a:extLst>
              </p:cNvPr>
              <p:cNvSpPr txBox="1"/>
              <p:nvPr/>
            </p:nvSpPr>
            <p:spPr>
              <a:xfrm>
                <a:off x="2253178" y="5492979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EA6A07-0737-8DA3-2E5D-F7E6982F3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178" y="5492979"/>
                <a:ext cx="400577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4F65D-5F4A-6C94-0C7B-5B5B413F5ED5}"/>
                  </a:ext>
                </a:extLst>
              </p:cNvPr>
              <p:cNvSpPr txBox="1"/>
              <p:nvPr/>
            </p:nvSpPr>
            <p:spPr>
              <a:xfrm>
                <a:off x="3389229" y="3376445"/>
                <a:ext cx="5934408" cy="56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8D4F65D-5F4A-6C94-0C7B-5B5B413F5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229" y="3376445"/>
                <a:ext cx="5934408" cy="5622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C5A9F-2ACB-E8B3-00F3-946D27D25BEE}"/>
                  </a:ext>
                </a:extLst>
              </p:cNvPr>
              <p:cNvSpPr txBox="1"/>
              <p:nvPr/>
            </p:nvSpPr>
            <p:spPr>
              <a:xfrm>
                <a:off x="-146596" y="3199478"/>
                <a:ext cx="6102416" cy="588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d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,</m:t>
                          </m:r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𝑦</m:t>
                          </m:r>
                        </m:e>
                      </m:d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EC5A9F-2ACB-E8B3-00F3-946D27D25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6596" y="3199478"/>
                <a:ext cx="6102416" cy="5881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852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29688-24C0-AF89-4D08-BE243775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0E320B8-96CF-AC32-E32F-E9DBCC03C017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E045097-19EB-694E-9412-137ADF048902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E587F-DC30-2C1D-590C-75EE38457614}"/>
                  </a:ext>
                </a:extLst>
              </p:cNvPr>
              <p:cNvSpPr txBox="1"/>
              <p:nvPr/>
            </p:nvSpPr>
            <p:spPr>
              <a:xfrm>
                <a:off x="-1227477" y="3643125"/>
                <a:ext cx="5934408" cy="215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E587F-DC30-2C1D-590C-75EE38457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7477" y="3643125"/>
                <a:ext cx="5934408" cy="2151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5416B-ABD0-E6EE-3DD9-C75D73FD6BC5}"/>
                  </a:ext>
                </a:extLst>
              </p:cNvPr>
              <p:cNvSpPr txBox="1"/>
              <p:nvPr/>
            </p:nvSpPr>
            <p:spPr>
              <a:xfrm>
                <a:off x="1942699" y="4265733"/>
                <a:ext cx="5934408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75416B-ABD0-E6EE-3DD9-C75D73FD6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9" y="4265733"/>
                <a:ext cx="5934408" cy="1215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CA63D-3710-840C-D525-0CA13785FB74}"/>
                  </a:ext>
                </a:extLst>
              </p:cNvPr>
              <p:cNvSpPr txBox="1"/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CA63D-3710-840C-D525-0CA13785F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1ADC87-A320-7B99-FC9B-CF216FBADB10}"/>
              </a:ext>
            </a:extLst>
          </p:cNvPr>
          <p:cNvGrpSpPr/>
          <p:nvPr/>
        </p:nvGrpSpPr>
        <p:grpSpPr>
          <a:xfrm>
            <a:off x="-1227477" y="1651377"/>
            <a:ext cx="10556240" cy="1685373"/>
            <a:chOff x="-747496" y="1879189"/>
            <a:chExt cx="10556240" cy="16853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7063826-C916-77AD-3A63-5D12C3CC8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7714" y="1879189"/>
              <a:ext cx="3827977" cy="1685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3D2119-E8A8-FFE7-3E33-653E62390F7D}"/>
                    </a:ext>
                  </a:extLst>
                </p:cNvPr>
                <p:cNvSpPr txBox="1"/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≡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3D2119-E8A8-FFE7-3E33-653E62390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DA724DBD-B879-C9F0-CDDD-269980516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48" y="4698219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743114-068B-34E2-C947-5D68294B6EC5}"/>
                  </a:ext>
                </a:extLst>
              </p:cNvPr>
              <p:cNvSpPr txBox="1"/>
              <p:nvPr/>
            </p:nvSpPr>
            <p:spPr>
              <a:xfrm>
                <a:off x="1942699" y="5370353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B743114-068B-34E2-C947-5D68294B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9" y="5370353"/>
                <a:ext cx="5934408" cy="126585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1" name="TextBox 7180">
                <a:extLst>
                  <a:ext uri="{FF2B5EF4-FFF2-40B4-BE49-F238E27FC236}">
                    <a16:creationId xmlns:a16="http://schemas.microsoft.com/office/drawing/2014/main" id="{512FF8C8-D54D-FF18-F8E8-18B3282CBE35}"/>
                  </a:ext>
                </a:extLst>
              </p:cNvPr>
              <p:cNvSpPr txBox="1"/>
              <p:nvPr/>
            </p:nvSpPr>
            <p:spPr>
              <a:xfrm>
                <a:off x="10507576" y="4284727"/>
                <a:ext cx="1530025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=1)</m:t>
                    </m:r>
                  </m:oMath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1" name="TextBox 7180">
                <a:extLst>
                  <a:ext uri="{FF2B5EF4-FFF2-40B4-BE49-F238E27FC236}">
                    <a16:creationId xmlns:a16="http://schemas.microsoft.com/office/drawing/2014/main" id="{512FF8C8-D54D-FF18-F8E8-18B3282CB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576" y="4284727"/>
                <a:ext cx="1530025" cy="495136"/>
              </a:xfrm>
              <a:prstGeom prst="rect">
                <a:avLst/>
              </a:prstGeom>
              <a:blipFill>
                <a:blip r:embed="rId11"/>
                <a:stretch>
                  <a:fillRect l="-4382" b="-209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2" name="TextBox 7181">
            <a:extLst>
              <a:ext uri="{FF2B5EF4-FFF2-40B4-BE49-F238E27FC236}">
                <a16:creationId xmlns:a16="http://schemas.microsoft.com/office/drawing/2014/main" id="{EF741D9E-1221-923E-5AC7-CC46206811AC}"/>
              </a:ext>
            </a:extLst>
          </p:cNvPr>
          <p:cNvSpPr txBox="1"/>
          <p:nvPr/>
        </p:nvSpPr>
        <p:spPr>
          <a:xfrm>
            <a:off x="10507575" y="5395560"/>
            <a:ext cx="15300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83" name="타원 7182">
            <a:extLst>
              <a:ext uri="{FF2B5EF4-FFF2-40B4-BE49-F238E27FC236}">
                <a16:creationId xmlns:a16="http://schemas.microsoft.com/office/drawing/2014/main" id="{6B013AC6-15CF-9455-E11F-7B02EF228F1E}"/>
              </a:ext>
            </a:extLst>
          </p:cNvPr>
          <p:cNvSpPr/>
          <p:nvPr/>
        </p:nvSpPr>
        <p:spPr>
          <a:xfrm>
            <a:off x="6734467" y="5851258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4" name="타원 7183">
            <a:extLst>
              <a:ext uri="{FF2B5EF4-FFF2-40B4-BE49-F238E27FC236}">
                <a16:creationId xmlns:a16="http://schemas.microsoft.com/office/drawing/2014/main" id="{CDA04076-47AF-4383-840A-95E8360B9959}"/>
              </a:ext>
            </a:extLst>
          </p:cNvPr>
          <p:cNvSpPr/>
          <p:nvPr/>
        </p:nvSpPr>
        <p:spPr>
          <a:xfrm>
            <a:off x="6734467" y="4871826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타원 7184">
            <a:extLst>
              <a:ext uri="{FF2B5EF4-FFF2-40B4-BE49-F238E27FC236}">
                <a16:creationId xmlns:a16="http://schemas.microsoft.com/office/drawing/2014/main" id="{26C6E42E-481C-2E63-C210-1BEA695365F9}"/>
              </a:ext>
            </a:extLst>
          </p:cNvPr>
          <p:cNvSpPr/>
          <p:nvPr/>
        </p:nvSpPr>
        <p:spPr>
          <a:xfrm>
            <a:off x="6734467" y="3892394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타원 7185">
            <a:extLst>
              <a:ext uri="{FF2B5EF4-FFF2-40B4-BE49-F238E27FC236}">
                <a16:creationId xmlns:a16="http://schemas.microsoft.com/office/drawing/2014/main" id="{BA5AEBCB-314D-57E6-28B1-495866FA0C59}"/>
              </a:ext>
            </a:extLst>
          </p:cNvPr>
          <p:cNvSpPr/>
          <p:nvPr/>
        </p:nvSpPr>
        <p:spPr>
          <a:xfrm>
            <a:off x="9579552" y="4326128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7" name="타원 7186">
            <a:extLst>
              <a:ext uri="{FF2B5EF4-FFF2-40B4-BE49-F238E27FC236}">
                <a16:creationId xmlns:a16="http://schemas.microsoft.com/office/drawing/2014/main" id="{B1571D26-0DFD-D15C-9E92-85D395859AFD}"/>
              </a:ext>
            </a:extLst>
          </p:cNvPr>
          <p:cNvSpPr/>
          <p:nvPr/>
        </p:nvSpPr>
        <p:spPr>
          <a:xfrm>
            <a:off x="9579552" y="5395560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88" name="직선 화살표 연결선 7187">
            <a:extLst>
              <a:ext uri="{FF2B5EF4-FFF2-40B4-BE49-F238E27FC236}">
                <a16:creationId xmlns:a16="http://schemas.microsoft.com/office/drawing/2014/main" id="{D3308FF6-725C-CC72-AFF2-6E71B86B02D3}"/>
              </a:ext>
            </a:extLst>
          </p:cNvPr>
          <p:cNvCxnSpPr>
            <a:stCxn id="7185" idx="6"/>
            <a:endCxn id="7186" idx="2"/>
          </p:cNvCxnSpPr>
          <p:nvPr/>
        </p:nvCxnSpPr>
        <p:spPr>
          <a:xfrm>
            <a:off x="7255333" y="4169393"/>
            <a:ext cx="2324219" cy="43373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9" name="TextBox 7188">
                <a:extLst>
                  <a:ext uri="{FF2B5EF4-FFF2-40B4-BE49-F238E27FC236}">
                    <a16:creationId xmlns:a16="http://schemas.microsoft.com/office/drawing/2014/main" id="{2B08C5AE-C4E0-A595-3013-EA4DB9C7178C}"/>
                  </a:ext>
                </a:extLst>
              </p:cNvPr>
              <p:cNvSpPr txBox="1"/>
              <p:nvPr/>
            </p:nvSpPr>
            <p:spPr>
              <a:xfrm>
                <a:off x="7725561" y="3798209"/>
                <a:ext cx="1530025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9" name="TextBox 7188">
                <a:extLst>
                  <a:ext uri="{FF2B5EF4-FFF2-40B4-BE49-F238E27FC236}">
                    <a16:creationId xmlns:a16="http://schemas.microsoft.com/office/drawing/2014/main" id="{2B08C5AE-C4E0-A595-3013-EA4DB9C71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561" y="3798209"/>
                <a:ext cx="1530025" cy="5616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0" name="직선 화살표 연결선 7189">
            <a:extLst>
              <a:ext uri="{FF2B5EF4-FFF2-40B4-BE49-F238E27FC236}">
                <a16:creationId xmlns:a16="http://schemas.microsoft.com/office/drawing/2014/main" id="{CF6CA6C8-7182-E80B-133A-E21A3AB61573}"/>
              </a:ext>
            </a:extLst>
          </p:cNvPr>
          <p:cNvCxnSpPr>
            <a:cxnSpLocks/>
          </p:cNvCxnSpPr>
          <p:nvPr/>
        </p:nvCxnSpPr>
        <p:spPr>
          <a:xfrm flipV="1">
            <a:off x="7255333" y="4558412"/>
            <a:ext cx="2324220" cy="5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91" name="직선 화살표 연결선 7190">
            <a:extLst>
              <a:ext uri="{FF2B5EF4-FFF2-40B4-BE49-F238E27FC236}">
                <a16:creationId xmlns:a16="http://schemas.microsoft.com/office/drawing/2014/main" id="{A8B288A0-CA00-88C1-F262-8910E83E7A61}"/>
              </a:ext>
            </a:extLst>
          </p:cNvPr>
          <p:cNvCxnSpPr>
            <a:cxnSpLocks/>
            <a:endCxn id="7186" idx="2"/>
          </p:cNvCxnSpPr>
          <p:nvPr/>
        </p:nvCxnSpPr>
        <p:spPr>
          <a:xfrm flipV="1">
            <a:off x="7255333" y="4603127"/>
            <a:ext cx="2324219" cy="1471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2" name="TextBox 7191">
                <a:extLst>
                  <a:ext uri="{FF2B5EF4-FFF2-40B4-BE49-F238E27FC236}">
                    <a16:creationId xmlns:a16="http://schemas.microsoft.com/office/drawing/2014/main" id="{951EA7A9-496E-BAF3-9A45-9898E6DE7E91}"/>
                  </a:ext>
                </a:extLst>
              </p:cNvPr>
              <p:cNvSpPr txBox="1"/>
              <p:nvPr/>
            </p:nvSpPr>
            <p:spPr>
              <a:xfrm>
                <a:off x="7351509" y="4412071"/>
                <a:ext cx="1530025" cy="559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2" name="TextBox 7191">
                <a:extLst>
                  <a:ext uri="{FF2B5EF4-FFF2-40B4-BE49-F238E27FC236}">
                    <a16:creationId xmlns:a16="http://schemas.microsoft.com/office/drawing/2014/main" id="{951EA7A9-496E-BAF3-9A45-9898E6DE7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509" y="4412071"/>
                <a:ext cx="1530025" cy="55919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4F7ADAB3-2D04-CBD4-539A-0E764E87069B}"/>
                  </a:ext>
                </a:extLst>
              </p:cNvPr>
              <p:cNvSpPr txBox="1"/>
              <p:nvPr/>
            </p:nvSpPr>
            <p:spPr>
              <a:xfrm>
                <a:off x="7670709" y="5333600"/>
                <a:ext cx="1530025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3" name="TextBox 7192">
                <a:extLst>
                  <a:ext uri="{FF2B5EF4-FFF2-40B4-BE49-F238E27FC236}">
                    <a16:creationId xmlns:a16="http://schemas.microsoft.com/office/drawing/2014/main" id="{4F7ADAB3-2D04-CBD4-539A-0E764E870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09" y="5333600"/>
                <a:ext cx="1530025" cy="56162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F040209A-076A-07AE-8C65-411BB457B144}"/>
                  </a:ext>
                </a:extLst>
              </p:cNvPr>
              <p:cNvSpPr txBox="1"/>
              <p:nvPr/>
            </p:nvSpPr>
            <p:spPr>
              <a:xfrm>
                <a:off x="6261699" y="3843132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4" name="TextBox 7193">
                <a:extLst>
                  <a:ext uri="{FF2B5EF4-FFF2-40B4-BE49-F238E27FC236}">
                    <a16:creationId xmlns:a16="http://schemas.microsoft.com/office/drawing/2014/main" id="{F040209A-076A-07AE-8C65-411BB457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699" y="3843132"/>
                <a:ext cx="1530025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F21B7A0E-18FE-5BDF-BBBC-224706A0313C}"/>
                  </a:ext>
                </a:extLst>
              </p:cNvPr>
              <p:cNvSpPr txBox="1"/>
              <p:nvPr/>
            </p:nvSpPr>
            <p:spPr>
              <a:xfrm>
                <a:off x="6265810" y="4817971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F21B7A0E-18FE-5BDF-BBBC-224706A0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10" y="4817971"/>
                <a:ext cx="1530025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958E63DC-2390-2604-2DB7-14DF8D1C6109}"/>
                  </a:ext>
                </a:extLst>
              </p:cNvPr>
              <p:cNvSpPr txBox="1"/>
              <p:nvPr/>
            </p:nvSpPr>
            <p:spPr>
              <a:xfrm>
                <a:off x="6274588" y="5805792"/>
                <a:ext cx="15300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6" name="TextBox 7195">
                <a:extLst>
                  <a:ext uri="{FF2B5EF4-FFF2-40B4-BE49-F238E27FC236}">
                    <a16:creationId xmlns:a16="http://schemas.microsoft.com/office/drawing/2014/main" id="{958E63DC-2390-2604-2DB7-14DF8D1C6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588" y="5805792"/>
                <a:ext cx="153002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477ED0E9-D24B-8F35-05CD-18A2CA061045}"/>
                  </a:ext>
                </a:extLst>
              </p:cNvPr>
              <p:cNvSpPr txBox="1"/>
              <p:nvPr/>
            </p:nvSpPr>
            <p:spPr>
              <a:xfrm>
                <a:off x="7133214" y="3723515"/>
                <a:ext cx="5934408" cy="562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𝑦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7" name="TextBox 7196">
                <a:extLst>
                  <a:ext uri="{FF2B5EF4-FFF2-40B4-BE49-F238E27FC236}">
                    <a16:creationId xmlns:a16="http://schemas.microsoft.com/office/drawing/2014/main" id="{477ED0E9-D24B-8F35-05CD-18A2CA061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3214" y="3723515"/>
                <a:ext cx="5934408" cy="5622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27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FC38AE6-2AF4-6313-E785-3C3444B65A4F}"/>
              </a:ext>
            </a:extLst>
          </p:cNvPr>
          <p:cNvGrpSpPr/>
          <p:nvPr/>
        </p:nvGrpSpPr>
        <p:grpSpPr>
          <a:xfrm>
            <a:off x="9210040" y="1330960"/>
            <a:ext cx="2397760" cy="2320614"/>
            <a:chOff x="7985543" y="2474178"/>
            <a:chExt cx="3999547" cy="4353891"/>
          </a:xfrm>
        </p:grpSpPr>
        <p:pic>
          <p:nvPicPr>
            <p:cNvPr id="1030" name="Picture 6" descr="등호 수학 기호 - 무료 표지판개 아이콘">
              <a:extLst>
                <a:ext uri="{FF2B5EF4-FFF2-40B4-BE49-F238E27FC236}">
                  <a16:creationId xmlns:a16="http://schemas.microsoft.com/office/drawing/2014/main" id="{1EE68EDD-5459-0453-8161-7CA2946AAF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9706152" y="4202380"/>
              <a:ext cx="558331" cy="558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Deep learning - Free electronics icons">
              <a:extLst>
                <a:ext uri="{FF2B5EF4-FFF2-40B4-BE49-F238E27FC236}">
                  <a16:creationId xmlns:a16="http://schemas.microsoft.com/office/drawing/2014/main" id="{B8A67810-A883-99B7-FE45-3DCB7C496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6596" y="2474178"/>
              <a:ext cx="1497444" cy="1497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Dangers of the Black Box | Codecademy">
              <a:extLst>
                <a:ext uri="{FF2B5EF4-FFF2-40B4-BE49-F238E27FC236}">
                  <a16:creationId xmlns:a16="http://schemas.microsoft.com/office/drawing/2014/main" id="{4B426BAF-5F69-156C-E57A-7C2ECB632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543" y="4796553"/>
              <a:ext cx="3999547" cy="2031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510464-5056-EA85-EDF2-4814A9A55EFE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Issues on CNN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CF47E-0AB8-18F7-C3FB-76A7C86B1D30}"/>
              </a:ext>
            </a:extLst>
          </p:cNvPr>
          <p:cNvSpPr txBox="1"/>
          <p:nvPr/>
        </p:nvSpPr>
        <p:spPr>
          <a:xfrm>
            <a:off x="817880" y="1330960"/>
            <a:ext cx="10556240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Success in image deep learning since the appearance of CNN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However, CNN (or Deep learning) works as a black box 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7F604-C98F-0B0E-17B3-04C16B1F6D19}"/>
              </a:ext>
            </a:extLst>
          </p:cNvPr>
          <p:cNvSpPr txBox="1"/>
          <p:nvPr/>
        </p:nvSpPr>
        <p:spPr>
          <a:xfrm>
            <a:off x="817880" y="3617671"/>
            <a:ext cx="10556240" cy="14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Objective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Visualize what the model thinks is important when making predictions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Object localization only with class label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3D4DFE8-37EA-0F72-2C0D-03DF9A70C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067" y="4743756"/>
            <a:ext cx="2822893" cy="20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F759-0A62-F20C-4473-CE17CD658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390592D-25C2-6A48-418C-BE3D977FCC6F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DEE03A1-A104-AEFA-2397-4096FA2F174E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3F994D-CF56-66E1-2D25-07CC72D0D265}"/>
                  </a:ext>
                </a:extLst>
              </p:cNvPr>
              <p:cNvSpPr txBox="1"/>
              <p:nvPr/>
            </p:nvSpPr>
            <p:spPr>
              <a:xfrm>
                <a:off x="-1227477" y="3643125"/>
                <a:ext cx="5934408" cy="215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3F994D-CF56-66E1-2D25-07CC72D0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7477" y="3643125"/>
                <a:ext cx="5934408" cy="2151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B92BE-3F02-4789-A76F-F9D26E2769DD}"/>
                  </a:ext>
                </a:extLst>
              </p:cNvPr>
              <p:cNvSpPr txBox="1"/>
              <p:nvPr/>
            </p:nvSpPr>
            <p:spPr>
              <a:xfrm>
                <a:off x="1942699" y="4265733"/>
                <a:ext cx="5934408" cy="1215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B92BE-3F02-4789-A76F-F9D26E27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9" y="4265733"/>
                <a:ext cx="5934408" cy="1215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EADF51-988E-B06E-603E-F829BFF20169}"/>
                  </a:ext>
                </a:extLst>
              </p:cNvPr>
              <p:cNvSpPr txBox="1"/>
              <p:nvPr/>
            </p:nvSpPr>
            <p:spPr>
              <a:xfrm>
                <a:off x="4967839" y="4312861"/>
                <a:ext cx="5934408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𝑍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EADF51-988E-B06E-603E-F829BFF2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839" y="4312861"/>
                <a:ext cx="5934408" cy="11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A79C1-35AB-A6C8-48D4-C36E27FF8347}"/>
                  </a:ext>
                </a:extLst>
              </p:cNvPr>
              <p:cNvSpPr txBox="1"/>
              <p:nvPr/>
            </p:nvSpPr>
            <p:spPr>
              <a:xfrm>
                <a:off x="7877107" y="4264033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7A79C1-35AB-A6C8-48D4-C36E27FF8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107" y="4264033"/>
                <a:ext cx="5934408" cy="126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C56AA-D9BD-0560-BB69-89AD87933DFE}"/>
                  </a:ext>
                </a:extLst>
              </p:cNvPr>
              <p:cNvSpPr txBox="1"/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0C56AA-D9BD-0560-BB69-89AD8793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blipFill>
                <a:blip r:embed="rId7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D1351B06-AA74-9CD7-F518-7B904F557A4B}"/>
              </a:ext>
            </a:extLst>
          </p:cNvPr>
          <p:cNvGrpSpPr/>
          <p:nvPr/>
        </p:nvGrpSpPr>
        <p:grpSpPr>
          <a:xfrm>
            <a:off x="-1227477" y="1651377"/>
            <a:ext cx="10556240" cy="1685373"/>
            <a:chOff x="-747496" y="1879189"/>
            <a:chExt cx="10556240" cy="16853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CDE43BC-4BD8-D709-41A3-10EA0F6A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67714" y="1879189"/>
              <a:ext cx="3827977" cy="1685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E10D1A-4DE2-6504-8B85-7251D3BDCE3B}"/>
                    </a:ext>
                  </a:extLst>
                </p:cNvPr>
                <p:cNvSpPr txBox="1"/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≡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E10D1A-4DE2-6504-8B85-7251D3BDCE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E3848152-695A-A769-2680-F47B65DD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48" y="4698219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936031-9F9F-CB2C-FE24-C746AA99102D}"/>
                  </a:ext>
                </a:extLst>
              </p:cNvPr>
              <p:cNvSpPr txBox="1"/>
              <p:nvPr/>
            </p:nvSpPr>
            <p:spPr>
              <a:xfrm>
                <a:off x="1942699" y="5370353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𝐹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936031-9F9F-CB2C-FE24-C746AA99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699" y="5370353"/>
                <a:ext cx="5934408" cy="12658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E5C3118E-8515-CE09-FFC7-AC4E1DCA0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87" y="4727561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07FA5169-F17D-EFAA-7333-540549AA0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532" y="4718772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53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8CB39-5E50-AEB9-C068-40431A1D3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E71AE52-F4FF-D30E-600B-F2EA63D5A115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EF350C3-8216-74E9-F298-254DE032E083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8381F-B695-350A-1710-DE9B563BBE2B}"/>
                  </a:ext>
                </a:extLst>
              </p:cNvPr>
              <p:cNvSpPr txBox="1"/>
              <p:nvPr/>
            </p:nvSpPr>
            <p:spPr>
              <a:xfrm>
                <a:off x="-1134578" y="4264033"/>
                <a:ext cx="5934408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𝑍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68381F-B695-350A-1710-DE9B563BB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4578" y="4264033"/>
                <a:ext cx="5934408" cy="11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4C089E-7333-DCB4-D79B-CD8355434CF9}"/>
                  </a:ext>
                </a:extLst>
              </p:cNvPr>
              <p:cNvSpPr txBox="1"/>
              <p:nvPr/>
            </p:nvSpPr>
            <p:spPr>
              <a:xfrm>
                <a:off x="1967195" y="4215205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bSup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4C089E-7333-DCB4-D79B-CD8355434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195" y="4215205"/>
                <a:ext cx="5934408" cy="1265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2A166B-DDE3-039F-A6FF-15DA588B4816}"/>
                  </a:ext>
                </a:extLst>
              </p:cNvPr>
              <p:cNvSpPr txBox="1"/>
              <p:nvPr/>
            </p:nvSpPr>
            <p:spPr>
              <a:xfrm>
                <a:off x="1709912" y="5384019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e>
                      </m:nary>
                      <m:r>
                        <a:rPr lang="en-US" altLang="ko-KR" sz="2000" i="1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 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𝑍</m:t>
                      </m:r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C2A166B-DDE3-039F-A6FF-15DA588B4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12" y="5384019"/>
                <a:ext cx="5934408" cy="126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BBBE-5232-A0C2-E699-A4A988E638E0}"/>
                  </a:ext>
                </a:extLst>
              </p:cNvPr>
              <p:cNvSpPr txBox="1"/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Replace weights in Channel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accent2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 (influence of the channel)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solidFill>
                    <a:schemeClr val="accent2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53BBBE-5232-A0C2-E699-A4A988E6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084133"/>
                <a:ext cx="10556240" cy="954685"/>
              </a:xfrm>
              <a:prstGeom prst="rect">
                <a:avLst/>
              </a:prstGeom>
              <a:blipFill>
                <a:blip r:embed="rId6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AD644E-7BE4-8020-2CF1-7FC6C08E1636}"/>
              </a:ext>
            </a:extLst>
          </p:cNvPr>
          <p:cNvGrpSpPr/>
          <p:nvPr/>
        </p:nvGrpSpPr>
        <p:grpSpPr>
          <a:xfrm>
            <a:off x="-1227477" y="1651377"/>
            <a:ext cx="10556240" cy="1685373"/>
            <a:chOff x="-747496" y="1879189"/>
            <a:chExt cx="10556240" cy="16853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A1C8286-155D-F902-6913-2DC0C7509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67714" y="1879189"/>
              <a:ext cx="3827977" cy="1685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6F8CACD-ACED-3E62-5CE9-0445086CBAA2}"/>
                    </a:ext>
                  </a:extLst>
                </p:cNvPr>
                <p:cNvSpPr txBox="1"/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≡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6F8CACD-ACED-3E62-5CE9-0445086CB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7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136F3E2F-D142-0132-BC2C-6D57BC8AE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48" y="4698219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F1B9F7DD-34DD-14EB-7C9B-4C71CE8BA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552" y="4718772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7E48B12A-397E-00CD-5F59-E30D58581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552" y="4698219"/>
            <a:ext cx="728663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6A7C2-112D-BBA9-B158-C54D795B0583}"/>
                  </a:ext>
                </a:extLst>
              </p:cNvPr>
              <p:cNvSpPr txBox="1"/>
              <p:nvPr/>
            </p:nvSpPr>
            <p:spPr>
              <a:xfrm>
                <a:off x="5398734" y="4264033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𝑍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26A7C2-112D-BBA9-B158-C54D795B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734" y="4264033"/>
                <a:ext cx="5934408" cy="12658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C97C51-9D8B-461D-E027-7236A7398F4B}"/>
                  </a:ext>
                </a:extLst>
              </p:cNvPr>
              <p:cNvSpPr txBox="1"/>
              <p:nvPr/>
            </p:nvSpPr>
            <p:spPr>
              <a:xfrm>
                <a:off x="8406322" y="4264033"/>
                <a:ext cx="5934408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𝑐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naryPr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𝑖𝑗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C97C51-9D8B-461D-E027-7236A7398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6322" y="4264033"/>
                <a:ext cx="5934408" cy="12658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7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4039-7604-FBCB-1CFF-E47F515B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366B9B9-8B49-E21E-647E-BE02DD406214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164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1A199-2931-AF28-38D1-9E1C9BE67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8628F5B-F57F-FD58-427D-950ED9B893BA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EAD7B1C-96A8-8168-66F6-A5F1755A28C6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0E027-FA04-874F-E50C-B0EB0DBA0AE4}"/>
              </a:ext>
            </a:extLst>
          </p:cNvPr>
          <p:cNvSpPr txBox="1"/>
          <p:nvPr/>
        </p:nvSpPr>
        <p:spPr>
          <a:xfrm>
            <a:off x="970280" y="1084133"/>
            <a:ext cx="10556240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This is only true in CAM structures with GAP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EA53B5-908B-0A64-112C-7ACBB4228BB0}"/>
              </a:ext>
            </a:extLst>
          </p:cNvPr>
          <p:cNvGrpSpPr/>
          <p:nvPr/>
        </p:nvGrpSpPr>
        <p:grpSpPr>
          <a:xfrm>
            <a:off x="-3813476" y="2869660"/>
            <a:ext cx="10556240" cy="1685373"/>
            <a:chOff x="-747496" y="1879189"/>
            <a:chExt cx="10556240" cy="1685373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AE8C7FC-9EF3-A445-8F18-8FDAB3B89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7714" y="1879189"/>
              <a:ext cx="3827977" cy="1685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1CEC28-8DBB-E399-5A0A-9D67A2D0943B}"/>
                    </a:ext>
                  </a:extLst>
                </p:cNvPr>
                <p:cNvSpPr txBox="1"/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≡</m:t>
                        </m:r>
                      </m:oMath>
                    </m:oMathPara>
                  </a14:m>
                  <a:endParaRPr lang="ko-KR" altLang="en-US" sz="2000" dirty="0">
                    <a:solidFill>
                      <a:schemeClr val="tx1"/>
                    </a:solidFill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1CEC28-8DBB-E399-5A0A-9D67A2D09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47496" y="2367403"/>
                  <a:ext cx="10556240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F28AC-2FBF-89F3-0A7C-1B9134FF6C6D}"/>
                  </a:ext>
                </a:extLst>
              </p:cNvPr>
              <p:cNvSpPr txBox="1"/>
              <p:nvPr/>
            </p:nvSpPr>
            <p:spPr>
              <a:xfrm>
                <a:off x="5782746" y="2282226"/>
                <a:ext cx="5934408" cy="215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fPr>
                            <m:num>
                              <m:r>
                                <a:rPr lang="ko-KR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ko-KR" alt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함초롬돋움" panose="020B0604000101010101" pitchFamily="50" charset="-127"/>
                                      <a:cs typeface="함초롬돋움" panose="020B0604000101010101" pitchFamily="50" charset="-127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2000" dirty="0">
                  <a:solidFill>
                    <a:schemeClr val="tx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3F28AC-2FBF-89F3-0A7C-1B9134FF6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746" y="2282226"/>
                <a:ext cx="5934408" cy="2151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685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E5071-BB19-DB09-D608-E245AF7D6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67EDEA-428F-D941-7C96-6B57B589F173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0BF5616-13AD-DF35-5E6D-22201F9A8455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A5BD03-F4A3-55F5-272D-ADB45326A1E1}"/>
                  </a:ext>
                </a:extLst>
              </p:cNvPr>
              <p:cNvSpPr txBox="1"/>
              <p:nvPr/>
            </p:nvSpPr>
            <p:spPr>
              <a:xfrm>
                <a:off x="970280" y="1214387"/>
                <a:ext cx="10556240" cy="2429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Does Grad-CAM work normally when it doesn’t have GAP?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x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y</m:t>
                            </m:r>
                          </m:e>
                        </m:d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</m:t>
                    </m:r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is important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want visualize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 (gradient)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Channel: </a:t>
                </a:r>
                <a:b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 large positive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visualize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A5BD03-F4A3-55F5-272D-ADB45326A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214387"/>
                <a:ext cx="10556240" cy="2429063"/>
              </a:xfrm>
              <a:prstGeom prst="rect">
                <a:avLst/>
              </a:prstGeom>
              <a:blipFill>
                <a:blip r:embed="rId3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8B981915-DBF3-C311-D8B8-E9AA2C299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265" y="1207379"/>
            <a:ext cx="3197255" cy="14076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0ACAD1E-B62C-816D-44D8-3A0D66066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684881"/>
                  </p:ext>
                </p:extLst>
              </p:nvPr>
            </p:nvGraphicFramePr>
            <p:xfrm>
              <a:off x="1079098" y="4137881"/>
              <a:ext cx="10346089" cy="12907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83866">
                      <a:extLst>
                        <a:ext uri="{9D8B030D-6E8A-4147-A177-3AD203B41FA5}">
                          <a16:colId xmlns:a16="http://schemas.microsoft.com/office/drawing/2014/main" val="4171995765"/>
                        </a:ext>
                      </a:extLst>
                    </a:gridCol>
                    <a:gridCol w="1954569">
                      <a:extLst>
                        <a:ext uri="{9D8B030D-6E8A-4147-A177-3AD203B41FA5}">
                          <a16:colId xmlns:a16="http://schemas.microsoft.com/office/drawing/2014/main" val="1710147255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2916349056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4286942965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759683347"/>
                        </a:ext>
                      </a:extLst>
                    </a:gridCol>
                  </a:tblGrid>
                  <a:tr h="6453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357619"/>
                      </a:ext>
                    </a:extLst>
                  </a:tr>
                  <a:tr h="6453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Weight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dirty="0"/>
                            <a:t> Channel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Visualize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Visualize</a:t>
                          </a:r>
                          <a:endParaRPr lang="ko-KR" altLang="en-US" dirty="0"/>
                        </a:p>
                        <a:p>
                          <a:pPr algn="ctr" latinLnBrk="1"/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3535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C0ACAD1E-B62C-816D-44D8-3A0D66066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1684881"/>
                  </p:ext>
                </p:extLst>
              </p:nvPr>
            </p:nvGraphicFramePr>
            <p:xfrm>
              <a:off x="1079098" y="4137881"/>
              <a:ext cx="10346089" cy="129076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2183866">
                      <a:extLst>
                        <a:ext uri="{9D8B030D-6E8A-4147-A177-3AD203B41FA5}">
                          <a16:colId xmlns:a16="http://schemas.microsoft.com/office/drawing/2014/main" val="4171995765"/>
                        </a:ext>
                      </a:extLst>
                    </a:gridCol>
                    <a:gridCol w="1954569">
                      <a:extLst>
                        <a:ext uri="{9D8B030D-6E8A-4147-A177-3AD203B41FA5}">
                          <a16:colId xmlns:a16="http://schemas.microsoft.com/office/drawing/2014/main" val="1710147255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2916349056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4286942965"/>
                        </a:ext>
                      </a:extLst>
                    </a:gridCol>
                    <a:gridCol w="2069218">
                      <a:extLst>
                        <a:ext uri="{9D8B030D-6E8A-4147-A177-3AD203B41FA5}">
                          <a16:colId xmlns:a16="http://schemas.microsoft.com/office/drawing/2014/main" val="759683347"/>
                        </a:ext>
                      </a:extLst>
                    </a:gridCol>
                  </a:tblGrid>
                  <a:tr h="64538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Positive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Negative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2357619"/>
                      </a:ext>
                    </a:extLst>
                  </a:tr>
                  <a:tr h="64538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59" t="-105660" r="-375419" b="-18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Visualize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/>
                            <a:t>Visualize</a:t>
                          </a:r>
                          <a:endParaRPr lang="ko-KR" altLang="en-US" dirty="0"/>
                        </a:p>
                        <a:p>
                          <a:pPr algn="ctr" latinLnBrk="1"/>
                          <a:r>
                            <a:rPr lang="en-US" altLang="ko-KR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rgbClr val="FF0000"/>
                              </a:solidFill>
                            </a:rPr>
                            <a:t>X</a:t>
                          </a:r>
                          <a:endParaRPr lang="ko-KR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2353559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3064153-963D-9D31-D23A-75B0B289BD3D}"/>
              </a:ext>
            </a:extLst>
          </p:cNvPr>
          <p:cNvSpPr txBox="1"/>
          <p:nvPr/>
        </p:nvSpPr>
        <p:spPr>
          <a:xfrm>
            <a:off x="4039134" y="3539800"/>
            <a:ext cx="3766954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Weight always positive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0BDED-70E2-459F-194D-122739B9614C}"/>
              </a:ext>
            </a:extLst>
          </p:cNvPr>
          <p:cNvSpPr txBox="1"/>
          <p:nvPr/>
        </p:nvSpPr>
        <p:spPr>
          <a:xfrm>
            <a:off x="7931217" y="3539800"/>
            <a:ext cx="3595303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Channel always positive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62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2A815-949E-F59E-0003-EFA76C66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7EDE4CE-701C-7982-2740-C7384539F27C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89AEAF8-09A8-2AD4-1B7A-28401DBC1D38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98E94-5BEB-E246-37D9-19D1F77F9855}"/>
              </a:ext>
            </a:extLst>
          </p:cNvPr>
          <p:cNvSpPr txBox="1"/>
          <p:nvPr/>
        </p:nvSpPr>
        <p:spPr>
          <a:xfrm>
            <a:off x="970280" y="1214387"/>
            <a:ext cx="10556240" cy="2339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Gradient 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Actually, don’t move in the any direction of gradient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magnitude of gradient is more important than the direction of gradient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8AD20-2D1E-F747-4C21-E14F410C6DD2}"/>
                  </a:ext>
                </a:extLst>
              </p:cNvPr>
              <p:cNvSpPr txBox="1"/>
              <p:nvPr/>
            </p:nvSpPr>
            <p:spPr>
              <a:xfrm>
                <a:off x="2744107" y="3898313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8AD20-2D1E-F747-4C21-E14F410C6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107" y="3898313"/>
                <a:ext cx="4005775" cy="11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0AA59-D7AA-4C5C-26B2-4D13A22FC252}"/>
                  </a:ext>
                </a:extLst>
              </p:cNvPr>
              <p:cNvSpPr txBox="1"/>
              <p:nvPr/>
            </p:nvSpPr>
            <p:spPr>
              <a:xfrm>
                <a:off x="2822577" y="5025690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=−100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B0AA59-D7AA-4C5C-26B2-4D13A22FC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577" y="5025690"/>
                <a:ext cx="4005775" cy="11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1" name="TextBox 7190">
                <a:extLst>
                  <a:ext uri="{FF2B5EF4-FFF2-40B4-BE49-F238E27FC236}">
                    <a16:creationId xmlns:a16="http://schemas.microsoft.com/office/drawing/2014/main" id="{40A0234B-C50B-5DBA-C1B7-2AE7A7CE3B8D}"/>
                  </a:ext>
                </a:extLst>
              </p:cNvPr>
              <p:cNvSpPr txBox="1"/>
              <p:nvPr/>
            </p:nvSpPr>
            <p:spPr>
              <a:xfrm>
                <a:off x="5148819" y="3939141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1" name="TextBox 7190">
                <a:extLst>
                  <a:ext uri="{FF2B5EF4-FFF2-40B4-BE49-F238E27FC236}">
                    <a16:creationId xmlns:a16="http://schemas.microsoft.com/office/drawing/2014/main" id="{40A0234B-C50B-5DBA-C1B7-2AE7A7CE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819" y="3939141"/>
                <a:ext cx="4005775" cy="11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92" name="TextBox 7191">
                <a:extLst>
                  <a:ext uri="{FF2B5EF4-FFF2-40B4-BE49-F238E27FC236}">
                    <a16:creationId xmlns:a16="http://schemas.microsoft.com/office/drawing/2014/main" id="{472B2C62-3767-A031-6487-4F166EF2C861}"/>
                  </a:ext>
                </a:extLst>
              </p:cNvPr>
              <p:cNvSpPr txBox="1"/>
              <p:nvPr/>
            </p:nvSpPr>
            <p:spPr>
              <a:xfrm>
                <a:off x="5227289" y="5066518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=−1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2" name="TextBox 7191">
                <a:extLst>
                  <a:ext uri="{FF2B5EF4-FFF2-40B4-BE49-F238E27FC236}">
                    <a16:creationId xmlns:a16="http://schemas.microsoft.com/office/drawing/2014/main" id="{472B2C62-3767-A031-6487-4F166EF2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289" y="5066518"/>
                <a:ext cx="4005775" cy="11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94" name="직선 연결선 7193">
            <a:extLst>
              <a:ext uri="{FF2B5EF4-FFF2-40B4-BE49-F238E27FC236}">
                <a16:creationId xmlns:a16="http://schemas.microsoft.com/office/drawing/2014/main" id="{BA5C4F0D-14F1-AA2E-4DE8-1C6C8D4B1F61}"/>
              </a:ext>
            </a:extLst>
          </p:cNvPr>
          <p:cNvCxnSpPr/>
          <p:nvPr/>
        </p:nvCxnSpPr>
        <p:spPr>
          <a:xfrm>
            <a:off x="6006164" y="3841783"/>
            <a:ext cx="0" cy="2686785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3EB0EC94-5080-8AB1-1183-313DD87F6B3B}"/>
                  </a:ext>
                </a:extLst>
              </p:cNvPr>
              <p:cNvSpPr txBox="1"/>
              <p:nvPr/>
            </p:nvSpPr>
            <p:spPr>
              <a:xfrm>
                <a:off x="5101888" y="3253980"/>
                <a:ext cx="2012921" cy="954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↑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 Influence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↓</m:t>
                    </m:r>
                  </m:oMath>
                </a14:m>
                <a:endParaRPr lang="en-US" altLang="ko-KR" sz="2000" b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95" name="TextBox 7194">
                <a:extLst>
                  <a:ext uri="{FF2B5EF4-FFF2-40B4-BE49-F238E27FC236}">
                    <a16:creationId xmlns:a16="http://schemas.microsoft.com/office/drawing/2014/main" id="{3EB0EC94-5080-8AB1-1183-313DD87F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888" y="3253980"/>
                <a:ext cx="2012921" cy="954685"/>
              </a:xfrm>
              <a:prstGeom prst="rect">
                <a:avLst/>
              </a:prstGeom>
              <a:blipFill>
                <a:blip r:embed="rId7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22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0032E-14CD-B740-5B13-9939DB83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9C0461C-A7CE-10BE-4638-A67254244A6A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7364315-2540-62CE-CA20-8F86FA472DB0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8AFAEE3-E5D4-1FA9-2653-471D9E9CAA59}"/>
              </a:ext>
            </a:extLst>
          </p:cNvPr>
          <p:cNvGrpSpPr/>
          <p:nvPr/>
        </p:nvGrpSpPr>
        <p:grpSpPr>
          <a:xfrm>
            <a:off x="2786379" y="3688944"/>
            <a:ext cx="7658769" cy="3065914"/>
            <a:chOff x="2786379" y="3688944"/>
            <a:chExt cx="7658769" cy="3065914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B2143B6-B658-13C1-1972-480DD2BFF7AE}"/>
                </a:ext>
              </a:extLst>
            </p:cNvPr>
            <p:cNvCxnSpPr/>
            <p:nvPr/>
          </p:nvCxnSpPr>
          <p:spPr>
            <a:xfrm>
              <a:off x="3585276" y="6032963"/>
              <a:ext cx="52457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741D21B-69FD-3757-9868-6D98AC9DD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471" y="3876904"/>
              <a:ext cx="0" cy="2877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10C846-EA5D-03B1-EFED-105A70256AFF}"/>
                    </a:ext>
                  </a:extLst>
                </p:cNvPr>
                <p:cNvSpPr txBox="1"/>
                <p:nvPr/>
              </p:nvSpPr>
              <p:spPr>
                <a:xfrm>
                  <a:off x="8256737" y="5715526"/>
                  <a:ext cx="2188411" cy="643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610C846-EA5D-03B1-EFED-105A70256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737" y="5715526"/>
                  <a:ext cx="2188411" cy="6433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DBCD4B-C4DD-8677-FA0D-78E9C71BEBC0}"/>
                    </a:ext>
                  </a:extLst>
                </p:cNvPr>
                <p:cNvSpPr txBox="1"/>
                <p:nvPr/>
              </p:nvSpPr>
              <p:spPr>
                <a:xfrm>
                  <a:off x="5001794" y="3688944"/>
                  <a:ext cx="218841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DBCD4B-C4DD-8677-FA0D-78E9C71BE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794" y="3688944"/>
                  <a:ext cx="2188411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2D0C060-CB6B-12B3-BAD9-79EAEA2DFDE4}"/>
                </a:ext>
              </a:extLst>
            </p:cNvPr>
            <p:cNvSpPr/>
            <p:nvPr/>
          </p:nvSpPr>
          <p:spPr>
            <a:xfrm>
              <a:off x="2786379" y="4049357"/>
              <a:ext cx="6217920" cy="1839281"/>
            </a:xfrm>
            <a:custGeom>
              <a:avLst/>
              <a:gdLst>
                <a:gd name="connsiteX0" fmla="*/ 0 w 6217920"/>
                <a:gd name="connsiteY0" fmla="*/ 1656347 h 1839281"/>
                <a:gd name="connsiteX1" fmla="*/ 1665171 w 6217920"/>
                <a:gd name="connsiteY1" fmla="*/ 802 h 1839281"/>
                <a:gd name="connsiteX2" fmla="*/ 3378467 w 6217920"/>
                <a:gd name="connsiteY2" fmla="*/ 1839227 h 1839281"/>
                <a:gd name="connsiteX3" fmla="*/ 4841507 w 6217920"/>
                <a:gd name="connsiteY3" fmla="*/ 68179 h 1839281"/>
                <a:gd name="connsiteX4" fmla="*/ 6217920 w 6217920"/>
                <a:gd name="connsiteY4" fmla="*/ 1588970 h 183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7920" h="1839281">
                  <a:moveTo>
                    <a:pt x="0" y="1656347"/>
                  </a:moveTo>
                  <a:cubicBezTo>
                    <a:pt x="551046" y="813334"/>
                    <a:pt x="1102093" y="-29678"/>
                    <a:pt x="1665171" y="802"/>
                  </a:cubicBezTo>
                  <a:cubicBezTo>
                    <a:pt x="2228249" y="31282"/>
                    <a:pt x="2849078" y="1827998"/>
                    <a:pt x="3378467" y="1839227"/>
                  </a:cubicBezTo>
                  <a:cubicBezTo>
                    <a:pt x="3907856" y="1850457"/>
                    <a:pt x="4368265" y="109888"/>
                    <a:pt x="4841507" y="68179"/>
                  </a:cubicBezTo>
                  <a:cubicBezTo>
                    <a:pt x="5314749" y="26470"/>
                    <a:pt x="5766334" y="807720"/>
                    <a:pt x="6217920" y="158897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CA8CF4-89C1-A997-D0DE-87250083EDAC}"/>
                  </a:ext>
                </a:extLst>
              </p:cNvPr>
              <p:cNvSpPr txBox="1"/>
              <p:nvPr/>
            </p:nvSpPr>
            <p:spPr>
              <a:xfrm>
                <a:off x="4014642" y="3911607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CA8CF4-89C1-A997-D0DE-87250083E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642" y="3911607"/>
                <a:ext cx="4005775" cy="11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1012D-301B-17B1-AADC-D692122237C6}"/>
                  </a:ext>
                </a:extLst>
              </p:cNvPr>
              <p:cNvSpPr txBox="1"/>
              <p:nvPr/>
            </p:nvSpPr>
            <p:spPr>
              <a:xfrm>
                <a:off x="7332717" y="3935356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=−100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A1012D-301B-17B1-AADC-D69212223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717" y="3935356"/>
                <a:ext cx="4005775" cy="11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F4F2A72-5011-B539-9D17-756ABD722686}"/>
              </a:ext>
            </a:extLst>
          </p:cNvPr>
          <p:cNvCxnSpPr>
            <a:cxnSpLocks/>
          </p:cNvCxnSpPr>
          <p:nvPr/>
        </p:nvCxnSpPr>
        <p:spPr>
          <a:xfrm flipV="1">
            <a:off x="6685988" y="3876904"/>
            <a:ext cx="972284" cy="122665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BDC6A4D-B6AB-D38B-DC4E-460DB4CA2E84}"/>
              </a:ext>
            </a:extLst>
          </p:cNvPr>
          <p:cNvCxnSpPr>
            <a:cxnSpLocks/>
          </p:cNvCxnSpPr>
          <p:nvPr/>
        </p:nvCxnSpPr>
        <p:spPr>
          <a:xfrm flipH="1" flipV="1">
            <a:off x="7756231" y="3911607"/>
            <a:ext cx="1203692" cy="14130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3E62438-D372-8571-DEF1-4488D7FC417B}"/>
              </a:ext>
            </a:extLst>
          </p:cNvPr>
          <p:cNvCxnSpPr/>
          <p:nvPr/>
        </p:nvCxnSpPr>
        <p:spPr>
          <a:xfrm>
            <a:off x="7212952" y="4519458"/>
            <a:ext cx="0" cy="15135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5D85671-2D7B-C643-08F7-2694D2B3AB20}"/>
              </a:ext>
            </a:extLst>
          </p:cNvPr>
          <p:cNvCxnSpPr/>
          <p:nvPr/>
        </p:nvCxnSpPr>
        <p:spPr>
          <a:xfrm>
            <a:off x="8309097" y="4519458"/>
            <a:ext cx="0" cy="15135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571974-08A2-E80B-23DA-F18355AA5590}"/>
                  </a:ext>
                </a:extLst>
              </p:cNvPr>
              <p:cNvSpPr txBox="1"/>
              <p:nvPr/>
            </p:nvSpPr>
            <p:spPr>
              <a:xfrm>
                <a:off x="5212717" y="5899951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90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571974-08A2-E80B-23DA-F18355AA5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717" y="5899951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381FC4-3009-A639-C1D8-81216FA66265}"/>
                  </a:ext>
                </a:extLst>
              </p:cNvPr>
              <p:cNvSpPr txBox="1"/>
              <p:nvPr/>
            </p:nvSpPr>
            <p:spPr>
              <a:xfrm>
                <a:off x="6306209" y="5899951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381FC4-3009-A639-C1D8-81216FA66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209" y="5899951"/>
                <a:ext cx="400577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6A951-7359-F2C1-264A-38FB281D7117}"/>
                  </a:ext>
                </a:extLst>
              </p:cNvPr>
              <p:cNvSpPr txBox="1"/>
              <p:nvPr/>
            </p:nvSpPr>
            <p:spPr>
              <a:xfrm>
                <a:off x="970280" y="1214387"/>
                <a:ext cx="10556240" cy="196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Does Grad-CAM work normally when it doesn’t have GAP?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is important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want visualize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Channel: a large positive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visualize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86A951-7359-F2C1-264A-38FB281D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214387"/>
                <a:ext cx="10556240" cy="1967398"/>
              </a:xfrm>
              <a:prstGeom prst="rect">
                <a:avLst/>
              </a:prstGeom>
              <a:blipFill>
                <a:blip r:embed="rId9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5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3E267-FF27-FEB9-3382-F544FBA6B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385BA9C-4916-28FE-F269-D255ED9F01E5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675D8D9-2C71-42C6-C36B-EB08530A3B78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Grad-CAM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2DEE057-6B84-5381-DBB5-37F55DB1C05C}"/>
              </a:ext>
            </a:extLst>
          </p:cNvPr>
          <p:cNvGrpSpPr/>
          <p:nvPr/>
        </p:nvGrpSpPr>
        <p:grpSpPr>
          <a:xfrm>
            <a:off x="2786379" y="3688944"/>
            <a:ext cx="7658769" cy="3065914"/>
            <a:chOff x="2786379" y="3688944"/>
            <a:chExt cx="7658769" cy="3065914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8EB4A57-B0ED-4BFB-18E4-F2BFA9577C3E}"/>
                </a:ext>
              </a:extLst>
            </p:cNvPr>
            <p:cNvCxnSpPr/>
            <p:nvPr/>
          </p:nvCxnSpPr>
          <p:spPr>
            <a:xfrm>
              <a:off x="3585276" y="6032963"/>
              <a:ext cx="52457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697EABA-8486-B096-9601-167284971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4471" y="3876904"/>
              <a:ext cx="0" cy="2877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E28C21-F6A3-FFF3-A952-69EFA045C73C}"/>
                    </a:ext>
                  </a:extLst>
                </p:cNvPr>
                <p:cNvSpPr txBox="1"/>
                <p:nvPr/>
              </p:nvSpPr>
              <p:spPr>
                <a:xfrm>
                  <a:off x="8256737" y="5715526"/>
                  <a:ext cx="2188411" cy="6433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DE28C21-F6A3-FFF3-A952-69EFA045C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6737" y="5715526"/>
                  <a:ext cx="2188411" cy="6433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8FBFF-63EE-7434-4057-4E708CA74A81}"/>
                    </a:ext>
                  </a:extLst>
                </p:cNvPr>
                <p:cNvSpPr txBox="1"/>
                <p:nvPr/>
              </p:nvSpPr>
              <p:spPr>
                <a:xfrm>
                  <a:off x="5001794" y="3688944"/>
                  <a:ext cx="218841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함초롬돋움" panose="020B0604000101010101" pitchFamily="50" charset="-127"/>
                                <a:cs typeface="함초롬돋움" panose="020B0604000101010101" pitchFamily="50" charset="-127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8FBFF-63EE-7434-4057-4E708CA74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794" y="3688944"/>
                  <a:ext cx="2188411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58529E64-46DE-EE3F-1144-26C341FC741A}"/>
                </a:ext>
              </a:extLst>
            </p:cNvPr>
            <p:cNvSpPr/>
            <p:nvPr/>
          </p:nvSpPr>
          <p:spPr>
            <a:xfrm>
              <a:off x="2786379" y="4049357"/>
              <a:ext cx="6217920" cy="1839281"/>
            </a:xfrm>
            <a:custGeom>
              <a:avLst/>
              <a:gdLst>
                <a:gd name="connsiteX0" fmla="*/ 0 w 6217920"/>
                <a:gd name="connsiteY0" fmla="*/ 1656347 h 1839281"/>
                <a:gd name="connsiteX1" fmla="*/ 1665171 w 6217920"/>
                <a:gd name="connsiteY1" fmla="*/ 802 h 1839281"/>
                <a:gd name="connsiteX2" fmla="*/ 3378467 w 6217920"/>
                <a:gd name="connsiteY2" fmla="*/ 1839227 h 1839281"/>
                <a:gd name="connsiteX3" fmla="*/ 4841507 w 6217920"/>
                <a:gd name="connsiteY3" fmla="*/ 68179 h 1839281"/>
                <a:gd name="connsiteX4" fmla="*/ 6217920 w 6217920"/>
                <a:gd name="connsiteY4" fmla="*/ 1588970 h 1839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7920" h="1839281">
                  <a:moveTo>
                    <a:pt x="0" y="1656347"/>
                  </a:moveTo>
                  <a:cubicBezTo>
                    <a:pt x="551046" y="813334"/>
                    <a:pt x="1102093" y="-29678"/>
                    <a:pt x="1665171" y="802"/>
                  </a:cubicBezTo>
                  <a:cubicBezTo>
                    <a:pt x="2228249" y="31282"/>
                    <a:pt x="2849078" y="1827998"/>
                    <a:pt x="3378467" y="1839227"/>
                  </a:cubicBezTo>
                  <a:cubicBezTo>
                    <a:pt x="3907856" y="1850457"/>
                    <a:pt x="4368265" y="109888"/>
                    <a:pt x="4841507" y="68179"/>
                  </a:cubicBezTo>
                  <a:cubicBezTo>
                    <a:pt x="5314749" y="26470"/>
                    <a:pt x="5766334" y="807720"/>
                    <a:pt x="6217920" y="158897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09940C-B0DF-84C4-2FEA-A926F3D28CE7}"/>
                  </a:ext>
                </a:extLst>
              </p:cNvPr>
              <p:cNvSpPr txBox="1"/>
              <p:nvPr/>
            </p:nvSpPr>
            <p:spPr>
              <a:xfrm>
                <a:off x="524937" y="3676216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09940C-B0DF-84C4-2FEA-A926F3D28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7" y="3676216"/>
                <a:ext cx="4005775" cy="11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09CD53-E780-712F-9FEE-1B57AAECD556}"/>
                  </a:ext>
                </a:extLst>
              </p:cNvPr>
              <p:cNvSpPr txBox="1"/>
              <p:nvPr/>
            </p:nvSpPr>
            <p:spPr>
              <a:xfrm>
                <a:off x="3327828" y="2915681"/>
                <a:ext cx="4005775" cy="11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fPr>
                        <m:num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𝑐</m:t>
                              </m:r>
                            </m:sup>
                          </m:sSup>
                        </m:num>
                        <m:den>
                          <m:r>
                            <a:rPr lang="ko-KR" altLang="en-US" sz="2000" b="0" i="1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함초롬돋움" panose="020B0604000101010101" pitchFamily="50" charset="-127"/>
                                  <a:cs typeface="함초롬돋움" panose="020B0604000101010101" pitchFamily="50" charset="-127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=−100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A09CD53-E780-712F-9FEE-1B57AAECD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828" y="2915681"/>
                <a:ext cx="4005775" cy="11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D50601B-2926-3A42-80BC-667E27A3BB33}"/>
              </a:ext>
            </a:extLst>
          </p:cNvPr>
          <p:cNvCxnSpPr>
            <a:cxnSpLocks/>
          </p:cNvCxnSpPr>
          <p:nvPr/>
        </p:nvCxnSpPr>
        <p:spPr>
          <a:xfrm flipV="1">
            <a:off x="3034924" y="3965943"/>
            <a:ext cx="972284" cy="122665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D7E1C7C-CDFD-3274-2308-57915ABA8CEA}"/>
              </a:ext>
            </a:extLst>
          </p:cNvPr>
          <p:cNvCxnSpPr>
            <a:cxnSpLocks/>
          </p:cNvCxnSpPr>
          <p:nvPr/>
        </p:nvCxnSpPr>
        <p:spPr>
          <a:xfrm flipH="1" flipV="1">
            <a:off x="4556892" y="3954859"/>
            <a:ext cx="1203692" cy="141303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69D5242-5241-C39D-FEFA-14BE5FC32B65}"/>
              </a:ext>
            </a:extLst>
          </p:cNvPr>
          <p:cNvCxnSpPr/>
          <p:nvPr/>
        </p:nvCxnSpPr>
        <p:spPr>
          <a:xfrm>
            <a:off x="3585276" y="4519458"/>
            <a:ext cx="0" cy="151350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12F6CA2-9FEF-6DB3-592C-29AD8E9A93A3}"/>
              </a:ext>
            </a:extLst>
          </p:cNvPr>
          <p:cNvCxnSpPr>
            <a:cxnSpLocks/>
          </p:cNvCxnSpPr>
          <p:nvPr/>
        </p:nvCxnSpPr>
        <p:spPr>
          <a:xfrm>
            <a:off x="5001793" y="4475915"/>
            <a:ext cx="0" cy="155704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24C80-2CEE-E5F9-8784-944547A65477}"/>
                  </a:ext>
                </a:extLst>
              </p:cNvPr>
              <p:cNvSpPr txBox="1"/>
              <p:nvPr/>
            </p:nvSpPr>
            <p:spPr>
              <a:xfrm>
                <a:off x="2998906" y="5920576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−90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B24C80-2CEE-E5F9-8784-944547A65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906" y="5920576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CDFC8-52D6-9D45-1559-4DA6D3EB1B54}"/>
                  </a:ext>
                </a:extLst>
              </p:cNvPr>
              <p:cNvSpPr txBox="1"/>
              <p:nvPr/>
            </p:nvSpPr>
            <p:spPr>
              <a:xfrm>
                <a:off x="1551891" y="5918201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−100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5CDFC8-52D6-9D45-1559-4DA6D3EB1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91" y="5918201"/>
                <a:ext cx="400577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53D3D7-B460-4121-D5AA-45F3D2230BC6}"/>
                  </a:ext>
                </a:extLst>
              </p:cNvPr>
              <p:cNvSpPr txBox="1"/>
              <p:nvPr/>
            </p:nvSpPr>
            <p:spPr>
              <a:xfrm>
                <a:off x="970280" y="1214387"/>
                <a:ext cx="10556240" cy="196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Does Grad-CAM work normally when it doesn’t have GAP?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Assume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𝑖𝑗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is important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want visualize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×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Channel: a large positive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→ 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visualize</a:t>
                </a:r>
              </a:p>
              <a:p>
                <a:pPr lvl="1">
                  <a:lnSpc>
                    <a:spcPct val="150000"/>
                  </a:lnSpc>
                </a:pP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53D3D7-B460-4121-D5AA-45F3D223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0" y="1214387"/>
                <a:ext cx="10556240" cy="1967398"/>
              </a:xfrm>
              <a:prstGeom prst="rect">
                <a:avLst/>
              </a:prstGeom>
              <a:blipFill>
                <a:blip r:embed="rId9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62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9798-021B-63C5-0B8B-9ADA390B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9BC73DF-395F-660F-B3D6-78A11E98CD8A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2A9052-9FE6-6715-A703-03BAB3AAB034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Results: CIFAR10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45A6FA-4C1E-A053-B3A4-7B6FDE7D2A9D}"/>
              </a:ext>
            </a:extLst>
          </p:cNvPr>
          <p:cNvSpPr txBox="1"/>
          <p:nvPr/>
        </p:nvSpPr>
        <p:spPr>
          <a:xfrm>
            <a:off x="817880" y="1330960"/>
            <a:ext cx="10556240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Can see where model focus when it classify objects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126DC9-B8E0-D085-2ADC-D8FEA994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178" y="2034255"/>
            <a:ext cx="4079875" cy="19244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1FF7864-ACC2-D256-CEC6-B5FDDA3B8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178" y="4169000"/>
            <a:ext cx="4079875" cy="18879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691829-A3CD-C7EA-A43A-7048248B19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886449"/>
            <a:ext cx="5431155" cy="2506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0DF55-F467-3E20-0F09-B8C73D2B4568}"/>
              </a:ext>
            </a:extLst>
          </p:cNvPr>
          <p:cNvSpPr txBox="1"/>
          <p:nvPr/>
        </p:nvSpPr>
        <p:spPr>
          <a:xfrm>
            <a:off x="2849880" y="6123277"/>
            <a:ext cx="1092200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CAM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962E4-EBCF-3C52-2871-30B1A9FA2617}"/>
              </a:ext>
            </a:extLst>
          </p:cNvPr>
          <p:cNvSpPr txBox="1"/>
          <p:nvPr/>
        </p:nvSpPr>
        <p:spPr>
          <a:xfrm>
            <a:off x="8249922" y="6123277"/>
            <a:ext cx="2758440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Grad-CAM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21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259BF-3C36-C4CC-87D2-A70902177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BD6D34-6FE6-EC47-23E2-2F5ED0352637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90B66A4-37D7-7D88-FD26-CBA0585B9302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22F0-6D2C-4F51-1C53-93937AFE80F4}"/>
              </a:ext>
            </a:extLst>
          </p:cNvPr>
          <p:cNvSpPr txBox="1"/>
          <p:nvPr/>
        </p:nvSpPr>
        <p:spPr>
          <a:xfrm>
            <a:off x="817880" y="1330960"/>
            <a:ext cx="10556240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Main component: feature map, GAP (Global Average Pooling), weights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4E4AF0-8183-9243-2DAD-6459D28B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11" y="2484071"/>
            <a:ext cx="7346625" cy="339217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304C352-45AD-0DFA-813F-2045D3E1B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6382" y="2888331"/>
            <a:ext cx="2505075" cy="1371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2ED1B0-CD62-4021-25DE-36C179F28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423" y="4576671"/>
            <a:ext cx="27241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3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D1BBC-7F7C-1251-72C6-903BD91C0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A5BB433-4054-D481-A37A-0F16675B0C8C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4AB60E5B-1FD7-C173-FBC6-77D657CF5C1B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04157-0226-1E03-D956-2DCC774E87BE}"/>
              </a:ext>
            </a:extLst>
          </p:cNvPr>
          <p:cNvSpPr txBox="1"/>
          <p:nvPr/>
        </p:nvSpPr>
        <p:spPr>
          <a:xfrm>
            <a:off x="817880" y="1199447"/>
            <a:ext cx="10556240" cy="141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Feature map: output of CNN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works as a feature extractor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Based on kernel, extract local information 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9E86E2-5DC8-33FB-8428-D085D08D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BCDED2D-2B13-46CE-BA6A-50FDBE673ACD}"/>
              </a:ext>
            </a:extLst>
          </p:cNvPr>
          <p:cNvGrpSpPr/>
          <p:nvPr/>
        </p:nvGrpSpPr>
        <p:grpSpPr>
          <a:xfrm>
            <a:off x="292735" y="2917612"/>
            <a:ext cx="7667625" cy="3838575"/>
            <a:chOff x="1987868" y="2744846"/>
            <a:chExt cx="7667625" cy="3838575"/>
          </a:xfrm>
        </p:grpSpPr>
        <p:pic>
          <p:nvPicPr>
            <p:cNvPr id="2052" name="Picture 4" descr="The world through the eyes of CNN. | by Shiv Vignesh | Analytics Vidhya |  Medium">
              <a:extLst>
                <a:ext uri="{FF2B5EF4-FFF2-40B4-BE49-F238E27FC236}">
                  <a16:creationId xmlns:a16="http://schemas.microsoft.com/office/drawing/2014/main" id="{C87C70BD-F92B-E1AD-493E-099B63107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7868" y="2744846"/>
              <a:ext cx="7667625" cy="3838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A369182-FE6F-4779-C452-EB13B2E8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6840" y="2860040"/>
              <a:ext cx="1803400" cy="914400"/>
            </a:xfrm>
            <a:prstGeom prst="rect">
              <a:avLst/>
            </a:prstGeom>
          </p:spPr>
        </p:pic>
      </p:grpSp>
      <p:sp>
        <p:nvSpPr>
          <p:cNvPr id="9" name="액자 8">
            <a:extLst>
              <a:ext uri="{FF2B5EF4-FFF2-40B4-BE49-F238E27FC236}">
                <a16:creationId xmlns:a16="http://schemas.microsoft.com/office/drawing/2014/main" id="{B1D3E429-0FA1-7BFD-15A7-231042F706A7}"/>
              </a:ext>
            </a:extLst>
          </p:cNvPr>
          <p:cNvSpPr/>
          <p:nvPr/>
        </p:nvSpPr>
        <p:spPr>
          <a:xfrm>
            <a:off x="7884160" y="226293"/>
            <a:ext cx="2832736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3E10925-7275-516A-E1F9-9A576008E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730" y="2747310"/>
            <a:ext cx="3402330" cy="340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9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31F6-4070-A07D-A384-700188445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81398F-C886-133C-4704-380255EA39EE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FFDBE8-6BD1-F84A-9188-76ACEEC8EEE5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31C03E-B5BB-DC3A-88BF-7DACFD3E9C34}"/>
                  </a:ext>
                </a:extLst>
              </p:cNvPr>
              <p:cNvSpPr txBox="1"/>
              <p:nvPr/>
            </p:nvSpPr>
            <p:spPr>
              <a:xfrm>
                <a:off x="817880" y="1199447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Feature map: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)</m:t>
                    </m:r>
                  </m:oMath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</m:oMath>
                </a14:m>
                <a:r>
                  <a:rPr lang="en-US" altLang="ko-KR" sz="2000" b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channel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:</m:t>
                    </m:r>
                  </m:oMath>
                </a14:m>
                <a:r>
                  <a:rPr lang="ko-KR" altLang="en-US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pixel location</a:t>
                </a: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231C03E-B5BB-DC3A-88BF-7DACFD3E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199447"/>
                <a:ext cx="10556240" cy="1416350"/>
              </a:xfrm>
              <a:prstGeom prst="rect">
                <a:avLst/>
              </a:prstGeom>
              <a:blipFill>
                <a:blip r:embed="rId3"/>
                <a:stretch>
                  <a:fillRect l="-520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5173843-D34D-E098-B6B8-E87C41411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A488FEDD-7C53-9C3A-AD6B-B5B2DC7163A2}"/>
              </a:ext>
            </a:extLst>
          </p:cNvPr>
          <p:cNvSpPr/>
          <p:nvPr/>
        </p:nvSpPr>
        <p:spPr>
          <a:xfrm>
            <a:off x="7884160" y="226293"/>
            <a:ext cx="2832736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3B88EAC7-733E-6353-3F3E-0223CCA7C41B}"/>
              </a:ext>
            </a:extLst>
          </p:cNvPr>
          <p:cNvSpPr/>
          <p:nvPr/>
        </p:nvSpPr>
        <p:spPr>
          <a:xfrm>
            <a:off x="6247834" y="3429000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5A394CB2-6727-332F-C95D-591982CDE5AB}"/>
              </a:ext>
            </a:extLst>
          </p:cNvPr>
          <p:cNvSpPr/>
          <p:nvPr/>
        </p:nvSpPr>
        <p:spPr>
          <a:xfrm>
            <a:off x="6005599" y="3600651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0908CEF0-6242-02B3-8CB6-7EEDFD88B34D}"/>
              </a:ext>
            </a:extLst>
          </p:cNvPr>
          <p:cNvSpPr/>
          <p:nvPr/>
        </p:nvSpPr>
        <p:spPr>
          <a:xfrm>
            <a:off x="5701869" y="3841282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71569F-27FD-324D-281C-2A9716121AD3}"/>
              </a:ext>
            </a:extLst>
          </p:cNvPr>
          <p:cNvGrpSpPr/>
          <p:nvPr/>
        </p:nvGrpSpPr>
        <p:grpSpPr>
          <a:xfrm>
            <a:off x="3565278" y="3711877"/>
            <a:ext cx="1416350" cy="2002322"/>
            <a:chOff x="1110866" y="3573112"/>
            <a:chExt cx="1416350" cy="2002322"/>
          </a:xfrm>
        </p:grpSpPr>
        <p:sp>
          <p:nvSpPr>
            <p:cNvPr id="13" name="사다리꼴 12">
              <a:extLst>
                <a:ext uri="{FF2B5EF4-FFF2-40B4-BE49-F238E27FC236}">
                  <a16:creationId xmlns:a16="http://schemas.microsoft.com/office/drawing/2014/main" id="{4AA51F8E-9189-155D-004F-33386C261974}"/>
                </a:ext>
              </a:extLst>
            </p:cNvPr>
            <p:cNvSpPr/>
            <p:nvPr/>
          </p:nvSpPr>
          <p:spPr>
            <a:xfrm rot="5400000">
              <a:off x="817880" y="3866098"/>
              <a:ext cx="2002322" cy="1416350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BD4548-553C-62E0-7263-9D8E0E8C2837}"/>
                </a:ext>
              </a:extLst>
            </p:cNvPr>
            <p:cNvSpPr txBox="1"/>
            <p:nvPr/>
          </p:nvSpPr>
          <p:spPr>
            <a:xfrm>
              <a:off x="1428500" y="4255707"/>
              <a:ext cx="968191" cy="493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solidFill>
                    <a:schemeClr val="bg1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CNN</a:t>
              </a:r>
              <a:endParaRPr lang="ko-KR" altLang="en-US" sz="2000" dirty="0">
                <a:solidFill>
                  <a:schemeClr val="bg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A92CE-A7B3-312E-0B4E-936EB5CF2E26}"/>
                  </a:ext>
                </a:extLst>
              </p:cNvPr>
              <p:cNvSpPr txBox="1"/>
              <p:nvPr/>
            </p:nvSpPr>
            <p:spPr>
              <a:xfrm>
                <a:off x="5701869" y="5946536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0A92CE-A7B3-312E-0B4E-936EB5CF2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869" y="5946536"/>
                <a:ext cx="40057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92FFF-2264-C0B1-5BCE-3786B29AC85C}"/>
                  </a:ext>
                </a:extLst>
              </p:cNvPr>
              <p:cNvSpPr txBox="1"/>
              <p:nvPr/>
            </p:nvSpPr>
            <p:spPr>
              <a:xfrm>
                <a:off x="6403145" y="5191209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1A92FFF-2264-C0B1-5BCE-3786B29AC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145" y="5191209"/>
                <a:ext cx="400577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D9F19-6BDA-3FCB-6135-9B07C5CF97C6}"/>
                  </a:ext>
                </a:extLst>
              </p:cNvPr>
              <p:cNvSpPr txBox="1"/>
              <p:nvPr/>
            </p:nvSpPr>
            <p:spPr>
              <a:xfrm>
                <a:off x="6065427" y="5554043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BD9F19-6BDA-3FCB-6135-9B07C5CF9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427" y="5554043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0379D9-8D7C-FAB3-DE62-B1280F219EC2}"/>
                  </a:ext>
                </a:extLst>
              </p:cNvPr>
              <p:cNvSpPr txBox="1"/>
              <p:nvPr/>
            </p:nvSpPr>
            <p:spPr>
              <a:xfrm>
                <a:off x="3280313" y="5924052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0379D9-8D7C-FAB3-DE62-B1280F21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13" y="5924052"/>
                <a:ext cx="400577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액자 20">
            <a:extLst>
              <a:ext uri="{FF2B5EF4-FFF2-40B4-BE49-F238E27FC236}">
                <a16:creationId xmlns:a16="http://schemas.microsoft.com/office/drawing/2014/main" id="{79A03309-008B-E6BB-88DC-2717BF96DC0B}"/>
              </a:ext>
            </a:extLst>
          </p:cNvPr>
          <p:cNvSpPr/>
          <p:nvPr/>
        </p:nvSpPr>
        <p:spPr>
          <a:xfrm>
            <a:off x="5701869" y="5723004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5590A-22DD-C331-7FA9-619834C0B1E4}"/>
                  </a:ext>
                </a:extLst>
              </p:cNvPr>
              <p:cNvSpPr txBox="1"/>
              <p:nvPr/>
            </p:nvSpPr>
            <p:spPr>
              <a:xfrm>
                <a:off x="4108887" y="2895343"/>
                <a:ext cx="6102416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Pr>
                        <m:e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8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𝑘</m:t>
                          </m:r>
                        </m:sub>
                      </m:sSub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,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1800" b="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)</m:t>
                      </m:r>
                    </m:oMath>
                  </m:oMathPara>
                </a14:m>
                <a:endParaRPr lang="en-US" altLang="ko-KR" sz="18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15590A-22DD-C331-7FA9-619834C0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87" y="2895343"/>
                <a:ext cx="6102416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BBADA-44EE-61AC-2E68-84197FB2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B9175F2-250D-D109-75E3-52D46FBB9DF6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9C0C1009-9CBA-B7B8-AEB6-E15BACFCE19B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D12EA-00A6-9232-1FFF-C44DC2296D8A}"/>
              </a:ext>
            </a:extLst>
          </p:cNvPr>
          <p:cNvSpPr txBox="1"/>
          <p:nvPr/>
        </p:nvSpPr>
        <p:spPr>
          <a:xfrm>
            <a:off x="817880" y="1330960"/>
            <a:ext cx="10556240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GAP (Global Average Pooling)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 representative of the channel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122" name="Picture 2" descr="Diving into the Pool: Unraveling the Magic of CNN Pooling Layers - KDnuggets">
            <a:extLst>
              <a:ext uri="{FF2B5EF4-FFF2-40B4-BE49-F238E27FC236}">
                <a16:creationId xmlns:a16="http://schemas.microsoft.com/office/drawing/2014/main" id="{4D58E88C-FFB1-448E-9051-EB67E7B09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2" b="19360"/>
          <a:stretch/>
        </p:blipFill>
        <p:spPr bwMode="auto">
          <a:xfrm>
            <a:off x="1803135" y="2912622"/>
            <a:ext cx="8936972" cy="2698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526248-EB94-6BA8-B0F1-9851A7492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98C96903-1015-7199-F073-5DA0F7D3BA99}"/>
              </a:ext>
            </a:extLst>
          </p:cNvPr>
          <p:cNvSpPr/>
          <p:nvPr/>
        </p:nvSpPr>
        <p:spPr>
          <a:xfrm>
            <a:off x="10664792" y="227848"/>
            <a:ext cx="635667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03FD6-D07C-417B-7361-BE7736433472}"/>
                  </a:ext>
                </a:extLst>
              </p:cNvPr>
              <p:cNvSpPr txBox="1"/>
              <p:nvPr/>
            </p:nvSpPr>
            <p:spPr>
              <a:xfrm>
                <a:off x="2169398" y="5334528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403FD6-D07C-417B-7361-BE7736433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398" y="5334528"/>
                <a:ext cx="40057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21F80-0D16-3721-BC6B-1F6D6BBDB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0D507D1-C89A-A7B9-A332-D84E296EABE6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24FCC77-D65E-19D7-3477-ACB1171B1D26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9F49F-4F1A-B32A-7CA4-87837ECB0F2B}"/>
              </a:ext>
            </a:extLst>
          </p:cNvPr>
          <p:cNvSpPr txBox="1"/>
          <p:nvPr/>
        </p:nvSpPr>
        <p:spPr>
          <a:xfrm>
            <a:off x="817880" y="1330960"/>
            <a:ext cx="10556240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GAP (Global Average Pooling)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Value representative of the channel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27549-75FF-BC8D-14A6-766A7EBD5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B0FC7038-D2BA-2D10-5E46-A0F9C59AD71C}"/>
              </a:ext>
            </a:extLst>
          </p:cNvPr>
          <p:cNvSpPr/>
          <p:nvPr/>
        </p:nvSpPr>
        <p:spPr>
          <a:xfrm>
            <a:off x="10664792" y="227848"/>
            <a:ext cx="635667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62F00ED-2AF5-C49F-E77C-EF67B807D8C3}"/>
              </a:ext>
            </a:extLst>
          </p:cNvPr>
          <p:cNvSpPr/>
          <p:nvPr/>
        </p:nvSpPr>
        <p:spPr>
          <a:xfrm>
            <a:off x="4207277" y="3031579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5F6853E9-1214-9C94-EC1C-819E47C65AF7}"/>
              </a:ext>
            </a:extLst>
          </p:cNvPr>
          <p:cNvSpPr/>
          <p:nvPr/>
        </p:nvSpPr>
        <p:spPr>
          <a:xfrm>
            <a:off x="3965042" y="3203230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3788DC2-0473-9743-2241-21BE21E84289}"/>
              </a:ext>
            </a:extLst>
          </p:cNvPr>
          <p:cNvSpPr/>
          <p:nvPr/>
        </p:nvSpPr>
        <p:spPr>
          <a:xfrm>
            <a:off x="3661312" y="3443861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1EC73C-A92B-62B1-927D-3BB6BB4B9D9F}"/>
                  </a:ext>
                </a:extLst>
              </p:cNvPr>
              <p:cNvSpPr txBox="1"/>
              <p:nvPr/>
            </p:nvSpPr>
            <p:spPr>
              <a:xfrm>
                <a:off x="3661312" y="5549115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1EC73C-A92B-62B1-927D-3BB6BB4B9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312" y="5549115"/>
                <a:ext cx="4005775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C82E2-2DCC-5D48-5BAD-31007386CB4F}"/>
                  </a:ext>
                </a:extLst>
              </p:cNvPr>
              <p:cNvSpPr txBox="1"/>
              <p:nvPr/>
            </p:nvSpPr>
            <p:spPr>
              <a:xfrm>
                <a:off x="4024870" y="5156622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AC82E2-2DCC-5D48-5BAD-31007386C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870" y="5156622"/>
                <a:ext cx="400577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2746E-1CAC-07F0-BBD4-EE5F944EFE2C}"/>
                  </a:ext>
                </a:extLst>
              </p:cNvPr>
              <p:cNvSpPr txBox="1"/>
              <p:nvPr/>
            </p:nvSpPr>
            <p:spPr>
              <a:xfrm>
                <a:off x="1239756" y="5526631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2746E-1CAC-07F0-BBD4-EE5F944EF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756" y="5526631"/>
                <a:ext cx="400577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액자 15">
            <a:extLst>
              <a:ext uri="{FF2B5EF4-FFF2-40B4-BE49-F238E27FC236}">
                <a16:creationId xmlns:a16="http://schemas.microsoft.com/office/drawing/2014/main" id="{9B463A04-A478-D624-F08B-67BB4C1076F0}"/>
              </a:ext>
            </a:extLst>
          </p:cNvPr>
          <p:cNvSpPr/>
          <p:nvPr/>
        </p:nvSpPr>
        <p:spPr>
          <a:xfrm>
            <a:off x="3661312" y="5325583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29AEBDF-0649-2B41-B11D-3E8A28D1D499}"/>
              </a:ext>
            </a:extLst>
          </p:cNvPr>
          <p:cNvSpPr/>
          <p:nvPr/>
        </p:nvSpPr>
        <p:spPr>
          <a:xfrm>
            <a:off x="7970817" y="5110865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C538AA-9418-3558-2875-0E41754EA4A0}"/>
              </a:ext>
            </a:extLst>
          </p:cNvPr>
          <p:cNvSpPr/>
          <p:nvPr/>
        </p:nvSpPr>
        <p:spPr>
          <a:xfrm>
            <a:off x="7970817" y="4131433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681566-2671-DC28-488B-55A145108C8C}"/>
              </a:ext>
            </a:extLst>
          </p:cNvPr>
          <p:cNvSpPr/>
          <p:nvPr/>
        </p:nvSpPr>
        <p:spPr>
          <a:xfrm>
            <a:off x="7970817" y="3152001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1C1FD4-221F-474E-741B-16CB696ED727}"/>
                  </a:ext>
                </a:extLst>
              </p:cNvPr>
              <p:cNvSpPr txBox="1"/>
              <p:nvPr/>
            </p:nvSpPr>
            <p:spPr>
              <a:xfrm>
                <a:off x="4388428" y="4709841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1C1FD4-221F-474E-741B-16CB696E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428" y="4709841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84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090B3-1E9C-7989-7AF3-A340DC7CB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09A9D4-C66A-1371-1E5E-F92E9491F14D}"/>
              </a:ext>
            </a:extLst>
          </p:cNvPr>
          <p:cNvSpPr/>
          <p:nvPr/>
        </p:nvSpPr>
        <p:spPr>
          <a:xfrm>
            <a:off x="0" y="340360"/>
            <a:ext cx="12192000" cy="599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8F6875B-F26C-9763-A367-0DA7DF56AA4A}"/>
              </a:ext>
            </a:extLst>
          </p:cNvPr>
          <p:cNvSpPr txBox="1">
            <a:spLocks/>
          </p:cNvSpPr>
          <p:nvPr/>
        </p:nvSpPr>
        <p:spPr>
          <a:xfrm>
            <a:off x="970280" y="657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Method: CAM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3464C-1416-0116-D11B-997A8B203DA7}"/>
                  </a:ext>
                </a:extLst>
              </p:cNvPr>
              <p:cNvSpPr txBox="1"/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Weights: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𝑘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𝑐</m:t>
                        </m:r>
                      </m:sup>
                    </m:sSubSup>
                  </m:oMath>
                </a14:m>
                <a:endParaRPr lang="en-US" altLang="ko-KR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When the model predicts class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</m:oMath>
                </a14:m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, </a:t>
                </a:r>
                <a:b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</a:b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represents influence of the channel </a:t>
                </a:r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B3464C-1416-0116-D11B-997A8B203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330960"/>
                <a:ext cx="10556240" cy="1416350"/>
              </a:xfrm>
              <a:prstGeom prst="rect">
                <a:avLst/>
              </a:prstGeom>
              <a:blipFill>
                <a:blip r:embed="rId3"/>
                <a:stretch>
                  <a:fillRect l="-520" b="-6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3E2E2-4865-5FC0-9D51-8305DEB679B1}"/>
                  </a:ext>
                </a:extLst>
              </p:cNvPr>
              <p:cNvSpPr txBox="1"/>
              <p:nvPr/>
            </p:nvSpPr>
            <p:spPr>
              <a:xfrm>
                <a:off x="9643907" y="3775341"/>
                <a:ext cx="1530025" cy="495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Cat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함초롬돋움" panose="020B0604000101010101" pitchFamily="50" charset="-127"/>
                        <a:cs typeface="함초롬돋움" panose="020B0604000101010101" pitchFamily="50" charset="-127"/>
                      </a:rPr>
                      <m:t>=1)</m:t>
                    </m:r>
                  </m:oMath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B3E2E2-4865-5FC0-9D51-8305DEB6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3907" y="3775341"/>
                <a:ext cx="1530025" cy="495136"/>
              </a:xfrm>
              <a:prstGeom prst="rect">
                <a:avLst/>
              </a:prstGeom>
              <a:blipFill>
                <a:blip r:embed="rId4"/>
                <a:stretch>
                  <a:fillRect l="-3984" b="-195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2BA9DB4-B288-EBC9-E125-9A94BEFFB2CC}"/>
              </a:ext>
            </a:extLst>
          </p:cNvPr>
          <p:cNvSpPr txBox="1"/>
          <p:nvPr/>
        </p:nvSpPr>
        <p:spPr>
          <a:xfrm>
            <a:off x="9643906" y="4886174"/>
            <a:ext cx="15300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dog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F5235D-BEEE-723F-7F0F-F920A67FA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893" y="215478"/>
            <a:ext cx="4406107" cy="20344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액자 13">
            <a:extLst>
              <a:ext uri="{FF2B5EF4-FFF2-40B4-BE49-F238E27FC236}">
                <a16:creationId xmlns:a16="http://schemas.microsoft.com/office/drawing/2014/main" id="{0099DE4C-88DD-3EFE-266C-A6CBED203E08}"/>
              </a:ext>
            </a:extLst>
          </p:cNvPr>
          <p:cNvSpPr/>
          <p:nvPr/>
        </p:nvSpPr>
        <p:spPr>
          <a:xfrm>
            <a:off x="10982626" y="251393"/>
            <a:ext cx="1209374" cy="954685"/>
          </a:xfrm>
          <a:prstGeom prst="frame">
            <a:avLst>
              <a:gd name="adj1" fmla="val 530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14E502F3-1FB5-4F06-5647-0A5DC0CF6C59}"/>
              </a:ext>
            </a:extLst>
          </p:cNvPr>
          <p:cNvSpPr/>
          <p:nvPr/>
        </p:nvSpPr>
        <p:spPr>
          <a:xfrm>
            <a:off x="2107258" y="3262586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1224AAD7-067F-EBDD-1AB0-3081FE59E1D6}"/>
              </a:ext>
            </a:extLst>
          </p:cNvPr>
          <p:cNvSpPr/>
          <p:nvPr/>
        </p:nvSpPr>
        <p:spPr>
          <a:xfrm>
            <a:off x="1865023" y="3434237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A8959BB-6E79-DD74-3B20-49FA217AA00C}"/>
              </a:ext>
            </a:extLst>
          </p:cNvPr>
          <p:cNvSpPr/>
          <p:nvPr/>
        </p:nvSpPr>
        <p:spPr>
          <a:xfrm>
            <a:off x="1561293" y="3674868"/>
            <a:ext cx="1665170" cy="2146434"/>
          </a:xfrm>
          <a:prstGeom prst="cube">
            <a:avLst>
              <a:gd name="adj" fmla="val 303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6C0-06BA-DDD6-B67A-B7E0A0BCAB83}"/>
                  </a:ext>
                </a:extLst>
              </p:cNvPr>
              <p:cNvSpPr txBox="1"/>
              <p:nvPr/>
            </p:nvSpPr>
            <p:spPr>
              <a:xfrm>
                <a:off x="1561293" y="5780122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04D6C0-06BA-DDD6-B67A-B7E0A0BCA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293" y="5780122"/>
                <a:ext cx="400577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12FA0-26B5-52C7-6FA6-ED05816BF28E}"/>
                  </a:ext>
                </a:extLst>
              </p:cNvPr>
              <p:cNvSpPr txBox="1"/>
              <p:nvPr/>
            </p:nvSpPr>
            <p:spPr>
              <a:xfrm>
                <a:off x="1924851" y="5387629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=2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E12FA0-26B5-52C7-6FA6-ED05816BF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851" y="5387629"/>
                <a:ext cx="4005775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9FE13-6DD3-8A68-46C2-EC2D99941ED5}"/>
                  </a:ext>
                </a:extLst>
              </p:cNvPr>
              <p:cNvSpPr txBox="1"/>
              <p:nvPr/>
            </p:nvSpPr>
            <p:spPr>
              <a:xfrm>
                <a:off x="-860263" y="5757638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=1)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C9FE13-6DD3-8A68-46C2-EC2D99941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263" y="5757638"/>
                <a:ext cx="4005775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액자 16">
            <a:extLst>
              <a:ext uri="{FF2B5EF4-FFF2-40B4-BE49-F238E27FC236}">
                <a16:creationId xmlns:a16="http://schemas.microsoft.com/office/drawing/2014/main" id="{392D6E8F-722D-A287-841C-807FBEC3BCCA}"/>
              </a:ext>
            </a:extLst>
          </p:cNvPr>
          <p:cNvSpPr/>
          <p:nvPr/>
        </p:nvSpPr>
        <p:spPr>
          <a:xfrm>
            <a:off x="1561293" y="5556590"/>
            <a:ext cx="296510" cy="260953"/>
          </a:xfrm>
          <a:prstGeom prst="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D0108B5-2FB6-B51D-909F-EAF5E78A7111}"/>
              </a:ext>
            </a:extLst>
          </p:cNvPr>
          <p:cNvSpPr/>
          <p:nvPr/>
        </p:nvSpPr>
        <p:spPr>
          <a:xfrm>
            <a:off x="5870798" y="5341872"/>
            <a:ext cx="520866" cy="55399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D9694780-9138-F0EE-B569-BC8C65FF87B0}"/>
              </a:ext>
            </a:extLst>
          </p:cNvPr>
          <p:cNvSpPr/>
          <p:nvPr/>
        </p:nvSpPr>
        <p:spPr>
          <a:xfrm>
            <a:off x="5870798" y="4362440"/>
            <a:ext cx="520866" cy="55399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A3F88E6-3563-6236-9D74-BDA167E9F4C5}"/>
              </a:ext>
            </a:extLst>
          </p:cNvPr>
          <p:cNvSpPr/>
          <p:nvPr/>
        </p:nvSpPr>
        <p:spPr>
          <a:xfrm>
            <a:off x="5870798" y="3383008"/>
            <a:ext cx="520866" cy="5539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04C2467-613C-E429-7C79-ADEF38C6AAAB}"/>
              </a:ext>
            </a:extLst>
          </p:cNvPr>
          <p:cNvSpPr/>
          <p:nvPr/>
        </p:nvSpPr>
        <p:spPr>
          <a:xfrm>
            <a:off x="8715883" y="3816742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AC8BC8-4A71-CDE4-66C8-5FD738C1F57F}"/>
              </a:ext>
            </a:extLst>
          </p:cNvPr>
          <p:cNvSpPr/>
          <p:nvPr/>
        </p:nvSpPr>
        <p:spPr>
          <a:xfrm>
            <a:off x="8715883" y="4886174"/>
            <a:ext cx="520866" cy="55399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0CFB941-52C1-8D0D-0D43-D2CF5F66BC6A}"/>
              </a:ext>
            </a:extLst>
          </p:cNvPr>
          <p:cNvCxnSpPr>
            <a:stCxn id="20" idx="6"/>
            <a:endCxn id="21" idx="2"/>
          </p:cNvCxnSpPr>
          <p:nvPr/>
        </p:nvCxnSpPr>
        <p:spPr>
          <a:xfrm>
            <a:off x="6391664" y="3660007"/>
            <a:ext cx="2324219" cy="433734"/>
          </a:xfrm>
          <a:prstGeom prst="straightConnector1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91BC4A-229F-AA08-5010-285FBD933140}"/>
                  </a:ext>
                </a:extLst>
              </p:cNvPr>
              <p:cNvSpPr txBox="1"/>
              <p:nvPr/>
            </p:nvSpPr>
            <p:spPr>
              <a:xfrm>
                <a:off x="6861892" y="3288823"/>
                <a:ext cx="1530025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3</m:t>
                          </m:r>
                        </m:sub>
                        <m:sup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함초롬돋움" panose="020B0604000101010101" pitchFamily="50" charset="-127"/>
                              <a:cs typeface="함초롬돋움" panose="020B0604000101010101" pitchFamily="50" charset="-127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F91BC4A-229F-AA08-5010-285FBD933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892" y="3288823"/>
                <a:ext cx="1530025" cy="561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35F8FB-C8C6-9577-B2F8-920604AEAA9C}"/>
                  </a:ext>
                </a:extLst>
              </p:cNvPr>
              <p:cNvSpPr txBox="1"/>
              <p:nvPr/>
            </p:nvSpPr>
            <p:spPr>
              <a:xfrm>
                <a:off x="2332008" y="4895170"/>
                <a:ext cx="400577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𝑘</m:t>
                      </m:r>
                      <m:r>
                        <a:rPr lang="en-US" altLang="ko-KR" sz="2000" i="1" dirty="0" smtClean="0">
                          <a:latin typeface="Cambria Math" panose="02040503050406030204" pitchFamily="18" charset="0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m:t>=3</m:t>
                      </m:r>
                    </m:oMath>
                  </m:oMathPara>
                </a14:m>
                <a:endParaRPr lang="ko-KR" altLang="en-US" sz="2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35F8FB-C8C6-9577-B2F8-920604AEA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008" y="4895170"/>
                <a:ext cx="4005775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Softmax Classifier의 이해 &amp; Python으로 구현하기">
            <a:extLst>
              <a:ext uri="{FF2B5EF4-FFF2-40B4-BE49-F238E27FC236}">
                <a16:creationId xmlns:a16="http://schemas.microsoft.com/office/drawing/2014/main" id="{4998AF08-560A-AF77-43A9-B10411BA9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04" y="5664628"/>
            <a:ext cx="2965441" cy="114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36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3978</TotalTime>
  <Words>973</Words>
  <Application>Microsoft Office PowerPoint</Application>
  <PresentationFormat>와이드스크린</PresentationFormat>
  <Paragraphs>238</Paragraphs>
  <Slides>27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HY헤드라인M</vt:lpstr>
      <vt:lpstr>맑은 고딕</vt:lpstr>
      <vt:lpstr>함초롬돋움</vt:lpstr>
      <vt:lpstr>Arial</vt:lpstr>
      <vt:lpstr>Cambria Math</vt:lpstr>
      <vt:lpstr>Wingdings</vt:lpstr>
      <vt:lpstr>Office 테마</vt:lpstr>
      <vt:lpstr>Class Activation Map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mija kim</cp:lastModifiedBy>
  <cp:revision>13</cp:revision>
  <dcterms:created xsi:type="dcterms:W3CDTF">2023-09-13T02:20:10Z</dcterms:created>
  <dcterms:modified xsi:type="dcterms:W3CDTF">2024-02-15T00:36:38Z</dcterms:modified>
</cp:coreProperties>
</file>