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8" r:id="rId3"/>
    <p:sldId id="257" r:id="rId4"/>
    <p:sldId id="268" r:id="rId5"/>
    <p:sldId id="269" r:id="rId6"/>
    <p:sldId id="260" r:id="rId7"/>
    <p:sldId id="259" r:id="rId8"/>
    <p:sldId id="267" r:id="rId9"/>
    <p:sldId id="261" r:id="rId10"/>
    <p:sldId id="270" r:id="rId11"/>
    <p:sldId id="271" r:id="rId12"/>
    <p:sldId id="273" r:id="rId13"/>
    <p:sldId id="287" r:id="rId14"/>
    <p:sldId id="274" r:id="rId15"/>
    <p:sldId id="275" r:id="rId16"/>
    <p:sldId id="278" r:id="rId17"/>
    <p:sldId id="279" r:id="rId18"/>
    <p:sldId id="280" r:id="rId19"/>
    <p:sldId id="277" r:id="rId20"/>
    <p:sldId id="281" r:id="rId21"/>
    <p:sldId id="276" r:id="rId22"/>
    <p:sldId id="283" r:id="rId23"/>
    <p:sldId id="285" r:id="rId24"/>
    <p:sldId id="284" r:id="rId25"/>
    <p:sldId id="286" r:id="rId26"/>
    <p:sldId id="263" r:id="rId2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F606853-7671-496A-8E4F-DF71F8EC918B}" styleName="어두운 스타일 1 - 강조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varScale="1">
        <p:scale>
          <a:sx n="67" d="100"/>
          <a:sy n="67" d="100"/>
        </p:scale>
        <p:origin x="6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7B050C-CC77-4BDC-9A1F-A131CB4CB9EF}" type="datetimeFigureOut">
              <a:rPr lang="ko-KR" altLang="en-US" smtClean="0"/>
              <a:t>2023-12-14</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A77972-38EE-4FA5-ADCB-F760AD750807}" type="slidenum">
              <a:rPr lang="ko-KR" altLang="en-US" smtClean="0"/>
              <a:t>‹#›</a:t>
            </a:fld>
            <a:endParaRPr lang="ko-KR" altLang="en-US"/>
          </a:p>
        </p:txBody>
      </p:sp>
    </p:spTree>
    <p:extLst>
      <p:ext uri="{BB962C8B-B14F-4D97-AF65-F5344CB8AC3E}">
        <p14:creationId xmlns:p14="http://schemas.microsoft.com/office/powerpoint/2010/main" val="100169679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84A77972-38EE-4FA5-ADCB-F760AD750807}" type="slidenum">
              <a:rPr lang="ko-KR" altLang="en-US" smtClean="0"/>
              <a:t>1</a:t>
            </a:fld>
            <a:endParaRPr lang="ko-KR" altLang="en-US"/>
          </a:p>
        </p:txBody>
      </p:sp>
    </p:spTree>
    <p:extLst>
      <p:ext uri="{BB962C8B-B14F-4D97-AF65-F5344CB8AC3E}">
        <p14:creationId xmlns:p14="http://schemas.microsoft.com/office/powerpoint/2010/main" val="59256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84A77972-38EE-4FA5-ADCB-F760AD750807}" type="slidenum">
              <a:rPr lang="ko-KR" altLang="en-US" smtClean="0"/>
              <a:t>6</a:t>
            </a:fld>
            <a:endParaRPr lang="ko-KR" altLang="en-US"/>
          </a:p>
        </p:txBody>
      </p:sp>
    </p:spTree>
    <p:extLst>
      <p:ext uri="{BB962C8B-B14F-4D97-AF65-F5344CB8AC3E}">
        <p14:creationId xmlns:p14="http://schemas.microsoft.com/office/powerpoint/2010/main" val="2657149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EB81108-558A-82E0-7280-A224A2A71DC2}"/>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E81D28D5-C299-881D-705A-024803425F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5DA451C0-175E-D6CF-7421-49E7EDF18EFB}"/>
              </a:ext>
            </a:extLst>
          </p:cNvPr>
          <p:cNvSpPr>
            <a:spLocks noGrp="1"/>
          </p:cNvSpPr>
          <p:nvPr>
            <p:ph type="dt" sz="half" idx="10"/>
          </p:nvPr>
        </p:nvSpPr>
        <p:spPr/>
        <p:txBody>
          <a:bodyPr/>
          <a:lstStyle/>
          <a:p>
            <a:fld id="{7BF1CBFE-3090-44E5-9785-29D3BBE2235B}" type="datetimeFigureOut">
              <a:rPr lang="ko-KR" altLang="en-US" smtClean="0"/>
              <a:t>2023-12-14</a:t>
            </a:fld>
            <a:endParaRPr lang="ko-KR" altLang="en-US"/>
          </a:p>
        </p:txBody>
      </p:sp>
      <p:sp>
        <p:nvSpPr>
          <p:cNvPr id="5" name="바닥글 개체 틀 4">
            <a:extLst>
              <a:ext uri="{FF2B5EF4-FFF2-40B4-BE49-F238E27FC236}">
                <a16:creationId xmlns:a16="http://schemas.microsoft.com/office/drawing/2014/main" id="{BEA3B9EC-62DA-A9D3-95D4-E26E7E17A2E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9DB60DE-CC78-FF05-4EE3-F65C18AD5083}"/>
              </a:ext>
            </a:extLst>
          </p:cNvPr>
          <p:cNvSpPr>
            <a:spLocks noGrp="1"/>
          </p:cNvSpPr>
          <p:nvPr>
            <p:ph type="sldNum" sz="quarter" idx="12"/>
          </p:nvPr>
        </p:nvSpPr>
        <p:spPr/>
        <p:txBody>
          <a:bodyPr/>
          <a:lstStyle/>
          <a:p>
            <a:fld id="{517E2876-B18E-4957-82AB-D9EC3B9C1682}" type="slidenum">
              <a:rPr lang="ko-KR" altLang="en-US" smtClean="0"/>
              <a:t>‹#›</a:t>
            </a:fld>
            <a:endParaRPr lang="ko-KR" altLang="en-US"/>
          </a:p>
        </p:txBody>
      </p:sp>
    </p:spTree>
    <p:extLst>
      <p:ext uri="{BB962C8B-B14F-4D97-AF65-F5344CB8AC3E}">
        <p14:creationId xmlns:p14="http://schemas.microsoft.com/office/powerpoint/2010/main" val="1838242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124C320-D866-E520-8937-EF01567A27D8}"/>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0B92AF69-9772-0E59-4A04-82AC15ED3252}"/>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7C081F5-DEEE-391F-E246-3881E945AE51}"/>
              </a:ext>
            </a:extLst>
          </p:cNvPr>
          <p:cNvSpPr>
            <a:spLocks noGrp="1"/>
          </p:cNvSpPr>
          <p:nvPr>
            <p:ph type="dt" sz="half" idx="10"/>
          </p:nvPr>
        </p:nvSpPr>
        <p:spPr/>
        <p:txBody>
          <a:bodyPr/>
          <a:lstStyle/>
          <a:p>
            <a:fld id="{7BF1CBFE-3090-44E5-9785-29D3BBE2235B}" type="datetimeFigureOut">
              <a:rPr lang="ko-KR" altLang="en-US" smtClean="0"/>
              <a:t>2023-12-14</a:t>
            </a:fld>
            <a:endParaRPr lang="ko-KR" altLang="en-US"/>
          </a:p>
        </p:txBody>
      </p:sp>
      <p:sp>
        <p:nvSpPr>
          <p:cNvPr id="5" name="바닥글 개체 틀 4">
            <a:extLst>
              <a:ext uri="{FF2B5EF4-FFF2-40B4-BE49-F238E27FC236}">
                <a16:creationId xmlns:a16="http://schemas.microsoft.com/office/drawing/2014/main" id="{814AB25F-629C-C0F5-A22F-89732C5168C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B9623C9-46BF-C8B8-432A-F2F67AF52E5A}"/>
              </a:ext>
            </a:extLst>
          </p:cNvPr>
          <p:cNvSpPr>
            <a:spLocks noGrp="1"/>
          </p:cNvSpPr>
          <p:nvPr>
            <p:ph type="sldNum" sz="quarter" idx="12"/>
          </p:nvPr>
        </p:nvSpPr>
        <p:spPr/>
        <p:txBody>
          <a:bodyPr/>
          <a:lstStyle/>
          <a:p>
            <a:fld id="{517E2876-B18E-4957-82AB-D9EC3B9C1682}" type="slidenum">
              <a:rPr lang="ko-KR" altLang="en-US" smtClean="0"/>
              <a:t>‹#›</a:t>
            </a:fld>
            <a:endParaRPr lang="ko-KR" altLang="en-US"/>
          </a:p>
        </p:txBody>
      </p:sp>
    </p:spTree>
    <p:extLst>
      <p:ext uri="{BB962C8B-B14F-4D97-AF65-F5344CB8AC3E}">
        <p14:creationId xmlns:p14="http://schemas.microsoft.com/office/powerpoint/2010/main" val="3468611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240474C6-2983-01AC-D26C-76F52E03B7A4}"/>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98CD40A9-23B2-BFBE-0C33-1B991A3B45E9}"/>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CCE5218-E99F-69DC-3147-CB545166E2BD}"/>
              </a:ext>
            </a:extLst>
          </p:cNvPr>
          <p:cNvSpPr>
            <a:spLocks noGrp="1"/>
          </p:cNvSpPr>
          <p:nvPr>
            <p:ph type="dt" sz="half" idx="10"/>
          </p:nvPr>
        </p:nvSpPr>
        <p:spPr/>
        <p:txBody>
          <a:bodyPr/>
          <a:lstStyle/>
          <a:p>
            <a:fld id="{7BF1CBFE-3090-44E5-9785-29D3BBE2235B}" type="datetimeFigureOut">
              <a:rPr lang="ko-KR" altLang="en-US" smtClean="0"/>
              <a:t>2023-12-14</a:t>
            </a:fld>
            <a:endParaRPr lang="ko-KR" altLang="en-US"/>
          </a:p>
        </p:txBody>
      </p:sp>
      <p:sp>
        <p:nvSpPr>
          <p:cNvPr id="5" name="바닥글 개체 틀 4">
            <a:extLst>
              <a:ext uri="{FF2B5EF4-FFF2-40B4-BE49-F238E27FC236}">
                <a16:creationId xmlns:a16="http://schemas.microsoft.com/office/drawing/2014/main" id="{24FA97C4-59B0-9934-0ACA-2175A745D87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BB7263E-CBE4-2EAD-03A5-C9F57982B868}"/>
              </a:ext>
            </a:extLst>
          </p:cNvPr>
          <p:cNvSpPr>
            <a:spLocks noGrp="1"/>
          </p:cNvSpPr>
          <p:nvPr>
            <p:ph type="sldNum" sz="quarter" idx="12"/>
          </p:nvPr>
        </p:nvSpPr>
        <p:spPr/>
        <p:txBody>
          <a:bodyPr/>
          <a:lstStyle/>
          <a:p>
            <a:fld id="{517E2876-B18E-4957-82AB-D9EC3B9C1682}" type="slidenum">
              <a:rPr lang="ko-KR" altLang="en-US" smtClean="0"/>
              <a:t>‹#›</a:t>
            </a:fld>
            <a:endParaRPr lang="ko-KR" altLang="en-US"/>
          </a:p>
        </p:txBody>
      </p:sp>
    </p:spTree>
    <p:extLst>
      <p:ext uri="{BB962C8B-B14F-4D97-AF65-F5344CB8AC3E}">
        <p14:creationId xmlns:p14="http://schemas.microsoft.com/office/powerpoint/2010/main" val="393234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84AAB2E-7452-057C-5BF2-B707A9A3453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7BE43CFC-E301-13E5-C77A-9EC5514B046A}"/>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19203EE-BE50-3699-A966-F317B61E8A6C}"/>
              </a:ext>
            </a:extLst>
          </p:cNvPr>
          <p:cNvSpPr>
            <a:spLocks noGrp="1"/>
          </p:cNvSpPr>
          <p:nvPr>
            <p:ph type="dt" sz="half" idx="10"/>
          </p:nvPr>
        </p:nvSpPr>
        <p:spPr/>
        <p:txBody>
          <a:bodyPr/>
          <a:lstStyle/>
          <a:p>
            <a:fld id="{7BF1CBFE-3090-44E5-9785-29D3BBE2235B}" type="datetimeFigureOut">
              <a:rPr lang="ko-KR" altLang="en-US" smtClean="0"/>
              <a:t>2023-12-14</a:t>
            </a:fld>
            <a:endParaRPr lang="ko-KR" altLang="en-US"/>
          </a:p>
        </p:txBody>
      </p:sp>
      <p:sp>
        <p:nvSpPr>
          <p:cNvPr id="5" name="바닥글 개체 틀 4">
            <a:extLst>
              <a:ext uri="{FF2B5EF4-FFF2-40B4-BE49-F238E27FC236}">
                <a16:creationId xmlns:a16="http://schemas.microsoft.com/office/drawing/2014/main" id="{A5DF7BA5-12A0-AD58-8D51-E41665AC8DB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E15D3C4-063C-760B-34B8-C93C39A15013}"/>
              </a:ext>
            </a:extLst>
          </p:cNvPr>
          <p:cNvSpPr>
            <a:spLocks noGrp="1"/>
          </p:cNvSpPr>
          <p:nvPr>
            <p:ph type="sldNum" sz="quarter" idx="12"/>
          </p:nvPr>
        </p:nvSpPr>
        <p:spPr/>
        <p:txBody>
          <a:bodyPr/>
          <a:lstStyle/>
          <a:p>
            <a:fld id="{517E2876-B18E-4957-82AB-D9EC3B9C1682}" type="slidenum">
              <a:rPr lang="ko-KR" altLang="en-US" smtClean="0"/>
              <a:t>‹#›</a:t>
            </a:fld>
            <a:endParaRPr lang="ko-KR" altLang="en-US"/>
          </a:p>
        </p:txBody>
      </p:sp>
    </p:spTree>
    <p:extLst>
      <p:ext uri="{BB962C8B-B14F-4D97-AF65-F5344CB8AC3E}">
        <p14:creationId xmlns:p14="http://schemas.microsoft.com/office/powerpoint/2010/main" val="2902253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F0961B2-CA10-72C5-A2CF-3963958CEB33}"/>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7837EAD7-5998-A9D7-7C95-AE2914FB5D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152378D2-9081-BF1D-90BD-9E2921070ADA}"/>
              </a:ext>
            </a:extLst>
          </p:cNvPr>
          <p:cNvSpPr>
            <a:spLocks noGrp="1"/>
          </p:cNvSpPr>
          <p:nvPr>
            <p:ph type="dt" sz="half" idx="10"/>
          </p:nvPr>
        </p:nvSpPr>
        <p:spPr/>
        <p:txBody>
          <a:bodyPr/>
          <a:lstStyle/>
          <a:p>
            <a:fld id="{7BF1CBFE-3090-44E5-9785-29D3BBE2235B}" type="datetimeFigureOut">
              <a:rPr lang="ko-KR" altLang="en-US" smtClean="0"/>
              <a:t>2023-12-14</a:t>
            </a:fld>
            <a:endParaRPr lang="ko-KR" altLang="en-US"/>
          </a:p>
        </p:txBody>
      </p:sp>
      <p:sp>
        <p:nvSpPr>
          <p:cNvPr id="5" name="바닥글 개체 틀 4">
            <a:extLst>
              <a:ext uri="{FF2B5EF4-FFF2-40B4-BE49-F238E27FC236}">
                <a16:creationId xmlns:a16="http://schemas.microsoft.com/office/drawing/2014/main" id="{46C1E567-2308-07A3-B19A-650E6794D4E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961B929-C4F1-892D-57E4-686AC45D6EC0}"/>
              </a:ext>
            </a:extLst>
          </p:cNvPr>
          <p:cNvSpPr>
            <a:spLocks noGrp="1"/>
          </p:cNvSpPr>
          <p:nvPr>
            <p:ph type="sldNum" sz="quarter" idx="12"/>
          </p:nvPr>
        </p:nvSpPr>
        <p:spPr/>
        <p:txBody>
          <a:bodyPr/>
          <a:lstStyle/>
          <a:p>
            <a:fld id="{517E2876-B18E-4957-82AB-D9EC3B9C1682}" type="slidenum">
              <a:rPr lang="ko-KR" altLang="en-US" smtClean="0"/>
              <a:t>‹#›</a:t>
            </a:fld>
            <a:endParaRPr lang="ko-KR" altLang="en-US"/>
          </a:p>
        </p:txBody>
      </p:sp>
    </p:spTree>
    <p:extLst>
      <p:ext uri="{BB962C8B-B14F-4D97-AF65-F5344CB8AC3E}">
        <p14:creationId xmlns:p14="http://schemas.microsoft.com/office/powerpoint/2010/main" val="2948113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7B14E9-5160-ADC8-F7D9-1F018B6289FF}"/>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B6E7B931-2E00-5E09-948F-2F251185BADD}"/>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404F3D0B-52C6-645D-2371-F8EA6E54EB57}"/>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5517699B-13E5-D298-9462-333D1073AFF9}"/>
              </a:ext>
            </a:extLst>
          </p:cNvPr>
          <p:cNvSpPr>
            <a:spLocks noGrp="1"/>
          </p:cNvSpPr>
          <p:nvPr>
            <p:ph type="dt" sz="half" idx="10"/>
          </p:nvPr>
        </p:nvSpPr>
        <p:spPr/>
        <p:txBody>
          <a:bodyPr/>
          <a:lstStyle/>
          <a:p>
            <a:fld id="{7BF1CBFE-3090-44E5-9785-29D3BBE2235B}" type="datetimeFigureOut">
              <a:rPr lang="ko-KR" altLang="en-US" smtClean="0"/>
              <a:t>2023-12-14</a:t>
            </a:fld>
            <a:endParaRPr lang="ko-KR" altLang="en-US"/>
          </a:p>
        </p:txBody>
      </p:sp>
      <p:sp>
        <p:nvSpPr>
          <p:cNvPr id="6" name="바닥글 개체 틀 5">
            <a:extLst>
              <a:ext uri="{FF2B5EF4-FFF2-40B4-BE49-F238E27FC236}">
                <a16:creationId xmlns:a16="http://schemas.microsoft.com/office/drawing/2014/main" id="{11BCEF17-EA1A-CBD9-E962-56F4B6C25F21}"/>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24B2BF6-FB67-4874-6110-96AD06B7465F}"/>
              </a:ext>
            </a:extLst>
          </p:cNvPr>
          <p:cNvSpPr>
            <a:spLocks noGrp="1"/>
          </p:cNvSpPr>
          <p:nvPr>
            <p:ph type="sldNum" sz="quarter" idx="12"/>
          </p:nvPr>
        </p:nvSpPr>
        <p:spPr/>
        <p:txBody>
          <a:bodyPr/>
          <a:lstStyle/>
          <a:p>
            <a:fld id="{517E2876-B18E-4957-82AB-D9EC3B9C1682}" type="slidenum">
              <a:rPr lang="ko-KR" altLang="en-US" smtClean="0"/>
              <a:t>‹#›</a:t>
            </a:fld>
            <a:endParaRPr lang="ko-KR" altLang="en-US"/>
          </a:p>
        </p:txBody>
      </p:sp>
    </p:spTree>
    <p:extLst>
      <p:ext uri="{BB962C8B-B14F-4D97-AF65-F5344CB8AC3E}">
        <p14:creationId xmlns:p14="http://schemas.microsoft.com/office/powerpoint/2010/main" val="674319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6D1FD9D-37A3-7A62-F91F-2D3AC56A8C8E}"/>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1ED7C65D-8B7C-F08D-887C-06CED88067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D4ECB882-2ADA-2799-7694-FE39FAF9BFB5}"/>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CADF0D58-F8C4-43B4-A4AC-CF509409B5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2B358B10-8D98-3208-6075-149CD065AF28}"/>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F7F366A4-3B11-203E-B7DE-89CAB1388857}"/>
              </a:ext>
            </a:extLst>
          </p:cNvPr>
          <p:cNvSpPr>
            <a:spLocks noGrp="1"/>
          </p:cNvSpPr>
          <p:nvPr>
            <p:ph type="dt" sz="half" idx="10"/>
          </p:nvPr>
        </p:nvSpPr>
        <p:spPr/>
        <p:txBody>
          <a:bodyPr/>
          <a:lstStyle/>
          <a:p>
            <a:fld id="{7BF1CBFE-3090-44E5-9785-29D3BBE2235B}" type="datetimeFigureOut">
              <a:rPr lang="ko-KR" altLang="en-US" smtClean="0"/>
              <a:t>2023-12-14</a:t>
            </a:fld>
            <a:endParaRPr lang="ko-KR" altLang="en-US"/>
          </a:p>
        </p:txBody>
      </p:sp>
      <p:sp>
        <p:nvSpPr>
          <p:cNvPr id="8" name="바닥글 개체 틀 7">
            <a:extLst>
              <a:ext uri="{FF2B5EF4-FFF2-40B4-BE49-F238E27FC236}">
                <a16:creationId xmlns:a16="http://schemas.microsoft.com/office/drawing/2014/main" id="{3B7BCFDA-7104-6D09-0A7D-E525B1D4DADC}"/>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C66C1144-2F78-018D-0ED5-F10BA08026AB}"/>
              </a:ext>
            </a:extLst>
          </p:cNvPr>
          <p:cNvSpPr>
            <a:spLocks noGrp="1"/>
          </p:cNvSpPr>
          <p:nvPr>
            <p:ph type="sldNum" sz="quarter" idx="12"/>
          </p:nvPr>
        </p:nvSpPr>
        <p:spPr/>
        <p:txBody>
          <a:bodyPr/>
          <a:lstStyle/>
          <a:p>
            <a:fld id="{517E2876-B18E-4957-82AB-D9EC3B9C1682}" type="slidenum">
              <a:rPr lang="ko-KR" altLang="en-US" smtClean="0"/>
              <a:t>‹#›</a:t>
            </a:fld>
            <a:endParaRPr lang="ko-KR" altLang="en-US"/>
          </a:p>
        </p:txBody>
      </p:sp>
    </p:spTree>
    <p:extLst>
      <p:ext uri="{BB962C8B-B14F-4D97-AF65-F5344CB8AC3E}">
        <p14:creationId xmlns:p14="http://schemas.microsoft.com/office/powerpoint/2010/main" val="2142350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0E21926-DE05-A7EF-273C-AE750FBCFC6B}"/>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32272819-22DA-D975-4A94-D7574567C758}"/>
              </a:ext>
            </a:extLst>
          </p:cNvPr>
          <p:cNvSpPr>
            <a:spLocks noGrp="1"/>
          </p:cNvSpPr>
          <p:nvPr>
            <p:ph type="dt" sz="half" idx="10"/>
          </p:nvPr>
        </p:nvSpPr>
        <p:spPr/>
        <p:txBody>
          <a:bodyPr/>
          <a:lstStyle/>
          <a:p>
            <a:fld id="{7BF1CBFE-3090-44E5-9785-29D3BBE2235B}" type="datetimeFigureOut">
              <a:rPr lang="ko-KR" altLang="en-US" smtClean="0"/>
              <a:t>2023-12-14</a:t>
            </a:fld>
            <a:endParaRPr lang="ko-KR" altLang="en-US"/>
          </a:p>
        </p:txBody>
      </p:sp>
      <p:sp>
        <p:nvSpPr>
          <p:cNvPr id="4" name="바닥글 개체 틀 3">
            <a:extLst>
              <a:ext uri="{FF2B5EF4-FFF2-40B4-BE49-F238E27FC236}">
                <a16:creationId xmlns:a16="http://schemas.microsoft.com/office/drawing/2014/main" id="{D1FA9FCC-849D-A231-D941-D61CF726A514}"/>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A87D175B-546B-60E5-F611-7208447600CC}"/>
              </a:ext>
            </a:extLst>
          </p:cNvPr>
          <p:cNvSpPr>
            <a:spLocks noGrp="1"/>
          </p:cNvSpPr>
          <p:nvPr>
            <p:ph type="sldNum" sz="quarter" idx="12"/>
          </p:nvPr>
        </p:nvSpPr>
        <p:spPr/>
        <p:txBody>
          <a:bodyPr/>
          <a:lstStyle/>
          <a:p>
            <a:fld id="{517E2876-B18E-4957-82AB-D9EC3B9C1682}" type="slidenum">
              <a:rPr lang="ko-KR" altLang="en-US" smtClean="0"/>
              <a:t>‹#›</a:t>
            </a:fld>
            <a:endParaRPr lang="ko-KR" altLang="en-US"/>
          </a:p>
        </p:txBody>
      </p:sp>
    </p:spTree>
    <p:extLst>
      <p:ext uri="{BB962C8B-B14F-4D97-AF65-F5344CB8AC3E}">
        <p14:creationId xmlns:p14="http://schemas.microsoft.com/office/powerpoint/2010/main" val="3733256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AB6DECDC-F8BC-85D5-DB71-360D74BE07DA}"/>
              </a:ext>
            </a:extLst>
          </p:cNvPr>
          <p:cNvSpPr>
            <a:spLocks noGrp="1"/>
          </p:cNvSpPr>
          <p:nvPr>
            <p:ph type="dt" sz="half" idx="10"/>
          </p:nvPr>
        </p:nvSpPr>
        <p:spPr/>
        <p:txBody>
          <a:bodyPr/>
          <a:lstStyle/>
          <a:p>
            <a:fld id="{7BF1CBFE-3090-44E5-9785-29D3BBE2235B}" type="datetimeFigureOut">
              <a:rPr lang="ko-KR" altLang="en-US" smtClean="0"/>
              <a:t>2023-12-14</a:t>
            </a:fld>
            <a:endParaRPr lang="ko-KR" altLang="en-US"/>
          </a:p>
        </p:txBody>
      </p:sp>
      <p:sp>
        <p:nvSpPr>
          <p:cNvPr id="3" name="바닥글 개체 틀 2">
            <a:extLst>
              <a:ext uri="{FF2B5EF4-FFF2-40B4-BE49-F238E27FC236}">
                <a16:creationId xmlns:a16="http://schemas.microsoft.com/office/drawing/2014/main" id="{0DA0F486-0AD4-6EB0-1507-9222D0FD8BDE}"/>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906FF80C-4925-E922-7888-42DCF784DB57}"/>
              </a:ext>
            </a:extLst>
          </p:cNvPr>
          <p:cNvSpPr>
            <a:spLocks noGrp="1"/>
          </p:cNvSpPr>
          <p:nvPr>
            <p:ph type="sldNum" sz="quarter" idx="12"/>
          </p:nvPr>
        </p:nvSpPr>
        <p:spPr/>
        <p:txBody>
          <a:bodyPr/>
          <a:lstStyle/>
          <a:p>
            <a:fld id="{517E2876-B18E-4957-82AB-D9EC3B9C1682}" type="slidenum">
              <a:rPr lang="ko-KR" altLang="en-US" smtClean="0"/>
              <a:t>‹#›</a:t>
            </a:fld>
            <a:endParaRPr lang="ko-KR" altLang="en-US"/>
          </a:p>
        </p:txBody>
      </p:sp>
    </p:spTree>
    <p:extLst>
      <p:ext uri="{BB962C8B-B14F-4D97-AF65-F5344CB8AC3E}">
        <p14:creationId xmlns:p14="http://schemas.microsoft.com/office/powerpoint/2010/main" val="1287135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46C9B97-B038-4D1D-35D8-1DDBCED3AAD5}"/>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0D996E97-91A9-EA67-5897-AFFC4D33FA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3F62A543-72CF-CB64-65FE-C8FD2F0DBE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88EAD5E0-DC87-B5F0-A058-D65AC0D7BD55}"/>
              </a:ext>
            </a:extLst>
          </p:cNvPr>
          <p:cNvSpPr>
            <a:spLocks noGrp="1"/>
          </p:cNvSpPr>
          <p:nvPr>
            <p:ph type="dt" sz="half" idx="10"/>
          </p:nvPr>
        </p:nvSpPr>
        <p:spPr/>
        <p:txBody>
          <a:bodyPr/>
          <a:lstStyle/>
          <a:p>
            <a:fld id="{7BF1CBFE-3090-44E5-9785-29D3BBE2235B}" type="datetimeFigureOut">
              <a:rPr lang="ko-KR" altLang="en-US" smtClean="0"/>
              <a:t>2023-12-14</a:t>
            </a:fld>
            <a:endParaRPr lang="ko-KR" altLang="en-US"/>
          </a:p>
        </p:txBody>
      </p:sp>
      <p:sp>
        <p:nvSpPr>
          <p:cNvPr id="6" name="바닥글 개체 틀 5">
            <a:extLst>
              <a:ext uri="{FF2B5EF4-FFF2-40B4-BE49-F238E27FC236}">
                <a16:creationId xmlns:a16="http://schemas.microsoft.com/office/drawing/2014/main" id="{316076DC-9BF4-0EA6-4435-344315651AF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61EDBC1-1801-8998-8940-4C7CC1DE2511}"/>
              </a:ext>
            </a:extLst>
          </p:cNvPr>
          <p:cNvSpPr>
            <a:spLocks noGrp="1"/>
          </p:cNvSpPr>
          <p:nvPr>
            <p:ph type="sldNum" sz="quarter" idx="12"/>
          </p:nvPr>
        </p:nvSpPr>
        <p:spPr/>
        <p:txBody>
          <a:bodyPr/>
          <a:lstStyle/>
          <a:p>
            <a:fld id="{517E2876-B18E-4957-82AB-D9EC3B9C1682}" type="slidenum">
              <a:rPr lang="ko-KR" altLang="en-US" smtClean="0"/>
              <a:t>‹#›</a:t>
            </a:fld>
            <a:endParaRPr lang="ko-KR" altLang="en-US"/>
          </a:p>
        </p:txBody>
      </p:sp>
    </p:spTree>
    <p:extLst>
      <p:ext uri="{BB962C8B-B14F-4D97-AF65-F5344CB8AC3E}">
        <p14:creationId xmlns:p14="http://schemas.microsoft.com/office/powerpoint/2010/main" val="719376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F404306-FCF7-0645-E492-8AAE2834A63B}"/>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5E9A4138-2AC2-B368-E044-9AA613BBC0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B0EECE26-03E0-B96B-8155-595CD8B4F9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6F583467-F77C-6A59-D046-2733AB8F20EB}"/>
              </a:ext>
            </a:extLst>
          </p:cNvPr>
          <p:cNvSpPr>
            <a:spLocks noGrp="1"/>
          </p:cNvSpPr>
          <p:nvPr>
            <p:ph type="dt" sz="half" idx="10"/>
          </p:nvPr>
        </p:nvSpPr>
        <p:spPr/>
        <p:txBody>
          <a:bodyPr/>
          <a:lstStyle/>
          <a:p>
            <a:fld id="{7BF1CBFE-3090-44E5-9785-29D3BBE2235B}" type="datetimeFigureOut">
              <a:rPr lang="ko-KR" altLang="en-US" smtClean="0"/>
              <a:t>2023-12-14</a:t>
            </a:fld>
            <a:endParaRPr lang="ko-KR" altLang="en-US"/>
          </a:p>
        </p:txBody>
      </p:sp>
      <p:sp>
        <p:nvSpPr>
          <p:cNvPr id="6" name="바닥글 개체 틀 5">
            <a:extLst>
              <a:ext uri="{FF2B5EF4-FFF2-40B4-BE49-F238E27FC236}">
                <a16:creationId xmlns:a16="http://schemas.microsoft.com/office/drawing/2014/main" id="{195DABB0-6063-0CC7-6046-A5600725BF2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DE062DD-1C00-D7B9-FE96-EC66E70ADFE8}"/>
              </a:ext>
            </a:extLst>
          </p:cNvPr>
          <p:cNvSpPr>
            <a:spLocks noGrp="1"/>
          </p:cNvSpPr>
          <p:nvPr>
            <p:ph type="sldNum" sz="quarter" idx="12"/>
          </p:nvPr>
        </p:nvSpPr>
        <p:spPr/>
        <p:txBody>
          <a:bodyPr/>
          <a:lstStyle/>
          <a:p>
            <a:fld id="{517E2876-B18E-4957-82AB-D9EC3B9C1682}" type="slidenum">
              <a:rPr lang="ko-KR" altLang="en-US" smtClean="0"/>
              <a:t>‹#›</a:t>
            </a:fld>
            <a:endParaRPr lang="ko-KR" altLang="en-US"/>
          </a:p>
        </p:txBody>
      </p:sp>
    </p:spTree>
    <p:extLst>
      <p:ext uri="{BB962C8B-B14F-4D97-AF65-F5344CB8AC3E}">
        <p14:creationId xmlns:p14="http://schemas.microsoft.com/office/powerpoint/2010/main" val="3825588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9771E7C-DE58-C14F-A8A3-88F64850B3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473FD05D-9B4E-2B57-BF05-4C454B8316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924F395-2AEE-D300-2E9D-2F68CD42AB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F1CBFE-3090-44E5-9785-29D3BBE2235B}" type="datetimeFigureOut">
              <a:rPr lang="ko-KR" altLang="en-US" smtClean="0"/>
              <a:t>2023-12-14</a:t>
            </a:fld>
            <a:endParaRPr lang="ko-KR" altLang="en-US"/>
          </a:p>
        </p:txBody>
      </p:sp>
      <p:sp>
        <p:nvSpPr>
          <p:cNvPr id="5" name="바닥글 개체 틀 4">
            <a:extLst>
              <a:ext uri="{FF2B5EF4-FFF2-40B4-BE49-F238E27FC236}">
                <a16:creationId xmlns:a16="http://schemas.microsoft.com/office/drawing/2014/main" id="{0FC91BAF-5AA5-E856-EDFF-C697D487AE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F7AC10BC-916F-79D5-ED4D-818F6A6C19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7E2876-B18E-4957-82AB-D9EC3B9C1682}" type="slidenum">
              <a:rPr lang="ko-KR" altLang="en-US" smtClean="0"/>
              <a:t>‹#›</a:t>
            </a:fld>
            <a:endParaRPr lang="ko-KR" altLang="en-US"/>
          </a:p>
        </p:txBody>
      </p:sp>
    </p:spTree>
    <p:extLst>
      <p:ext uri="{BB962C8B-B14F-4D97-AF65-F5344CB8AC3E}">
        <p14:creationId xmlns:p14="http://schemas.microsoft.com/office/powerpoint/2010/main" val="3453020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DE86B98-639B-3772-D96F-0149014EC645}"/>
              </a:ext>
            </a:extLst>
          </p:cNvPr>
          <p:cNvSpPr>
            <a:spLocks noGrp="1"/>
          </p:cNvSpPr>
          <p:nvPr>
            <p:ph type="ctrTitle"/>
          </p:nvPr>
        </p:nvSpPr>
        <p:spPr>
          <a:xfrm>
            <a:off x="60960" y="1137443"/>
            <a:ext cx="12131040" cy="2387600"/>
          </a:xfrm>
        </p:spPr>
        <p:txBody>
          <a:bodyPr>
            <a:normAutofit/>
          </a:bodyPr>
          <a:lstStyle/>
          <a:p>
            <a:r>
              <a:rPr lang="en-US" altLang="ko-KR" sz="4800" dirty="0">
                <a:latin typeface="HY헤드라인M" panose="02030600000101010101" pitchFamily="18" charset="-127"/>
                <a:ea typeface="HY헤드라인M" panose="02030600000101010101" pitchFamily="18" charset="-127"/>
              </a:rPr>
              <a:t>Project</a:t>
            </a:r>
            <a:r>
              <a:rPr lang="ko-KR" altLang="en-US" sz="4800" dirty="0">
                <a:latin typeface="HY헤드라인M" panose="02030600000101010101" pitchFamily="18" charset="-127"/>
                <a:ea typeface="HY헤드라인M" panose="02030600000101010101" pitchFamily="18" charset="-127"/>
              </a:rPr>
              <a:t> </a:t>
            </a:r>
            <a:r>
              <a:rPr lang="en-US" altLang="ko-KR" sz="4800" dirty="0">
                <a:latin typeface="HY헤드라인M" panose="02030600000101010101" pitchFamily="18" charset="-127"/>
                <a:ea typeface="HY헤드라인M" panose="02030600000101010101" pitchFamily="18" charset="-127"/>
              </a:rPr>
              <a:t>:</a:t>
            </a:r>
            <a:r>
              <a:rPr lang="ko-KR" altLang="en-US" sz="4800" dirty="0">
                <a:latin typeface="HY헤드라인M" panose="02030600000101010101" pitchFamily="18" charset="-127"/>
                <a:ea typeface="HY헤드라인M" panose="02030600000101010101" pitchFamily="18" charset="-127"/>
              </a:rPr>
              <a:t> </a:t>
            </a:r>
            <a:r>
              <a:rPr lang="en-US" altLang="ko-KR" sz="4800" dirty="0">
                <a:latin typeface="HY헤드라인M" panose="02030600000101010101" pitchFamily="18" charset="-127"/>
                <a:ea typeface="HY헤드라인M" panose="02030600000101010101" pitchFamily="18" charset="-127"/>
              </a:rPr>
              <a:t>Robust QA</a:t>
            </a:r>
            <a:endParaRPr lang="ko-KR" altLang="en-US" sz="4800" dirty="0">
              <a:latin typeface="HY헤드라인M" panose="02030600000101010101" pitchFamily="18" charset="-127"/>
              <a:ea typeface="HY헤드라인M" panose="02030600000101010101" pitchFamily="18" charset="-127"/>
            </a:endParaRPr>
          </a:p>
        </p:txBody>
      </p:sp>
      <p:sp>
        <p:nvSpPr>
          <p:cNvPr id="3" name="부제목 2">
            <a:extLst>
              <a:ext uri="{FF2B5EF4-FFF2-40B4-BE49-F238E27FC236}">
                <a16:creationId xmlns:a16="http://schemas.microsoft.com/office/drawing/2014/main" id="{1A538532-744F-3FFC-8622-EA9695C38D6A}"/>
              </a:ext>
            </a:extLst>
          </p:cNvPr>
          <p:cNvSpPr>
            <a:spLocks noGrp="1"/>
          </p:cNvSpPr>
          <p:nvPr>
            <p:ph type="subTitle" idx="1"/>
          </p:nvPr>
        </p:nvSpPr>
        <p:spPr>
          <a:xfrm>
            <a:off x="5415280" y="5934237"/>
            <a:ext cx="9144000" cy="527523"/>
          </a:xfrm>
        </p:spPr>
        <p:txBody>
          <a:bodyPr>
            <a:normAutofit/>
          </a:bodyPr>
          <a:lstStyle/>
          <a:p>
            <a:r>
              <a:rPr lang="en-US" altLang="ko-KR" sz="2000" dirty="0">
                <a:solidFill>
                  <a:schemeClr val="bg2">
                    <a:lumMod val="50000"/>
                  </a:schemeClr>
                </a:solidFill>
              </a:rPr>
              <a:t>2023126703 </a:t>
            </a:r>
            <a:r>
              <a:rPr lang="en-US" altLang="ko-KR" sz="2000" dirty="0" err="1">
                <a:solidFill>
                  <a:schemeClr val="bg2">
                    <a:lumMod val="50000"/>
                  </a:schemeClr>
                </a:solidFill>
              </a:rPr>
              <a:t>Junseo</a:t>
            </a:r>
            <a:r>
              <a:rPr lang="en-US" altLang="ko-KR" sz="2000" dirty="0">
                <a:solidFill>
                  <a:schemeClr val="bg2">
                    <a:lumMod val="50000"/>
                  </a:schemeClr>
                </a:solidFill>
              </a:rPr>
              <a:t> Park</a:t>
            </a:r>
            <a:endParaRPr lang="ko-KR" altLang="en-US" sz="2000" dirty="0"/>
          </a:p>
        </p:txBody>
      </p:sp>
      <p:cxnSp>
        <p:nvCxnSpPr>
          <p:cNvPr id="7" name="직선 연결선 6">
            <a:extLst>
              <a:ext uri="{FF2B5EF4-FFF2-40B4-BE49-F238E27FC236}">
                <a16:creationId xmlns:a16="http://schemas.microsoft.com/office/drawing/2014/main" id="{889DF193-A687-97D9-F5FE-ABF45CCBF2F4}"/>
              </a:ext>
            </a:extLst>
          </p:cNvPr>
          <p:cNvCxnSpPr/>
          <p:nvPr/>
        </p:nvCxnSpPr>
        <p:spPr>
          <a:xfrm>
            <a:off x="817880" y="3708400"/>
            <a:ext cx="1055624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04544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8" name="제목 1">
            <a:extLst>
              <a:ext uri="{FF2B5EF4-FFF2-40B4-BE49-F238E27FC236}">
                <a16:creationId xmlns:a16="http://schemas.microsoft.com/office/drawing/2014/main" id="{CD9379DB-D313-7C86-FD5C-18AF0D3765E1}"/>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Proposed method</a:t>
            </a:r>
            <a:endParaRPr lang="ko-KR" altLang="en-US" sz="3200" dirty="0">
              <a:latin typeface="HY헤드라인M" panose="02030600000101010101" pitchFamily="18" charset="-127"/>
              <a:ea typeface="HY헤드라인M" panose="02030600000101010101" pitchFamily="18" charset="-127"/>
            </a:endParaRPr>
          </a:p>
        </p:txBody>
      </p:sp>
      <p:sp>
        <p:nvSpPr>
          <p:cNvPr id="2" name="TextBox 1">
            <a:extLst>
              <a:ext uri="{FF2B5EF4-FFF2-40B4-BE49-F238E27FC236}">
                <a16:creationId xmlns:a16="http://schemas.microsoft.com/office/drawing/2014/main" id="{BF810F6D-E2B5-C6AA-3932-8B529FF0D05D}"/>
              </a:ext>
            </a:extLst>
          </p:cNvPr>
          <p:cNvSpPr txBox="1"/>
          <p:nvPr/>
        </p:nvSpPr>
        <p:spPr>
          <a:xfrm>
            <a:off x="817880" y="832986"/>
            <a:ext cx="10556240" cy="2235164"/>
          </a:xfrm>
          <a:prstGeom prst="rect">
            <a:avLst/>
          </a:prstGeom>
          <a:noFill/>
        </p:spPr>
        <p:txBody>
          <a:bodyPr wrap="square" rtlCol="0">
            <a:spAutoFit/>
          </a:bodyPr>
          <a:lstStyle/>
          <a:p>
            <a:pPr lvl="2">
              <a:lnSpc>
                <a:spcPct val="150000"/>
              </a:lnSpc>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		</a:t>
            </a:r>
          </a:p>
          <a:p>
            <a:pPr>
              <a:lnSpc>
                <a:spcPct val="150000"/>
              </a:lnSpc>
            </a:pPr>
            <a:r>
              <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rPr>
              <a:t>2.  </a:t>
            </a:r>
            <a:r>
              <a:rPr lang="en-US" altLang="ko-KR" sz="2400" b="1" dirty="0" err="1">
                <a:latin typeface="함초롬돋움" panose="020B0604000101010101" pitchFamily="50" charset="-127"/>
                <a:ea typeface="함초롬돋움" panose="020B0604000101010101" pitchFamily="50" charset="-127"/>
                <a:cs typeface="함초롬돋움" panose="020B0604000101010101" pitchFamily="50" charset="-127"/>
              </a:rPr>
              <a:t>AutoML</a:t>
            </a:r>
            <a:endPar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endParaRPr>
          </a:p>
          <a:p>
            <a:pPr marL="914400" lvl="1" indent="-457200">
              <a:lnSpc>
                <a:spcPct val="150000"/>
              </a:lnSpc>
              <a:buFont typeface="Arial" panose="020B0604020202020204" pitchFamily="34" charset="0"/>
              <a:buChar char="•"/>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SGD -&gt; </a:t>
            </a:r>
            <a:r>
              <a:rPr lang="en-US" altLang="ko-KR" sz="2400" dirty="0" err="1">
                <a:latin typeface="함초롬돋움" panose="020B0604000101010101" pitchFamily="50" charset="-127"/>
                <a:ea typeface="함초롬돋움" panose="020B0604000101010101" pitchFamily="50" charset="-127"/>
                <a:cs typeface="함초롬돋움" panose="020B0604000101010101" pitchFamily="50" charset="-127"/>
              </a:rPr>
              <a:t>RMSProp</a:t>
            </a:r>
            <a:endPar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endParaRPr>
          </a:p>
          <a:p>
            <a:pPr marL="285750" indent="-285750">
              <a:lnSpc>
                <a:spcPct val="150000"/>
              </a:lnSpc>
              <a:buFont typeface="Arial" panose="020B0604020202020204" pitchFamily="34" charset="0"/>
              <a:buChar char="•"/>
            </a:pPr>
            <a:endParaRPr lang="ko-KR" altLang="en-US" sz="2400" b="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pic>
        <p:nvPicPr>
          <p:cNvPr id="9" name="그림 8">
            <a:extLst>
              <a:ext uri="{FF2B5EF4-FFF2-40B4-BE49-F238E27FC236}">
                <a16:creationId xmlns:a16="http://schemas.microsoft.com/office/drawing/2014/main" id="{F346C629-7230-E118-869B-046247C1994B}"/>
              </a:ext>
            </a:extLst>
          </p:cNvPr>
          <p:cNvPicPr>
            <a:picLocks noChangeAspect="1"/>
          </p:cNvPicPr>
          <p:nvPr/>
        </p:nvPicPr>
        <p:blipFill>
          <a:blip r:embed="rId2"/>
          <a:stretch>
            <a:fillRect/>
          </a:stretch>
        </p:blipFill>
        <p:spPr>
          <a:xfrm>
            <a:off x="3603599" y="2784253"/>
            <a:ext cx="6955841" cy="3576167"/>
          </a:xfrm>
          <a:prstGeom prst="rect">
            <a:avLst/>
          </a:prstGeom>
        </p:spPr>
      </p:pic>
      <p:cxnSp>
        <p:nvCxnSpPr>
          <p:cNvPr id="13" name="직선 연결선 12">
            <a:extLst>
              <a:ext uri="{FF2B5EF4-FFF2-40B4-BE49-F238E27FC236}">
                <a16:creationId xmlns:a16="http://schemas.microsoft.com/office/drawing/2014/main" id="{3CC23A1F-2240-835C-E5C9-CF6AA6261EF4}"/>
              </a:ext>
            </a:extLst>
          </p:cNvPr>
          <p:cNvCxnSpPr/>
          <p:nvPr/>
        </p:nvCxnSpPr>
        <p:spPr>
          <a:xfrm>
            <a:off x="3220720" y="4572336"/>
            <a:ext cx="765048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2EA7EEA-42F9-0BDF-ACFE-51C085B9B348}"/>
              </a:ext>
            </a:extLst>
          </p:cNvPr>
          <p:cNvSpPr txBox="1"/>
          <p:nvPr/>
        </p:nvSpPr>
        <p:spPr>
          <a:xfrm>
            <a:off x="1193800" y="5219868"/>
            <a:ext cx="10556240" cy="493020"/>
          </a:xfrm>
          <a:prstGeom prst="rect">
            <a:avLst/>
          </a:prstGeom>
          <a:noFill/>
        </p:spPr>
        <p:txBody>
          <a:bodyPr wrap="square" rtlCol="0">
            <a:spAutoFit/>
          </a:bodyPr>
          <a:lstStyle/>
          <a:p>
            <a:pPr>
              <a:lnSpc>
                <a:spcPct val="150000"/>
              </a:lnSpc>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SGD</a:t>
            </a:r>
            <a:endParaRPr lang="ko-KR" altLang="en-US" sz="20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15" name="TextBox 14">
            <a:extLst>
              <a:ext uri="{FF2B5EF4-FFF2-40B4-BE49-F238E27FC236}">
                <a16:creationId xmlns:a16="http://schemas.microsoft.com/office/drawing/2014/main" id="{7ECBE7B4-C757-F2E4-C5A9-A55D1D3A5048}"/>
              </a:ext>
            </a:extLst>
          </p:cNvPr>
          <p:cNvSpPr txBox="1"/>
          <p:nvPr/>
        </p:nvSpPr>
        <p:spPr>
          <a:xfrm>
            <a:off x="655320" y="3363802"/>
            <a:ext cx="10556240" cy="493020"/>
          </a:xfrm>
          <a:prstGeom prst="rect">
            <a:avLst/>
          </a:prstGeom>
          <a:noFill/>
        </p:spPr>
        <p:txBody>
          <a:bodyPr wrap="square" rtlCol="0">
            <a:spAutoFit/>
          </a:bodyPr>
          <a:lstStyle/>
          <a:p>
            <a:pPr>
              <a:lnSpc>
                <a:spcPct val="150000"/>
              </a:lnSpc>
            </a:pPr>
            <a:r>
              <a:rPr lang="en-US" altLang="ko-KR" sz="2000" dirty="0" err="1">
                <a:latin typeface="함초롬돋움" panose="020B0604000101010101" pitchFamily="50" charset="-127"/>
                <a:ea typeface="함초롬돋움" panose="020B0604000101010101" pitchFamily="50" charset="-127"/>
                <a:cs typeface="함초롬돋움" panose="020B0604000101010101" pitchFamily="50" charset="-127"/>
              </a:rPr>
              <a:t>AdamW</a:t>
            </a: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 &amp; Adam</a:t>
            </a:r>
            <a:endParaRPr lang="ko-KR" altLang="en-US" sz="20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Tree>
    <p:extLst>
      <p:ext uri="{BB962C8B-B14F-4D97-AF65-F5344CB8AC3E}">
        <p14:creationId xmlns:p14="http://schemas.microsoft.com/office/powerpoint/2010/main" val="1349710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8" name="제목 1">
            <a:extLst>
              <a:ext uri="{FF2B5EF4-FFF2-40B4-BE49-F238E27FC236}">
                <a16:creationId xmlns:a16="http://schemas.microsoft.com/office/drawing/2014/main" id="{CD9379DB-D313-7C86-FD5C-18AF0D3765E1}"/>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Experimental result</a:t>
            </a:r>
            <a:endParaRPr lang="ko-KR" altLang="en-US" sz="3200" dirty="0">
              <a:latin typeface="HY헤드라인M" panose="02030600000101010101" pitchFamily="18" charset="-127"/>
              <a:ea typeface="HY헤드라인M" panose="02030600000101010101" pitchFamily="18" charset="-127"/>
            </a:endParaRPr>
          </a:p>
        </p:txBody>
      </p:sp>
      <p:sp>
        <p:nvSpPr>
          <p:cNvPr id="2" name="TextBox 1">
            <a:extLst>
              <a:ext uri="{FF2B5EF4-FFF2-40B4-BE49-F238E27FC236}">
                <a16:creationId xmlns:a16="http://schemas.microsoft.com/office/drawing/2014/main" id="{418D56E9-F149-3C80-D755-BCECE8891C3E}"/>
              </a:ext>
            </a:extLst>
          </p:cNvPr>
          <p:cNvSpPr txBox="1"/>
          <p:nvPr/>
        </p:nvSpPr>
        <p:spPr>
          <a:xfrm>
            <a:off x="817880" y="1778000"/>
            <a:ext cx="10556240" cy="2927661"/>
          </a:xfrm>
          <a:prstGeom prst="rect">
            <a:avLst/>
          </a:prstGeom>
          <a:noFill/>
        </p:spPr>
        <p:txBody>
          <a:bodyPr wrap="square" rtlCol="0">
            <a:spAutoFit/>
          </a:bodyPr>
          <a:lstStyle/>
          <a:p>
            <a:pPr marL="457200" indent="-457200">
              <a:lnSpc>
                <a:spcPct val="200000"/>
              </a:lnSpc>
              <a:buAutoNum type="arabicPeriod"/>
            </a:pPr>
            <a:r>
              <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rPr>
              <a:t>Only EDA</a:t>
            </a:r>
          </a:p>
          <a:p>
            <a:pPr marL="457200" indent="-457200">
              <a:lnSpc>
                <a:spcPct val="200000"/>
              </a:lnSpc>
              <a:buAutoNum type="arabicPeriod"/>
            </a:pPr>
            <a:r>
              <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rPr>
              <a:t>Only </a:t>
            </a:r>
            <a:r>
              <a:rPr lang="en-US" altLang="ko-KR" sz="2400" b="1" dirty="0" err="1">
                <a:latin typeface="함초롬돋움" panose="020B0604000101010101" pitchFamily="50" charset="-127"/>
                <a:ea typeface="함초롬돋움" panose="020B0604000101010101" pitchFamily="50" charset="-127"/>
                <a:cs typeface="함초롬돋움" panose="020B0604000101010101" pitchFamily="50" charset="-127"/>
              </a:rPr>
              <a:t>AutoML</a:t>
            </a:r>
            <a:endPar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endParaRPr>
          </a:p>
          <a:p>
            <a:pPr marL="457200" indent="-457200">
              <a:lnSpc>
                <a:spcPct val="200000"/>
              </a:lnSpc>
              <a:buAutoNum type="arabicPeriod"/>
            </a:pPr>
            <a:r>
              <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rPr>
              <a:t>EDA + </a:t>
            </a:r>
            <a:r>
              <a:rPr lang="en-US" altLang="ko-KR" sz="2400" b="1" dirty="0" err="1">
                <a:latin typeface="함초롬돋움" panose="020B0604000101010101" pitchFamily="50" charset="-127"/>
                <a:ea typeface="함초롬돋움" panose="020B0604000101010101" pitchFamily="50" charset="-127"/>
                <a:cs typeface="함초롬돋움" panose="020B0604000101010101" pitchFamily="50" charset="-127"/>
              </a:rPr>
              <a:t>AutoML</a:t>
            </a:r>
            <a:endPar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endParaRPr>
          </a:p>
          <a:p>
            <a:pPr marL="285750" indent="-285750">
              <a:lnSpc>
                <a:spcPct val="200000"/>
              </a:lnSpc>
              <a:buFont typeface="Arial" panose="020B0604020202020204" pitchFamily="34" charset="0"/>
              <a:buChar char="•"/>
            </a:pPr>
            <a:endParaRPr lang="ko-KR" altLang="en-US" sz="2400" b="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Tree>
    <p:extLst>
      <p:ext uri="{BB962C8B-B14F-4D97-AF65-F5344CB8AC3E}">
        <p14:creationId xmlns:p14="http://schemas.microsoft.com/office/powerpoint/2010/main" val="3032468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BF810F6D-E2B5-C6AA-3932-8B529FF0D05D}"/>
              </a:ext>
            </a:extLst>
          </p:cNvPr>
          <p:cNvSpPr txBox="1"/>
          <p:nvPr/>
        </p:nvSpPr>
        <p:spPr>
          <a:xfrm>
            <a:off x="817880" y="1524000"/>
            <a:ext cx="10556240" cy="112716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rPr>
              <a:t>EDA</a:t>
            </a:r>
          </a:p>
          <a:p>
            <a:pPr marL="800100" lvl="1" indent="-342900">
              <a:lnSpc>
                <a:spcPct val="150000"/>
              </a:lnSpc>
              <a:buFont typeface="Arial" panose="020B0604020202020204" pitchFamily="34" charset="0"/>
              <a:buChar char="•"/>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Train datasets: 242304 -&gt; 418137</a:t>
            </a:r>
          </a:p>
        </p:txBody>
      </p:sp>
      <mc:AlternateContent xmlns:mc="http://schemas.openxmlformats.org/markup-compatibility/2006" xmlns:a14="http://schemas.microsoft.com/office/drawing/2010/main">
        <mc:Choice Requires="a14">
          <p:graphicFrame>
            <p:nvGraphicFramePr>
              <p:cNvPr id="3" name="표 2">
                <a:extLst>
                  <a:ext uri="{FF2B5EF4-FFF2-40B4-BE49-F238E27FC236}">
                    <a16:creationId xmlns:a16="http://schemas.microsoft.com/office/drawing/2014/main" id="{B9598901-976A-3EE5-BD5E-A0169266947C}"/>
                  </a:ext>
                </a:extLst>
              </p:cNvPr>
              <p:cNvGraphicFramePr>
                <a:graphicFrameLocks noGrp="1"/>
              </p:cNvGraphicFramePr>
              <p:nvPr/>
            </p:nvGraphicFramePr>
            <p:xfrm>
              <a:off x="7117080" y="2087584"/>
              <a:ext cx="4582160" cy="3916258"/>
            </p:xfrm>
            <a:graphic>
              <a:graphicData uri="http://schemas.openxmlformats.org/drawingml/2006/table">
                <a:tbl>
                  <a:tblPr firstRow="1" bandRow="1">
                    <a:tableStyleId>{46F890A9-2807-4EBB-B81D-B2AA78EC7F39}</a:tableStyleId>
                  </a:tblPr>
                  <a:tblGrid>
                    <a:gridCol w="2052320">
                      <a:extLst>
                        <a:ext uri="{9D8B030D-6E8A-4147-A177-3AD203B41FA5}">
                          <a16:colId xmlns:a16="http://schemas.microsoft.com/office/drawing/2014/main" val="881663170"/>
                        </a:ext>
                      </a:extLst>
                    </a:gridCol>
                    <a:gridCol w="2529840">
                      <a:extLst>
                        <a:ext uri="{9D8B030D-6E8A-4147-A177-3AD203B41FA5}">
                          <a16:colId xmlns:a16="http://schemas.microsoft.com/office/drawing/2014/main" val="2134521339"/>
                        </a:ext>
                      </a:extLst>
                    </a:gridCol>
                  </a:tblGrid>
                  <a:tr h="541442">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Hyperparameter</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tcPr>
                    </a:tc>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Value</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36976024"/>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SR</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panose="02040503050406030204" pitchFamily="18" charset="0"/>
                                  </a:rPr>
                                  <m:t>0.1</m:t>
                                </m:r>
                              </m:oMath>
                            </m:oMathPara>
                          </a14:m>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618516409"/>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RI</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panose="02040503050406030204" pitchFamily="18" charset="0"/>
                                  </a:rPr>
                                  <m:t>0.1</m:t>
                                </m:r>
                              </m:oMath>
                            </m:oMathPara>
                          </a14:m>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3664590224"/>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RD</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panose="02040503050406030204" pitchFamily="18" charset="0"/>
                                  </a:rPr>
                                  <m:t>0.1</m:t>
                                </m:r>
                              </m:oMath>
                            </m:oMathPara>
                          </a14:m>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1944549444"/>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RS </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panose="02040503050406030204" pitchFamily="18" charset="0"/>
                                  </a:rPr>
                                  <m:t>0.1</m:t>
                                </m:r>
                              </m:oMath>
                            </m:oMathPara>
                          </a14:m>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123346276"/>
                      </a:ext>
                    </a:extLst>
                  </a:tr>
                </a:tbl>
              </a:graphicData>
            </a:graphic>
          </p:graphicFrame>
        </mc:Choice>
        <mc:Fallback xmlns="">
          <p:graphicFrame>
            <p:nvGraphicFramePr>
              <p:cNvPr id="3" name="표 2">
                <a:extLst>
                  <a:ext uri="{FF2B5EF4-FFF2-40B4-BE49-F238E27FC236}">
                    <a16:creationId xmlns:a16="http://schemas.microsoft.com/office/drawing/2014/main" id="{B9598901-976A-3EE5-BD5E-A0169266947C}"/>
                  </a:ext>
                </a:extLst>
              </p:cNvPr>
              <p:cNvGraphicFramePr>
                <a:graphicFrameLocks noGrp="1"/>
              </p:cNvGraphicFramePr>
              <p:nvPr>
                <p:extLst>
                  <p:ext uri="{D42A27DB-BD31-4B8C-83A1-F6EECF244321}">
                    <p14:modId xmlns:p14="http://schemas.microsoft.com/office/powerpoint/2010/main" val="13667826"/>
                  </p:ext>
                </p:extLst>
              </p:nvPr>
            </p:nvGraphicFramePr>
            <p:xfrm>
              <a:off x="7117080" y="2087584"/>
              <a:ext cx="4582160" cy="3916258"/>
            </p:xfrm>
            <a:graphic>
              <a:graphicData uri="http://schemas.openxmlformats.org/drawingml/2006/table">
                <a:tbl>
                  <a:tblPr firstRow="1" bandRow="1">
                    <a:tableStyleId>{46F890A9-2807-4EBB-B81D-B2AA78EC7F39}</a:tableStyleId>
                  </a:tblPr>
                  <a:tblGrid>
                    <a:gridCol w="2052320">
                      <a:extLst>
                        <a:ext uri="{9D8B030D-6E8A-4147-A177-3AD203B41FA5}">
                          <a16:colId xmlns:a16="http://schemas.microsoft.com/office/drawing/2014/main" val="881663170"/>
                        </a:ext>
                      </a:extLst>
                    </a:gridCol>
                    <a:gridCol w="2529840">
                      <a:extLst>
                        <a:ext uri="{9D8B030D-6E8A-4147-A177-3AD203B41FA5}">
                          <a16:colId xmlns:a16="http://schemas.microsoft.com/office/drawing/2014/main" val="2134521339"/>
                        </a:ext>
                      </a:extLst>
                    </a:gridCol>
                  </a:tblGrid>
                  <a:tr h="541442">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Hyperparameter</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tcPr>
                    </a:tc>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Value</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36976024"/>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SR</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010" t="-64493" b="-302174"/>
                          </a:stretch>
                        </a:blipFill>
                      </a:tcPr>
                    </a:tc>
                    <a:extLst>
                      <a:ext uri="{0D108BD9-81ED-4DB2-BD59-A6C34878D82A}">
                        <a16:rowId xmlns:a16="http://schemas.microsoft.com/office/drawing/2014/main" val="618516409"/>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RI</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010" t="-163309" b="-200000"/>
                          </a:stretch>
                        </a:blipFill>
                      </a:tcPr>
                    </a:tc>
                    <a:extLst>
                      <a:ext uri="{0D108BD9-81ED-4DB2-BD59-A6C34878D82A}">
                        <a16:rowId xmlns:a16="http://schemas.microsoft.com/office/drawing/2014/main" val="3664590224"/>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RD</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010" t="-265217" b="-101449"/>
                          </a:stretch>
                        </a:blipFill>
                      </a:tcPr>
                    </a:tc>
                    <a:extLst>
                      <a:ext uri="{0D108BD9-81ED-4DB2-BD59-A6C34878D82A}">
                        <a16:rowId xmlns:a16="http://schemas.microsoft.com/office/drawing/2014/main" val="1944549444"/>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RS </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010" t="-362590" b="-719"/>
                          </a:stretch>
                        </a:blipFill>
                      </a:tcPr>
                    </a:tc>
                    <a:extLst>
                      <a:ext uri="{0D108BD9-81ED-4DB2-BD59-A6C34878D82A}">
                        <a16:rowId xmlns:a16="http://schemas.microsoft.com/office/drawing/2014/main" val="123346276"/>
                      </a:ext>
                    </a:extLst>
                  </a:tr>
                </a:tbl>
              </a:graphicData>
            </a:graphic>
          </p:graphicFrame>
        </mc:Fallback>
      </mc:AlternateContent>
      <p:graphicFrame>
        <p:nvGraphicFramePr>
          <p:cNvPr id="4" name="표 3">
            <a:extLst>
              <a:ext uri="{FF2B5EF4-FFF2-40B4-BE49-F238E27FC236}">
                <a16:creationId xmlns:a16="http://schemas.microsoft.com/office/drawing/2014/main" id="{7477DB8A-82F8-1B41-5302-D5B1FA855C07}"/>
              </a:ext>
            </a:extLst>
          </p:cNvPr>
          <p:cNvGraphicFramePr>
            <a:graphicFrameLocks noGrp="1"/>
          </p:cNvGraphicFramePr>
          <p:nvPr/>
        </p:nvGraphicFramePr>
        <p:xfrm>
          <a:off x="1168401" y="3015932"/>
          <a:ext cx="4460241" cy="2430780"/>
        </p:xfrm>
        <a:graphic>
          <a:graphicData uri="http://schemas.openxmlformats.org/drawingml/2006/table">
            <a:tbl>
              <a:tblPr firstRow="1" bandRow="1">
                <a:tableStyleId>{0660B408-B3CF-4A94-85FC-2B1E0A45F4A2}</a:tableStyleId>
              </a:tblPr>
              <a:tblGrid>
                <a:gridCol w="1486747">
                  <a:extLst>
                    <a:ext uri="{9D8B030D-6E8A-4147-A177-3AD203B41FA5}">
                      <a16:colId xmlns:a16="http://schemas.microsoft.com/office/drawing/2014/main" val="1673242558"/>
                    </a:ext>
                  </a:extLst>
                </a:gridCol>
                <a:gridCol w="1486747">
                  <a:extLst>
                    <a:ext uri="{9D8B030D-6E8A-4147-A177-3AD203B41FA5}">
                      <a16:colId xmlns:a16="http://schemas.microsoft.com/office/drawing/2014/main" val="3262951032"/>
                    </a:ext>
                  </a:extLst>
                </a:gridCol>
                <a:gridCol w="1486747">
                  <a:extLst>
                    <a:ext uri="{9D8B030D-6E8A-4147-A177-3AD203B41FA5}">
                      <a16:colId xmlns:a16="http://schemas.microsoft.com/office/drawing/2014/main" val="2688181536"/>
                    </a:ext>
                  </a:extLst>
                </a:gridCol>
              </a:tblGrid>
              <a:tr h="810260">
                <a:tc>
                  <a:txBody>
                    <a:bodyPr/>
                    <a:lstStyle/>
                    <a:p>
                      <a:pPr algn="ctr" latinLnBrk="1"/>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F1 score</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Exact Match</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216402"/>
                  </a:ext>
                </a:extLst>
              </a:tr>
              <a:tr h="810260">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Validation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69.95</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53.85</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34702627"/>
                  </a:ext>
                </a:extLst>
              </a:tr>
              <a:tr h="810260">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Evaluation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47.25</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32.20</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241362074"/>
                  </a:ext>
                </a:extLst>
              </a:tr>
            </a:tbl>
          </a:graphicData>
        </a:graphic>
      </p:graphicFrame>
      <p:sp>
        <p:nvSpPr>
          <p:cNvPr id="5" name="제목 1">
            <a:extLst>
              <a:ext uri="{FF2B5EF4-FFF2-40B4-BE49-F238E27FC236}">
                <a16:creationId xmlns:a16="http://schemas.microsoft.com/office/drawing/2014/main" id="{8763A81D-B264-F3D3-4C9B-FF3A666F092C}"/>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Experimental result: Only EDA</a:t>
            </a:r>
            <a:endParaRPr lang="ko-KR" altLang="en-US" sz="3200" dirty="0">
              <a:latin typeface="HY헤드라인M" panose="02030600000101010101" pitchFamily="18" charset="-127"/>
              <a:ea typeface="HY헤드라인M" panose="02030600000101010101" pitchFamily="18" charset="-127"/>
            </a:endParaRPr>
          </a:p>
        </p:txBody>
      </p:sp>
    </p:spTree>
    <p:extLst>
      <p:ext uri="{BB962C8B-B14F-4D97-AF65-F5344CB8AC3E}">
        <p14:creationId xmlns:p14="http://schemas.microsoft.com/office/powerpoint/2010/main" val="1634227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graphicFrame>
        <p:nvGraphicFramePr>
          <p:cNvPr id="3" name="표 2">
            <a:extLst>
              <a:ext uri="{FF2B5EF4-FFF2-40B4-BE49-F238E27FC236}">
                <a16:creationId xmlns:a16="http://schemas.microsoft.com/office/drawing/2014/main" id="{29B078FE-6D3D-389E-1917-27E8A5CEF1D6}"/>
              </a:ext>
            </a:extLst>
          </p:cNvPr>
          <p:cNvGraphicFramePr>
            <a:graphicFrameLocks noGrp="1"/>
          </p:cNvGraphicFramePr>
          <p:nvPr/>
        </p:nvGraphicFramePr>
        <p:xfrm>
          <a:off x="1076959" y="2405380"/>
          <a:ext cx="4460241" cy="2430780"/>
        </p:xfrm>
        <a:graphic>
          <a:graphicData uri="http://schemas.openxmlformats.org/drawingml/2006/table">
            <a:tbl>
              <a:tblPr firstRow="1" bandRow="1">
                <a:tableStyleId>{0660B408-B3CF-4A94-85FC-2B1E0A45F4A2}</a:tableStyleId>
              </a:tblPr>
              <a:tblGrid>
                <a:gridCol w="1486747">
                  <a:extLst>
                    <a:ext uri="{9D8B030D-6E8A-4147-A177-3AD203B41FA5}">
                      <a16:colId xmlns:a16="http://schemas.microsoft.com/office/drawing/2014/main" val="1673242558"/>
                    </a:ext>
                  </a:extLst>
                </a:gridCol>
                <a:gridCol w="1486747">
                  <a:extLst>
                    <a:ext uri="{9D8B030D-6E8A-4147-A177-3AD203B41FA5}">
                      <a16:colId xmlns:a16="http://schemas.microsoft.com/office/drawing/2014/main" val="3262951032"/>
                    </a:ext>
                  </a:extLst>
                </a:gridCol>
                <a:gridCol w="1486747">
                  <a:extLst>
                    <a:ext uri="{9D8B030D-6E8A-4147-A177-3AD203B41FA5}">
                      <a16:colId xmlns:a16="http://schemas.microsoft.com/office/drawing/2014/main" val="2688181536"/>
                    </a:ext>
                  </a:extLst>
                </a:gridCol>
              </a:tblGrid>
              <a:tr h="810260">
                <a:tc>
                  <a:txBody>
                    <a:bodyPr/>
                    <a:lstStyle/>
                    <a:p>
                      <a:pPr algn="ctr" latinLnBrk="1"/>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F1 score</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Exact Match</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216402"/>
                  </a:ext>
                </a:extLst>
              </a:tr>
              <a:tr h="810260">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Validation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70.31</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54.16</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34702627"/>
                  </a:ext>
                </a:extLst>
              </a:tr>
              <a:tr h="810260">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Evaluation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b="0" dirty="0">
                          <a:latin typeface="함초롬돋움" panose="020B0604000101010101" pitchFamily="50" charset="-127"/>
                          <a:ea typeface="함초롬돋움" panose="020B0604000101010101" pitchFamily="50" charset="-127"/>
                          <a:cs typeface="함초롬돋움" panose="020B0604000101010101" pitchFamily="50" charset="-127"/>
                        </a:rPr>
                        <a:t>48.41</a:t>
                      </a:r>
                      <a:endParaRPr lang="ko-KR" altLang="en-US" b="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31.94</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241362074"/>
                  </a:ext>
                </a:extLst>
              </a:tr>
            </a:tbl>
          </a:graphicData>
        </a:graphic>
      </p:graphicFrame>
      <p:sp>
        <p:nvSpPr>
          <p:cNvPr id="4" name="TextBox 3">
            <a:extLst>
              <a:ext uri="{FF2B5EF4-FFF2-40B4-BE49-F238E27FC236}">
                <a16:creationId xmlns:a16="http://schemas.microsoft.com/office/drawing/2014/main" id="{A1B25228-93DC-B416-BCF1-64C2AE245B2E}"/>
              </a:ext>
            </a:extLst>
          </p:cNvPr>
          <p:cNvSpPr txBox="1"/>
          <p:nvPr/>
        </p:nvSpPr>
        <p:spPr>
          <a:xfrm>
            <a:off x="2189480" y="1605280"/>
            <a:ext cx="2687320" cy="573170"/>
          </a:xfrm>
          <a:prstGeom prst="rect">
            <a:avLst/>
          </a:prstGeom>
          <a:noFill/>
        </p:spPr>
        <p:txBody>
          <a:bodyPr wrap="square" rtlCol="0">
            <a:spAutoFit/>
          </a:bodyPr>
          <a:lstStyle/>
          <a:p>
            <a:pPr lvl="1">
              <a:lnSpc>
                <a:spcPct val="150000"/>
              </a:lnSpc>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&lt;Baseline&gt;</a:t>
            </a:r>
          </a:p>
        </p:txBody>
      </p:sp>
      <p:sp>
        <p:nvSpPr>
          <p:cNvPr id="5" name="TextBox 4">
            <a:extLst>
              <a:ext uri="{FF2B5EF4-FFF2-40B4-BE49-F238E27FC236}">
                <a16:creationId xmlns:a16="http://schemas.microsoft.com/office/drawing/2014/main" id="{C15B88FB-651E-65FB-F8EB-958BB28DC83C}"/>
              </a:ext>
            </a:extLst>
          </p:cNvPr>
          <p:cNvSpPr txBox="1"/>
          <p:nvPr/>
        </p:nvSpPr>
        <p:spPr>
          <a:xfrm>
            <a:off x="8524239" y="1640370"/>
            <a:ext cx="2687320" cy="573170"/>
          </a:xfrm>
          <a:prstGeom prst="rect">
            <a:avLst/>
          </a:prstGeom>
          <a:noFill/>
        </p:spPr>
        <p:txBody>
          <a:bodyPr wrap="square" rtlCol="0">
            <a:spAutoFit/>
          </a:bodyPr>
          <a:lstStyle/>
          <a:p>
            <a:pPr lvl="1">
              <a:lnSpc>
                <a:spcPct val="150000"/>
              </a:lnSpc>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&lt;EDA&gt;</a:t>
            </a:r>
          </a:p>
        </p:txBody>
      </p:sp>
      <p:pic>
        <p:nvPicPr>
          <p:cNvPr id="1026" name="Picture 2" descr="7,936개의 부등호 이미지, 스톡 사진, 3D 오브젝트, 벡터 ...">
            <a:extLst>
              <a:ext uri="{FF2B5EF4-FFF2-40B4-BE49-F238E27FC236}">
                <a16:creationId xmlns:a16="http://schemas.microsoft.com/office/drawing/2014/main" id="{3B867AB0-C585-03D8-FEFA-8036307086C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5069"/>
          <a:stretch/>
        </p:blipFill>
        <p:spPr bwMode="auto">
          <a:xfrm>
            <a:off x="5692139" y="3928427"/>
            <a:ext cx="1066800" cy="97885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624931D-8953-8A80-6191-0F20F3648A79}"/>
              </a:ext>
            </a:extLst>
          </p:cNvPr>
          <p:cNvSpPr txBox="1"/>
          <p:nvPr/>
        </p:nvSpPr>
        <p:spPr>
          <a:xfrm>
            <a:off x="817880" y="5218830"/>
            <a:ext cx="10180322" cy="1127168"/>
          </a:xfrm>
          <a:prstGeom prst="rect">
            <a:avLst/>
          </a:prstGeom>
          <a:noFill/>
        </p:spPr>
        <p:txBody>
          <a:bodyPr wrap="square" rtlCol="0">
            <a:spAutoFit/>
          </a:bodyPr>
          <a:lstStyle/>
          <a:p>
            <a:pPr marL="800100" lvl="1" indent="-342900" algn="ctr">
              <a:lnSpc>
                <a:spcPct val="150000"/>
              </a:lnSpc>
              <a:buFont typeface="Arial" panose="020B0604020202020204" pitchFamily="34" charset="0"/>
              <a:buChar char="•"/>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Add noise and build up robustness</a:t>
            </a:r>
          </a:p>
          <a:p>
            <a:pPr marL="800100" lvl="1" indent="-342900" algn="ctr">
              <a:lnSpc>
                <a:spcPct val="150000"/>
              </a:lnSpc>
              <a:buFont typeface="Arial" panose="020B0604020202020204" pitchFamily="34" charset="0"/>
              <a:buChar char="•"/>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There are more noise than the original</a:t>
            </a:r>
          </a:p>
        </p:txBody>
      </p:sp>
      <p:sp>
        <p:nvSpPr>
          <p:cNvPr id="2" name="제목 1">
            <a:extLst>
              <a:ext uri="{FF2B5EF4-FFF2-40B4-BE49-F238E27FC236}">
                <a16:creationId xmlns:a16="http://schemas.microsoft.com/office/drawing/2014/main" id="{4CC20703-7FB9-CC3F-485F-C9A8B6121E14}"/>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Experimental result: Only EDA</a:t>
            </a:r>
            <a:endParaRPr lang="ko-KR" altLang="en-US" sz="3200" dirty="0">
              <a:latin typeface="HY헤드라인M" panose="02030600000101010101" pitchFamily="18" charset="-127"/>
              <a:ea typeface="HY헤드라인M" panose="02030600000101010101" pitchFamily="18" charset="-127"/>
            </a:endParaRPr>
          </a:p>
        </p:txBody>
      </p:sp>
      <p:graphicFrame>
        <p:nvGraphicFramePr>
          <p:cNvPr id="8" name="표 7">
            <a:extLst>
              <a:ext uri="{FF2B5EF4-FFF2-40B4-BE49-F238E27FC236}">
                <a16:creationId xmlns:a16="http://schemas.microsoft.com/office/drawing/2014/main" id="{BFA4BEB9-71C9-5573-B589-67494FEBAD85}"/>
              </a:ext>
            </a:extLst>
          </p:cNvPr>
          <p:cNvGraphicFramePr>
            <a:graphicFrameLocks noGrp="1"/>
          </p:cNvGraphicFramePr>
          <p:nvPr>
            <p:extLst>
              <p:ext uri="{D42A27DB-BD31-4B8C-83A1-F6EECF244321}">
                <p14:modId xmlns:p14="http://schemas.microsoft.com/office/powerpoint/2010/main" val="853942835"/>
              </p:ext>
            </p:extLst>
          </p:nvPr>
        </p:nvGraphicFramePr>
        <p:xfrm>
          <a:off x="7131051" y="2405380"/>
          <a:ext cx="4460241" cy="2430780"/>
        </p:xfrm>
        <a:graphic>
          <a:graphicData uri="http://schemas.openxmlformats.org/drawingml/2006/table">
            <a:tbl>
              <a:tblPr firstRow="1" bandRow="1">
                <a:tableStyleId>{0660B408-B3CF-4A94-85FC-2B1E0A45F4A2}</a:tableStyleId>
              </a:tblPr>
              <a:tblGrid>
                <a:gridCol w="1486747">
                  <a:extLst>
                    <a:ext uri="{9D8B030D-6E8A-4147-A177-3AD203B41FA5}">
                      <a16:colId xmlns:a16="http://schemas.microsoft.com/office/drawing/2014/main" val="1673242558"/>
                    </a:ext>
                  </a:extLst>
                </a:gridCol>
                <a:gridCol w="1486747">
                  <a:extLst>
                    <a:ext uri="{9D8B030D-6E8A-4147-A177-3AD203B41FA5}">
                      <a16:colId xmlns:a16="http://schemas.microsoft.com/office/drawing/2014/main" val="3262951032"/>
                    </a:ext>
                  </a:extLst>
                </a:gridCol>
                <a:gridCol w="1486747">
                  <a:extLst>
                    <a:ext uri="{9D8B030D-6E8A-4147-A177-3AD203B41FA5}">
                      <a16:colId xmlns:a16="http://schemas.microsoft.com/office/drawing/2014/main" val="2688181536"/>
                    </a:ext>
                  </a:extLst>
                </a:gridCol>
              </a:tblGrid>
              <a:tr h="810260">
                <a:tc>
                  <a:txBody>
                    <a:bodyPr/>
                    <a:lstStyle/>
                    <a:p>
                      <a:pPr algn="ctr" latinLnBrk="1"/>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F1 score</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Exact Match</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216402"/>
                  </a:ext>
                </a:extLst>
              </a:tr>
              <a:tr h="810260">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Validation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69.95</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53.85</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34702627"/>
                  </a:ext>
                </a:extLst>
              </a:tr>
              <a:tr h="810260">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Evaluation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47.25</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32.20</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241362074"/>
                  </a:ext>
                </a:extLst>
              </a:tr>
            </a:tbl>
          </a:graphicData>
        </a:graphic>
      </p:graphicFrame>
    </p:spTree>
    <p:extLst>
      <p:ext uri="{BB962C8B-B14F-4D97-AF65-F5344CB8AC3E}">
        <p14:creationId xmlns:p14="http://schemas.microsoft.com/office/powerpoint/2010/main" val="1556730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BF810F6D-E2B5-C6AA-3932-8B529FF0D05D}"/>
              </a:ext>
            </a:extLst>
          </p:cNvPr>
          <p:cNvSpPr txBox="1"/>
          <p:nvPr/>
        </p:nvSpPr>
        <p:spPr>
          <a:xfrm>
            <a:off x="817880" y="1524000"/>
            <a:ext cx="10556240" cy="112716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rPr>
              <a:t>EDA</a:t>
            </a:r>
          </a:p>
          <a:p>
            <a:pPr marL="800100" lvl="1" indent="-342900">
              <a:lnSpc>
                <a:spcPct val="150000"/>
              </a:lnSpc>
              <a:buFont typeface="Arial" panose="020B0604020202020204" pitchFamily="34" charset="0"/>
              <a:buChar char="•"/>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Train datasets: 242304 -&gt; 473866</a:t>
            </a:r>
          </a:p>
        </p:txBody>
      </p:sp>
      <mc:AlternateContent xmlns:mc="http://schemas.openxmlformats.org/markup-compatibility/2006" xmlns:a14="http://schemas.microsoft.com/office/drawing/2010/main">
        <mc:Choice Requires="a14">
          <p:graphicFrame>
            <p:nvGraphicFramePr>
              <p:cNvPr id="3" name="표 2">
                <a:extLst>
                  <a:ext uri="{FF2B5EF4-FFF2-40B4-BE49-F238E27FC236}">
                    <a16:creationId xmlns:a16="http://schemas.microsoft.com/office/drawing/2014/main" id="{B9598901-976A-3EE5-BD5E-A0169266947C}"/>
                  </a:ext>
                </a:extLst>
              </p:cNvPr>
              <p:cNvGraphicFramePr>
                <a:graphicFrameLocks noGrp="1"/>
              </p:cNvGraphicFramePr>
              <p:nvPr/>
            </p:nvGraphicFramePr>
            <p:xfrm>
              <a:off x="7117080" y="2087584"/>
              <a:ext cx="4582160" cy="3916258"/>
            </p:xfrm>
            <a:graphic>
              <a:graphicData uri="http://schemas.openxmlformats.org/drawingml/2006/table">
                <a:tbl>
                  <a:tblPr firstRow="1" bandRow="1">
                    <a:tableStyleId>{46F890A9-2807-4EBB-B81D-B2AA78EC7F39}</a:tableStyleId>
                  </a:tblPr>
                  <a:tblGrid>
                    <a:gridCol w="2052320">
                      <a:extLst>
                        <a:ext uri="{9D8B030D-6E8A-4147-A177-3AD203B41FA5}">
                          <a16:colId xmlns:a16="http://schemas.microsoft.com/office/drawing/2014/main" val="881663170"/>
                        </a:ext>
                      </a:extLst>
                    </a:gridCol>
                    <a:gridCol w="2529840">
                      <a:extLst>
                        <a:ext uri="{9D8B030D-6E8A-4147-A177-3AD203B41FA5}">
                          <a16:colId xmlns:a16="http://schemas.microsoft.com/office/drawing/2014/main" val="2134521339"/>
                        </a:ext>
                      </a:extLst>
                    </a:gridCol>
                  </a:tblGrid>
                  <a:tr h="541442">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Hyperparameter</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tcPr>
                    </a:tc>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Value</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36976024"/>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SR</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panose="02040503050406030204" pitchFamily="18" charset="0"/>
                                  </a:rPr>
                                  <m:t>0.01</m:t>
                                </m:r>
                              </m:oMath>
                            </m:oMathPara>
                          </a14:m>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618516409"/>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RI</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panose="02040503050406030204" pitchFamily="18" charset="0"/>
                                  </a:rPr>
                                  <m:t>0.01</m:t>
                                </m:r>
                              </m:oMath>
                            </m:oMathPara>
                          </a14:m>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3664590224"/>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RD</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panose="02040503050406030204" pitchFamily="18" charset="0"/>
                                  </a:rPr>
                                  <m:t>0.01</m:t>
                                </m:r>
                              </m:oMath>
                            </m:oMathPara>
                          </a14:m>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1944549444"/>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RS </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panose="02040503050406030204" pitchFamily="18" charset="0"/>
                                  </a:rPr>
                                  <m:t>0.01</m:t>
                                </m:r>
                              </m:oMath>
                            </m:oMathPara>
                          </a14:m>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123346276"/>
                      </a:ext>
                    </a:extLst>
                  </a:tr>
                </a:tbl>
              </a:graphicData>
            </a:graphic>
          </p:graphicFrame>
        </mc:Choice>
        <mc:Fallback xmlns="">
          <p:graphicFrame>
            <p:nvGraphicFramePr>
              <p:cNvPr id="3" name="표 2">
                <a:extLst>
                  <a:ext uri="{FF2B5EF4-FFF2-40B4-BE49-F238E27FC236}">
                    <a16:creationId xmlns:a16="http://schemas.microsoft.com/office/drawing/2014/main" id="{B9598901-976A-3EE5-BD5E-A0169266947C}"/>
                  </a:ext>
                </a:extLst>
              </p:cNvPr>
              <p:cNvGraphicFramePr>
                <a:graphicFrameLocks noGrp="1"/>
              </p:cNvGraphicFramePr>
              <p:nvPr>
                <p:extLst>
                  <p:ext uri="{D42A27DB-BD31-4B8C-83A1-F6EECF244321}">
                    <p14:modId xmlns:p14="http://schemas.microsoft.com/office/powerpoint/2010/main" val="2416674413"/>
                  </p:ext>
                </p:extLst>
              </p:nvPr>
            </p:nvGraphicFramePr>
            <p:xfrm>
              <a:off x="7117080" y="2087584"/>
              <a:ext cx="4582160" cy="3916258"/>
            </p:xfrm>
            <a:graphic>
              <a:graphicData uri="http://schemas.openxmlformats.org/drawingml/2006/table">
                <a:tbl>
                  <a:tblPr firstRow="1" bandRow="1">
                    <a:tableStyleId>{46F890A9-2807-4EBB-B81D-B2AA78EC7F39}</a:tableStyleId>
                  </a:tblPr>
                  <a:tblGrid>
                    <a:gridCol w="2052320">
                      <a:extLst>
                        <a:ext uri="{9D8B030D-6E8A-4147-A177-3AD203B41FA5}">
                          <a16:colId xmlns:a16="http://schemas.microsoft.com/office/drawing/2014/main" val="881663170"/>
                        </a:ext>
                      </a:extLst>
                    </a:gridCol>
                    <a:gridCol w="2529840">
                      <a:extLst>
                        <a:ext uri="{9D8B030D-6E8A-4147-A177-3AD203B41FA5}">
                          <a16:colId xmlns:a16="http://schemas.microsoft.com/office/drawing/2014/main" val="2134521339"/>
                        </a:ext>
                      </a:extLst>
                    </a:gridCol>
                  </a:tblGrid>
                  <a:tr h="541442">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Hyperparameter</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tcPr>
                    </a:tc>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Value</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36976024"/>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SR</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010" t="-64493" b="-302174"/>
                          </a:stretch>
                        </a:blipFill>
                      </a:tcPr>
                    </a:tc>
                    <a:extLst>
                      <a:ext uri="{0D108BD9-81ED-4DB2-BD59-A6C34878D82A}">
                        <a16:rowId xmlns:a16="http://schemas.microsoft.com/office/drawing/2014/main" val="618516409"/>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RI</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010" t="-163309" b="-200000"/>
                          </a:stretch>
                        </a:blipFill>
                      </a:tcPr>
                    </a:tc>
                    <a:extLst>
                      <a:ext uri="{0D108BD9-81ED-4DB2-BD59-A6C34878D82A}">
                        <a16:rowId xmlns:a16="http://schemas.microsoft.com/office/drawing/2014/main" val="3664590224"/>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RD</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010" t="-265217" b="-101449"/>
                          </a:stretch>
                        </a:blipFill>
                      </a:tcPr>
                    </a:tc>
                    <a:extLst>
                      <a:ext uri="{0D108BD9-81ED-4DB2-BD59-A6C34878D82A}">
                        <a16:rowId xmlns:a16="http://schemas.microsoft.com/office/drawing/2014/main" val="1944549444"/>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RS </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010" t="-362590" b="-719"/>
                          </a:stretch>
                        </a:blipFill>
                      </a:tcPr>
                    </a:tc>
                    <a:extLst>
                      <a:ext uri="{0D108BD9-81ED-4DB2-BD59-A6C34878D82A}">
                        <a16:rowId xmlns:a16="http://schemas.microsoft.com/office/drawing/2014/main" val="123346276"/>
                      </a:ext>
                    </a:extLst>
                  </a:tr>
                </a:tbl>
              </a:graphicData>
            </a:graphic>
          </p:graphicFrame>
        </mc:Fallback>
      </mc:AlternateContent>
      <p:graphicFrame>
        <p:nvGraphicFramePr>
          <p:cNvPr id="4" name="표 3">
            <a:extLst>
              <a:ext uri="{FF2B5EF4-FFF2-40B4-BE49-F238E27FC236}">
                <a16:creationId xmlns:a16="http://schemas.microsoft.com/office/drawing/2014/main" id="{7477DB8A-82F8-1B41-5302-D5B1FA855C07}"/>
              </a:ext>
            </a:extLst>
          </p:cNvPr>
          <p:cNvGraphicFramePr>
            <a:graphicFrameLocks noGrp="1"/>
          </p:cNvGraphicFramePr>
          <p:nvPr/>
        </p:nvGraphicFramePr>
        <p:xfrm>
          <a:off x="1168401" y="3015932"/>
          <a:ext cx="4460241" cy="2430780"/>
        </p:xfrm>
        <a:graphic>
          <a:graphicData uri="http://schemas.openxmlformats.org/drawingml/2006/table">
            <a:tbl>
              <a:tblPr firstRow="1" bandRow="1">
                <a:tableStyleId>{0660B408-B3CF-4A94-85FC-2B1E0A45F4A2}</a:tableStyleId>
              </a:tblPr>
              <a:tblGrid>
                <a:gridCol w="1486747">
                  <a:extLst>
                    <a:ext uri="{9D8B030D-6E8A-4147-A177-3AD203B41FA5}">
                      <a16:colId xmlns:a16="http://schemas.microsoft.com/office/drawing/2014/main" val="1673242558"/>
                    </a:ext>
                  </a:extLst>
                </a:gridCol>
                <a:gridCol w="1486747">
                  <a:extLst>
                    <a:ext uri="{9D8B030D-6E8A-4147-A177-3AD203B41FA5}">
                      <a16:colId xmlns:a16="http://schemas.microsoft.com/office/drawing/2014/main" val="3262951032"/>
                    </a:ext>
                  </a:extLst>
                </a:gridCol>
                <a:gridCol w="1486747">
                  <a:extLst>
                    <a:ext uri="{9D8B030D-6E8A-4147-A177-3AD203B41FA5}">
                      <a16:colId xmlns:a16="http://schemas.microsoft.com/office/drawing/2014/main" val="2688181536"/>
                    </a:ext>
                  </a:extLst>
                </a:gridCol>
              </a:tblGrid>
              <a:tr h="810260">
                <a:tc>
                  <a:txBody>
                    <a:bodyPr/>
                    <a:lstStyle/>
                    <a:p>
                      <a:pPr algn="ctr" latinLnBrk="1"/>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F1 score</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Exact Match</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216402"/>
                  </a:ext>
                </a:extLst>
              </a:tr>
              <a:tr h="810260">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Validation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70.23</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53.97</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34702627"/>
                  </a:ext>
                </a:extLst>
              </a:tr>
              <a:tr h="810260">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Evaluation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50.03</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35.08</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241362074"/>
                  </a:ext>
                </a:extLst>
              </a:tr>
            </a:tbl>
          </a:graphicData>
        </a:graphic>
      </p:graphicFrame>
      <p:sp>
        <p:nvSpPr>
          <p:cNvPr id="5" name="제목 1">
            <a:extLst>
              <a:ext uri="{FF2B5EF4-FFF2-40B4-BE49-F238E27FC236}">
                <a16:creationId xmlns:a16="http://schemas.microsoft.com/office/drawing/2014/main" id="{9A3D33FA-F775-84DD-BE46-355AF8F09199}"/>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Experimental result: Only EDA</a:t>
            </a:r>
            <a:endParaRPr lang="ko-KR" altLang="en-US" sz="3200" dirty="0">
              <a:latin typeface="HY헤드라인M" panose="02030600000101010101" pitchFamily="18" charset="-127"/>
              <a:ea typeface="HY헤드라인M" panose="02030600000101010101" pitchFamily="18" charset="-127"/>
            </a:endParaRPr>
          </a:p>
        </p:txBody>
      </p:sp>
    </p:spTree>
    <p:extLst>
      <p:ext uri="{BB962C8B-B14F-4D97-AF65-F5344CB8AC3E}">
        <p14:creationId xmlns:p14="http://schemas.microsoft.com/office/powerpoint/2010/main" val="2627955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graphicFrame>
        <p:nvGraphicFramePr>
          <p:cNvPr id="3" name="표 2">
            <a:extLst>
              <a:ext uri="{FF2B5EF4-FFF2-40B4-BE49-F238E27FC236}">
                <a16:creationId xmlns:a16="http://schemas.microsoft.com/office/drawing/2014/main" id="{29B078FE-6D3D-389E-1917-27E8A5CEF1D6}"/>
              </a:ext>
            </a:extLst>
          </p:cNvPr>
          <p:cNvGraphicFramePr>
            <a:graphicFrameLocks noGrp="1"/>
          </p:cNvGraphicFramePr>
          <p:nvPr/>
        </p:nvGraphicFramePr>
        <p:xfrm>
          <a:off x="1076959" y="2405380"/>
          <a:ext cx="4460241" cy="2430780"/>
        </p:xfrm>
        <a:graphic>
          <a:graphicData uri="http://schemas.openxmlformats.org/drawingml/2006/table">
            <a:tbl>
              <a:tblPr firstRow="1" bandRow="1">
                <a:tableStyleId>{0660B408-B3CF-4A94-85FC-2B1E0A45F4A2}</a:tableStyleId>
              </a:tblPr>
              <a:tblGrid>
                <a:gridCol w="1486747">
                  <a:extLst>
                    <a:ext uri="{9D8B030D-6E8A-4147-A177-3AD203B41FA5}">
                      <a16:colId xmlns:a16="http://schemas.microsoft.com/office/drawing/2014/main" val="1673242558"/>
                    </a:ext>
                  </a:extLst>
                </a:gridCol>
                <a:gridCol w="1486747">
                  <a:extLst>
                    <a:ext uri="{9D8B030D-6E8A-4147-A177-3AD203B41FA5}">
                      <a16:colId xmlns:a16="http://schemas.microsoft.com/office/drawing/2014/main" val="3262951032"/>
                    </a:ext>
                  </a:extLst>
                </a:gridCol>
                <a:gridCol w="1486747">
                  <a:extLst>
                    <a:ext uri="{9D8B030D-6E8A-4147-A177-3AD203B41FA5}">
                      <a16:colId xmlns:a16="http://schemas.microsoft.com/office/drawing/2014/main" val="2688181536"/>
                    </a:ext>
                  </a:extLst>
                </a:gridCol>
              </a:tblGrid>
              <a:tr h="810260">
                <a:tc>
                  <a:txBody>
                    <a:bodyPr/>
                    <a:lstStyle/>
                    <a:p>
                      <a:pPr algn="ctr" latinLnBrk="1"/>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F1 score</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Exact Match</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216402"/>
                  </a:ext>
                </a:extLst>
              </a:tr>
              <a:tr h="810260">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Validation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70.31</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54.16</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34702627"/>
                  </a:ext>
                </a:extLst>
              </a:tr>
              <a:tr h="810260">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Evaluation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b="0" dirty="0">
                          <a:latin typeface="함초롬돋움" panose="020B0604000101010101" pitchFamily="50" charset="-127"/>
                          <a:ea typeface="함초롬돋움" panose="020B0604000101010101" pitchFamily="50" charset="-127"/>
                          <a:cs typeface="함초롬돋움" panose="020B0604000101010101" pitchFamily="50" charset="-127"/>
                        </a:rPr>
                        <a:t>48.41</a:t>
                      </a:r>
                      <a:endParaRPr lang="ko-KR" altLang="en-US" b="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31.94</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241362074"/>
                  </a:ext>
                </a:extLst>
              </a:tr>
            </a:tbl>
          </a:graphicData>
        </a:graphic>
      </p:graphicFrame>
      <p:sp>
        <p:nvSpPr>
          <p:cNvPr id="4" name="TextBox 3">
            <a:extLst>
              <a:ext uri="{FF2B5EF4-FFF2-40B4-BE49-F238E27FC236}">
                <a16:creationId xmlns:a16="http://schemas.microsoft.com/office/drawing/2014/main" id="{A1B25228-93DC-B416-BCF1-64C2AE245B2E}"/>
              </a:ext>
            </a:extLst>
          </p:cNvPr>
          <p:cNvSpPr txBox="1"/>
          <p:nvPr/>
        </p:nvSpPr>
        <p:spPr>
          <a:xfrm>
            <a:off x="2189480" y="1605280"/>
            <a:ext cx="2687320" cy="573170"/>
          </a:xfrm>
          <a:prstGeom prst="rect">
            <a:avLst/>
          </a:prstGeom>
          <a:noFill/>
        </p:spPr>
        <p:txBody>
          <a:bodyPr wrap="square" rtlCol="0">
            <a:spAutoFit/>
          </a:bodyPr>
          <a:lstStyle/>
          <a:p>
            <a:pPr lvl="1">
              <a:lnSpc>
                <a:spcPct val="150000"/>
              </a:lnSpc>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&lt;Baseline&gt;</a:t>
            </a:r>
          </a:p>
        </p:txBody>
      </p:sp>
      <p:sp>
        <p:nvSpPr>
          <p:cNvPr id="5" name="TextBox 4">
            <a:extLst>
              <a:ext uri="{FF2B5EF4-FFF2-40B4-BE49-F238E27FC236}">
                <a16:creationId xmlns:a16="http://schemas.microsoft.com/office/drawing/2014/main" id="{C15B88FB-651E-65FB-F8EB-958BB28DC83C}"/>
              </a:ext>
            </a:extLst>
          </p:cNvPr>
          <p:cNvSpPr txBox="1"/>
          <p:nvPr/>
        </p:nvSpPr>
        <p:spPr>
          <a:xfrm>
            <a:off x="8428989" y="1640875"/>
            <a:ext cx="2687320" cy="573170"/>
          </a:xfrm>
          <a:prstGeom prst="rect">
            <a:avLst/>
          </a:prstGeom>
          <a:noFill/>
        </p:spPr>
        <p:txBody>
          <a:bodyPr wrap="square" rtlCol="0">
            <a:spAutoFit/>
          </a:bodyPr>
          <a:lstStyle/>
          <a:p>
            <a:pPr lvl="1">
              <a:lnSpc>
                <a:spcPct val="150000"/>
              </a:lnSpc>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&lt;EDA&gt;</a:t>
            </a:r>
          </a:p>
        </p:txBody>
      </p:sp>
      <p:pic>
        <p:nvPicPr>
          <p:cNvPr id="1026" name="Picture 2" descr="7,936개의 부등호 이미지, 스톡 사진, 3D 오브젝트, 벡터 ...">
            <a:extLst>
              <a:ext uri="{FF2B5EF4-FFF2-40B4-BE49-F238E27FC236}">
                <a16:creationId xmlns:a16="http://schemas.microsoft.com/office/drawing/2014/main" id="{3B867AB0-C585-03D8-FEFA-8036307086C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5069"/>
          <a:stretch/>
        </p:blipFill>
        <p:spPr bwMode="auto">
          <a:xfrm>
            <a:off x="5692139" y="3928427"/>
            <a:ext cx="1066800" cy="97885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624931D-8953-8A80-6191-0F20F3648A79}"/>
              </a:ext>
            </a:extLst>
          </p:cNvPr>
          <p:cNvSpPr txBox="1"/>
          <p:nvPr/>
        </p:nvSpPr>
        <p:spPr>
          <a:xfrm>
            <a:off x="817880" y="5218830"/>
            <a:ext cx="10180322" cy="1127168"/>
          </a:xfrm>
          <a:prstGeom prst="rect">
            <a:avLst/>
          </a:prstGeom>
          <a:noFill/>
        </p:spPr>
        <p:txBody>
          <a:bodyPr wrap="square" rtlCol="0">
            <a:spAutoFit/>
          </a:bodyPr>
          <a:lstStyle/>
          <a:p>
            <a:pPr marL="800100" lvl="1" indent="-342900" algn="ctr">
              <a:lnSpc>
                <a:spcPct val="150000"/>
              </a:lnSpc>
              <a:buFont typeface="Arial" panose="020B0604020202020204" pitchFamily="34" charset="0"/>
              <a:buChar char="•"/>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EDA is works</a:t>
            </a:r>
          </a:p>
          <a:p>
            <a:pPr marL="800100" lvl="1" indent="-342900" algn="ctr">
              <a:lnSpc>
                <a:spcPct val="150000"/>
              </a:lnSpc>
              <a:buFont typeface="Arial" panose="020B0604020202020204" pitchFamily="34" charset="0"/>
              <a:buChar char="•"/>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Add the appropriate noise</a:t>
            </a:r>
          </a:p>
        </p:txBody>
      </p:sp>
      <p:graphicFrame>
        <p:nvGraphicFramePr>
          <p:cNvPr id="6" name="표 5">
            <a:extLst>
              <a:ext uri="{FF2B5EF4-FFF2-40B4-BE49-F238E27FC236}">
                <a16:creationId xmlns:a16="http://schemas.microsoft.com/office/drawing/2014/main" id="{A5D2E79C-0E62-BC9C-4E9A-094731B5C89D}"/>
              </a:ext>
            </a:extLst>
          </p:cNvPr>
          <p:cNvGraphicFramePr>
            <a:graphicFrameLocks noGrp="1"/>
          </p:cNvGraphicFramePr>
          <p:nvPr/>
        </p:nvGraphicFramePr>
        <p:xfrm>
          <a:off x="7056118" y="2405380"/>
          <a:ext cx="4460241" cy="2430780"/>
        </p:xfrm>
        <a:graphic>
          <a:graphicData uri="http://schemas.openxmlformats.org/drawingml/2006/table">
            <a:tbl>
              <a:tblPr firstRow="1" bandRow="1">
                <a:tableStyleId>{0660B408-B3CF-4A94-85FC-2B1E0A45F4A2}</a:tableStyleId>
              </a:tblPr>
              <a:tblGrid>
                <a:gridCol w="1486747">
                  <a:extLst>
                    <a:ext uri="{9D8B030D-6E8A-4147-A177-3AD203B41FA5}">
                      <a16:colId xmlns:a16="http://schemas.microsoft.com/office/drawing/2014/main" val="1673242558"/>
                    </a:ext>
                  </a:extLst>
                </a:gridCol>
                <a:gridCol w="1486747">
                  <a:extLst>
                    <a:ext uri="{9D8B030D-6E8A-4147-A177-3AD203B41FA5}">
                      <a16:colId xmlns:a16="http://schemas.microsoft.com/office/drawing/2014/main" val="3262951032"/>
                    </a:ext>
                  </a:extLst>
                </a:gridCol>
                <a:gridCol w="1486747">
                  <a:extLst>
                    <a:ext uri="{9D8B030D-6E8A-4147-A177-3AD203B41FA5}">
                      <a16:colId xmlns:a16="http://schemas.microsoft.com/office/drawing/2014/main" val="2688181536"/>
                    </a:ext>
                  </a:extLst>
                </a:gridCol>
              </a:tblGrid>
              <a:tr h="810260">
                <a:tc>
                  <a:txBody>
                    <a:bodyPr/>
                    <a:lstStyle/>
                    <a:p>
                      <a:pPr algn="ctr" latinLnBrk="1"/>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F1 score</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Exact Match</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216402"/>
                  </a:ext>
                </a:extLst>
              </a:tr>
              <a:tr h="810260">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Validation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70.23</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53.97</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34702627"/>
                  </a:ext>
                </a:extLst>
              </a:tr>
              <a:tr h="810260">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Evaluation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50.03</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35.08</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241362074"/>
                  </a:ext>
                </a:extLst>
              </a:tr>
            </a:tbl>
          </a:graphicData>
        </a:graphic>
      </p:graphicFrame>
      <p:sp>
        <p:nvSpPr>
          <p:cNvPr id="2" name="제목 1">
            <a:extLst>
              <a:ext uri="{FF2B5EF4-FFF2-40B4-BE49-F238E27FC236}">
                <a16:creationId xmlns:a16="http://schemas.microsoft.com/office/drawing/2014/main" id="{4CC20703-7FB9-CC3F-485F-C9A8B6121E14}"/>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Experimental result: Only EDA</a:t>
            </a:r>
            <a:endParaRPr lang="ko-KR" altLang="en-US" sz="3200" dirty="0">
              <a:latin typeface="HY헤드라인M" panose="02030600000101010101" pitchFamily="18" charset="-127"/>
              <a:ea typeface="HY헤드라인M" panose="02030600000101010101" pitchFamily="18" charset="-127"/>
            </a:endParaRPr>
          </a:p>
        </p:txBody>
      </p:sp>
    </p:spTree>
    <p:extLst>
      <p:ext uri="{BB962C8B-B14F-4D97-AF65-F5344CB8AC3E}">
        <p14:creationId xmlns:p14="http://schemas.microsoft.com/office/powerpoint/2010/main" val="173070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graphicFrame>
        <p:nvGraphicFramePr>
          <p:cNvPr id="9" name="표 8">
            <a:extLst>
              <a:ext uri="{FF2B5EF4-FFF2-40B4-BE49-F238E27FC236}">
                <a16:creationId xmlns:a16="http://schemas.microsoft.com/office/drawing/2014/main" id="{96DB0D2C-E43F-BC6E-4EF1-13861F4FA32E}"/>
              </a:ext>
            </a:extLst>
          </p:cNvPr>
          <p:cNvGraphicFramePr>
            <a:graphicFrameLocks noGrp="1"/>
          </p:cNvGraphicFramePr>
          <p:nvPr/>
        </p:nvGraphicFramePr>
        <p:xfrm>
          <a:off x="6207760" y="1579879"/>
          <a:ext cx="4094481" cy="2008503"/>
        </p:xfrm>
        <a:graphic>
          <a:graphicData uri="http://schemas.openxmlformats.org/drawingml/2006/table">
            <a:tbl>
              <a:tblPr firstRow="1" bandRow="1">
                <a:tableStyleId>{0660B408-B3CF-4A94-85FC-2B1E0A45F4A2}</a:tableStyleId>
              </a:tblPr>
              <a:tblGrid>
                <a:gridCol w="1364827">
                  <a:extLst>
                    <a:ext uri="{9D8B030D-6E8A-4147-A177-3AD203B41FA5}">
                      <a16:colId xmlns:a16="http://schemas.microsoft.com/office/drawing/2014/main" val="1673242558"/>
                    </a:ext>
                  </a:extLst>
                </a:gridCol>
                <a:gridCol w="1364827">
                  <a:extLst>
                    <a:ext uri="{9D8B030D-6E8A-4147-A177-3AD203B41FA5}">
                      <a16:colId xmlns:a16="http://schemas.microsoft.com/office/drawing/2014/main" val="3262951032"/>
                    </a:ext>
                  </a:extLst>
                </a:gridCol>
                <a:gridCol w="1364827">
                  <a:extLst>
                    <a:ext uri="{9D8B030D-6E8A-4147-A177-3AD203B41FA5}">
                      <a16:colId xmlns:a16="http://schemas.microsoft.com/office/drawing/2014/main" val="2688181536"/>
                    </a:ext>
                  </a:extLst>
                </a:gridCol>
              </a:tblGrid>
              <a:tr h="669501">
                <a:tc>
                  <a:txBody>
                    <a:bodyPr/>
                    <a:lstStyle/>
                    <a:p>
                      <a:pPr algn="ctr" latinLnBrk="1"/>
                      <a:r>
                        <a:rPr lang="en-US" altLang="ko-KR"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2</a:t>
                      </a:r>
                      <a:endParaRPr lang="ko-KR" altLang="en-US"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F1 score</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Exact Match</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216402"/>
                  </a:ext>
                </a:extLst>
              </a:tr>
              <a:tr h="669501">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Validation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71.23</a:t>
                      </a:r>
                      <a:endParaRPr lang="ko-KR" altLang="en-US"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54.87</a:t>
                      </a:r>
                      <a:endParaRPr lang="ko-KR" altLang="en-US"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34702627"/>
                  </a:ext>
                </a:extLst>
              </a:tr>
              <a:tr h="669501">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Evaluation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48.06</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32.98</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241362074"/>
                  </a:ext>
                </a:extLst>
              </a:tr>
            </a:tbl>
          </a:graphicData>
        </a:graphic>
      </p:graphicFrame>
      <p:graphicFrame>
        <p:nvGraphicFramePr>
          <p:cNvPr id="3" name="표 2">
            <a:extLst>
              <a:ext uri="{FF2B5EF4-FFF2-40B4-BE49-F238E27FC236}">
                <a16:creationId xmlns:a16="http://schemas.microsoft.com/office/drawing/2014/main" id="{DE1D5CD7-E267-1199-9ABB-26EE8ADCD2E4}"/>
              </a:ext>
            </a:extLst>
          </p:cNvPr>
          <p:cNvGraphicFramePr>
            <a:graphicFrameLocks noGrp="1"/>
          </p:cNvGraphicFramePr>
          <p:nvPr/>
        </p:nvGraphicFramePr>
        <p:xfrm>
          <a:off x="1676398" y="1579879"/>
          <a:ext cx="4094481" cy="2008503"/>
        </p:xfrm>
        <a:graphic>
          <a:graphicData uri="http://schemas.openxmlformats.org/drawingml/2006/table">
            <a:tbl>
              <a:tblPr firstRow="1" bandRow="1">
                <a:tableStyleId>{0660B408-B3CF-4A94-85FC-2B1E0A45F4A2}</a:tableStyleId>
              </a:tblPr>
              <a:tblGrid>
                <a:gridCol w="1364827">
                  <a:extLst>
                    <a:ext uri="{9D8B030D-6E8A-4147-A177-3AD203B41FA5}">
                      <a16:colId xmlns:a16="http://schemas.microsoft.com/office/drawing/2014/main" val="1673242558"/>
                    </a:ext>
                  </a:extLst>
                </a:gridCol>
                <a:gridCol w="1364827">
                  <a:extLst>
                    <a:ext uri="{9D8B030D-6E8A-4147-A177-3AD203B41FA5}">
                      <a16:colId xmlns:a16="http://schemas.microsoft.com/office/drawing/2014/main" val="3262951032"/>
                    </a:ext>
                  </a:extLst>
                </a:gridCol>
                <a:gridCol w="1364827">
                  <a:extLst>
                    <a:ext uri="{9D8B030D-6E8A-4147-A177-3AD203B41FA5}">
                      <a16:colId xmlns:a16="http://schemas.microsoft.com/office/drawing/2014/main" val="2688181536"/>
                    </a:ext>
                  </a:extLst>
                </a:gridCol>
              </a:tblGrid>
              <a:tr h="669501">
                <a:tc>
                  <a:txBody>
                    <a:bodyPr/>
                    <a:lstStyle/>
                    <a:p>
                      <a:pPr algn="ctr" latinLnBrk="1"/>
                      <a:r>
                        <a:rPr lang="en-US" altLang="ko-KR"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1</a:t>
                      </a:r>
                      <a:endParaRPr lang="ko-KR" altLang="en-US"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F1 score</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Exact Match</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216402"/>
                  </a:ext>
                </a:extLst>
              </a:tr>
              <a:tr h="669501">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Validation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rPr>
                        <a:t>71.51</a:t>
                      </a:r>
                      <a:endParaRPr lang="ko-KR" altLang="en-US"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rPr>
                        <a:t>55.69</a:t>
                      </a:r>
                      <a:endParaRPr lang="ko-KR" altLang="en-US"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34702627"/>
                  </a:ext>
                </a:extLst>
              </a:tr>
              <a:tr h="669501">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Evaluation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rPr>
                        <a:t>50.23</a:t>
                      </a:r>
                      <a:endParaRPr lang="ko-KR" altLang="en-US"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rPr>
                        <a:t>34.03</a:t>
                      </a:r>
                      <a:endParaRPr lang="ko-KR" altLang="en-US"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241362074"/>
                  </a:ext>
                </a:extLst>
              </a:tr>
            </a:tbl>
          </a:graphicData>
        </a:graphic>
      </p:graphicFrame>
      <p:graphicFrame>
        <p:nvGraphicFramePr>
          <p:cNvPr id="4" name="표 3">
            <a:extLst>
              <a:ext uri="{FF2B5EF4-FFF2-40B4-BE49-F238E27FC236}">
                <a16:creationId xmlns:a16="http://schemas.microsoft.com/office/drawing/2014/main" id="{0FEFFA6F-89B8-167E-8B91-86130AF04A49}"/>
              </a:ext>
            </a:extLst>
          </p:cNvPr>
          <p:cNvGraphicFramePr>
            <a:graphicFrameLocks noGrp="1"/>
          </p:cNvGraphicFramePr>
          <p:nvPr/>
        </p:nvGraphicFramePr>
        <p:xfrm>
          <a:off x="6207759" y="3959220"/>
          <a:ext cx="4094478" cy="2008503"/>
        </p:xfrm>
        <a:graphic>
          <a:graphicData uri="http://schemas.openxmlformats.org/drawingml/2006/table">
            <a:tbl>
              <a:tblPr firstRow="1" bandRow="1">
                <a:tableStyleId>{0660B408-B3CF-4A94-85FC-2B1E0A45F4A2}</a:tableStyleId>
              </a:tblPr>
              <a:tblGrid>
                <a:gridCol w="1364826">
                  <a:extLst>
                    <a:ext uri="{9D8B030D-6E8A-4147-A177-3AD203B41FA5}">
                      <a16:colId xmlns:a16="http://schemas.microsoft.com/office/drawing/2014/main" val="1673242558"/>
                    </a:ext>
                  </a:extLst>
                </a:gridCol>
                <a:gridCol w="1364826">
                  <a:extLst>
                    <a:ext uri="{9D8B030D-6E8A-4147-A177-3AD203B41FA5}">
                      <a16:colId xmlns:a16="http://schemas.microsoft.com/office/drawing/2014/main" val="3262951032"/>
                    </a:ext>
                  </a:extLst>
                </a:gridCol>
                <a:gridCol w="1364826">
                  <a:extLst>
                    <a:ext uri="{9D8B030D-6E8A-4147-A177-3AD203B41FA5}">
                      <a16:colId xmlns:a16="http://schemas.microsoft.com/office/drawing/2014/main" val="2688181536"/>
                    </a:ext>
                  </a:extLst>
                </a:gridCol>
              </a:tblGrid>
              <a:tr h="669501">
                <a:tc>
                  <a:txBody>
                    <a:bodyPr/>
                    <a:lstStyle/>
                    <a:p>
                      <a:pPr algn="ctr" latinLnBrk="1"/>
                      <a:r>
                        <a:rPr lang="en-US" altLang="ko-KR"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4</a:t>
                      </a:r>
                      <a:endParaRPr lang="ko-KR" altLang="en-US"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F1 score</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Exact Match</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216402"/>
                  </a:ext>
                </a:extLst>
              </a:tr>
              <a:tr h="669501">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Validation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35.95</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24.05</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34702627"/>
                  </a:ext>
                </a:extLst>
              </a:tr>
              <a:tr h="669501">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Evaluation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21.22</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9.95</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241362074"/>
                  </a:ext>
                </a:extLst>
              </a:tr>
            </a:tbl>
          </a:graphicData>
        </a:graphic>
      </p:graphicFrame>
      <p:graphicFrame>
        <p:nvGraphicFramePr>
          <p:cNvPr id="5" name="표 4">
            <a:extLst>
              <a:ext uri="{FF2B5EF4-FFF2-40B4-BE49-F238E27FC236}">
                <a16:creationId xmlns:a16="http://schemas.microsoft.com/office/drawing/2014/main" id="{7D315EB0-F09D-B863-8670-560D1F590108}"/>
              </a:ext>
            </a:extLst>
          </p:cNvPr>
          <p:cNvGraphicFramePr>
            <a:graphicFrameLocks noGrp="1"/>
          </p:cNvGraphicFramePr>
          <p:nvPr/>
        </p:nvGraphicFramePr>
        <p:xfrm>
          <a:off x="1676398" y="3959220"/>
          <a:ext cx="4094481" cy="2008503"/>
        </p:xfrm>
        <a:graphic>
          <a:graphicData uri="http://schemas.openxmlformats.org/drawingml/2006/table">
            <a:tbl>
              <a:tblPr firstRow="1" bandRow="1">
                <a:tableStyleId>{0660B408-B3CF-4A94-85FC-2B1E0A45F4A2}</a:tableStyleId>
              </a:tblPr>
              <a:tblGrid>
                <a:gridCol w="1364827">
                  <a:extLst>
                    <a:ext uri="{9D8B030D-6E8A-4147-A177-3AD203B41FA5}">
                      <a16:colId xmlns:a16="http://schemas.microsoft.com/office/drawing/2014/main" val="1673242558"/>
                    </a:ext>
                  </a:extLst>
                </a:gridCol>
                <a:gridCol w="1364827">
                  <a:extLst>
                    <a:ext uri="{9D8B030D-6E8A-4147-A177-3AD203B41FA5}">
                      <a16:colId xmlns:a16="http://schemas.microsoft.com/office/drawing/2014/main" val="3262951032"/>
                    </a:ext>
                  </a:extLst>
                </a:gridCol>
                <a:gridCol w="1364827">
                  <a:extLst>
                    <a:ext uri="{9D8B030D-6E8A-4147-A177-3AD203B41FA5}">
                      <a16:colId xmlns:a16="http://schemas.microsoft.com/office/drawing/2014/main" val="2688181536"/>
                    </a:ext>
                  </a:extLst>
                </a:gridCol>
              </a:tblGrid>
              <a:tr h="669501">
                <a:tc>
                  <a:txBody>
                    <a:bodyPr/>
                    <a:lstStyle/>
                    <a:p>
                      <a:pPr algn="ctr" latinLnBrk="1"/>
                      <a:r>
                        <a:rPr lang="en-US" altLang="ko-KR"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3</a:t>
                      </a:r>
                      <a:endParaRPr lang="ko-KR" altLang="en-US"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F1 score</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Exact Match</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216402"/>
                  </a:ext>
                </a:extLst>
              </a:tr>
              <a:tr h="669501">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Validation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34.14</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22.45</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34702627"/>
                  </a:ext>
                </a:extLst>
              </a:tr>
              <a:tr h="669501">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Evaluation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19.66</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9.42</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241362074"/>
                  </a:ext>
                </a:extLst>
              </a:tr>
            </a:tbl>
          </a:graphicData>
        </a:graphic>
      </p:graphicFrame>
      <p:sp>
        <p:nvSpPr>
          <p:cNvPr id="10" name="TextBox 9">
            <a:extLst>
              <a:ext uri="{FF2B5EF4-FFF2-40B4-BE49-F238E27FC236}">
                <a16:creationId xmlns:a16="http://schemas.microsoft.com/office/drawing/2014/main" id="{5EDFBA3C-B425-6BDE-BBC3-891ACCCE9325}"/>
              </a:ext>
            </a:extLst>
          </p:cNvPr>
          <p:cNvSpPr txBox="1"/>
          <p:nvPr/>
        </p:nvSpPr>
        <p:spPr>
          <a:xfrm>
            <a:off x="5151119" y="6051976"/>
            <a:ext cx="2997200" cy="573170"/>
          </a:xfrm>
          <a:prstGeom prst="rect">
            <a:avLst/>
          </a:prstGeom>
          <a:noFill/>
        </p:spPr>
        <p:txBody>
          <a:bodyPr wrap="square" rtlCol="0">
            <a:spAutoFit/>
          </a:bodyPr>
          <a:lstStyle/>
          <a:p>
            <a:pPr>
              <a:lnSpc>
                <a:spcPct val="150000"/>
              </a:lnSpc>
            </a:pPr>
            <a:r>
              <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rPr>
              <a:t>Trial = 10</a:t>
            </a:r>
            <a:endParaRPr lang="ko-KR" altLang="en-US" sz="2400" b="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2" name="제목 1">
            <a:extLst>
              <a:ext uri="{FF2B5EF4-FFF2-40B4-BE49-F238E27FC236}">
                <a16:creationId xmlns:a16="http://schemas.microsoft.com/office/drawing/2014/main" id="{349C9726-DEAE-BF68-7C43-A99E3D417550}"/>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Experimental result: Only </a:t>
            </a:r>
            <a:r>
              <a:rPr lang="en-US" altLang="ko-KR" sz="3200" dirty="0" err="1">
                <a:latin typeface="HY헤드라인M" panose="02030600000101010101" pitchFamily="18" charset="-127"/>
                <a:ea typeface="HY헤드라인M" panose="02030600000101010101" pitchFamily="18" charset="-127"/>
              </a:rPr>
              <a:t>AutoML</a:t>
            </a:r>
            <a:endParaRPr lang="ko-KR" altLang="en-US" sz="3200" dirty="0">
              <a:latin typeface="HY헤드라인M" panose="02030600000101010101" pitchFamily="18" charset="-127"/>
              <a:ea typeface="HY헤드라인M" panose="02030600000101010101" pitchFamily="18" charset="-127"/>
            </a:endParaRPr>
          </a:p>
        </p:txBody>
      </p:sp>
    </p:spTree>
    <p:extLst>
      <p:ext uri="{BB962C8B-B14F-4D97-AF65-F5344CB8AC3E}">
        <p14:creationId xmlns:p14="http://schemas.microsoft.com/office/powerpoint/2010/main" val="2898500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8" name="제목 1">
            <a:extLst>
              <a:ext uri="{FF2B5EF4-FFF2-40B4-BE49-F238E27FC236}">
                <a16:creationId xmlns:a16="http://schemas.microsoft.com/office/drawing/2014/main" id="{CD9379DB-D313-7C86-FD5C-18AF0D3765E1}"/>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Experimental result: Only </a:t>
            </a:r>
            <a:r>
              <a:rPr lang="en-US" altLang="ko-KR" sz="3200" dirty="0" err="1">
                <a:latin typeface="HY헤드라인M" panose="02030600000101010101" pitchFamily="18" charset="-127"/>
                <a:ea typeface="HY헤드라인M" panose="02030600000101010101" pitchFamily="18" charset="-127"/>
              </a:rPr>
              <a:t>AutoML</a:t>
            </a:r>
            <a:endParaRPr lang="ko-KR" altLang="en-US" sz="3200" dirty="0">
              <a:latin typeface="HY헤드라인M" panose="02030600000101010101" pitchFamily="18" charset="-127"/>
              <a:ea typeface="HY헤드라인M" panose="02030600000101010101" pitchFamily="18" charset="-127"/>
            </a:endParaRPr>
          </a:p>
        </p:txBody>
      </p:sp>
      <p:sp>
        <p:nvSpPr>
          <p:cNvPr id="10" name="TextBox 9">
            <a:extLst>
              <a:ext uri="{FF2B5EF4-FFF2-40B4-BE49-F238E27FC236}">
                <a16:creationId xmlns:a16="http://schemas.microsoft.com/office/drawing/2014/main" id="{D9FBA8C4-1B45-E5FD-0799-CED78540E572}"/>
              </a:ext>
            </a:extLst>
          </p:cNvPr>
          <p:cNvSpPr txBox="1"/>
          <p:nvPr/>
        </p:nvSpPr>
        <p:spPr>
          <a:xfrm>
            <a:off x="817880" y="1524000"/>
            <a:ext cx="10556240" cy="57317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rPr>
              <a:t>Best result</a:t>
            </a:r>
            <a:endPar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graphicFrame>
        <p:nvGraphicFramePr>
          <p:cNvPr id="2" name="표 1">
            <a:extLst>
              <a:ext uri="{FF2B5EF4-FFF2-40B4-BE49-F238E27FC236}">
                <a16:creationId xmlns:a16="http://schemas.microsoft.com/office/drawing/2014/main" id="{C6DD3126-95B8-0BE0-5040-F1F5DD372EFE}"/>
              </a:ext>
            </a:extLst>
          </p:cNvPr>
          <p:cNvGraphicFramePr>
            <a:graphicFrameLocks noGrp="1"/>
          </p:cNvGraphicFramePr>
          <p:nvPr/>
        </p:nvGraphicFramePr>
        <p:xfrm>
          <a:off x="1442719" y="3083878"/>
          <a:ext cx="4094481" cy="2008503"/>
        </p:xfrm>
        <a:graphic>
          <a:graphicData uri="http://schemas.openxmlformats.org/drawingml/2006/table">
            <a:tbl>
              <a:tblPr firstRow="1" bandRow="1">
                <a:tableStyleId>{0660B408-B3CF-4A94-85FC-2B1E0A45F4A2}</a:tableStyleId>
              </a:tblPr>
              <a:tblGrid>
                <a:gridCol w="1364827">
                  <a:extLst>
                    <a:ext uri="{9D8B030D-6E8A-4147-A177-3AD203B41FA5}">
                      <a16:colId xmlns:a16="http://schemas.microsoft.com/office/drawing/2014/main" val="1673242558"/>
                    </a:ext>
                  </a:extLst>
                </a:gridCol>
                <a:gridCol w="1364827">
                  <a:extLst>
                    <a:ext uri="{9D8B030D-6E8A-4147-A177-3AD203B41FA5}">
                      <a16:colId xmlns:a16="http://schemas.microsoft.com/office/drawing/2014/main" val="3262951032"/>
                    </a:ext>
                  </a:extLst>
                </a:gridCol>
                <a:gridCol w="1364827">
                  <a:extLst>
                    <a:ext uri="{9D8B030D-6E8A-4147-A177-3AD203B41FA5}">
                      <a16:colId xmlns:a16="http://schemas.microsoft.com/office/drawing/2014/main" val="2688181536"/>
                    </a:ext>
                  </a:extLst>
                </a:gridCol>
              </a:tblGrid>
              <a:tr h="669501">
                <a:tc>
                  <a:txBody>
                    <a:bodyPr/>
                    <a:lstStyle/>
                    <a:p>
                      <a:pPr algn="ctr" latinLnBrk="1"/>
                      <a:r>
                        <a:rPr lang="en-US" altLang="ko-KR"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1</a:t>
                      </a:r>
                      <a:endParaRPr lang="ko-KR" altLang="en-US"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F1 score</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Exact Match</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216402"/>
                  </a:ext>
                </a:extLst>
              </a:tr>
              <a:tr h="669501">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Validation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b="1"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71.51</a:t>
                      </a:r>
                      <a:endParaRPr lang="ko-KR" altLang="en-US" b="1"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b="1"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55.69</a:t>
                      </a:r>
                      <a:endParaRPr lang="ko-KR" altLang="en-US" b="1"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34702627"/>
                  </a:ext>
                </a:extLst>
              </a:tr>
              <a:tr h="669501">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Evaluation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b="1"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50.23</a:t>
                      </a:r>
                      <a:endParaRPr lang="ko-KR" altLang="en-US" b="1"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b="1"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34.03</a:t>
                      </a:r>
                      <a:endParaRPr lang="ko-KR" altLang="en-US" b="1"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241362074"/>
                  </a:ext>
                </a:extLst>
              </a:tr>
            </a:tbl>
          </a:graphicData>
        </a:graphic>
      </p:graphicFrame>
      <mc:AlternateContent xmlns:mc="http://schemas.openxmlformats.org/markup-compatibility/2006" xmlns:a14="http://schemas.microsoft.com/office/drawing/2010/main">
        <mc:Choice Requires="a14">
          <p:graphicFrame>
            <p:nvGraphicFramePr>
              <p:cNvPr id="3" name="표 2">
                <a:extLst>
                  <a:ext uri="{FF2B5EF4-FFF2-40B4-BE49-F238E27FC236}">
                    <a16:creationId xmlns:a16="http://schemas.microsoft.com/office/drawing/2014/main" id="{FB730D52-7712-7773-9BA2-E50BAEB66D6C}"/>
                  </a:ext>
                </a:extLst>
              </p:cNvPr>
              <p:cNvGraphicFramePr>
                <a:graphicFrameLocks noGrp="1"/>
              </p:cNvGraphicFramePr>
              <p:nvPr>
                <p:extLst>
                  <p:ext uri="{D42A27DB-BD31-4B8C-83A1-F6EECF244321}">
                    <p14:modId xmlns:p14="http://schemas.microsoft.com/office/powerpoint/2010/main" val="3492011795"/>
                  </p:ext>
                </p:extLst>
              </p:nvPr>
            </p:nvGraphicFramePr>
            <p:xfrm>
              <a:off x="6761480" y="1546390"/>
              <a:ext cx="4612640" cy="5083477"/>
            </p:xfrm>
            <a:graphic>
              <a:graphicData uri="http://schemas.openxmlformats.org/drawingml/2006/table">
                <a:tbl>
                  <a:tblPr firstRow="1" bandRow="1">
                    <a:tableStyleId>{46F890A9-2807-4EBB-B81D-B2AA78EC7F39}</a:tableStyleId>
                  </a:tblPr>
                  <a:tblGrid>
                    <a:gridCol w="2065972">
                      <a:extLst>
                        <a:ext uri="{9D8B030D-6E8A-4147-A177-3AD203B41FA5}">
                          <a16:colId xmlns:a16="http://schemas.microsoft.com/office/drawing/2014/main" val="881663170"/>
                        </a:ext>
                      </a:extLst>
                    </a:gridCol>
                    <a:gridCol w="2546668">
                      <a:extLst>
                        <a:ext uri="{9D8B030D-6E8A-4147-A177-3AD203B41FA5}">
                          <a16:colId xmlns:a16="http://schemas.microsoft.com/office/drawing/2014/main" val="2134521339"/>
                        </a:ext>
                      </a:extLst>
                    </a:gridCol>
                  </a:tblGrid>
                  <a:tr h="628848">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Hyperparameter</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tcPr>
                    </a:tc>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Value</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36976024"/>
                      </a:ext>
                    </a:extLst>
                  </a:tr>
                  <a:tr h="628848">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Batch size</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panose="02040503050406030204" pitchFamily="18" charset="0"/>
                                  </a:rPr>
                                  <m:t>16</m:t>
                                </m:r>
                              </m:oMath>
                            </m:oMathPara>
                          </a14:m>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618516409"/>
                      </a:ext>
                    </a:extLst>
                  </a:tr>
                  <a:tr h="628848">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Learning rate</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panose="02040503050406030204" pitchFamily="18" charset="0"/>
                                  </a:rPr>
                                  <m:t>3</m:t>
                                </m:r>
                                <m:r>
                                  <a:rPr lang="en-US" altLang="ko-KR" sz="1800" b="0" i="1" smtClean="0">
                                    <a:latin typeface="Cambria Math" panose="02040503050406030204" pitchFamily="18" charset="0"/>
                                  </a:rPr>
                                  <m:t>𝑒</m:t>
                                </m:r>
                                <m:r>
                                  <a:rPr lang="en-US" altLang="ko-KR" sz="1800" b="0" i="1" smtClean="0">
                                    <a:latin typeface="Cambria Math" panose="02040503050406030204" pitchFamily="18" charset="0"/>
                                  </a:rPr>
                                  <m:t>−5</m:t>
                                </m:r>
                              </m:oMath>
                            </m:oMathPara>
                          </a14:m>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3664590224"/>
                      </a:ext>
                    </a:extLst>
                  </a:tr>
                  <a:tr h="628848">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Epoch</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panose="02040503050406030204" pitchFamily="18" charset="0"/>
                                    <a:ea typeface="함초롬돋움" panose="020B0604000101010101" pitchFamily="50" charset="-127"/>
                                    <a:cs typeface="함초롬돋움" panose="020B0604000101010101" pitchFamily="50" charset="-127"/>
                                  </a:rPr>
                                  <m:t>2</m:t>
                                </m:r>
                              </m:oMath>
                            </m:oMathPara>
                          </a14:m>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1944549444"/>
                      </a:ext>
                    </a:extLst>
                  </a:tr>
                  <a:tr h="628848">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Seed </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panose="02040503050406030204" pitchFamily="18" charset="0"/>
                                  </a:rPr>
                                  <m:t>42</m:t>
                                </m:r>
                              </m:oMath>
                            </m:oMathPara>
                          </a14:m>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123346276"/>
                      </a:ext>
                    </a:extLst>
                  </a:tr>
                  <a:tr h="628848">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Optimizer</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r>
                            <a:rPr lang="en-US" altLang="ko-KR" sz="1800" dirty="0" err="1">
                              <a:latin typeface="함초롬돋움" panose="020B0604000101010101" pitchFamily="50" charset="-127"/>
                              <a:ea typeface="함초롬돋움" panose="020B0604000101010101" pitchFamily="50" charset="-127"/>
                              <a:cs typeface="함초롬돋움" panose="020B0604000101010101" pitchFamily="50" charset="-127"/>
                            </a:rPr>
                            <a:t>AdamW</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2873537290"/>
                      </a:ext>
                    </a:extLst>
                  </a:tr>
                  <a:tr h="628848">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Freeze</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No</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1636346910"/>
                      </a:ext>
                    </a:extLst>
                  </a:tr>
                  <a:tr h="681541">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Scheduler</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Lambda</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2601113958"/>
                      </a:ext>
                    </a:extLst>
                  </a:tr>
                </a:tbl>
              </a:graphicData>
            </a:graphic>
          </p:graphicFrame>
        </mc:Choice>
        <mc:Fallback xmlns="">
          <p:graphicFrame>
            <p:nvGraphicFramePr>
              <p:cNvPr id="3" name="표 2">
                <a:extLst>
                  <a:ext uri="{FF2B5EF4-FFF2-40B4-BE49-F238E27FC236}">
                    <a16:creationId xmlns:a16="http://schemas.microsoft.com/office/drawing/2014/main" id="{FB730D52-7712-7773-9BA2-E50BAEB66D6C}"/>
                  </a:ext>
                </a:extLst>
              </p:cNvPr>
              <p:cNvGraphicFramePr>
                <a:graphicFrameLocks noGrp="1"/>
              </p:cNvGraphicFramePr>
              <p:nvPr>
                <p:extLst>
                  <p:ext uri="{D42A27DB-BD31-4B8C-83A1-F6EECF244321}">
                    <p14:modId xmlns:p14="http://schemas.microsoft.com/office/powerpoint/2010/main" val="3492011795"/>
                  </p:ext>
                </p:extLst>
              </p:nvPr>
            </p:nvGraphicFramePr>
            <p:xfrm>
              <a:off x="6761480" y="1546390"/>
              <a:ext cx="4612640" cy="5083477"/>
            </p:xfrm>
            <a:graphic>
              <a:graphicData uri="http://schemas.openxmlformats.org/drawingml/2006/table">
                <a:tbl>
                  <a:tblPr firstRow="1" bandRow="1">
                    <a:tableStyleId>{46F890A9-2807-4EBB-B81D-B2AA78EC7F39}</a:tableStyleId>
                  </a:tblPr>
                  <a:tblGrid>
                    <a:gridCol w="2065972">
                      <a:extLst>
                        <a:ext uri="{9D8B030D-6E8A-4147-A177-3AD203B41FA5}">
                          <a16:colId xmlns:a16="http://schemas.microsoft.com/office/drawing/2014/main" val="881663170"/>
                        </a:ext>
                      </a:extLst>
                    </a:gridCol>
                    <a:gridCol w="2546668">
                      <a:extLst>
                        <a:ext uri="{9D8B030D-6E8A-4147-A177-3AD203B41FA5}">
                          <a16:colId xmlns:a16="http://schemas.microsoft.com/office/drawing/2014/main" val="2134521339"/>
                        </a:ext>
                      </a:extLst>
                    </a:gridCol>
                  </a:tblGrid>
                  <a:tr h="628848">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Hyperparameter</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tcPr>
                    </a:tc>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Value</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36976024"/>
                      </a:ext>
                    </a:extLst>
                  </a:tr>
                  <a:tr h="628848">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Batch size</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100" t="-99038" b="-604808"/>
                          </a:stretch>
                        </a:blipFill>
                      </a:tcPr>
                    </a:tc>
                    <a:extLst>
                      <a:ext uri="{0D108BD9-81ED-4DB2-BD59-A6C34878D82A}">
                        <a16:rowId xmlns:a16="http://schemas.microsoft.com/office/drawing/2014/main" val="618516409"/>
                      </a:ext>
                    </a:extLst>
                  </a:tr>
                  <a:tr h="628848">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Learning rate</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100" t="-200971" b="-510680"/>
                          </a:stretch>
                        </a:blipFill>
                      </a:tcPr>
                    </a:tc>
                    <a:extLst>
                      <a:ext uri="{0D108BD9-81ED-4DB2-BD59-A6C34878D82A}">
                        <a16:rowId xmlns:a16="http://schemas.microsoft.com/office/drawing/2014/main" val="3664590224"/>
                      </a:ext>
                    </a:extLst>
                  </a:tr>
                  <a:tr h="628848">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Epoch</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100" t="-300971" b="-410680"/>
                          </a:stretch>
                        </a:blipFill>
                      </a:tcPr>
                    </a:tc>
                    <a:extLst>
                      <a:ext uri="{0D108BD9-81ED-4DB2-BD59-A6C34878D82A}">
                        <a16:rowId xmlns:a16="http://schemas.microsoft.com/office/drawing/2014/main" val="1944549444"/>
                      </a:ext>
                    </a:extLst>
                  </a:tr>
                  <a:tr h="628848">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Seed </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100" t="-400971" b="-310680"/>
                          </a:stretch>
                        </a:blipFill>
                      </a:tcPr>
                    </a:tc>
                    <a:extLst>
                      <a:ext uri="{0D108BD9-81ED-4DB2-BD59-A6C34878D82A}">
                        <a16:rowId xmlns:a16="http://schemas.microsoft.com/office/drawing/2014/main" val="123346276"/>
                      </a:ext>
                    </a:extLst>
                  </a:tr>
                  <a:tr h="628848">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Optimizer</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r>
                            <a:rPr lang="en-US" altLang="ko-KR" sz="1800" dirty="0" err="1">
                              <a:latin typeface="함초롬돋움" panose="020B0604000101010101" pitchFamily="50" charset="-127"/>
                              <a:ea typeface="함초롬돋움" panose="020B0604000101010101" pitchFamily="50" charset="-127"/>
                              <a:cs typeface="함초롬돋움" panose="020B0604000101010101" pitchFamily="50" charset="-127"/>
                            </a:rPr>
                            <a:t>AdamW</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2873537290"/>
                      </a:ext>
                    </a:extLst>
                  </a:tr>
                  <a:tr h="628848">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Freeze</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No</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1636346910"/>
                      </a:ext>
                    </a:extLst>
                  </a:tr>
                  <a:tr h="681541">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Scheduler</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Lambda</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2601113958"/>
                      </a:ext>
                    </a:extLst>
                  </a:tr>
                </a:tbl>
              </a:graphicData>
            </a:graphic>
          </p:graphicFrame>
        </mc:Fallback>
      </mc:AlternateContent>
    </p:spTree>
    <p:extLst>
      <p:ext uri="{BB962C8B-B14F-4D97-AF65-F5344CB8AC3E}">
        <p14:creationId xmlns:p14="http://schemas.microsoft.com/office/powerpoint/2010/main" val="1580714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graphicFrame>
        <p:nvGraphicFramePr>
          <p:cNvPr id="3" name="표 2">
            <a:extLst>
              <a:ext uri="{FF2B5EF4-FFF2-40B4-BE49-F238E27FC236}">
                <a16:creationId xmlns:a16="http://schemas.microsoft.com/office/drawing/2014/main" id="{29B078FE-6D3D-389E-1917-27E8A5CEF1D6}"/>
              </a:ext>
            </a:extLst>
          </p:cNvPr>
          <p:cNvGraphicFramePr>
            <a:graphicFrameLocks noGrp="1"/>
          </p:cNvGraphicFramePr>
          <p:nvPr/>
        </p:nvGraphicFramePr>
        <p:xfrm>
          <a:off x="1076959" y="2405380"/>
          <a:ext cx="4460241" cy="2430780"/>
        </p:xfrm>
        <a:graphic>
          <a:graphicData uri="http://schemas.openxmlformats.org/drawingml/2006/table">
            <a:tbl>
              <a:tblPr firstRow="1" bandRow="1">
                <a:tableStyleId>{0660B408-B3CF-4A94-85FC-2B1E0A45F4A2}</a:tableStyleId>
              </a:tblPr>
              <a:tblGrid>
                <a:gridCol w="1486747">
                  <a:extLst>
                    <a:ext uri="{9D8B030D-6E8A-4147-A177-3AD203B41FA5}">
                      <a16:colId xmlns:a16="http://schemas.microsoft.com/office/drawing/2014/main" val="1673242558"/>
                    </a:ext>
                  </a:extLst>
                </a:gridCol>
                <a:gridCol w="1486747">
                  <a:extLst>
                    <a:ext uri="{9D8B030D-6E8A-4147-A177-3AD203B41FA5}">
                      <a16:colId xmlns:a16="http://schemas.microsoft.com/office/drawing/2014/main" val="3262951032"/>
                    </a:ext>
                  </a:extLst>
                </a:gridCol>
                <a:gridCol w="1486747">
                  <a:extLst>
                    <a:ext uri="{9D8B030D-6E8A-4147-A177-3AD203B41FA5}">
                      <a16:colId xmlns:a16="http://schemas.microsoft.com/office/drawing/2014/main" val="2688181536"/>
                    </a:ext>
                  </a:extLst>
                </a:gridCol>
              </a:tblGrid>
              <a:tr h="810260">
                <a:tc>
                  <a:txBody>
                    <a:bodyPr/>
                    <a:lstStyle/>
                    <a:p>
                      <a:pPr algn="ctr" latinLnBrk="1"/>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F1 score</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Exact Match</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216402"/>
                  </a:ext>
                </a:extLst>
              </a:tr>
              <a:tr h="810260">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Validation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70.31</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54.16</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34702627"/>
                  </a:ext>
                </a:extLst>
              </a:tr>
              <a:tr h="810260">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Evaluation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48.41</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31.94</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241362074"/>
                  </a:ext>
                </a:extLst>
              </a:tr>
            </a:tbl>
          </a:graphicData>
        </a:graphic>
      </p:graphicFrame>
      <p:sp>
        <p:nvSpPr>
          <p:cNvPr id="4" name="TextBox 3">
            <a:extLst>
              <a:ext uri="{FF2B5EF4-FFF2-40B4-BE49-F238E27FC236}">
                <a16:creationId xmlns:a16="http://schemas.microsoft.com/office/drawing/2014/main" id="{A1B25228-93DC-B416-BCF1-64C2AE245B2E}"/>
              </a:ext>
            </a:extLst>
          </p:cNvPr>
          <p:cNvSpPr txBox="1"/>
          <p:nvPr/>
        </p:nvSpPr>
        <p:spPr>
          <a:xfrm>
            <a:off x="2189480" y="1605280"/>
            <a:ext cx="2687320" cy="573170"/>
          </a:xfrm>
          <a:prstGeom prst="rect">
            <a:avLst/>
          </a:prstGeom>
          <a:noFill/>
        </p:spPr>
        <p:txBody>
          <a:bodyPr wrap="square" rtlCol="0">
            <a:spAutoFit/>
          </a:bodyPr>
          <a:lstStyle/>
          <a:p>
            <a:pPr lvl="1">
              <a:lnSpc>
                <a:spcPct val="150000"/>
              </a:lnSpc>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&lt;Baseline&gt;</a:t>
            </a:r>
          </a:p>
        </p:txBody>
      </p:sp>
      <p:sp>
        <p:nvSpPr>
          <p:cNvPr id="5" name="TextBox 4">
            <a:extLst>
              <a:ext uri="{FF2B5EF4-FFF2-40B4-BE49-F238E27FC236}">
                <a16:creationId xmlns:a16="http://schemas.microsoft.com/office/drawing/2014/main" id="{C15B88FB-651E-65FB-F8EB-958BB28DC83C}"/>
              </a:ext>
            </a:extLst>
          </p:cNvPr>
          <p:cNvSpPr txBox="1"/>
          <p:nvPr/>
        </p:nvSpPr>
        <p:spPr>
          <a:xfrm>
            <a:off x="7942579" y="1605280"/>
            <a:ext cx="2687320" cy="573170"/>
          </a:xfrm>
          <a:prstGeom prst="rect">
            <a:avLst/>
          </a:prstGeom>
          <a:noFill/>
        </p:spPr>
        <p:txBody>
          <a:bodyPr wrap="square" rtlCol="0">
            <a:spAutoFit/>
          </a:bodyPr>
          <a:lstStyle/>
          <a:p>
            <a:pPr lvl="1">
              <a:lnSpc>
                <a:spcPct val="150000"/>
              </a:lnSpc>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&lt;</a:t>
            </a:r>
            <a:r>
              <a:rPr lang="en-US" altLang="ko-KR" sz="2400" dirty="0" err="1">
                <a:latin typeface="함초롬돋움" panose="020B0604000101010101" pitchFamily="50" charset="-127"/>
                <a:ea typeface="함초롬돋움" panose="020B0604000101010101" pitchFamily="50" charset="-127"/>
                <a:cs typeface="함초롬돋움" panose="020B0604000101010101" pitchFamily="50" charset="-127"/>
              </a:rPr>
              <a:t>AutoML</a:t>
            </a: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&gt;</a:t>
            </a:r>
          </a:p>
        </p:txBody>
      </p:sp>
      <p:pic>
        <p:nvPicPr>
          <p:cNvPr id="1026" name="Picture 2" descr="7,936개의 부등호 이미지, 스톡 사진, 3D 오브젝트, 벡터 ...">
            <a:extLst>
              <a:ext uri="{FF2B5EF4-FFF2-40B4-BE49-F238E27FC236}">
                <a16:creationId xmlns:a16="http://schemas.microsoft.com/office/drawing/2014/main" id="{3B867AB0-C585-03D8-FEFA-8036307086C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5069"/>
          <a:stretch/>
        </p:blipFill>
        <p:spPr bwMode="auto">
          <a:xfrm>
            <a:off x="5692139" y="3928427"/>
            <a:ext cx="1066800" cy="97885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624931D-8953-8A80-6191-0F20F3648A79}"/>
              </a:ext>
            </a:extLst>
          </p:cNvPr>
          <p:cNvSpPr txBox="1"/>
          <p:nvPr/>
        </p:nvSpPr>
        <p:spPr>
          <a:xfrm>
            <a:off x="817880" y="5398369"/>
            <a:ext cx="10180322" cy="573170"/>
          </a:xfrm>
          <a:prstGeom prst="rect">
            <a:avLst/>
          </a:prstGeom>
          <a:noFill/>
        </p:spPr>
        <p:txBody>
          <a:bodyPr wrap="square" rtlCol="0">
            <a:spAutoFit/>
          </a:bodyPr>
          <a:lstStyle/>
          <a:p>
            <a:pPr marL="800100" lvl="1" indent="-342900" algn="ctr">
              <a:lnSpc>
                <a:spcPct val="150000"/>
              </a:lnSpc>
              <a:buFont typeface="Arial" panose="020B0604020202020204" pitchFamily="34" charset="0"/>
              <a:buChar char="•"/>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There is a increase in performance</a:t>
            </a:r>
          </a:p>
        </p:txBody>
      </p:sp>
      <p:graphicFrame>
        <p:nvGraphicFramePr>
          <p:cNvPr id="6" name="표 5">
            <a:extLst>
              <a:ext uri="{FF2B5EF4-FFF2-40B4-BE49-F238E27FC236}">
                <a16:creationId xmlns:a16="http://schemas.microsoft.com/office/drawing/2014/main" id="{8173880F-9346-7412-883B-1C86D1874CB2}"/>
              </a:ext>
            </a:extLst>
          </p:cNvPr>
          <p:cNvGraphicFramePr>
            <a:graphicFrameLocks noGrp="1"/>
          </p:cNvGraphicFramePr>
          <p:nvPr/>
        </p:nvGraphicFramePr>
        <p:xfrm>
          <a:off x="7030720" y="2405380"/>
          <a:ext cx="4460241" cy="2430780"/>
        </p:xfrm>
        <a:graphic>
          <a:graphicData uri="http://schemas.openxmlformats.org/drawingml/2006/table">
            <a:tbl>
              <a:tblPr firstRow="1" bandRow="1">
                <a:tableStyleId>{0660B408-B3CF-4A94-85FC-2B1E0A45F4A2}</a:tableStyleId>
              </a:tblPr>
              <a:tblGrid>
                <a:gridCol w="1486747">
                  <a:extLst>
                    <a:ext uri="{9D8B030D-6E8A-4147-A177-3AD203B41FA5}">
                      <a16:colId xmlns:a16="http://schemas.microsoft.com/office/drawing/2014/main" val="1673242558"/>
                    </a:ext>
                  </a:extLst>
                </a:gridCol>
                <a:gridCol w="1486747">
                  <a:extLst>
                    <a:ext uri="{9D8B030D-6E8A-4147-A177-3AD203B41FA5}">
                      <a16:colId xmlns:a16="http://schemas.microsoft.com/office/drawing/2014/main" val="3262951032"/>
                    </a:ext>
                  </a:extLst>
                </a:gridCol>
                <a:gridCol w="1486747">
                  <a:extLst>
                    <a:ext uri="{9D8B030D-6E8A-4147-A177-3AD203B41FA5}">
                      <a16:colId xmlns:a16="http://schemas.microsoft.com/office/drawing/2014/main" val="2688181536"/>
                    </a:ext>
                  </a:extLst>
                </a:gridCol>
              </a:tblGrid>
              <a:tr h="810260">
                <a:tc>
                  <a:txBody>
                    <a:bodyPr/>
                    <a:lstStyle/>
                    <a:p>
                      <a:pPr algn="ctr" latinLnBrk="1"/>
                      <a:r>
                        <a:rPr lang="en-US" altLang="ko-KR"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1</a:t>
                      </a:r>
                      <a:endParaRPr lang="ko-KR" altLang="en-US"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F1 score</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Exact Match</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216402"/>
                  </a:ext>
                </a:extLst>
              </a:tr>
              <a:tr h="810260">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Validation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b="1"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71.51</a:t>
                      </a:r>
                      <a:endParaRPr lang="ko-KR" altLang="en-US" b="1"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b="1"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55.69</a:t>
                      </a:r>
                      <a:endParaRPr lang="ko-KR" altLang="en-US" b="1"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34702627"/>
                  </a:ext>
                </a:extLst>
              </a:tr>
              <a:tr h="810260">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Evaluation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b="1"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50.23</a:t>
                      </a:r>
                      <a:endParaRPr lang="ko-KR" altLang="en-US" b="1"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b="1"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34.03</a:t>
                      </a:r>
                      <a:endParaRPr lang="ko-KR" altLang="en-US" b="1"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241362074"/>
                  </a:ext>
                </a:extLst>
              </a:tr>
            </a:tbl>
          </a:graphicData>
        </a:graphic>
      </p:graphicFrame>
      <p:sp>
        <p:nvSpPr>
          <p:cNvPr id="9" name="제목 1">
            <a:extLst>
              <a:ext uri="{FF2B5EF4-FFF2-40B4-BE49-F238E27FC236}">
                <a16:creationId xmlns:a16="http://schemas.microsoft.com/office/drawing/2014/main" id="{517BF132-A2E0-2DD4-964E-76398C866A58}"/>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Experimental result: Only </a:t>
            </a:r>
            <a:r>
              <a:rPr lang="en-US" altLang="ko-KR" sz="3200" dirty="0" err="1">
                <a:latin typeface="HY헤드라인M" panose="02030600000101010101" pitchFamily="18" charset="-127"/>
                <a:ea typeface="HY헤드라인M" panose="02030600000101010101" pitchFamily="18" charset="-127"/>
              </a:rPr>
              <a:t>AutoML</a:t>
            </a:r>
            <a:endParaRPr lang="ko-KR" altLang="en-US" sz="3200" dirty="0">
              <a:latin typeface="HY헤드라인M" panose="02030600000101010101" pitchFamily="18" charset="-127"/>
              <a:ea typeface="HY헤드라인M" panose="02030600000101010101" pitchFamily="18" charset="-127"/>
            </a:endParaRPr>
          </a:p>
        </p:txBody>
      </p:sp>
    </p:spTree>
    <p:extLst>
      <p:ext uri="{BB962C8B-B14F-4D97-AF65-F5344CB8AC3E}">
        <p14:creationId xmlns:p14="http://schemas.microsoft.com/office/powerpoint/2010/main" val="4249544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6" name="제목 1">
            <a:extLst>
              <a:ext uri="{FF2B5EF4-FFF2-40B4-BE49-F238E27FC236}">
                <a16:creationId xmlns:a16="http://schemas.microsoft.com/office/drawing/2014/main" id="{A4F6E5D2-4AC7-B244-08E0-CCAB29E0F590}"/>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Experimental result: EDA + </a:t>
            </a:r>
            <a:r>
              <a:rPr lang="en-US" altLang="ko-KR" sz="3200" dirty="0" err="1">
                <a:latin typeface="HY헤드라인M" panose="02030600000101010101" pitchFamily="18" charset="-127"/>
                <a:ea typeface="HY헤드라인M" panose="02030600000101010101" pitchFamily="18" charset="-127"/>
              </a:rPr>
              <a:t>AutoML</a:t>
            </a:r>
            <a:endParaRPr lang="ko-KR" altLang="en-US" sz="3200" dirty="0">
              <a:latin typeface="HY헤드라인M" panose="02030600000101010101" pitchFamily="18" charset="-127"/>
              <a:ea typeface="HY헤드라인M" panose="02030600000101010101" pitchFamily="18" charset="-127"/>
            </a:endParaRPr>
          </a:p>
        </p:txBody>
      </p:sp>
      <p:graphicFrame>
        <p:nvGraphicFramePr>
          <p:cNvPr id="8" name="표 7">
            <a:extLst>
              <a:ext uri="{FF2B5EF4-FFF2-40B4-BE49-F238E27FC236}">
                <a16:creationId xmlns:a16="http://schemas.microsoft.com/office/drawing/2014/main" id="{6515A290-DD03-681F-9D63-32028B8B49B8}"/>
              </a:ext>
            </a:extLst>
          </p:cNvPr>
          <p:cNvGraphicFramePr>
            <a:graphicFrameLocks noGrp="1"/>
          </p:cNvGraphicFramePr>
          <p:nvPr>
            <p:extLst>
              <p:ext uri="{D42A27DB-BD31-4B8C-83A1-F6EECF244321}">
                <p14:modId xmlns:p14="http://schemas.microsoft.com/office/powerpoint/2010/main" val="50346396"/>
              </p:ext>
            </p:extLst>
          </p:nvPr>
        </p:nvGraphicFramePr>
        <p:xfrm>
          <a:off x="1645920" y="2831253"/>
          <a:ext cx="8900160" cy="1861538"/>
        </p:xfrm>
        <a:graphic>
          <a:graphicData uri="http://schemas.openxmlformats.org/drawingml/2006/table">
            <a:tbl>
              <a:tblPr firstRow="1" bandRow="1">
                <a:tableStyleId>{5C22544A-7EE6-4342-B048-85BDC9FD1C3A}</a:tableStyleId>
              </a:tblPr>
              <a:tblGrid>
                <a:gridCol w="1483360">
                  <a:extLst>
                    <a:ext uri="{9D8B030D-6E8A-4147-A177-3AD203B41FA5}">
                      <a16:colId xmlns:a16="http://schemas.microsoft.com/office/drawing/2014/main" val="1846832548"/>
                    </a:ext>
                  </a:extLst>
                </a:gridCol>
                <a:gridCol w="1483360">
                  <a:extLst>
                    <a:ext uri="{9D8B030D-6E8A-4147-A177-3AD203B41FA5}">
                      <a16:colId xmlns:a16="http://schemas.microsoft.com/office/drawing/2014/main" val="2485654170"/>
                    </a:ext>
                  </a:extLst>
                </a:gridCol>
                <a:gridCol w="1483360">
                  <a:extLst>
                    <a:ext uri="{9D8B030D-6E8A-4147-A177-3AD203B41FA5}">
                      <a16:colId xmlns:a16="http://schemas.microsoft.com/office/drawing/2014/main" val="2450535221"/>
                    </a:ext>
                  </a:extLst>
                </a:gridCol>
                <a:gridCol w="1483360">
                  <a:extLst>
                    <a:ext uri="{9D8B030D-6E8A-4147-A177-3AD203B41FA5}">
                      <a16:colId xmlns:a16="http://schemas.microsoft.com/office/drawing/2014/main" val="1083086831"/>
                    </a:ext>
                  </a:extLst>
                </a:gridCol>
                <a:gridCol w="1483360">
                  <a:extLst>
                    <a:ext uri="{9D8B030D-6E8A-4147-A177-3AD203B41FA5}">
                      <a16:colId xmlns:a16="http://schemas.microsoft.com/office/drawing/2014/main" val="2355524386"/>
                    </a:ext>
                  </a:extLst>
                </a:gridCol>
                <a:gridCol w="1483360">
                  <a:extLst>
                    <a:ext uri="{9D8B030D-6E8A-4147-A177-3AD203B41FA5}">
                      <a16:colId xmlns:a16="http://schemas.microsoft.com/office/drawing/2014/main" val="2367595699"/>
                    </a:ext>
                  </a:extLst>
                </a:gridCol>
              </a:tblGrid>
              <a:tr h="610729">
                <a:tc>
                  <a:txBody>
                    <a:bodyPr/>
                    <a:lstStyle/>
                    <a:p>
                      <a:pPr algn="ctr" latinLnBrk="1"/>
                      <a:r>
                        <a:rPr lang="en-US" altLang="ko-KR" dirty="0"/>
                        <a:t>EDA</a:t>
                      </a:r>
                      <a:endParaRPr lang="ko-KR" altLang="en-US" dirty="0"/>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a:txBody>
                    <a:bodyPr/>
                    <a:lstStyle/>
                    <a:p>
                      <a:pPr algn="ctr" latinLnBrk="1"/>
                      <a:r>
                        <a:rPr lang="en-US" altLang="ko-KR" dirty="0"/>
                        <a:t>Trial</a:t>
                      </a:r>
                      <a:endParaRPr lang="ko-KR"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gridSpan="2">
                  <a:txBody>
                    <a:bodyPr/>
                    <a:lstStyle/>
                    <a:p>
                      <a:pPr algn="ctr" latinLnBrk="1"/>
                      <a:r>
                        <a:rPr lang="en-US" altLang="ko-KR" dirty="0"/>
                        <a:t>Best Val Score</a:t>
                      </a:r>
                      <a:br>
                        <a:rPr lang="en-US" altLang="ko-KR" dirty="0"/>
                      </a:br>
                      <a:r>
                        <a:rPr lang="en-US" altLang="ko-KR" dirty="0"/>
                        <a:t>F1              EM</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hMerge="1">
                  <a:txBody>
                    <a:bodyPr/>
                    <a:lstStyle/>
                    <a:p>
                      <a:pPr latinLnBrk="1"/>
                      <a:endParaRPr lang="ko-KR" altLang="en-US" dirty="0"/>
                    </a:p>
                  </a:txBody>
                  <a:tcPr/>
                </a:tc>
                <a:tc gridSpan="2">
                  <a:txBody>
                    <a:bodyPr/>
                    <a:lstStyle/>
                    <a:p>
                      <a:pPr algn="ctr" latinLnBrk="1"/>
                      <a:r>
                        <a:rPr lang="en-US" altLang="ko-KR" dirty="0"/>
                        <a:t>Best Eval Score</a:t>
                      </a:r>
                      <a:br>
                        <a:rPr lang="en-US" altLang="ko-KR" dirty="0"/>
                      </a:br>
                      <a:r>
                        <a:rPr lang="en-US" altLang="ko-KR" dirty="0"/>
                        <a:t>F1              EM </a:t>
                      </a:r>
                      <a:endParaRPr lang="ko-KR" altLang="en-US" dirty="0"/>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hMerge="1">
                  <a:txBody>
                    <a:bodyPr/>
                    <a:lstStyle/>
                    <a:p>
                      <a:pPr latinLnBrk="1"/>
                      <a:endParaRPr lang="ko-KR" altLang="en-US" dirty="0"/>
                    </a:p>
                  </a:txBody>
                  <a:tcPr/>
                </a:tc>
                <a:extLst>
                  <a:ext uri="{0D108BD9-81ED-4DB2-BD59-A6C34878D82A}">
                    <a16:rowId xmlns:a16="http://schemas.microsoft.com/office/drawing/2014/main" val="2784924472"/>
                  </a:ext>
                </a:extLst>
              </a:tr>
              <a:tr h="610729">
                <a:tc>
                  <a:txBody>
                    <a:bodyPr/>
                    <a:lstStyle/>
                    <a:p>
                      <a:pPr algn="ctr" latinLnBrk="1"/>
                      <a:r>
                        <a:rPr lang="en-US" altLang="ko-KR" dirty="0"/>
                        <a:t>0.1</a:t>
                      </a:r>
                      <a:endParaRPr lang="ko-KR"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latinLnBrk="1"/>
                      <a:r>
                        <a:rPr lang="en-US" altLang="ko-KR" dirty="0"/>
                        <a:t>30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latinLnBrk="1"/>
                      <a:r>
                        <a:rPr lang="en-US" altLang="ko-KR" dirty="0"/>
                        <a:t>70.02</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latinLnBrk="1"/>
                      <a:r>
                        <a:rPr lang="en-US" altLang="ko-KR" dirty="0"/>
                        <a:t>53.98</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latinLnBrk="1"/>
                      <a:r>
                        <a:rPr lang="en-US" altLang="ko-KR" b="0" dirty="0"/>
                        <a:t>48.97</a:t>
                      </a:r>
                      <a:endParaRPr lang="ko-KR"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latinLnBrk="1"/>
                      <a:r>
                        <a:rPr lang="en-US" altLang="ko-KR" b="0" dirty="0"/>
                        <a:t>34.82</a:t>
                      </a:r>
                      <a:endParaRPr lang="ko-KR" altLang="en-US" b="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2163155817"/>
                  </a:ext>
                </a:extLst>
              </a:tr>
              <a:tr h="610729">
                <a:tc>
                  <a:txBody>
                    <a:bodyPr/>
                    <a:lstStyle/>
                    <a:p>
                      <a:pPr algn="ctr" latinLnBrk="1"/>
                      <a:r>
                        <a:rPr lang="en-US" altLang="ko-KR" dirty="0"/>
                        <a:t>0.01</a:t>
                      </a:r>
                      <a:endParaRPr lang="ko-KR"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latinLnBrk="1"/>
                      <a:r>
                        <a:rPr lang="en-US" altLang="ko-KR" dirty="0"/>
                        <a:t>30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latinLnBrk="1"/>
                      <a:r>
                        <a:rPr lang="en-US" altLang="ko-KR" dirty="0"/>
                        <a:t>70.45</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latinLnBrk="1"/>
                      <a:r>
                        <a:rPr lang="en-US" altLang="ko-KR" dirty="0"/>
                        <a:t>55.08</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latinLnBrk="1"/>
                      <a:r>
                        <a:rPr lang="en-US" altLang="ko-KR" b="1" dirty="0"/>
                        <a:t>50.31</a:t>
                      </a:r>
                      <a:endParaRPr lang="ko-KR"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latinLnBrk="1"/>
                      <a:r>
                        <a:rPr lang="en-US" altLang="ko-KR" b="1" dirty="0"/>
                        <a:t>35.12</a:t>
                      </a:r>
                      <a:endParaRPr lang="ko-KR" altLang="en-US" b="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986088492"/>
                  </a:ext>
                </a:extLst>
              </a:tr>
            </a:tbl>
          </a:graphicData>
        </a:graphic>
      </p:graphicFrame>
    </p:spTree>
    <p:extLst>
      <p:ext uri="{BB962C8B-B14F-4D97-AF65-F5344CB8AC3E}">
        <p14:creationId xmlns:p14="http://schemas.microsoft.com/office/powerpoint/2010/main" val="347096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8" name="제목 1">
            <a:extLst>
              <a:ext uri="{FF2B5EF4-FFF2-40B4-BE49-F238E27FC236}">
                <a16:creationId xmlns:a16="http://schemas.microsoft.com/office/drawing/2014/main" id="{CD9379DB-D313-7C86-FD5C-18AF0D3765E1}"/>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Table of Contents</a:t>
            </a:r>
            <a:endParaRPr lang="ko-KR" altLang="en-US" sz="3200" dirty="0">
              <a:latin typeface="HY헤드라인M" panose="02030600000101010101" pitchFamily="18" charset="-127"/>
              <a:ea typeface="HY헤드라인M" panose="02030600000101010101" pitchFamily="18" charset="-127"/>
            </a:endParaRPr>
          </a:p>
        </p:txBody>
      </p:sp>
      <p:sp>
        <p:nvSpPr>
          <p:cNvPr id="2" name="TextBox 1">
            <a:extLst>
              <a:ext uri="{FF2B5EF4-FFF2-40B4-BE49-F238E27FC236}">
                <a16:creationId xmlns:a16="http://schemas.microsoft.com/office/drawing/2014/main" id="{5C49FC4A-D91D-06D0-72D0-2FB7833F46A9}"/>
              </a:ext>
            </a:extLst>
          </p:cNvPr>
          <p:cNvSpPr txBox="1"/>
          <p:nvPr/>
        </p:nvSpPr>
        <p:spPr>
          <a:xfrm>
            <a:off x="817880" y="1412240"/>
            <a:ext cx="10556240" cy="4857676"/>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ko-KR" sz="3200" b="1" dirty="0">
                <a:latin typeface="함초롬돋움" panose="020B0604000101010101" pitchFamily="50" charset="-127"/>
                <a:ea typeface="함초롬돋움" panose="020B0604000101010101" pitchFamily="50" charset="-127"/>
                <a:cs typeface="함초롬돋움" panose="020B0604000101010101" pitchFamily="50" charset="-127"/>
              </a:rPr>
              <a:t>Objective</a:t>
            </a:r>
          </a:p>
          <a:p>
            <a:pPr marL="342900" indent="-342900">
              <a:lnSpc>
                <a:spcPct val="200000"/>
              </a:lnSpc>
              <a:buFont typeface="Arial" panose="020B0604020202020204" pitchFamily="34" charset="0"/>
              <a:buChar char="•"/>
            </a:pPr>
            <a:r>
              <a:rPr lang="en-US" altLang="ko-KR" sz="3200" b="1" dirty="0">
                <a:latin typeface="함초롬돋움" panose="020B0604000101010101" pitchFamily="50" charset="-127"/>
                <a:ea typeface="함초롬돋움" panose="020B0604000101010101" pitchFamily="50" charset="-127"/>
                <a:cs typeface="함초롬돋움" panose="020B0604000101010101" pitchFamily="50" charset="-127"/>
              </a:rPr>
              <a:t>Introduction</a:t>
            </a:r>
          </a:p>
          <a:p>
            <a:pPr marL="342900" indent="-342900">
              <a:lnSpc>
                <a:spcPct val="200000"/>
              </a:lnSpc>
              <a:buFont typeface="Arial" panose="020B0604020202020204" pitchFamily="34" charset="0"/>
              <a:buChar char="•"/>
            </a:pPr>
            <a:r>
              <a:rPr lang="en-US" altLang="ko-KR" sz="3200" b="1" dirty="0">
                <a:latin typeface="함초롬돋움" panose="020B0604000101010101" pitchFamily="50" charset="-127"/>
                <a:ea typeface="함초롬돋움" panose="020B0604000101010101" pitchFamily="50" charset="-127"/>
                <a:cs typeface="함초롬돋움" panose="020B0604000101010101" pitchFamily="50" charset="-127"/>
              </a:rPr>
              <a:t>Method</a:t>
            </a:r>
          </a:p>
          <a:p>
            <a:pPr marL="342900" indent="-342900">
              <a:lnSpc>
                <a:spcPct val="200000"/>
              </a:lnSpc>
              <a:buFont typeface="Arial" panose="020B0604020202020204" pitchFamily="34" charset="0"/>
              <a:buChar char="•"/>
            </a:pPr>
            <a:r>
              <a:rPr lang="en-US" altLang="ko-KR" sz="3200" b="1" dirty="0">
                <a:latin typeface="함초롬돋움" panose="020B0604000101010101" pitchFamily="50" charset="-127"/>
                <a:ea typeface="함초롬돋움" panose="020B0604000101010101" pitchFamily="50" charset="-127"/>
                <a:cs typeface="함초롬돋움" panose="020B0604000101010101" pitchFamily="50" charset="-127"/>
              </a:rPr>
              <a:t>Experimental result</a:t>
            </a:r>
          </a:p>
          <a:p>
            <a:pPr marL="342900" indent="-342900">
              <a:lnSpc>
                <a:spcPct val="200000"/>
              </a:lnSpc>
              <a:buFont typeface="Arial" panose="020B0604020202020204" pitchFamily="34" charset="0"/>
              <a:buChar char="•"/>
            </a:pPr>
            <a:r>
              <a:rPr lang="en-US" altLang="ko-KR" sz="3200" b="1" dirty="0">
                <a:latin typeface="함초롬돋움" panose="020B0604000101010101" pitchFamily="50" charset="-127"/>
                <a:ea typeface="함초롬돋움" panose="020B0604000101010101" pitchFamily="50" charset="-127"/>
                <a:cs typeface="함초롬돋움" panose="020B0604000101010101" pitchFamily="50" charset="-127"/>
              </a:rPr>
              <a:t>Conclusion</a:t>
            </a:r>
            <a:endParaRPr lang="ko-KR" altLang="en-US" sz="3200" b="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Tree>
    <p:extLst>
      <p:ext uri="{BB962C8B-B14F-4D97-AF65-F5344CB8AC3E}">
        <p14:creationId xmlns:p14="http://schemas.microsoft.com/office/powerpoint/2010/main" val="3212995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그림 14">
            <a:extLst>
              <a:ext uri="{FF2B5EF4-FFF2-40B4-BE49-F238E27FC236}">
                <a16:creationId xmlns:a16="http://schemas.microsoft.com/office/drawing/2014/main" id="{671DE271-BD5B-EDF6-39AF-3AA5F96B42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9140" y="1289050"/>
            <a:ext cx="6486525" cy="2858193"/>
          </a:xfrm>
          <a:prstGeom prst="rect">
            <a:avLst/>
          </a:prstGeom>
        </p:spPr>
      </p:pic>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6" name="제목 1">
            <a:extLst>
              <a:ext uri="{FF2B5EF4-FFF2-40B4-BE49-F238E27FC236}">
                <a16:creationId xmlns:a16="http://schemas.microsoft.com/office/drawing/2014/main" id="{A4F6E5D2-4AC7-B244-08E0-CCAB29E0F590}"/>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Experimental result: EDA + </a:t>
            </a:r>
            <a:r>
              <a:rPr lang="en-US" altLang="ko-KR" sz="3200" dirty="0" err="1">
                <a:latin typeface="HY헤드라인M" panose="02030600000101010101" pitchFamily="18" charset="-127"/>
                <a:ea typeface="HY헤드라인M" panose="02030600000101010101" pitchFamily="18" charset="-127"/>
              </a:rPr>
              <a:t>AutoML</a:t>
            </a:r>
            <a:endParaRPr lang="ko-KR" altLang="en-US" sz="3200" dirty="0">
              <a:latin typeface="HY헤드라인M" panose="02030600000101010101" pitchFamily="18" charset="-127"/>
              <a:ea typeface="HY헤드라인M" panose="02030600000101010101" pitchFamily="18" charset="-127"/>
            </a:endParaRPr>
          </a:p>
        </p:txBody>
      </p:sp>
      <p:pic>
        <p:nvPicPr>
          <p:cNvPr id="17" name="그림 16">
            <a:extLst>
              <a:ext uri="{FF2B5EF4-FFF2-40B4-BE49-F238E27FC236}">
                <a16:creationId xmlns:a16="http://schemas.microsoft.com/office/drawing/2014/main" id="{53C650B3-DFDB-BE76-0E45-79845EF68E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9140" y="3847954"/>
            <a:ext cx="6486525" cy="2735353"/>
          </a:xfrm>
          <a:prstGeom prst="rect">
            <a:avLst/>
          </a:prstGeom>
        </p:spPr>
      </p:pic>
      <p:sp>
        <p:nvSpPr>
          <p:cNvPr id="2" name="TextBox 1">
            <a:extLst>
              <a:ext uri="{FF2B5EF4-FFF2-40B4-BE49-F238E27FC236}">
                <a16:creationId xmlns:a16="http://schemas.microsoft.com/office/drawing/2014/main" id="{E081E4FD-7BFB-187F-2C35-8DBFFF93DEAE}"/>
              </a:ext>
            </a:extLst>
          </p:cNvPr>
          <p:cNvSpPr txBox="1"/>
          <p:nvPr/>
        </p:nvSpPr>
        <p:spPr>
          <a:xfrm>
            <a:off x="-885825" y="2441443"/>
            <a:ext cx="6668770" cy="2789161"/>
          </a:xfrm>
          <a:prstGeom prst="rect">
            <a:avLst/>
          </a:prstGeom>
          <a:noFill/>
        </p:spPr>
        <p:txBody>
          <a:bodyPr wrap="square" rtlCol="0">
            <a:spAutoFit/>
          </a:bodyPr>
          <a:lstStyle/>
          <a:p>
            <a:pPr marL="800100" lvl="1" indent="-342900" algn="ctr">
              <a:lnSpc>
                <a:spcPct val="150000"/>
              </a:lnSpc>
              <a:buFont typeface="Arial" panose="020B0604020202020204" pitchFamily="34" charset="0"/>
              <a:buChar char="•"/>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EDA 0.1</a:t>
            </a:r>
          </a:p>
          <a:p>
            <a:pPr marL="800100" lvl="1" indent="-342900" algn="ctr">
              <a:lnSpc>
                <a:spcPct val="150000"/>
              </a:lnSpc>
              <a:buFont typeface="Arial" panose="020B0604020202020204" pitchFamily="34" charset="0"/>
              <a:buChar char="•"/>
            </a:pPr>
            <a:endPar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endParaRPr>
          </a:p>
          <a:p>
            <a:pPr marL="800100" lvl="1" indent="-342900" algn="ctr">
              <a:lnSpc>
                <a:spcPct val="150000"/>
              </a:lnSpc>
              <a:buFont typeface="Arial" panose="020B0604020202020204" pitchFamily="34" charset="0"/>
              <a:buChar char="•"/>
            </a:pPr>
            <a:endPar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endParaRPr>
          </a:p>
          <a:p>
            <a:pPr marL="800100" lvl="1" indent="-342900" algn="ctr">
              <a:lnSpc>
                <a:spcPct val="150000"/>
              </a:lnSpc>
              <a:buFont typeface="Arial" panose="020B0604020202020204" pitchFamily="34" charset="0"/>
              <a:buChar char="•"/>
            </a:pPr>
            <a:endPar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endParaRPr>
          </a:p>
          <a:p>
            <a:pPr marL="800100" lvl="1" indent="-342900" algn="ctr">
              <a:lnSpc>
                <a:spcPct val="150000"/>
              </a:lnSpc>
              <a:buFont typeface="Arial" panose="020B0604020202020204" pitchFamily="34" charset="0"/>
              <a:buChar char="•"/>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EDA 0.01</a:t>
            </a:r>
          </a:p>
        </p:txBody>
      </p:sp>
      <p:sp>
        <p:nvSpPr>
          <p:cNvPr id="3" name="액자 2">
            <a:extLst>
              <a:ext uri="{FF2B5EF4-FFF2-40B4-BE49-F238E27FC236}">
                <a16:creationId xmlns:a16="http://schemas.microsoft.com/office/drawing/2014/main" id="{4AD476BD-959A-28E1-5578-572AB60B9350}"/>
              </a:ext>
            </a:extLst>
          </p:cNvPr>
          <p:cNvSpPr/>
          <p:nvPr/>
        </p:nvSpPr>
        <p:spPr>
          <a:xfrm>
            <a:off x="4638676" y="1778000"/>
            <a:ext cx="6396990" cy="723755"/>
          </a:xfrm>
          <a:prstGeom prst="frame">
            <a:avLst>
              <a:gd name="adj1" fmla="val 3937"/>
            </a:avLst>
          </a:prstGeom>
          <a:solidFill>
            <a:srgbClr val="FF0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 name="액자 3">
            <a:extLst>
              <a:ext uri="{FF2B5EF4-FFF2-40B4-BE49-F238E27FC236}">
                <a16:creationId xmlns:a16="http://schemas.microsoft.com/office/drawing/2014/main" id="{CA56427E-32D8-4A07-893D-F894F2C4402B}"/>
              </a:ext>
            </a:extLst>
          </p:cNvPr>
          <p:cNvSpPr/>
          <p:nvPr/>
        </p:nvSpPr>
        <p:spPr>
          <a:xfrm>
            <a:off x="4638676" y="4351867"/>
            <a:ext cx="6396990" cy="723755"/>
          </a:xfrm>
          <a:prstGeom prst="frame">
            <a:avLst>
              <a:gd name="adj1" fmla="val 3937"/>
            </a:avLst>
          </a:prstGeom>
          <a:solidFill>
            <a:srgbClr val="FF0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3992421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2" name="제목 1">
            <a:extLst>
              <a:ext uri="{FF2B5EF4-FFF2-40B4-BE49-F238E27FC236}">
                <a16:creationId xmlns:a16="http://schemas.microsoft.com/office/drawing/2014/main" id="{4CC20703-7FB9-CC3F-485F-C9A8B6121E14}"/>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Conclusion: performance</a:t>
            </a:r>
            <a:endParaRPr lang="ko-KR" altLang="en-US" sz="3200" dirty="0">
              <a:latin typeface="HY헤드라인M" panose="02030600000101010101" pitchFamily="18" charset="-127"/>
              <a:ea typeface="HY헤드라인M" panose="02030600000101010101" pitchFamily="18" charset="-127"/>
            </a:endParaRPr>
          </a:p>
        </p:txBody>
      </p:sp>
      <p:graphicFrame>
        <p:nvGraphicFramePr>
          <p:cNvPr id="8" name="표 7">
            <a:extLst>
              <a:ext uri="{FF2B5EF4-FFF2-40B4-BE49-F238E27FC236}">
                <a16:creationId xmlns:a16="http://schemas.microsoft.com/office/drawing/2014/main" id="{06F9BE4D-5AE7-B239-828E-603FDE7E2AD3}"/>
              </a:ext>
            </a:extLst>
          </p:cNvPr>
          <p:cNvGraphicFramePr>
            <a:graphicFrameLocks noGrp="1"/>
          </p:cNvGraphicFramePr>
          <p:nvPr>
            <p:extLst>
              <p:ext uri="{D42A27DB-BD31-4B8C-83A1-F6EECF244321}">
                <p14:modId xmlns:p14="http://schemas.microsoft.com/office/powerpoint/2010/main" val="3403098649"/>
              </p:ext>
            </p:extLst>
          </p:nvPr>
        </p:nvGraphicFramePr>
        <p:xfrm>
          <a:off x="1778000" y="1759362"/>
          <a:ext cx="8341359" cy="3565886"/>
        </p:xfrm>
        <a:graphic>
          <a:graphicData uri="http://schemas.openxmlformats.org/drawingml/2006/table">
            <a:tbl>
              <a:tblPr firstRow="1" bandRow="1">
                <a:tableStyleId>{5C22544A-7EE6-4342-B048-85BDC9FD1C3A}</a:tableStyleId>
              </a:tblPr>
              <a:tblGrid>
                <a:gridCol w="2780453">
                  <a:extLst>
                    <a:ext uri="{9D8B030D-6E8A-4147-A177-3AD203B41FA5}">
                      <a16:colId xmlns:a16="http://schemas.microsoft.com/office/drawing/2014/main" val="2262899747"/>
                    </a:ext>
                  </a:extLst>
                </a:gridCol>
                <a:gridCol w="2780453">
                  <a:extLst>
                    <a:ext uri="{9D8B030D-6E8A-4147-A177-3AD203B41FA5}">
                      <a16:colId xmlns:a16="http://schemas.microsoft.com/office/drawing/2014/main" val="2683630840"/>
                    </a:ext>
                  </a:extLst>
                </a:gridCol>
                <a:gridCol w="2780453">
                  <a:extLst>
                    <a:ext uri="{9D8B030D-6E8A-4147-A177-3AD203B41FA5}">
                      <a16:colId xmlns:a16="http://schemas.microsoft.com/office/drawing/2014/main" val="3374451554"/>
                    </a:ext>
                  </a:extLst>
                </a:gridCol>
              </a:tblGrid>
              <a:tr h="435198">
                <a:tc>
                  <a:txBody>
                    <a:bodyPr/>
                    <a:lstStyle/>
                    <a:p>
                      <a:pPr algn="ctr" latinLnBrk="1"/>
                      <a:endParaRPr lang="ko-KR" altLang="en-US" dirty="0"/>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bg1"/>
                    </a:solidFill>
                  </a:tcPr>
                </a:tc>
                <a:tc gridSpan="2">
                  <a:txBody>
                    <a:bodyPr/>
                    <a:lstStyle/>
                    <a:p>
                      <a:pPr algn="ctr" latinLnBrk="1"/>
                      <a:r>
                        <a:rPr lang="en-US" altLang="ko-KR" dirty="0"/>
                        <a:t>Evaluation Score (out-of-domain)</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hMerge="1">
                  <a:txBody>
                    <a:bodyPr/>
                    <a:lstStyle/>
                    <a:p>
                      <a:pPr latinLnBrk="1"/>
                      <a:endParaRPr lang="ko-KR" altLang="en-US" dirty="0"/>
                    </a:p>
                  </a:txBody>
                  <a:tcPr/>
                </a:tc>
                <a:extLst>
                  <a:ext uri="{0D108BD9-81ED-4DB2-BD59-A6C34878D82A}">
                    <a16:rowId xmlns:a16="http://schemas.microsoft.com/office/drawing/2014/main" val="1625252572"/>
                  </a:ext>
                </a:extLst>
              </a:tr>
              <a:tr h="441242">
                <a:tc>
                  <a:txBody>
                    <a:bodyPr/>
                    <a:lstStyle/>
                    <a:p>
                      <a:pPr algn="ctr" latinLnBrk="1"/>
                      <a:r>
                        <a:rPr lang="en-US" altLang="ko-KR" b="1" dirty="0">
                          <a:solidFill>
                            <a:schemeClr val="bg1"/>
                          </a:solidFill>
                        </a:rPr>
                        <a:t>Method</a:t>
                      </a:r>
                      <a:endParaRPr lang="ko-KR" altLang="en-US" b="1" dirty="0">
                        <a:solidFill>
                          <a:schemeClr val="bg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a:txBody>
                    <a:bodyPr/>
                    <a:lstStyle/>
                    <a:p>
                      <a:pPr algn="ctr" latinLnBrk="1"/>
                      <a:r>
                        <a:rPr lang="en-US" altLang="ko-KR" b="1" dirty="0"/>
                        <a:t>F1 Score</a:t>
                      </a:r>
                      <a:endParaRPr lang="ko-KR"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a:txBody>
                    <a:bodyPr/>
                    <a:lstStyle/>
                    <a:p>
                      <a:pPr algn="ctr" latinLnBrk="1"/>
                      <a:r>
                        <a:rPr lang="en-US" altLang="ko-KR" b="1" dirty="0"/>
                        <a:t>Exact Match(EM)</a:t>
                      </a:r>
                      <a:endParaRPr lang="ko-KR"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extLst>
                  <a:ext uri="{0D108BD9-81ED-4DB2-BD59-A6C34878D82A}">
                    <a16:rowId xmlns:a16="http://schemas.microsoft.com/office/drawing/2014/main" val="2562734354"/>
                  </a:ext>
                </a:extLst>
              </a:tr>
              <a:tr h="441242">
                <a:tc>
                  <a:txBody>
                    <a:bodyPr/>
                    <a:lstStyle/>
                    <a:p>
                      <a:pPr algn="ctr" latinLnBrk="1"/>
                      <a:r>
                        <a:rPr lang="en-US" altLang="ko-KR" b="1" dirty="0"/>
                        <a:t>Base Line</a:t>
                      </a:r>
                      <a:endParaRPr lang="ko-KR" altLang="en-US"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48.41</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31.94</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677669083"/>
                  </a:ext>
                </a:extLst>
              </a:tr>
              <a:tr h="441242">
                <a:tc>
                  <a:txBody>
                    <a:bodyPr/>
                    <a:lstStyle/>
                    <a:p>
                      <a:pPr algn="ctr" latinLnBrk="1"/>
                      <a:r>
                        <a:rPr lang="en-US" altLang="ko-KR" b="1" dirty="0"/>
                        <a:t>Only EDA(0.1)</a:t>
                      </a:r>
                      <a:endParaRPr lang="ko-KR" altLang="en-US"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latinLnBrk="1"/>
                      <a:r>
                        <a:rPr lang="en-US" altLang="ko-KR" b="0" dirty="0">
                          <a:latin typeface="함초롬돋움" panose="020B0604000101010101" pitchFamily="50" charset="-127"/>
                          <a:ea typeface="함초롬돋움" panose="020B0604000101010101" pitchFamily="50" charset="-127"/>
                          <a:cs typeface="함초롬돋움" panose="020B0604000101010101" pitchFamily="50" charset="-127"/>
                        </a:rPr>
                        <a:t>47.25</a:t>
                      </a:r>
                      <a:endParaRPr lang="ko-KR" altLang="en-US" b="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latinLnBrk="1"/>
                      <a:r>
                        <a:rPr lang="en-US" altLang="ko-KR" b="0" dirty="0">
                          <a:latin typeface="함초롬돋움" panose="020B0604000101010101" pitchFamily="50" charset="-127"/>
                          <a:ea typeface="함초롬돋움" panose="020B0604000101010101" pitchFamily="50" charset="-127"/>
                          <a:cs typeface="함초롬돋움" panose="020B0604000101010101" pitchFamily="50" charset="-127"/>
                        </a:rPr>
                        <a:t>32.20</a:t>
                      </a:r>
                      <a:endParaRPr lang="ko-KR" altLang="en-US" b="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119474122"/>
                  </a:ext>
                </a:extLst>
              </a:tr>
              <a:tr h="441242">
                <a:tc>
                  <a:txBody>
                    <a:bodyPr/>
                    <a:lstStyle/>
                    <a:p>
                      <a:pPr algn="ctr" latinLnBrk="1"/>
                      <a:r>
                        <a:rPr lang="en-US" altLang="ko-KR" b="1" dirty="0"/>
                        <a:t>Only EDA(0.01)</a:t>
                      </a:r>
                      <a:endParaRPr lang="ko-KR" altLang="en-US"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latinLnBrk="1"/>
                      <a:r>
                        <a:rPr lang="en-US" altLang="ko-KR" b="0" dirty="0">
                          <a:latin typeface="함초롬돋움" panose="020B0604000101010101" pitchFamily="50" charset="-127"/>
                          <a:ea typeface="함초롬돋움" panose="020B0604000101010101" pitchFamily="50" charset="-127"/>
                          <a:cs typeface="함초롬돋움" panose="020B0604000101010101" pitchFamily="50" charset="-127"/>
                        </a:rPr>
                        <a:t>50.03</a:t>
                      </a:r>
                      <a:endParaRPr lang="ko-KR" altLang="en-US" b="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latinLnBrk="1"/>
                      <a:r>
                        <a:rPr lang="en-US" altLang="ko-KR" b="1"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rPr>
                        <a:t>35.08(+9.8%)</a:t>
                      </a:r>
                      <a:endParaRPr lang="ko-KR" altLang="en-US" b="1"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39609269"/>
                  </a:ext>
                </a:extLst>
              </a:tr>
              <a:tr h="441242">
                <a:tc>
                  <a:txBody>
                    <a:bodyPr/>
                    <a:lstStyle/>
                    <a:p>
                      <a:pPr algn="ctr" latinLnBrk="1"/>
                      <a:r>
                        <a:rPr lang="en-US" altLang="ko-KR" b="1" dirty="0"/>
                        <a:t>Only </a:t>
                      </a:r>
                      <a:r>
                        <a:rPr lang="en-US" altLang="ko-KR" b="1" dirty="0" err="1"/>
                        <a:t>AutoML</a:t>
                      </a:r>
                      <a:endParaRPr lang="ko-KR" altLang="en-US"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latinLnBrk="1"/>
                      <a:r>
                        <a:rPr lang="en-US" altLang="ko-KR" b="1"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rPr>
                        <a:t>50.23(+3.76%)</a:t>
                      </a:r>
                      <a:endParaRPr lang="ko-KR" altLang="en-US" b="1"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latinLnBrk="1"/>
                      <a:r>
                        <a:rPr lang="en-US" altLang="ko-KR" b="0"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34.03</a:t>
                      </a:r>
                      <a:endParaRPr lang="ko-KR" altLang="en-US" b="0"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4289045241"/>
                  </a:ext>
                </a:extLst>
              </a:tr>
              <a:tr h="441242">
                <a:tc>
                  <a:txBody>
                    <a:bodyPr/>
                    <a:lstStyle/>
                    <a:p>
                      <a:pPr algn="ctr" latinLnBrk="1"/>
                      <a:r>
                        <a:rPr lang="en-US" altLang="ko-KR" b="1" dirty="0"/>
                        <a:t>EDA(0.1) + </a:t>
                      </a:r>
                      <a:r>
                        <a:rPr lang="en-US" altLang="ko-KR" b="1" dirty="0" err="1"/>
                        <a:t>AutoML</a:t>
                      </a:r>
                      <a:endParaRPr lang="ko-KR" altLang="en-US"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latinLnBrk="1"/>
                      <a:r>
                        <a:rPr lang="en-US" altLang="ko-KR" dirty="0"/>
                        <a:t>48.97</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latinLnBrk="1"/>
                      <a:r>
                        <a:rPr lang="en-US" altLang="ko-KR" dirty="0"/>
                        <a:t>34.82</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150524830"/>
                  </a:ext>
                </a:extLst>
              </a:tr>
              <a:tr h="483236">
                <a:tc>
                  <a:txBody>
                    <a:bodyPr/>
                    <a:lstStyle/>
                    <a:p>
                      <a:pPr algn="ctr" latinLnBrk="1"/>
                      <a:r>
                        <a:rPr lang="en-US" altLang="ko-KR" b="1" dirty="0"/>
                        <a:t>EDA(0.01) + </a:t>
                      </a:r>
                      <a:r>
                        <a:rPr lang="en-US" altLang="ko-KR" b="1" dirty="0" err="1"/>
                        <a:t>AutoML</a:t>
                      </a:r>
                      <a:endParaRPr lang="ko-KR" altLang="en-US"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latinLnBrk="1"/>
                      <a:r>
                        <a:rPr lang="en-US" altLang="ko-KR" b="1"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rPr>
                        <a:t>50.31(+3.9%)</a:t>
                      </a:r>
                      <a:endParaRPr lang="ko-KR" altLang="en-US" b="1"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latinLnBrk="1"/>
                      <a:r>
                        <a:rPr lang="en-US" altLang="ko-KR" b="1"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rPr>
                        <a:t>35.12(+9.95%)</a:t>
                      </a:r>
                      <a:endParaRPr lang="ko-KR" altLang="en-US" b="1"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623059565"/>
                  </a:ext>
                </a:extLst>
              </a:tr>
            </a:tbl>
          </a:graphicData>
        </a:graphic>
      </p:graphicFrame>
      <p:sp>
        <p:nvSpPr>
          <p:cNvPr id="9" name="TextBox 8">
            <a:extLst>
              <a:ext uri="{FF2B5EF4-FFF2-40B4-BE49-F238E27FC236}">
                <a16:creationId xmlns:a16="http://schemas.microsoft.com/office/drawing/2014/main" id="{4F58CF24-C4AF-8C0A-7D5C-230506B906B0}"/>
              </a:ext>
            </a:extLst>
          </p:cNvPr>
          <p:cNvSpPr txBox="1"/>
          <p:nvPr/>
        </p:nvSpPr>
        <p:spPr>
          <a:xfrm>
            <a:off x="1005839" y="5588000"/>
            <a:ext cx="10180322" cy="573170"/>
          </a:xfrm>
          <a:prstGeom prst="rect">
            <a:avLst/>
          </a:prstGeom>
          <a:noFill/>
        </p:spPr>
        <p:txBody>
          <a:bodyPr wrap="square" rtlCol="0">
            <a:spAutoFit/>
          </a:bodyPr>
          <a:lstStyle/>
          <a:p>
            <a:pPr marL="800100" lvl="1" indent="-342900" algn="ctr">
              <a:lnSpc>
                <a:spcPct val="150000"/>
              </a:lnSpc>
              <a:buFont typeface="Arial" panose="020B0604020202020204" pitchFamily="34" charset="0"/>
              <a:buChar char="•"/>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Overall, the performance has been improved</a:t>
            </a:r>
          </a:p>
        </p:txBody>
      </p:sp>
    </p:spTree>
    <p:extLst>
      <p:ext uri="{BB962C8B-B14F-4D97-AF65-F5344CB8AC3E}">
        <p14:creationId xmlns:p14="http://schemas.microsoft.com/office/powerpoint/2010/main" val="3013118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2" name="제목 1">
            <a:extLst>
              <a:ext uri="{FF2B5EF4-FFF2-40B4-BE49-F238E27FC236}">
                <a16:creationId xmlns:a16="http://schemas.microsoft.com/office/drawing/2014/main" id="{4CC20703-7FB9-CC3F-485F-C9A8B6121E14}"/>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Conclusion: Limitation</a:t>
            </a:r>
            <a:endParaRPr lang="ko-KR" altLang="en-US" sz="3200" dirty="0">
              <a:latin typeface="HY헤드라인M" panose="02030600000101010101" pitchFamily="18" charset="-127"/>
              <a:ea typeface="HY헤드라인M" panose="02030600000101010101" pitchFamily="18" charset="-127"/>
            </a:endParaRPr>
          </a:p>
        </p:txBody>
      </p:sp>
      <p:sp>
        <p:nvSpPr>
          <p:cNvPr id="9" name="TextBox 8">
            <a:extLst>
              <a:ext uri="{FF2B5EF4-FFF2-40B4-BE49-F238E27FC236}">
                <a16:creationId xmlns:a16="http://schemas.microsoft.com/office/drawing/2014/main" id="{4F58CF24-C4AF-8C0A-7D5C-230506B906B0}"/>
              </a:ext>
            </a:extLst>
          </p:cNvPr>
          <p:cNvSpPr txBox="1"/>
          <p:nvPr/>
        </p:nvSpPr>
        <p:spPr>
          <a:xfrm>
            <a:off x="447039" y="1456268"/>
            <a:ext cx="10180322" cy="4820487"/>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Sample 1: Diary of a kid</a:t>
            </a:r>
          </a:p>
          <a:p>
            <a:pPr marL="1371600" lvl="2" indent="-457200">
              <a:lnSpc>
                <a:spcPct val="150000"/>
              </a:lnSpc>
              <a:buFont typeface="+mj-lt"/>
              <a:buAutoNum type="arabi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2000" dirty="0">
                <a:solidFill>
                  <a:srgbClr val="C00000"/>
                </a:solidFill>
                <a:latin typeface="함초롬돋움" panose="020B0604000101010101" pitchFamily="50" charset="-127"/>
                <a:ea typeface="함초롬돋움" panose="020B0604000101010101" pitchFamily="50" charset="-127"/>
                <a:cs typeface="함초롬돋움" panose="020B0604000101010101" pitchFamily="50" charset="-127"/>
              </a:rPr>
              <a:t>Bean</a:t>
            </a: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 wants to go to camp</a:t>
            </a:r>
          </a:p>
          <a:p>
            <a:pPr marL="1371600" lvl="2" indent="-457200">
              <a:lnSpc>
                <a:spcPct val="150000"/>
              </a:lnSpc>
              <a:buFont typeface="+mj-lt"/>
              <a:buAutoNum type="arabi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 Bean is too young</a:t>
            </a:r>
          </a:p>
          <a:p>
            <a:pPr marL="1371600" lvl="2" indent="-457200">
              <a:lnSpc>
                <a:spcPct val="150000"/>
              </a:lnSpc>
              <a:buFont typeface="+mj-lt"/>
              <a:buAutoNum type="arabi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 So Bean and her best friend, Ivy, decide to create their own camp</a:t>
            </a:r>
          </a:p>
          <a:p>
            <a:pPr marL="1371600" lvl="2" indent="-457200">
              <a:lnSpc>
                <a:spcPct val="150000"/>
              </a:lnSpc>
              <a:buFont typeface="+mj-lt"/>
              <a:buAutoNum type="arabi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 Story about camp</a:t>
            </a:r>
          </a:p>
          <a:p>
            <a:pPr lvl="2">
              <a:lnSpc>
                <a:spcPct val="150000"/>
              </a:lnSpc>
            </a:pPr>
            <a:endPar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endParaRPr>
          </a:p>
          <a:p>
            <a:pPr lvl="2">
              <a:lnSpc>
                <a:spcPct val="150000"/>
              </a:lnSpc>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Q.   Who wants to start a camp</a:t>
            </a:r>
          </a:p>
          <a:p>
            <a:pPr marL="1371600" lvl="2" indent="-457200">
              <a:lnSpc>
                <a:spcPct val="150000"/>
              </a:lnSpc>
              <a:buAutoNum type="alphaU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Bean</a:t>
            </a:r>
          </a:p>
          <a:p>
            <a:pPr lvl="2">
              <a:lnSpc>
                <a:spcPct val="150000"/>
              </a:lnSpc>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P.   Bean</a:t>
            </a:r>
          </a:p>
          <a:p>
            <a:pPr marL="1257300" lvl="2" indent="-342900">
              <a:lnSpc>
                <a:spcPct val="150000"/>
              </a:lnSpc>
              <a:buFont typeface="Arial" panose="020B0604020202020204" pitchFamily="34" charset="0"/>
              <a:buChar char="•"/>
            </a:pPr>
            <a:endPar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cxnSp>
        <p:nvCxnSpPr>
          <p:cNvPr id="4" name="직선 연결선 3">
            <a:extLst>
              <a:ext uri="{FF2B5EF4-FFF2-40B4-BE49-F238E27FC236}">
                <a16:creationId xmlns:a16="http://schemas.microsoft.com/office/drawing/2014/main" id="{D6BEEAB8-DD4B-BAC7-3F8A-B7869D79C710}"/>
              </a:ext>
            </a:extLst>
          </p:cNvPr>
          <p:cNvCxnSpPr/>
          <p:nvPr/>
        </p:nvCxnSpPr>
        <p:spPr>
          <a:xfrm>
            <a:off x="447039" y="4095750"/>
            <a:ext cx="11163300" cy="0"/>
          </a:xfrm>
          <a:prstGeom prst="line">
            <a:avLst/>
          </a:prstGeom>
          <a:ln>
            <a:prstDash val="dashDot"/>
            <a:headEnd type="oval" w="med" len="med"/>
            <a:tailEnd type="oval"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80881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2" name="제목 1">
            <a:extLst>
              <a:ext uri="{FF2B5EF4-FFF2-40B4-BE49-F238E27FC236}">
                <a16:creationId xmlns:a16="http://schemas.microsoft.com/office/drawing/2014/main" id="{4CC20703-7FB9-CC3F-485F-C9A8B6121E14}"/>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Conclusion: Limitation</a:t>
            </a:r>
            <a:endParaRPr lang="ko-KR" altLang="en-US" sz="3200" dirty="0">
              <a:latin typeface="HY헤드라인M" panose="02030600000101010101" pitchFamily="18" charset="-127"/>
              <a:ea typeface="HY헤드라인M" panose="02030600000101010101" pitchFamily="18" charset="-127"/>
            </a:endParaRPr>
          </a:p>
        </p:txBody>
      </p:sp>
      <p:sp>
        <p:nvSpPr>
          <p:cNvPr id="9" name="TextBox 8">
            <a:extLst>
              <a:ext uri="{FF2B5EF4-FFF2-40B4-BE49-F238E27FC236}">
                <a16:creationId xmlns:a16="http://schemas.microsoft.com/office/drawing/2014/main" id="{4F58CF24-C4AF-8C0A-7D5C-230506B906B0}"/>
              </a:ext>
            </a:extLst>
          </p:cNvPr>
          <p:cNvSpPr txBox="1"/>
          <p:nvPr/>
        </p:nvSpPr>
        <p:spPr>
          <a:xfrm>
            <a:off x="447039" y="1456268"/>
            <a:ext cx="10180322" cy="4820487"/>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Sample 1: Diary of a kid</a:t>
            </a:r>
          </a:p>
          <a:p>
            <a:pPr marL="1371600" lvl="2" indent="-457200">
              <a:lnSpc>
                <a:spcPct val="150000"/>
              </a:lnSpc>
              <a:buFont typeface="+mj-lt"/>
              <a:buAutoNum type="arabi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2000" dirty="0">
                <a:solidFill>
                  <a:srgbClr val="C00000"/>
                </a:solidFill>
                <a:latin typeface="함초롬돋움" panose="020B0604000101010101" pitchFamily="50" charset="-127"/>
                <a:ea typeface="함초롬돋움" panose="020B0604000101010101" pitchFamily="50" charset="-127"/>
                <a:cs typeface="함초롬돋움" panose="020B0604000101010101" pitchFamily="50" charset="-127"/>
              </a:rPr>
              <a:t>Bean</a:t>
            </a: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 wants to go to camp</a:t>
            </a:r>
          </a:p>
          <a:p>
            <a:pPr marL="1371600" lvl="2" indent="-457200">
              <a:lnSpc>
                <a:spcPct val="150000"/>
              </a:lnSpc>
              <a:buFont typeface="+mj-lt"/>
              <a:buAutoNum type="arabi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 Bean is too young</a:t>
            </a:r>
          </a:p>
          <a:p>
            <a:pPr marL="1371600" lvl="2" indent="-457200">
              <a:lnSpc>
                <a:spcPct val="150000"/>
              </a:lnSpc>
              <a:buFont typeface="+mj-lt"/>
              <a:buAutoNum type="arabi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 So Bean and her best friend, Ivy, decide to create their own camp</a:t>
            </a:r>
          </a:p>
          <a:p>
            <a:pPr marL="1371600" lvl="2" indent="-457200">
              <a:lnSpc>
                <a:spcPct val="150000"/>
              </a:lnSpc>
              <a:buFont typeface="+mj-lt"/>
              <a:buAutoNum type="arabi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 Story about camp</a:t>
            </a:r>
          </a:p>
          <a:p>
            <a:pPr lvl="2">
              <a:lnSpc>
                <a:spcPct val="150000"/>
              </a:lnSpc>
            </a:pPr>
            <a:endPar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endParaRPr>
          </a:p>
          <a:p>
            <a:pPr lvl="2">
              <a:lnSpc>
                <a:spcPct val="150000"/>
              </a:lnSpc>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Q.   Who wants to start a camp</a:t>
            </a:r>
          </a:p>
          <a:p>
            <a:pPr marL="1371600" lvl="2" indent="-457200">
              <a:lnSpc>
                <a:spcPct val="150000"/>
              </a:lnSpc>
              <a:buAutoNum type="alphaU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Bean</a:t>
            </a:r>
          </a:p>
          <a:p>
            <a:pPr lvl="2">
              <a:lnSpc>
                <a:spcPct val="150000"/>
              </a:lnSpc>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P.   Bean</a:t>
            </a:r>
          </a:p>
          <a:p>
            <a:pPr marL="1257300" lvl="2" indent="-342900">
              <a:lnSpc>
                <a:spcPct val="150000"/>
              </a:lnSpc>
              <a:buFont typeface="Arial" panose="020B0604020202020204" pitchFamily="34" charset="0"/>
              <a:buChar char="•"/>
            </a:pPr>
            <a:endPar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cxnSp>
        <p:nvCxnSpPr>
          <p:cNvPr id="4" name="직선 연결선 3">
            <a:extLst>
              <a:ext uri="{FF2B5EF4-FFF2-40B4-BE49-F238E27FC236}">
                <a16:creationId xmlns:a16="http://schemas.microsoft.com/office/drawing/2014/main" id="{D6BEEAB8-DD4B-BAC7-3F8A-B7869D79C710}"/>
              </a:ext>
            </a:extLst>
          </p:cNvPr>
          <p:cNvCxnSpPr/>
          <p:nvPr/>
        </p:nvCxnSpPr>
        <p:spPr>
          <a:xfrm>
            <a:off x="447039" y="4095750"/>
            <a:ext cx="11163300" cy="0"/>
          </a:xfrm>
          <a:prstGeom prst="line">
            <a:avLst/>
          </a:prstGeom>
          <a:ln>
            <a:prstDash val="dashDot"/>
            <a:headEnd type="oval" w="med" len="med"/>
            <a:tailEnd type="oval" w="med" len="med"/>
          </a:ln>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0870909D-16B4-3A45-8369-08348695820E}"/>
              </a:ext>
            </a:extLst>
          </p:cNvPr>
          <p:cNvSpPr txBox="1"/>
          <p:nvPr/>
        </p:nvSpPr>
        <p:spPr>
          <a:xfrm>
            <a:off x="4715510" y="5570066"/>
            <a:ext cx="7247889" cy="400110"/>
          </a:xfrm>
          <a:prstGeom prst="rect">
            <a:avLst/>
          </a:prstGeom>
          <a:noFill/>
        </p:spPr>
        <p:txBody>
          <a:bodyPr wrap="square">
            <a:spAutoFit/>
          </a:bodyPr>
          <a:lstStyle/>
          <a:p>
            <a:pPr marL="285750" indent="-285750" algn="ctr">
              <a:buFont typeface="Arial" panose="020B0604020202020204" pitchFamily="34" charset="0"/>
              <a:buChar char="•"/>
            </a:pPr>
            <a:r>
              <a:rPr lang="en-US" altLang="ko-KR" sz="2000" b="0" i="0" dirty="0">
                <a:solidFill>
                  <a:schemeClr val="accent2"/>
                </a:solidFill>
                <a:effectLst/>
                <a:latin typeface="함초롬돋움" panose="020B0604000101010101" pitchFamily="50" charset="-127"/>
                <a:ea typeface="함초롬돋움" panose="020B0604000101010101" pitchFamily="50" charset="-127"/>
                <a:cs typeface="함초롬돋움" panose="020B0604000101010101" pitchFamily="50" charset="-127"/>
              </a:rPr>
              <a:t>When it's okay to understand a part of the context</a:t>
            </a:r>
            <a:endParaRPr lang="ko-KR" altLang="en-US" sz="2000" dirty="0">
              <a:solidFill>
                <a:schemeClr val="accent2"/>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spTree>
    <p:extLst>
      <p:ext uri="{BB962C8B-B14F-4D97-AF65-F5344CB8AC3E}">
        <p14:creationId xmlns:p14="http://schemas.microsoft.com/office/powerpoint/2010/main" val="1789561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2" name="제목 1">
            <a:extLst>
              <a:ext uri="{FF2B5EF4-FFF2-40B4-BE49-F238E27FC236}">
                <a16:creationId xmlns:a16="http://schemas.microsoft.com/office/drawing/2014/main" id="{4CC20703-7FB9-CC3F-485F-C9A8B6121E14}"/>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Conclusion: Limitation</a:t>
            </a:r>
            <a:endParaRPr lang="ko-KR" altLang="en-US" sz="3200" dirty="0">
              <a:latin typeface="HY헤드라인M" panose="02030600000101010101" pitchFamily="18" charset="-127"/>
              <a:ea typeface="HY헤드라인M" panose="02030600000101010101" pitchFamily="18" charset="-127"/>
            </a:endParaRPr>
          </a:p>
        </p:txBody>
      </p:sp>
      <p:sp>
        <p:nvSpPr>
          <p:cNvPr id="9" name="TextBox 8">
            <a:extLst>
              <a:ext uri="{FF2B5EF4-FFF2-40B4-BE49-F238E27FC236}">
                <a16:creationId xmlns:a16="http://schemas.microsoft.com/office/drawing/2014/main" id="{4F58CF24-C4AF-8C0A-7D5C-230506B906B0}"/>
              </a:ext>
            </a:extLst>
          </p:cNvPr>
          <p:cNvSpPr txBox="1"/>
          <p:nvPr/>
        </p:nvSpPr>
        <p:spPr>
          <a:xfrm>
            <a:off x="447038" y="1456268"/>
            <a:ext cx="11021061" cy="5743816"/>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Sample 2: Deserts are found where there is little rainfall</a:t>
            </a:r>
          </a:p>
          <a:p>
            <a:pPr marL="1371600" lvl="2" indent="-457200">
              <a:lnSpc>
                <a:spcPct val="150000"/>
              </a:lnSpc>
              <a:buFont typeface="+mj-lt"/>
              <a:buAutoNum type="arabi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 Deserts are found where there is little rainfall</a:t>
            </a:r>
          </a:p>
          <a:p>
            <a:pPr marL="1371600" lvl="2" indent="-457200">
              <a:lnSpc>
                <a:spcPct val="150000"/>
              </a:lnSpc>
              <a:buFont typeface="+mj-lt"/>
              <a:buAutoNum type="arabi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2000" dirty="0">
                <a:solidFill>
                  <a:srgbClr val="000000"/>
                </a:solidFill>
                <a:latin typeface="함초롬돋움" panose="020B0604000101010101" pitchFamily="50" charset="-127"/>
                <a:ea typeface="함초롬돋움" panose="020B0604000101010101" pitchFamily="50" charset="-127"/>
                <a:cs typeface="함초롬돋움" panose="020B0604000101010101" pitchFamily="50" charset="-127"/>
              </a:rPr>
              <a:t>T</a:t>
            </a:r>
            <a:r>
              <a:rPr lang="en-US" altLang="ko-KR" sz="2000" b="0" i="0" dirty="0">
                <a:solidFill>
                  <a:srgbClr val="000000"/>
                </a:solidFill>
                <a:effectLst/>
                <a:latin typeface="함초롬돋움" panose="020B0604000101010101" pitchFamily="50" charset="-127"/>
                <a:ea typeface="함초롬돋움" panose="020B0604000101010101" pitchFamily="50" charset="-127"/>
                <a:cs typeface="함초롬돋움" panose="020B0604000101010101" pitchFamily="50" charset="-127"/>
              </a:rPr>
              <a:t>he principle by which deserts are created</a:t>
            </a:r>
          </a:p>
          <a:p>
            <a:pPr marL="1371600" lvl="2" indent="-457200">
              <a:lnSpc>
                <a:spcPct val="150000"/>
              </a:lnSpc>
              <a:buFont typeface="+mj-lt"/>
              <a:buAutoNum type="arabi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2000" b="0" i="0" dirty="0">
                <a:solidFill>
                  <a:srgbClr val="000000"/>
                </a:solidFill>
                <a:effectLst/>
                <a:latin typeface="함초롬돋움" panose="020B0604000101010101" pitchFamily="50" charset="-127"/>
                <a:ea typeface="함초롬돋움" panose="020B0604000101010101" pitchFamily="50" charset="-127"/>
                <a:cs typeface="함초롬돋움" panose="020B0604000101010101" pitchFamily="50" charset="-127"/>
              </a:rPr>
              <a:t>The principle of the making of sand</a:t>
            </a:r>
            <a:endPar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endParaRPr>
          </a:p>
          <a:p>
            <a:pPr marL="1371600" lvl="2" indent="-457200">
              <a:lnSpc>
                <a:spcPct val="150000"/>
              </a:lnSpc>
              <a:buFont typeface="+mj-lt"/>
              <a:buAutoNum type="arabi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2000" b="0" i="0" dirty="0">
                <a:solidFill>
                  <a:srgbClr val="000000"/>
                </a:solidFill>
                <a:effectLst/>
                <a:latin typeface="함초롬돋움" panose="020B0604000101010101" pitchFamily="50" charset="-127"/>
                <a:ea typeface="함초롬돋움" panose="020B0604000101010101" pitchFamily="50" charset="-127"/>
                <a:cs typeface="함초롬돋움" panose="020B0604000101010101" pitchFamily="50" charset="-127"/>
              </a:rPr>
              <a:t>Information about sand in the desert</a:t>
            </a:r>
          </a:p>
          <a:p>
            <a:pPr marL="1371600" lvl="2" indent="-457200">
              <a:lnSpc>
                <a:spcPct val="150000"/>
              </a:lnSpc>
              <a:buFont typeface="+mj-lt"/>
              <a:buAutoNum type="arabicPeriod"/>
            </a:pPr>
            <a:r>
              <a:rPr lang="en-US" altLang="ko-KR" sz="2000" b="0" i="0" dirty="0">
                <a:solidFill>
                  <a:srgbClr val="000000"/>
                </a:solidFill>
                <a:effectLst/>
                <a:latin typeface="함초롬돋움" panose="020B0604000101010101" pitchFamily="50" charset="-127"/>
                <a:ea typeface="함초롬돋움" panose="020B0604000101010101" pitchFamily="50" charset="-127"/>
                <a:cs typeface="함초롬돋움" panose="020B0604000101010101" pitchFamily="50" charset="-127"/>
              </a:rPr>
              <a:t> Day and night in the desert</a:t>
            </a:r>
            <a:endParaRPr lang="en-US" altLang="ko-KR" sz="2000" dirty="0">
              <a:solidFill>
                <a:srgbClr val="000000"/>
              </a:solidFill>
              <a:latin typeface="함초롬돋움" panose="020B0604000101010101" pitchFamily="50" charset="-127"/>
              <a:ea typeface="함초롬돋움" panose="020B0604000101010101" pitchFamily="50" charset="-127"/>
              <a:cs typeface="함초롬돋움" panose="020B0604000101010101" pitchFamily="50" charset="-127"/>
            </a:endParaRPr>
          </a:p>
          <a:p>
            <a:pPr lvl="2">
              <a:lnSpc>
                <a:spcPct val="150000"/>
              </a:lnSpc>
            </a:pPr>
            <a:endPar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endParaRPr>
          </a:p>
          <a:p>
            <a:pPr lvl="2">
              <a:lnSpc>
                <a:spcPct val="150000"/>
              </a:lnSpc>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Q.  What' the best title of this passage?</a:t>
            </a:r>
          </a:p>
          <a:p>
            <a:pPr marL="1371600" lvl="2" indent="-457200">
              <a:lnSpc>
                <a:spcPct val="150000"/>
              </a:lnSpc>
              <a:buAutoNum type="alphaU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Desert</a:t>
            </a:r>
          </a:p>
          <a:p>
            <a:pPr lvl="2">
              <a:lnSpc>
                <a:spcPct val="150000"/>
              </a:lnSpc>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P.   Sand begins as tiny pieces of rock that get smaller and smaller as wind and weather wear them down</a:t>
            </a:r>
          </a:p>
          <a:p>
            <a:pPr marL="1257300" lvl="2" indent="-342900">
              <a:lnSpc>
                <a:spcPct val="150000"/>
              </a:lnSpc>
              <a:buFont typeface="Arial" panose="020B0604020202020204" pitchFamily="34" charset="0"/>
              <a:buChar char="•"/>
            </a:pPr>
            <a:endPar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cxnSp>
        <p:nvCxnSpPr>
          <p:cNvPr id="4" name="직선 연결선 3">
            <a:extLst>
              <a:ext uri="{FF2B5EF4-FFF2-40B4-BE49-F238E27FC236}">
                <a16:creationId xmlns:a16="http://schemas.microsoft.com/office/drawing/2014/main" id="{D6BEEAB8-DD4B-BAC7-3F8A-B7869D79C710}"/>
              </a:ext>
            </a:extLst>
          </p:cNvPr>
          <p:cNvCxnSpPr/>
          <p:nvPr/>
        </p:nvCxnSpPr>
        <p:spPr>
          <a:xfrm>
            <a:off x="447038" y="4581525"/>
            <a:ext cx="11163300" cy="0"/>
          </a:xfrm>
          <a:prstGeom prst="line">
            <a:avLst/>
          </a:prstGeom>
          <a:ln>
            <a:prstDash val="dashDot"/>
            <a:headEnd type="oval" w="med" len="med"/>
            <a:tailEnd type="oval"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676780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2" name="제목 1">
            <a:extLst>
              <a:ext uri="{FF2B5EF4-FFF2-40B4-BE49-F238E27FC236}">
                <a16:creationId xmlns:a16="http://schemas.microsoft.com/office/drawing/2014/main" id="{4CC20703-7FB9-CC3F-485F-C9A8B6121E14}"/>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Conclusion: Limitation</a:t>
            </a:r>
            <a:endParaRPr lang="ko-KR" altLang="en-US" sz="3200" dirty="0">
              <a:latin typeface="HY헤드라인M" panose="02030600000101010101" pitchFamily="18" charset="-127"/>
              <a:ea typeface="HY헤드라인M" panose="02030600000101010101" pitchFamily="18" charset="-127"/>
            </a:endParaRPr>
          </a:p>
        </p:txBody>
      </p:sp>
      <p:sp>
        <p:nvSpPr>
          <p:cNvPr id="9" name="TextBox 8">
            <a:extLst>
              <a:ext uri="{FF2B5EF4-FFF2-40B4-BE49-F238E27FC236}">
                <a16:creationId xmlns:a16="http://schemas.microsoft.com/office/drawing/2014/main" id="{4F58CF24-C4AF-8C0A-7D5C-230506B906B0}"/>
              </a:ext>
            </a:extLst>
          </p:cNvPr>
          <p:cNvSpPr txBox="1"/>
          <p:nvPr/>
        </p:nvSpPr>
        <p:spPr>
          <a:xfrm>
            <a:off x="447038" y="1456268"/>
            <a:ext cx="11021061" cy="5743816"/>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Sample 2: Deserts are found where there is little rainfall</a:t>
            </a:r>
          </a:p>
          <a:p>
            <a:pPr marL="1371600" lvl="2" indent="-457200">
              <a:lnSpc>
                <a:spcPct val="150000"/>
              </a:lnSpc>
              <a:buFont typeface="+mj-lt"/>
              <a:buAutoNum type="arabi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 Deserts are found where there is little rainfall</a:t>
            </a:r>
          </a:p>
          <a:p>
            <a:pPr marL="1371600" lvl="2" indent="-457200">
              <a:lnSpc>
                <a:spcPct val="150000"/>
              </a:lnSpc>
              <a:buFont typeface="+mj-lt"/>
              <a:buAutoNum type="arabi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2000" dirty="0">
                <a:solidFill>
                  <a:srgbClr val="000000"/>
                </a:solidFill>
                <a:latin typeface="함초롬돋움" panose="020B0604000101010101" pitchFamily="50" charset="-127"/>
                <a:ea typeface="함초롬돋움" panose="020B0604000101010101" pitchFamily="50" charset="-127"/>
                <a:cs typeface="함초롬돋움" panose="020B0604000101010101" pitchFamily="50" charset="-127"/>
              </a:rPr>
              <a:t>T</a:t>
            </a:r>
            <a:r>
              <a:rPr lang="en-US" altLang="ko-KR" sz="2000" b="0" i="0" dirty="0">
                <a:solidFill>
                  <a:srgbClr val="000000"/>
                </a:solidFill>
                <a:effectLst/>
                <a:latin typeface="함초롬돋움" panose="020B0604000101010101" pitchFamily="50" charset="-127"/>
                <a:ea typeface="함초롬돋움" panose="020B0604000101010101" pitchFamily="50" charset="-127"/>
                <a:cs typeface="함초롬돋움" panose="020B0604000101010101" pitchFamily="50" charset="-127"/>
              </a:rPr>
              <a:t>he principle by which deserts are created</a:t>
            </a:r>
          </a:p>
          <a:p>
            <a:pPr marL="1371600" lvl="2" indent="-457200">
              <a:lnSpc>
                <a:spcPct val="150000"/>
              </a:lnSpc>
              <a:buFont typeface="+mj-lt"/>
              <a:buAutoNum type="arabi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2000" b="0" i="0" dirty="0">
                <a:solidFill>
                  <a:srgbClr val="000000"/>
                </a:solidFill>
                <a:effectLst/>
                <a:latin typeface="함초롬돋움" panose="020B0604000101010101" pitchFamily="50" charset="-127"/>
                <a:ea typeface="함초롬돋움" panose="020B0604000101010101" pitchFamily="50" charset="-127"/>
                <a:cs typeface="함초롬돋움" panose="020B0604000101010101" pitchFamily="50" charset="-127"/>
              </a:rPr>
              <a:t>The principle of the making of sand</a:t>
            </a:r>
            <a:endPar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endParaRPr>
          </a:p>
          <a:p>
            <a:pPr marL="1371600" lvl="2" indent="-457200">
              <a:lnSpc>
                <a:spcPct val="150000"/>
              </a:lnSpc>
              <a:buFont typeface="+mj-lt"/>
              <a:buAutoNum type="arabi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2000" b="0" i="0" dirty="0">
                <a:solidFill>
                  <a:srgbClr val="000000"/>
                </a:solidFill>
                <a:effectLst/>
                <a:latin typeface="함초롬돋움" panose="020B0604000101010101" pitchFamily="50" charset="-127"/>
                <a:ea typeface="함초롬돋움" panose="020B0604000101010101" pitchFamily="50" charset="-127"/>
                <a:cs typeface="함초롬돋움" panose="020B0604000101010101" pitchFamily="50" charset="-127"/>
              </a:rPr>
              <a:t>Information about sand in the desert</a:t>
            </a:r>
          </a:p>
          <a:p>
            <a:pPr marL="1371600" lvl="2" indent="-457200">
              <a:lnSpc>
                <a:spcPct val="150000"/>
              </a:lnSpc>
              <a:buFont typeface="+mj-lt"/>
              <a:buAutoNum type="arabicPeriod"/>
            </a:pPr>
            <a:r>
              <a:rPr lang="en-US" altLang="ko-KR" sz="2000" b="0" i="0" dirty="0">
                <a:solidFill>
                  <a:srgbClr val="000000"/>
                </a:solidFill>
                <a:effectLst/>
                <a:latin typeface="함초롬돋움" panose="020B0604000101010101" pitchFamily="50" charset="-127"/>
                <a:ea typeface="함초롬돋움" panose="020B0604000101010101" pitchFamily="50" charset="-127"/>
                <a:cs typeface="함초롬돋움" panose="020B0604000101010101" pitchFamily="50" charset="-127"/>
              </a:rPr>
              <a:t> Day and night in the desert</a:t>
            </a:r>
            <a:endParaRPr lang="en-US" altLang="ko-KR" sz="2000" dirty="0">
              <a:solidFill>
                <a:srgbClr val="000000"/>
              </a:solidFill>
              <a:latin typeface="함초롬돋움" panose="020B0604000101010101" pitchFamily="50" charset="-127"/>
              <a:ea typeface="함초롬돋움" panose="020B0604000101010101" pitchFamily="50" charset="-127"/>
              <a:cs typeface="함초롬돋움" panose="020B0604000101010101" pitchFamily="50" charset="-127"/>
            </a:endParaRPr>
          </a:p>
          <a:p>
            <a:pPr lvl="2">
              <a:lnSpc>
                <a:spcPct val="150000"/>
              </a:lnSpc>
            </a:pPr>
            <a:endPar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endParaRPr>
          </a:p>
          <a:p>
            <a:pPr lvl="2">
              <a:lnSpc>
                <a:spcPct val="150000"/>
              </a:lnSpc>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Q.  What' the best title of this passage?</a:t>
            </a:r>
          </a:p>
          <a:p>
            <a:pPr marL="1371600" lvl="2" indent="-457200">
              <a:lnSpc>
                <a:spcPct val="150000"/>
              </a:lnSpc>
              <a:buAutoNum type="alphaU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Desert</a:t>
            </a:r>
          </a:p>
          <a:p>
            <a:pPr lvl="2">
              <a:lnSpc>
                <a:spcPct val="150000"/>
              </a:lnSpc>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P.   Sand begins as tiny pieces of rock that get smaller and smaller as wind and weather wear them down</a:t>
            </a:r>
          </a:p>
          <a:p>
            <a:pPr marL="1257300" lvl="2" indent="-342900">
              <a:lnSpc>
                <a:spcPct val="150000"/>
              </a:lnSpc>
              <a:buFont typeface="Arial" panose="020B0604020202020204" pitchFamily="34" charset="0"/>
              <a:buChar char="•"/>
            </a:pPr>
            <a:endPar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cxnSp>
        <p:nvCxnSpPr>
          <p:cNvPr id="4" name="직선 연결선 3">
            <a:extLst>
              <a:ext uri="{FF2B5EF4-FFF2-40B4-BE49-F238E27FC236}">
                <a16:creationId xmlns:a16="http://schemas.microsoft.com/office/drawing/2014/main" id="{D6BEEAB8-DD4B-BAC7-3F8A-B7869D79C710}"/>
              </a:ext>
            </a:extLst>
          </p:cNvPr>
          <p:cNvCxnSpPr/>
          <p:nvPr/>
        </p:nvCxnSpPr>
        <p:spPr>
          <a:xfrm>
            <a:off x="447038" y="4581525"/>
            <a:ext cx="11163300" cy="0"/>
          </a:xfrm>
          <a:prstGeom prst="line">
            <a:avLst/>
          </a:prstGeom>
          <a:ln>
            <a:prstDash val="dashDot"/>
            <a:headEnd type="oval" w="med" len="med"/>
            <a:tailEnd type="oval" w="med" len="med"/>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840EF27F-4C22-6C37-5B89-7127E77D3044}"/>
              </a:ext>
            </a:extLst>
          </p:cNvPr>
          <p:cNvSpPr txBox="1"/>
          <p:nvPr/>
        </p:nvSpPr>
        <p:spPr>
          <a:xfrm>
            <a:off x="5271768" y="3995996"/>
            <a:ext cx="6805932" cy="400110"/>
          </a:xfrm>
          <a:prstGeom prst="rect">
            <a:avLst/>
          </a:prstGeom>
          <a:noFill/>
        </p:spPr>
        <p:txBody>
          <a:bodyPr wrap="square">
            <a:spAutoFit/>
          </a:bodyPr>
          <a:lstStyle/>
          <a:p>
            <a:pPr marL="285750" indent="-285750" algn="ctr">
              <a:buFont typeface="Arial" panose="020B0604020202020204" pitchFamily="34" charset="0"/>
              <a:buChar char="•"/>
            </a:pPr>
            <a:r>
              <a:rPr lang="en-US" altLang="ko-KR" sz="2000" b="0" i="0" dirty="0">
                <a:solidFill>
                  <a:schemeClr val="accent2"/>
                </a:solidFill>
                <a:effectLst/>
                <a:latin typeface="함초롬돋움" panose="020B0604000101010101" pitchFamily="50" charset="-127"/>
                <a:ea typeface="함초롬돋움" panose="020B0604000101010101" pitchFamily="50" charset="-127"/>
                <a:cs typeface="함초롬돋움" panose="020B0604000101010101" pitchFamily="50" charset="-127"/>
              </a:rPr>
              <a:t>When model needs to understand the entire context</a:t>
            </a:r>
            <a:endParaRPr lang="ko-KR" altLang="en-US" sz="2000" dirty="0">
              <a:solidFill>
                <a:schemeClr val="accent2"/>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spTree>
    <p:extLst>
      <p:ext uri="{BB962C8B-B14F-4D97-AF65-F5344CB8AC3E}">
        <p14:creationId xmlns:p14="http://schemas.microsoft.com/office/powerpoint/2010/main" val="199548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8" name="제목 1">
            <a:extLst>
              <a:ext uri="{FF2B5EF4-FFF2-40B4-BE49-F238E27FC236}">
                <a16:creationId xmlns:a16="http://schemas.microsoft.com/office/drawing/2014/main" id="{CD9379DB-D313-7C86-FD5C-18AF0D3765E1}"/>
              </a:ext>
            </a:extLst>
          </p:cNvPr>
          <p:cNvSpPr txBox="1">
            <a:spLocks/>
          </p:cNvSpPr>
          <p:nvPr/>
        </p:nvSpPr>
        <p:spPr>
          <a:xfrm>
            <a:off x="4808220" y="2991986"/>
            <a:ext cx="257556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Thank you.</a:t>
            </a:r>
            <a:endParaRPr lang="ko-KR" altLang="en-US" sz="3200" dirty="0">
              <a:latin typeface="HY헤드라인M" panose="02030600000101010101" pitchFamily="18" charset="-127"/>
              <a:ea typeface="HY헤드라인M" panose="02030600000101010101" pitchFamily="18" charset="-127"/>
            </a:endParaRPr>
          </a:p>
        </p:txBody>
      </p:sp>
    </p:spTree>
    <p:extLst>
      <p:ext uri="{BB962C8B-B14F-4D97-AF65-F5344CB8AC3E}">
        <p14:creationId xmlns:p14="http://schemas.microsoft.com/office/powerpoint/2010/main" val="556696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8" name="제목 1">
            <a:extLst>
              <a:ext uri="{FF2B5EF4-FFF2-40B4-BE49-F238E27FC236}">
                <a16:creationId xmlns:a16="http://schemas.microsoft.com/office/drawing/2014/main" id="{CD9379DB-D313-7C86-FD5C-18AF0D3765E1}"/>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Objective</a:t>
            </a:r>
            <a:endParaRPr lang="ko-KR" altLang="en-US" sz="3200" dirty="0">
              <a:latin typeface="HY헤드라인M" panose="02030600000101010101" pitchFamily="18" charset="-127"/>
              <a:ea typeface="HY헤드라인M" panose="02030600000101010101" pitchFamily="18" charset="-127"/>
            </a:endParaRPr>
          </a:p>
        </p:txBody>
      </p:sp>
      <p:sp>
        <p:nvSpPr>
          <p:cNvPr id="2" name="TextBox 1">
            <a:extLst>
              <a:ext uri="{FF2B5EF4-FFF2-40B4-BE49-F238E27FC236}">
                <a16:creationId xmlns:a16="http://schemas.microsoft.com/office/drawing/2014/main" id="{5C49FC4A-D91D-06D0-72D0-2FB7833F46A9}"/>
              </a:ext>
            </a:extLst>
          </p:cNvPr>
          <p:cNvSpPr txBox="1"/>
          <p:nvPr/>
        </p:nvSpPr>
        <p:spPr>
          <a:xfrm>
            <a:off x="817880" y="3058160"/>
            <a:ext cx="10556240" cy="1472134"/>
          </a:xfrm>
          <a:prstGeom prst="rect">
            <a:avLst/>
          </a:prstGeom>
          <a:noFill/>
        </p:spPr>
        <p:txBody>
          <a:bodyPr wrap="square" rtlCol="0">
            <a:spAutoFit/>
          </a:bodyPr>
          <a:lstStyle/>
          <a:p>
            <a:pPr algn="ctr">
              <a:lnSpc>
                <a:spcPct val="150000"/>
              </a:lnSpc>
            </a:pPr>
            <a:r>
              <a:rPr lang="en-US" altLang="ko-KR" sz="3200" b="1" i="0" dirty="0">
                <a:solidFill>
                  <a:srgbClr val="000000"/>
                </a:solidFill>
                <a:effectLst/>
                <a:latin typeface="함초롬돋움" panose="020B0604000101010101" pitchFamily="50" charset="-127"/>
                <a:ea typeface="함초롬돋움" panose="020B0604000101010101" pitchFamily="50" charset="-127"/>
                <a:cs typeface="함초롬돋움" panose="020B0604000101010101" pitchFamily="50" charset="-127"/>
              </a:rPr>
              <a:t>“Build robust QA model by fine-tuning </a:t>
            </a:r>
            <a:br>
              <a:rPr lang="en-US" altLang="ko-KR" sz="3200" b="1" i="0" dirty="0">
                <a:solidFill>
                  <a:srgbClr val="000000"/>
                </a:solidFill>
                <a:effectLst/>
                <a:latin typeface="함초롬돋움" panose="020B0604000101010101" pitchFamily="50" charset="-127"/>
                <a:ea typeface="함초롬돋움" panose="020B0604000101010101" pitchFamily="50" charset="-127"/>
                <a:cs typeface="함초롬돋움" panose="020B0604000101010101" pitchFamily="50" charset="-127"/>
              </a:rPr>
            </a:br>
            <a:r>
              <a:rPr lang="en-US" altLang="ko-KR" sz="3200" b="1" i="0" dirty="0">
                <a:solidFill>
                  <a:srgbClr val="000000"/>
                </a:solidFill>
                <a:effectLst/>
                <a:latin typeface="함초롬돋움" panose="020B0604000101010101" pitchFamily="50" charset="-127"/>
                <a:ea typeface="함초롬돋움" panose="020B0604000101010101" pitchFamily="50" charset="-127"/>
                <a:cs typeface="함초롬돋움" panose="020B0604000101010101" pitchFamily="50" charset="-127"/>
              </a:rPr>
              <a:t>pre-trained </a:t>
            </a:r>
            <a:r>
              <a:rPr lang="en-US" altLang="ko-KR" sz="3200" b="1" i="0" dirty="0" err="1">
                <a:solidFill>
                  <a:srgbClr val="000000"/>
                </a:solidFill>
                <a:effectLst/>
                <a:latin typeface="함초롬돋움" panose="020B0604000101010101" pitchFamily="50" charset="-127"/>
                <a:ea typeface="함초롬돋움" panose="020B0604000101010101" pitchFamily="50" charset="-127"/>
                <a:cs typeface="함초롬돋움" panose="020B0604000101010101" pitchFamily="50" charset="-127"/>
              </a:rPr>
              <a:t>DistilBERT</a:t>
            </a:r>
            <a:r>
              <a:rPr lang="en-US" altLang="ko-KR" sz="3200" b="1" i="0" dirty="0">
                <a:solidFill>
                  <a:srgbClr val="000000"/>
                </a:solidFill>
                <a:effectLst/>
                <a:latin typeface="함초롬돋움" panose="020B0604000101010101" pitchFamily="50" charset="-127"/>
                <a:ea typeface="함초롬돋움" panose="020B0604000101010101" pitchFamily="50" charset="-127"/>
                <a:cs typeface="함초롬돋움" panose="020B0604000101010101" pitchFamily="50" charset="-127"/>
              </a:rPr>
              <a:t> on the out-of</a:t>
            </a:r>
            <a:r>
              <a:rPr lang="en-US" altLang="ko-KR" sz="3200" b="1" dirty="0">
                <a:solidFill>
                  <a:srgbClr val="000000"/>
                </a:solidFill>
                <a:latin typeface="함초롬돋움" panose="020B0604000101010101" pitchFamily="50" charset="-127"/>
                <a:ea typeface="함초롬돋움" panose="020B0604000101010101" pitchFamily="50" charset="-127"/>
                <a:cs typeface="함초롬돋움" panose="020B0604000101010101" pitchFamily="50" charset="-127"/>
              </a:rPr>
              <a:t>-domain</a:t>
            </a:r>
            <a:r>
              <a:rPr lang="en-US" altLang="ko-KR" sz="3200" b="1" i="0" dirty="0">
                <a:solidFill>
                  <a:srgbClr val="000000"/>
                </a:solidFill>
                <a:effectLst/>
                <a:latin typeface="함초롬돋움" panose="020B0604000101010101" pitchFamily="50" charset="-127"/>
                <a:ea typeface="함초롬돋움" panose="020B0604000101010101" pitchFamily="50" charset="-127"/>
                <a:cs typeface="함초롬돋움" panose="020B0604000101010101" pitchFamily="50" charset="-127"/>
              </a:rPr>
              <a:t> dataset”</a:t>
            </a:r>
            <a:endParaRPr lang="ko-KR" altLang="en-US" sz="3200" b="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Tree>
    <p:extLst>
      <p:ext uri="{BB962C8B-B14F-4D97-AF65-F5344CB8AC3E}">
        <p14:creationId xmlns:p14="http://schemas.microsoft.com/office/powerpoint/2010/main" val="3465465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8" name="제목 1">
            <a:extLst>
              <a:ext uri="{FF2B5EF4-FFF2-40B4-BE49-F238E27FC236}">
                <a16:creationId xmlns:a16="http://schemas.microsoft.com/office/drawing/2014/main" id="{CD9379DB-D313-7C86-FD5C-18AF0D3765E1}"/>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Introduction</a:t>
            </a:r>
            <a:endParaRPr lang="ko-KR" altLang="en-US" sz="3200" dirty="0">
              <a:latin typeface="HY헤드라인M" panose="02030600000101010101" pitchFamily="18" charset="-127"/>
              <a:ea typeface="HY헤드라인M" panose="02030600000101010101" pitchFamily="18" charset="-127"/>
            </a:endParaRPr>
          </a:p>
        </p:txBody>
      </p:sp>
      <p:sp>
        <p:nvSpPr>
          <p:cNvPr id="2" name="TextBox 1">
            <a:extLst>
              <a:ext uri="{FF2B5EF4-FFF2-40B4-BE49-F238E27FC236}">
                <a16:creationId xmlns:a16="http://schemas.microsoft.com/office/drawing/2014/main" id="{418D56E9-F149-3C80-D755-BCECE8891C3E}"/>
              </a:ext>
            </a:extLst>
          </p:cNvPr>
          <p:cNvSpPr txBox="1"/>
          <p:nvPr/>
        </p:nvSpPr>
        <p:spPr>
          <a:xfrm>
            <a:off x="817880" y="1778000"/>
            <a:ext cx="10556240" cy="3897157"/>
          </a:xfrm>
          <a:prstGeom prst="rect">
            <a:avLst/>
          </a:prstGeom>
          <a:noFill/>
        </p:spPr>
        <p:txBody>
          <a:bodyPr wrap="square" rtlCol="0">
            <a:spAutoFit/>
          </a:bodyPr>
          <a:lstStyle/>
          <a:p>
            <a:pPr>
              <a:lnSpc>
                <a:spcPct val="150000"/>
              </a:lnSpc>
            </a:pPr>
            <a:r>
              <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rPr>
              <a:t>1. Fine-tune </a:t>
            </a:r>
            <a:r>
              <a:rPr lang="en-US" altLang="ko-KR" sz="2400" b="1" dirty="0" err="1">
                <a:latin typeface="함초롬돋움" panose="020B0604000101010101" pitchFamily="50" charset="-127"/>
                <a:ea typeface="함초롬돋움" panose="020B0604000101010101" pitchFamily="50" charset="-127"/>
                <a:cs typeface="함초롬돋움" panose="020B0604000101010101" pitchFamily="50" charset="-127"/>
              </a:rPr>
              <a:t>DistilBert</a:t>
            </a:r>
            <a:r>
              <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rPr>
              <a:t> for In-domain dataset</a:t>
            </a:r>
          </a:p>
          <a:p>
            <a:pPr>
              <a:lnSpc>
                <a:spcPct val="150000"/>
              </a:lnSpc>
            </a:pPr>
            <a:r>
              <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rPr>
              <a:t>2. Evaluation on out of domain with </a:t>
            </a:r>
            <a:r>
              <a:rPr lang="en-US" altLang="ko-KR" sz="2400" b="1" dirty="0" err="1">
                <a:latin typeface="함초롬돋움" panose="020B0604000101010101" pitchFamily="50" charset="-127"/>
                <a:ea typeface="함초롬돋움" panose="020B0604000101010101" pitchFamily="50" charset="-127"/>
                <a:cs typeface="함초롬돋움" panose="020B0604000101010101" pitchFamily="50" charset="-127"/>
              </a:rPr>
              <a:t>DistilBert</a:t>
            </a:r>
            <a:endPar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50000"/>
              </a:lnSpc>
            </a:pPr>
            <a:endPar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endParaRPr>
          </a:p>
          <a:p>
            <a:pPr marL="342900" indent="-342900">
              <a:lnSpc>
                <a:spcPct val="150000"/>
              </a:lnSpc>
              <a:buFont typeface="Arial" panose="020B0604020202020204" pitchFamily="34" charset="0"/>
              <a:buChar char="•"/>
            </a:pPr>
            <a:r>
              <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rPr>
              <a:t>In-domain train: </a:t>
            </a: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242,304 (</a:t>
            </a:r>
            <a:r>
              <a:rPr lang="en-US" altLang="ko-KR" sz="2400" dirty="0" err="1">
                <a:latin typeface="함초롬돋움" panose="020B0604000101010101" pitchFamily="50" charset="-127"/>
                <a:ea typeface="함초롬돋움" panose="020B0604000101010101" pitchFamily="50" charset="-127"/>
                <a:cs typeface="함초롬돋움" panose="020B0604000101010101" pitchFamily="50" charset="-127"/>
              </a:rPr>
              <a:t>SQuAD</a:t>
            </a: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2400" dirty="0" err="1">
                <a:latin typeface="함초롬돋움" panose="020B0604000101010101" pitchFamily="50" charset="-127"/>
                <a:ea typeface="함초롬돋움" panose="020B0604000101010101" pitchFamily="50" charset="-127"/>
                <a:cs typeface="함초롬돋움" panose="020B0604000101010101" pitchFamily="50" charset="-127"/>
              </a:rPr>
              <a:t>NewsQA</a:t>
            </a: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 Natural Questions)</a:t>
            </a:r>
          </a:p>
          <a:p>
            <a:pPr marL="342900" indent="-342900">
              <a:lnSpc>
                <a:spcPct val="150000"/>
              </a:lnSpc>
              <a:buFont typeface="Arial" panose="020B0604020202020204" pitchFamily="34" charset="0"/>
              <a:buChar char="•"/>
            </a:pPr>
            <a:r>
              <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rPr>
              <a:t>In-domain validation: </a:t>
            </a: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38,888 (</a:t>
            </a:r>
            <a:r>
              <a:rPr lang="en-US" altLang="ko-KR" sz="2400" dirty="0" err="1">
                <a:latin typeface="함초롬돋움" panose="020B0604000101010101" pitchFamily="50" charset="-127"/>
                <a:ea typeface="함초롬돋움" panose="020B0604000101010101" pitchFamily="50" charset="-127"/>
                <a:cs typeface="함초롬돋움" panose="020B0604000101010101" pitchFamily="50" charset="-127"/>
              </a:rPr>
              <a:t>SQuAD</a:t>
            </a: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2400" dirty="0" err="1">
                <a:latin typeface="함초롬돋움" panose="020B0604000101010101" pitchFamily="50" charset="-127"/>
                <a:ea typeface="함초롬돋움" panose="020B0604000101010101" pitchFamily="50" charset="-127"/>
                <a:cs typeface="함초롬돋움" panose="020B0604000101010101" pitchFamily="50" charset="-127"/>
              </a:rPr>
              <a:t>NewsQA</a:t>
            </a: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 Natural Questions)</a:t>
            </a:r>
          </a:p>
          <a:p>
            <a:pPr marL="342900" indent="-342900">
              <a:lnSpc>
                <a:spcPct val="150000"/>
              </a:lnSpc>
              <a:buFont typeface="Arial" panose="020B0604020202020204" pitchFamily="34" charset="0"/>
              <a:buChar char="•"/>
            </a:pPr>
            <a:r>
              <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rPr>
              <a:t>Out of domain dataset: </a:t>
            </a: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721 (</a:t>
            </a:r>
            <a:r>
              <a:rPr lang="en-US" altLang="ko-KR" sz="2400" dirty="0" err="1">
                <a:latin typeface="함초롬돋움" panose="020B0604000101010101" pitchFamily="50" charset="-127"/>
                <a:ea typeface="함초롬돋움" panose="020B0604000101010101" pitchFamily="50" charset="-127"/>
                <a:cs typeface="함초롬돋움" panose="020B0604000101010101" pitchFamily="50" charset="-127"/>
              </a:rPr>
              <a:t>DuoRC</a:t>
            </a: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 RACE, </a:t>
            </a:r>
            <a:r>
              <a:rPr lang="en-US" altLang="ko-KR" sz="2400" dirty="0" err="1">
                <a:latin typeface="함초롬돋움" panose="020B0604000101010101" pitchFamily="50" charset="-127"/>
                <a:ea typeface="함초롬돋움" panose="020B0604000101010101" pitchFamily="50" charset="-127"/>
                <a:cs typeface="함초롬돋움" panose="020B0604000101010101" pitchFamily="50" charset="-127"/>
              </a:rPr>
              <a:t>RelationExtraction</a:t>
            </a: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a:t>
            </a:r>
          </a:p>
          <a:p>
            <a:pPr marL="285750" indent="-285750">
              <a:lnSpc>
                <a:spcPct val="150000"/>
              </a:lnSpc>
              <a:buFont typeface="Arial" panose="020B0604020202020204" pitchFamily="34" charset="0"/>
              <a:buChar char="•"/>
            </a:pPr>
            <a:endParaRPr lang="ko-KR" altLang="en-US" sz="2400" b="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Tree>
    <p:extLst>
      <p:ext uri="{BB962C8B-B14F-4D97-AF65-F5344CB8AC3E}">
        <p14:creationId xmlns:p14="http://schemas.microsoft.com/office/powerpoint/2010/main" val="4064487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8" name="제목 1">
            <a:extLst>
              <a:ext uri="{FF2B5EF4-FFF2-40B4-BE49-F238E27FC236}">
                <a16:creationId xmlns:a16="http://schemas.microsoft.com/office/drawing/2014/main" id="{CD9379DB-D313-7C86-FD5C-18AF0D3765E1}"/>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Baseline</a:t>
            </a:r>
            <a:endParaRPr lang="ko-KR" altLang="en-US" sz="3200" dirty="0">
              <a:latin typeface="HY헤드라인M" panose="02030600000101010101" pitchFamily="18" charset="-127"/>
              <a:ea typeface="HY헤드라인M" panose="02030600000101010101" pitchFamily="18" charset="-127"/>
            </a:endParaRPr>
          </a:p>
        </p:txBody>
      </p:sp>
      <mc:AlternateContent xmlns:mc="http://schemas.openxmlformats.org/markup-compatibility/2006" xmlns:a14="http://schemas.microsoft.com/office/drawing/2010/main">
        <mc:Choice Requires="a14">
          <p:graphicFrame>
            <p:nvGraphicFramePr>
              <p:cNvPr id="3" name="표 2">
                <a:extLst>
                  <a:ext uri="{FF2B5EF4-FFF2-40B4-BE49-F238E27FC236}">
                    <a16:creationId xmlns:a16="http://schemas.microsoft.com/office/drawing/2014/main" id="{BECBCB41-6F0C-385E-97F7-6EA320AE252C}"/>
                  </a:ext>
                </a:extLst>
              </p:cNvPr>
              <p:cNvGraphicFramePr>
                <a:graphicFrameLocks noGrp="1"/>
              </p:cNvGraphicFramePr>
              <p:nvPr/>
            </p:nvGraphicFramePr>
            <p:xfrm>
              <a:off x="6791960" y="1557018"/>
              <a:ext cx="4582160" cy="5062224"/>
            </p:xfrm>
            <a:graphic>
              <a:graphicData uri="http://schemas.openxmlformats.org/drawingml/2006/table">
                <a:tbl>
                  <a:tblPr firstRow="1" bandRow="1">
                    <a:tableStyleId>{46F890A9-2807-4EBB-B81D-B2AA78EC7F39}</a:tableStyleId>
                  </a:tblPr>
                  <a:tblGrid>
                    <a:gridCol w="2052320">
                      <a:extLst>
                        <a:ext uri="{9D8B030D-6E8A-4147-A177-3AD203B41FA5}">
                          <a16:colId xmlns:a16="http://schemas.microsoft.com/office/drawing/2014/main" val="881663170"/>
                        </a:ext>
                      </a:extLst>
                    </a:gridCol>
                    <a:gridCol w="2529840">
                      <a:extLst>
                        <a:ext uri="{9D8B030D-6E8A-4147-A177-3AD203B41FA5}">
                          <a16:colId xmlns:a16="http://schemas.microsoft.com/office/drawing/2014/main" val="2134521339"/>
                        </a:ext>
                      </a:extLst>
                    </a:gridCol>
                  </a:tblGrid>
                  <a:tr h="843704">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Hyperparameter</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tcPr>
                    </a:tc>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Value</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36976024"/>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Batch size</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panose="02040503050406030204" pitchFamily="18" charset="0"/>
                                  </a:rPr>
                                  <m:t>16</m:t>
                                </m:r>
                              </m:oMath>
                            </m:oMathPara>
                          </a14:m>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618516409"/>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Learning rate</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panose="02040503050406030204" pitchFamily="18" charset="0"/>
                                  </a:rPr>
                                  <m:t>3</m:t>
                                </m:r>
                                <m:r>
                                  <a:rPr lang="en-US" altLang="ko-KR" sz="1800" b="0" i="1" smtClean="0">
                                    <a:latin typeface="Cambria Math" panose="02040503050406030204" pitchFamily="18" charset="0"/>
                                  </a:rPr>
                                  <m:t>𝑒</m:t>
                                </m:r>
                                <m:r>
                                  <a:rPr lang="en-US" altLang="ko-KR" sz="1800" b="0" i="1" smtClean="0">
                                    <a:latin typeface="Cambria Math" panose="02040503050406030204" pitchFamily="18" charset="0"/>
                                  </a:rPr>
                                  <m:t>−5</m:t>
                                </m:r>
                              </m:oMath>
                            </m:oMathPara>
                          </a14:m>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3664590224"/>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Epoch</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panose="02040503050406030204" pitchFamily="18" charset="0"/>
                                    <a:ea typeface="함초롬돋움" panose="020B0604000101010101" pitchFamily="50" charset="-127"/>
                                    <a:cs typeface="함초롬돋움" panose="020B0604000101010101" pitchFamily="50" charset="-127"/>
                                  </a:rPr>
                                  <m:t>3</m:t>
                                </m:r>
                              </m:oMath>
                            </m:oMathPara>
                          </a14:m>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1944549444"/>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Seed </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panose="02040503050406030204" pitchFamily="18" charset="0"/>
                                  </a:rPr>
                                  <m:t>42</m:t>
                                </m:r>
                              </m:oMath>
                            </m:oMathPara>
                          </a14:m>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123346276"/>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Optimizer</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r>
                            <a:rPr lang="en-US" altLang="ko-KR" sz="1800" dirty="0" err="1">
                              <a:latin typeface="함초롬돋움" panose="020B0604000101010101" pitchFamily="50" charset="-127"/>
                              <a:ea typeface="함초롬돋움" panose="020B0604000101010101" pitchFamily="50" charset="-127"/>
                              <a:cs typeface="함초롬돋움" panose="020B0604000101010101" pitchFamily="50" charset="-127"/>
                            </a:rPr>
                            <a:t>AdamW</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2873537290"/>
                      </a:ext>
                    </a:extLst>
                  </a:tr>
                </a:tbl>
              </a:graphicData>
            </a:graphic>
          </p:graphicFrame>
        </mc:Choice>
        <mc:Fallback xmlns="">
          <p:graphicFrame>
            <p:nvGraphicFramePr>
              <p:cNvPr id="3" name="표 2">
                <a:extLst>
                  <a:ext uri="{FF2B5EF4-FFF2-40B4-BE49-F238E27FC236}">
                    <a16:creationId xmlns:a16="http://schemas.microsoft.com/office/drawing/2014/main" id="{BECBCB41-6F0C-385E-97F7-6EA320AE252C}"/>
                  </a:ext>
                </a:extLst>
              </p:cNvPr>
              <p:cNvGraphicFramePr>
                <a:graphicFrameLocks noGrp="1"/>
              </p:cNvGraphicFramePr>
              <p:nvPr>
                <p:extLst>
                  <p:ext uri="{D42A27DB-BD31-4B8C-83A1-F6EECF244321}">
                    <p14:modId xmlns:p14="http://schemas.microsoft.com/office/powerpoint/2010/main" val="3061098717"/>
                  </p:ext>
                </p:extLst>
              </p:nvPr>
            </p:nvGraphicFramePr>
            <p:xfrm>
              <a:off x="6791960" y="1557018"/>
              <a:ext cx="4582160" cy="5062224"/>
            </p:xfrm>
            <a:graphic>
              <a:graphicData uri="http://schemas.openxmlformats.org/drawingml/2006/table">
                <a:tbl>
                  <a:tblPr firstRow="1" bandRow="1">
                    <a:tableStyleId>{46F890A9-2807-4EBB-B81D-B2AA78EC7F39}</a:tableStyleId>
                  </a:tblPr>
                  <a:tblGrid>
                    <a:gridCol w="2052320">
                      <a:extLst>
                        <a:ext uri="{9D8B030D-6E8A-4147-A177-3AD203B41FA5}">
                          <a16:colId xmlns:a16="http://schemas.microsoft.com/office/drawing/2014/main" val="881663170"/>
                        </a:ext>
                      </a:extLst>
                    </a:gridCol>
                    <a:gridCol w="2529840">
                      <a:extLst>
                        <a:ext uri="{9D8B030D-6E8A-4147-A177-3AD203B41FA5}">
                          <a16:colId xmlns:a16="http://schemas.microsoft.com/office/drawing/2014/main" val="2134521339"/>
                        </a:ext>
                      </a:extLst>
                    </a:gridCol>
                  </a:tblGrid>
                  <a:tr h="843704">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Hyperparameter</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tcPr>
                    </a:tc>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Value</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36976024"/>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Batch size</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205" t="-100725" b="-402174"/>
                          </a:stretch>
                        </a:blipFill>
                      </a:tcPr>
                    </a:tc>
                    <a:extLst>
                      <a:ext uri="{0D108BD9-81ED-4DB2-BD59-A6C34878D82A}">
                        <a16:rowId xmlns:a16="http://schemas.microsoft.com/office/drawing/2014/main" val="618516409"/>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Learning rate</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205" t="-199281" b="-299281"/>
                          </a:stretch>
                        </a:blipFill>
                      </a:tcPr>
                    </a:tc>
                    <a:extLst>
                      <a:ext uri="{0D108BD9-81ED-4DB2-BD59-A6C34878D82A}">
                        <a16:rowId xmlns:a16="http://schemas.microsoft.com/office/drawing/2014/main" val="3664590224"/>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Epoch</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205" t="-301449" b="-201449"/>
                          </a:stretch>
                        </a:blipFill>
                      </a:tcPr>
                    </a:tc>
                    <a:extLst>
                      <a:ext uri="{0D108BD9-81ED-4DB2-BD59-A6C34878D82A}">
                        <a16:rowId xmlns:a16="http://schemas.microsoft.com/office/drawing/2014/main" val="1944549444"/>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Seed </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205" t="-398561" b="-100000"/>
                          </a:stretch>
                        </a:blipFill>
                      </a:tcPr>
                    </a:tc>
                    <a:extLst>
                      <a:ext uri="{0D108BD9-81ED-4DB2-BD59-A6C34878D82A}">
                        <a16:rowId xmlns:a16="http://schemas.microsoft.com/office/drawing/2014/main" val="123346276"/>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Optimizer</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r>
                            <a:rPr lang="en-US" altLang="ko-KR" sz="1800" dirty="0" err="1">
                              <a:latin typeface="함초롬돋움" panose="020B0604000101010101" pitchFamily="50" charset="-127"/>
                              <a:ea typeface="함초롬돋움" panose="020B0604000101010101" pitchFamily="50" charset="-127"/>
                              <a:cs typeface="함초롬돋움" panose="020B0604000101010101" pitchFamily="50" charset="-127"/>
                            </a:rPr>
                            <a:t>AdamW</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2873537290"/>
                      </a:ext>
                    </a:extLst>
                  </a:tr>
                </a:tbl>
              </a:graphicData>
            </a:graphic>
          </p:graphicFrame>
        </mc:Fallback>
      </mc:AlternateContent>
      <p:graphicFrame>
        <p:nvGraphicFramePr>
          <p:cNvPr id="6" name="표 5">
            <a:extLst>
              <a:ext uri="{FF2B5EF4-FFF2-40B4-BE49-F238E27FC236}">
                <a16:creationId xmlns:a16="http://schemas.microsoft.com/office/drawing/2014/main" id="{E5D12985-D862-771F-D7C2-6C47A15271B1}"/>
              </a:ext>
            </a:extLst>
          </p:cNvPr>
          <p:cNvGraphicFramePr>
            <a:graphicFrameLocks noGrp="1"/>
          </p:cNvGraphicFramePr>
          <p:nvPr/>
        </p:nvGraphicFramePr>
        <p:xfrm>
          <a:off x="1137921" y="2872740"/>
          <a:ext cx="4460241" cy="2430780"/>
        </p:xfrm>
        <a:graphic>
          <a:graphicData uri="http://schemas.openxmlformats.org/drawingml/2006/table">
            <a:tbl>
              <a:tblPr firstRow="1" bandRow="1">
                <a:tableStyleId>{0660B408-B3CF-4A94-85FC-2B1E0A45F4A2}</a:tableStyleId>
              </a:tblPr>
              <a:tblGrid>
                <a:gridCol w="1486747">
                  <a:extLst>
                    <a:ext uri="{9D8B030D-6E8A-4147-A177-3AD203B41FA5}">
                      <a16:colId xmlns:a16="http://schemas.microsoft.com/office/drawing/2014/main" val="1673242558"/>
                    </a:ext>
                  </a:extLst>
                </a:gridCol>
                <a:gridCol w="1486747">
                  <a:extLst>
                    <a:ext uri="{9D8B030D-6E8A-4147-A177-3AD203B41FA5}">
                      <a16:colId xmlns:a16="http://schemas.microsoft.com/office/drawing/2014/main" val="3262951032"/>
                    </a:ext>
                  </a:extLst>
                </a:gridCol>
                <a:gridCol w="1486747">
                  <a:extLst>
                    <a:ext uri="{9D8B030D-6E8A-4147-A177-3AD203B41FA5}">
                      <a16:colId xmlns:a16="http://schemas.microsoft.com/office/drawing/2014/main" val="2688181536"/>
                    </a:ext>
                  </a:extLst>
                </a:gridCol>
              </a:tblGrid>
              <a:tr h="810260">
                <a:tc>
                  <a:txBody>
                    <a:bodyPr/>
                    <a:lstStyle/>
                    <a:p>
                      <a:pPr algn="ctr" latinLnBrk="1"/>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F1 score</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Exact Match</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216402"/>
                  </a:ext>
                </a:extLst>
              </a:tr>
              <a:tr h="810260">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Validation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70.31</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54.16</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34702627"/>
                  </a:ext>
                </a:extLst>
              </a:tr>
              <a:tr h="810260">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Evaluation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48.41</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31.94</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241362074"/>
                  </a:ext>
                </a:extLst>
              </a:tr>
            </a:tbl>
          </a:graphicData>
        </a:graphic>
      </p:graphicFrame>
    </p:spTree>
    <p:extLst>
      <p:ext uri="{BB962C8B-B14F-4D97-AF65-F5344CB8AC3E}">
        <p14:creationId xmlns:p14="http://schemas.microsoft.com/office/powerpoint/2010/main" val="244505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8" name="제목 1">
            <a:extLst>
              <a:ext uri="{FF2B5EF4-FFF2-40B4-BE49-F238E27FC236}">
                <a16:creationId xmlns:a16="http://schemas.microsoft.com/office/drawing/2014/main" id="{CD9379DB-D313-7C86-FD5C-18AF0D3765E1}"/>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Proposed method</a:t>
            </a:r>
            <a:endParaRPr lang="ko-KR" altLang="en-US" sz="3200" dirty="0">
              <a:latin typeface="HY헤드라인M" panose="02030600000101010101" pitchFamily="18" charset="-127"/>
              <a:ea typeface="HY헤드라인M" panose="02030600000101010101" pitchFamily="18" charset="-127"/>
            </a:endParaRPr>
          </a:p>
        </p:txBody>
      </p:sp>
      <p:sp>
        <p:nvSpPr>
          <p:cNvPr id="3" name="TextBox 2">
            <a:extLst>
              <a:ext uri="{FF2B5EF4-FFF2-40B4-BE49-F238E27FC236}">
                <a16:creationId xmlns:a16="http://schemas.microsoft.com/office/drawing/2014/main" id="{5882C03B-0C00-8B11-87F0-62564246C9D2}"/>
              </a:ext>
            </a:extLst>
          </p:cNvPr>
          <p:cNvSpPr txBox="1"/>
          <p:nvPr/>
        </p:nvSpPr>
        <p:spPr>
          <a:xfrm>
            <a:off x="817880" y="1544320"/>
            <a:ext cx="11262360" cy="112716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rPr>
              <a:t>Data augmentation: </a:t>
            </a: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EDA</a:t>
            </a:r>
          </a:p>
          <a:p>
            <a:pPr marL="342900" indent="-342900">
              <a:lnSpc>
                <a:spcPct val="150000"/>
              </a:lnSpc>
              <a:buFont typeface="Arial" panose="020B0604020202020204" pitchFamily="34" charset="0"/>
              <a:buChar char="•"/>
            </a:pPr>
            <a:r>
              <a:rPr lang="en-US" altLang="ko-KR" sz="2400" b="1" dirty="0" err="1">
                <a:latin typeface="함초롬돋움" panose="020B0604000101010101" pitchFamily="50" charset="-127"/>
                <a:ea typeface="함초롬돋움" panose="020B0604000101010101" pitchFamily="50" charset="-127"/>
                <a:cs typeface="함초롬돋움" panose="020B0604000101010101" pitchFamily="50" charset="-127"/>
              </a:rPr>
              <a:t>AutoML</a:t>
            </a:r>
            <a:r>
              <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rPr>
              <a:t>:</a:t>
            </a: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 Control hyper-parameter</a:t>
            </a:r>
          </a:p>
        </p:txBody>
      </p:sp>
      <p:sp>
        <p:nvSpPr>
          <p:cNvPr id="2" name="사각형: 둥근 모서리 1">
            <a:extLst>
              <a:ext uri="{FF2B5EF4-FFF2-40B4-BE49-F238E27FC236}">
                <a16:creationId xmlns:a16="http://schemas.microsoft.com/office/drawing/2014/main" id="{0960A3A8-AA32-F906-389A-50409EC41EE3}"/>
              </a:ext>
            </a:extLst>
          </p:cNvPr>
          <p:cNvSpPr/>
          <p:nvPr/>
        </p:nvSpPr>
        <p:spPr>
          <a:xfrm>
            <a:off x="5121274" y="4005458"/>
            <a:ext cx="2052320" cy="975360"/>
          </a:xfrm>
          <a:prstGeom prst="roundRect">
            <a:avLst/>
          </a:prstGeom>
          <a:solidFill>
            <a:schemeClr val="accent5"/>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HY헤드라인M" panose="02030600000101010101" pitchFamily="18" charset="-127"/>
                <a:ea typeface="HY헤드라인M" panose="02030600000101010101" pitchFamily="18" charset="-127"/>
                <a:cs typeface="함초롬돋움" panose="020B0604000101010101" pitchFamily="50" charset="-127"/>
              </a:rPr>
              <a:t>Pre-trained </a:t>
            </a:r>
            <a:r>
              <a:rPr lang="en-US" altLang="ko-KR" dirty="0" err="1">
                <a:solidFill>
                  <a:schemeClr val="tx1"/>
                </a:solidFill>
                <a:latin typeface="HY헤드라인M" panose="02030600000101010101" pitchFamily="18" charset="-127"/>
                <a:ea typeface="HY헤드라인M" panose="02030600000101010101" pitchFamily="18" charset="-127"/>
                <a:cs typeface="함초롬돋움" panose="020B0604000101010101" pitchFamily="50" charset="-127"/>
              </a:rPr>
              <a:t>DistilBERT</a:t>
            </a:r>
            <a:endParaRPr lang="ko-KR" altLang="en-US" dirty="0">
              <a:solidFill>
                <a:schemeClr val="tx1"/>
              </a:solidFill>
              <a:latin typeface="HY헤드라인M" panose="02030600000101010101" pitchFamily="18" charset="-127"/>
              <a:ea typeface="HY헤드라인M" panose="02030600000101010101" pitchFamily="18" charset="-127"/>
              <a:cs typeface="함초롬돋움" panose="020B0604000101010101" pitchFamily="50" charset="-127"/>
            </a:endParaRPr>
          </a:p>
        </p:txBody>
      </p:sp>
      <p:sp>
        <p:nvSpPr>
          <p:cNvPr id="5" name="TextBox 4">
            <a:extLst>
              <a:ext uri="{FF2B5EF4-FFF2-40B4-BE49-F238E27FC236}">
                <a16:creationId xmlns:a16="http://schemas.microsoft.com/office/drawing/2014/main" id="{7A937623-FB9B-5BC8-0FB9-33B9E701A729}"/>
              </a:ext>
            </a:extLst>
          </p:cNvPr>
          <p:cNvSpPr txBox="1"/>
          <p:nvPr/>
        </p:nvSpPr>
        <p:spPr>
          <a:xfrm>
            <a:off x="3449954" y="4293083"/>
            <a:ext cx="2067560" cy="400110"/>
          </a:xfrm>
          <a:prstGeom prst="rect">
            <a:avLst/>
          </a:prstGeom>
          <a:noFill/>
        </p:spPr>
        <p:txBody>
          <a:bodyPr wrap="square" rtlCol="0">
            <a:spAutoFit/>
          </a:bodyPr>
          <a:lstStyle/>
          <a:p>
            <a:r>
              <a:rPr lang="en-US" altLang="ko-KR" sz="2000" dirty="0">
                <a:latin typeface="HY헤드라인M" panose="02030600000101010101" pitchFamily="18" charset="-127"/>
                <a:ea typeface="HY헤드라인M" panose="02030600000101010101" pitchFamily="18" charset="-127"/>
              </a:rPr>
              <a:t>Data</a:t>
            </a:r>
            <a:endParaRPr lang="ko-KR" altLang="en-US" sz="2000" dirty="0">
              <a:latin typeface="HY헤드라인M" panose="02030600000101010101" pitchFamily="18" charset="-127"/>
              <a:ea typeface="HY헤드라인M" panose="02030600000101010101" pitchFamily="18" charset="-127"/>
            </a:endParaRPr>
          </a:p>
        </p:txBody>
      </p:sp>
      <p:cxnSp>
        <p:nvCxnSpPr>
          <p:cNvPr id="9" name="직선 화살표 연결선 8">
            <a:extLst>
              <a:ext uri="{FF2B5EF4-FFF2-40B4-BE49-F238E27FC236}">
                <a16:creationId xmlns:a16="http://schemas.microsoft.com/office/drawing/2014/main" id="{1D4E1E0D-7B38-5036-B3DE-51CD6007DBC0}"/>
              </a:ext>
            </a:extLst>
          </p:cNvPr>
          <p:cNvCxnSpPr/>
          <p:nvPr/>
        </p:nvCxnSpPr>
        <p:spPr>
          <a:xfrm>
            <a:off x="4349114" y="4493138"/>
            <a:ext cx="528320" cy="0"/>
          </a:xfrm>
          <a:prstGeom prst="straightConnector1">
            <a:avLst/>
          </a:prstGeom>
          <a:ln w="38100">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0" name="직선 화살표 연결선 9">
            <a:extLst>
              <a:ext uri="{FF2B5EF4-FFF2-40B4-BE49-F238E27FC236}">
                <a16:creationId xmlns:a16="http://schemas.microsoft.com/office/drawing/2014/main" id="{DA64D2EF-6757-E822-C5DE-90738105265C}"/>
              </a:ext>
            </a:extLst>
          </p:cNvPr>
          <p:cNvCxnSpPr>
            <a:cxnSpLocks/>
          </p:cNvCxnSpPr>
          <p:nvPr/>
        </p:nvCxnSpPr>
        <p:spPr>
          <a:xfrm>
            <a:off x="7427594" y="4493138"/>
            <a:ext cx="528320" cy="0"/>
          </a:xfrm>
          <a:prstGeom prst="straightConnector1">
            <a:avLst/>
          </a:prstGeom>
          <a:ln w="38100">
            <a:solidFill>
              <a:schemeClr val="bg2">
                <a:lumMod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 name="직선 화살표 연결선 10">
            <a:extLst>
              <a:ext uri="{FF2B5EF4-FFF2-40B4-BE49-F238E27FC236}">
                <a16:creationId xmlns:a16="http://schemas.microsoft.com/office/drawing/2014/main" id="{B1787404-25A9-17DD-5D5F-2FC9A97E17B3}"/>
              </a:ext>
            </a:extLst>
          </p:cNvPr>
          <p:cNvCxnSpPr>
            <a:cxnSpLocks/>
          </p:cNvCxnSpPr>
          <p:nvPr/>
        </p:nvCxnSpPr>
        <p:spPr>
          <a:xfrm flipV="1">
            <a:off x="7945754" y="3914018"/>
            <a:ext cx="0" cy="589280"/>
          </a:xfrm>
          <a:prstGeom prst="straightConnector1">
            <a:avLst/>
          </a:prstGeom>
          <a:ln w="38100">
            <a:solidFill>
              <a:schemeClr val="bg2">
                <a:lumMod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9" name="직선 화살표 연결선 18">
            <a:extLst>
              <a:ext uri="{FF2B5EF4-FFF2-40B4-BE49-F238E27FC236}">
                <a16:creationId xmlns:a16="http://schemas.microsoft.com/office/drawing/2014/main" id="{F2BCD6E1-0B55-6C34-039D-130E462046F7}"/>
              </a:ext>
            </a:extLst>
          </p:cNvPr>
          <p:cNvCxnSpPr>
            <a:cxnSpLocks/>
          </p:cNvCxnSpPr>
          <p:nvPr/>
        </p:nvCxnSpPr>
        <p:spPr>
          <a:xfrm flipV="1">
            <a:off x="7945754" y="4408713"/>
            <a:ext cx="0" cy="589280"/>
          </a:xfrm>
          <a:prstGeom prst="straightConnector1">
            <a:avLst/>
          </a:prstGeom>
          <a:ln w="38100">
            <a:solidFill>
              <a:schemeClr val="bg2">
                <a:lumMod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0" name="직선 화살표 연결선 19">
            <a:extLst>
              <a:ext uri="{FF2B5EF4-FFF2-40B4-BE49-F238E27FC236}">
                <a16:creationId xmlns:a16="http://schemas.microsoft.com/office/drawing/2014/main" id="{85141C56-D942-85FF-791A-47D283936A1A}"/>
              </a:ext>
            </a:extLst>
          </p:cNvPr>
          <p:cNvCxnSpPr/>
          <p:nvPr/>
        </p:nvCxnSpPr>
        <p:spPr>
          <a:xfrm>
            <a:off x="7935594" y="3934338"/>
            <a:ext cx="528320" cy="0"/>
          </a:xfrm>
          <a:prstGeom prst="straightConnector1">
            <a:avLst/>
          </a:prstGeom>
          <a:ln w="38100">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1" name="직선 화살표 연결선 20">
            <a:extLst>
              <a:ext uri="{FF2B5EF4-FFF2-40B4-BE49-F238E27FC236}">
                <a16:creationId xmlns:a16="http://schemas.microsoft.com/office/drawing/2014/main" id="{5102DDFE-B5CA-15B7-10EF-E5CA5F2A1DB8}"/>
              </a:ext>
            </a:extLst>
          </p:cNvPr>
          <p:cNvCxnSpPr/>
          <p:nvPr/>
        </p:nvCxnSpPr>
        <p:spPr>
          <a:xfrm>
            <a:off x="7925434" y="4980818"/>
            <a:ext cx="528320" cy="0"/>
          </a:xfrm>
          <a:prstGeom prst="straightConnector1">
            <a:avLst/>
          </a:prstGeom>
          <a:ln w="38100">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49EB40B2-E030-6AD4-9437-DC6AF72C1AC1}"/>
              </a:ext>
            </a:extLst>
          </p:cNvPr>
          <p:cNvSpPr txBox="1"/>
          <p:nvPr/>
        </p:nvSpPr>
        <p:spPr>
          <a:xfrm>
            <a:off x="8684895" y="3713963"/>
            <a:ext cx="2067560" cy="400110"/>
          </a:xfrm>
          <a:prstGeom prst="rect">
            <a:avLst/>
          </a:prstGeom>
          <a:noFill/>
        </p:spPr>
        <p:txBody>
          <a:bodyPr wrap="square" rtlCol="0">
            <a:spAutoFit/>
          </a:bodyPr>
          <a:lstStyle/>
          <a:p>
            <a:r>
              <a:rPr lang="en-US" altLang="ko-KR" sz="2000" dirty="0">
                <a:latin typeface="HY헤드라인M" panose="02030600000101010101" pitchFamily="18" charset="-127"/>
                <a:ea typeface="HY헤드라인M" panose="02030600000101010101" pitchFamily="18" charset="-127"/>
              </a:rPr>
              <a:t>Start</a:t>
            </a:r>
            <a:endParaRPr lang="ko-KR" altLang="en-US" sz="2000" dirty="0">
              <a:latin typeface="HY헤드라인M" panose="02030600000101010101" pitchFamily="18" charset="-127"/>
              <a:ea typeface="HY헤드라인M" panose="02030600000101010101" pitchFamily="18" charset="-127"/>
            </a:endParaRPr>
          </a:p>
        </p:txBody>
      </p:sp>
      <p:sp>
        <p:nvSpPr>
          <p:cNvPr id="23" name="TextBox 22">
            <a:extLst>
              <a:ext uri="{FF2B5EF4-FFF2-40B4-BE49-F238E27FC236}">
                <a16:creationId xmlns:a16="http://schemas.microsoft.com/office/drawing/2014/main" id="{81144F1C-BC49-4D4F-F130-EA845F36F5B2}"/>
              </a:ext>
            </a:extLst>
          </p:cNvPr>
          <p:cNvSpPr txBox="1"/>
          <p:nvPr/>
        </p:nvSpPr>
        <p:spPr>
          <a:xfrm>
            <a:off x="8684895" y="4735655"/>
            <a:ext cx="2067560" cy="400110"/>
          </a:xfrm>
          <a:prstGeom prst="rect">
            <a:avLst/>
          </a:prstGeom>
          <a:noFill/>
        </p:spPr>
        <p:txBody>
          <a:bodyPr wrap="square" rtlCol="0">
            <a:spAutoFit/>
          </a:bodyPr>
          <a:lstStyle/>
          <a:p>
            <a:r>
              <a:rPr lang="en-US" altLang="ko-KR" sz="2000" dirty="0">
                <a:latin typeface="HY헤드라인M" panose="02030600000101010101" pitchFamily="18" charset="-127"/>
                <a:ea typeface="HY헤드라인M" panose="02030600000101010101" pitchFamily="18" charset="-127"/>
              </a:rPr>
              <a:t>End</a:t>
            </a:r>
            <a:endParaRPr lang="ko-KR" altLang="en-US" sz="2000" dirty="0">
              <a:latin typeface="HY헤드라인M" panose="02030600000101010101" pitchFamily="18" charset="-127"/>
              <a:ea typeface="HY헤드라인M" panose="02030600000101010101" pitchFamily="18" charset="-127"/>
            </a:endParaRPr>
          </a:p>
        </p:txBody>
      </p:sp>
      <p:pic>
        <p:nvPicPr>
          <p:cNvPr id="1028" name="Picture 4" descr="더하기 기호 - 무료 ui개 아이콘">
            <a:extLst>
              <a:ext uri="{FF2B5EF4-FFF2-40B4-BE49-F238E27FC236}">
                <a16:creationId xmlns:a16="http://schemas.microsoft.com/office/drawing/2014/main" id="{E5305A7B-32C6-9F96-08F4-99126D72D6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7444" y="5489147"/>
            <a:ext cx="572770" cy="572770"/>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1656EA7B-3817-45F1-36B2-4B040A3FC6B4}"/>
              </a:ext>
            </a:extLst>
          </p:cNvPr>
          <p:cNvSpPr txBox="1"/>
          <p:nvPr/>
        </p:nvSpPr>
        <p:spPr>
          <a:xfrm>
            <a:off x="3084194" y="6043104"/>
            <a:ext cx="2067560" cy="400110"/>
          </a:xfrm>
          <a:prstGeom prst="rect">
            <a:avLst/>
          </a:prstGeom>
          <a:noFill/>
        </p:spPr>
        <p:txBody>
          <a:bodyPr wrap="square" rtlCol="0">
            <a:spAutoFit/>
          </a:bodyPr>
          <a:lstStyle/>
          <a:p>
            <a:r>
              <a:rPr lang="en-US" altLang="ko-KR" sz="2000" dirty="0">
                <a:latin typeface="HY헤드라인M" panose="02030600000101010101" pitchFamily="18" charset="-127"/>
                <a:ea typeface="HY헤드라인M" panose="02030600000101010101" pitchFamily="18" charset="-127"/>
              </a:rPr>
              <a:t>Augmentation</a:t>
            </a:r>
            <a:endParaRPr lang="ko-KR" altLang="en-US" sz="2000" dirty="0">
              <a:latin typeface="HY헤드라인M" panose="02030600000101010101" pitchFamily="18" charset="-127"/>
              <a:ea typeface="HY헤드라인M" panose="02030600000101010101" pitchFamily="18" charset="-127"/>
            </a:endParaRPr>
          </a:p>
        </p:txBody>
      </p:sp>
      <p:cxnSp>
        <p:nvCxnSpPr>
          <p:cNvPr id="27" name="직선 연결선 26">
            <a:extLst>
              <a:ext uri="{FF2B5EF4-FFF2-40B4-BE49-F238E27FC236}">
                <a16:creationId xmlns:a16="http://schemas.microsoft.com/office/drawing/2014/main" id="{BF9FC32D-AA05-C023-3AAC-09F499B49E63}"/>
              </a:ext>
            </a:extLst>
          </p:cNvPr>
          <p:cNvCxnSpPr>
            <a:cxnSpLocks/>
          </p:cNvCxnSpPr>
          <p:nvPr/>
        </p:nvCxnSpPr>
        <p:spPr>
          <a:xfrm>
            <a:off x="1488440" y="5369744"/>
            <a:ext cx="9885680" cy="0"/>
          </a:xfrm>
          <a:prstGeom prst="line">
            <a:avLst/>
          </a:prstGeom>
          <a:ln w="1905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16A817A-1B3C-09E6-8082-B3665918B6E7}"/>
              </a:ext>
            </a:extLst>
          </p:cNvPr>
          <p:cNvSpPr txBox="1"/>
          <p:nvPr/>
        </p:nvSpPr>
        <p:spPr>
          <a:xfrm>
            <a:off x="1488440" y="4307412"/>
            <a:ext cx="2067560" cy="400110"/>
          </a:xfrm>
          <a:prstGeom prst="rect">
            <a:avLst/>
          </a:prstGeom>
          <a:noFill/>
        </p:spPr>
        <p:txBody>
          <a:bodyPr wrap="square" rtlCol="0">
            <a:spAutoFit/>
          </a:bodyPr>
          <a:lstStyle/>
          <a:p>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&lt;Base&gt;</a:t>
            </a:r>
            <a:endParaRPr lang="ko-KR" altLang="en-US" sz="20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30" name="TextBox 29">
            <a:extLst>
              <a:ext uri="{FF2B5EF4-FFF2-40B4-BE49-F238E27FC236}">
                <a16:creationId xmlns:a16="http://schemas.microsoft.com/office/drawing/2014/main" id="{4AF11999-5C3A-8F74-D842-49F45AB6259E}"/>
              </a:ext>
            </a:extLst>
          </p:cNvPr>
          <p:cNvSpPr txBox="1"/>
          <p:nvPr/>
        </p:nvSpPr>
        <p:spPr>
          <a:xfrm>
            <a:off x="1145539" y="5646186"/>
            <a:ext cx="2067560" cy="400110"/>
          </a:xfrm>
          <a:prstGeom prst="rect">
            <a:avLst/>
          </a:prstGeom>
          <a:noFill/>
        </p:spPr>
        <p:txBody>
          <a:bodyPr wrap="square" rtlCol="0">
            <a:spAutoFit/>
          </a:bodyPr>
          <a:lstStyle/>
          <a:p>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&lt;Add method&gt;</a:t>
            </a:r>
            <a:endParaRPr lang="ko-KR" altLang="en-US" sz="20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pic>
        <p:nvPicPr>
          <p:cNvPr id="4" name="Picture 4" descr="더하기 기호 - 무료 ui개 아이콘">
            <a:extLst>
              <a:ext uri="{FF2B5EF4-FFF2-40B4-BE49-F238E27FC236}">
                <a16:creationId xmlns:a16="http://schemas.microsoft.com/office/drawing/2014/main" id="{84888FC3-D3A5-3C31-0742-7EE8CB5E50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9812" y="5507960"/>
            <a:ext cx="572770" cy="57277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3881F97-43E7-638F-BD28-BACB9F44C23C}"/>
              </a:ext>
            </a:extLst>
          </p:cNvPr>
          <p:cNvSpPr txBox="1"/>
          <p:nvPr/>
        </p:nvSpPr>
        <p:spPr>
          <a:xfrm>
            <a:off x="5341622" y="6061917"/>
            <a:ext cx="2242821" cy="400110"/>
          </a:xfrm>
          <a:prstGeom prst="rect">
            <a:avLst/>
          </a:prstGeom>
          <a:noFill/>
        </p:spPr>
        <p:txBody>
          <a:bodyPr wrap="square" rtlCol="0">
            <a:spAutoFit/>
          </a:bodyPr>
          <a:lstStyle/>
          <a:p>
            <a:r>
              <a:rPr lang="en-US" altLang="ko-KR" sz="2000" dirty="0">
                <a:latin typeface="HY헤드라인M" panose="02030600000101010101" pitchFamily="18" charset="-127"/>
                <a:ea typeface="HY헤드라인M" panose="02030600000101010101" pitchFamily="18" charset="-127"/>
              </a:rPr>
              <a:t>Hyperparameter</a:t>
            </a:r>
            <a:endParaRPr lang="ko-KR" altLang="en-US" sz="2000" dirty="0">
              <a:latin typeface="HY헤드라인M" panose="02030600000101010101" pitchFamily="18" charset="-127"/>
              <a:ea typeface="HY헤드라인M" panose="02030600000101010101" pitchFamily="18" charset="-127"/>
            </a:endParaRPr>
          </a:p>
        </p:txBody>
      </p:sp>
      <p:pic>
        <p:nvPicPr>
          <p:cNvPr id="12" name="Picture 4" descr="더하기 기호 - 무료 ui개 아이콘">
            <a:extLst>
              <a:ext uri="{FF2B5EF4-FFF2-40B4-BE49-F238E27FC236}">
                <a16:creationId xmlns:a16="http://schemas.microsoft.com/office/drawing/2014/main" id="{85BABC5B-ABA3-6243-190D-B12966C559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1357" y="5500620"/>
            <a:ext cx="572770" cy="57277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89F3D972-190B-7D1F-2F09-651F183B8041}"/>
              </a:ext>
            </a:extLst>
          </p:cNvPr>
          <p:cNvSpPr txBox="1"/>
          <p:nvPr/>
        </p:nvSpPr>
        <p:spPr>
          <a:xfrm>
            <a:off x="8055613" y="6043104"/>
            <a:ext cx="2067560" cy="400110"/>
          </a:xfrm>
          <a:prstGeom prst="rect">
            <a:avLst/>
          </a:prstGeom>
          <a:noFill/>
        </p:spPr>
        <p:txBody>
          <a:bodyPr wrap="square" rtlCol="0">
            <a:spAutoFit/>
          </a:bodyPr>
          <a:lstStyle/>
          <a:p>
            <a:r>
              <a:rPr lang="en-US" altLang="ko-KR" sz="2000" dirty="0">
                <a:latin typeface="HY헤드라인M" panose="02030600000101010101" pitchFamily="18" charset="-127"/>
                <a:ea typeface="HY헤드라인M" panose="02030600000101010101" pitchFamily="18" charset="-127"/>
              </a:rPr>
              <a:t>Training</a:t>
            </a:r>
            <a:endParaRPr lang="ko-KR" altLang="en-US" sz="2000" dirty="0">
              <a:latin typeface="HY헤드라인M" panose="02030600000101010101" pitchFamily="18" charset="-127"/>
              <a:ea typeface="HY헤드라인M" panose="02030600000101010101" pitchFamily="18" charset="-127"/>
            </a:endParaRPr>
          </a:p>
        </p:txBody>
      </p:sp>
    </p:spTree>
    <p:extLst>
      <p:ext uri="{BB962C8B-B14F-4D97-AF65-F5344CB8AC3E}">
        <p14:creationId xmlns:p14="http://schemas.microsoft.com/office/powerpoint/2010/main" val="1991801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8" name="제목 1">
            <a:extLst>
              <a:ext uri="{FF2B5EF4-FFF2-40B4-BE49-F238E27FC236}">
                <a16:creationId xmlns:a16="http://schemas.microsoft.com/office/drawing/2014/main" id="{CD9379DB-D313-7C86-FD5C-18AF0D3765E1}"/>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Proposed method</a:t>
            </a:r>
            <a:endParaRPr lang="ko-KR" altLang="en-US" sz="3200" dirty="0">
              <a:latin typeface="HY헤드라인M" panose="02030600000101010101" pitchFamily="18" charset="-127"/>
              <a:ea typeface="HY헤드라인M" panose="02030600000101010101" pitchFamily="18" charset="-127"/>
            </a:endParaRPr>
          </a:p>
        </p:txBody>
      </p:sp>
      <p:sp>
        <p:nvSpPr>
          <p:cNvPr id="2" name="TextBox 1">
            <a:extLst>
              <a:ext uri="{FF2B5EF4-FFF2-40B4-BE49-F238E27FC236}">
                <a16:creationId xmlns:a16="http://schemas.microsoft.com/office/drawing/2014/main" id="{BF810F6D-E2B5-C6AA-3932-8B529FF0D05D}"/>
              </a:ext>
            </a:extLst>
          </p:cNvPr>
          <p:cNvSpPr txBox="1"/>
          <p:nvPr/>
        </p:nvSpPr>
        <p:spPr>
          <a:xfrm>
            <a:off x="817880" y="1524000"/>
            <a:ext cx="10556240" cy="1681166"/>
          </a:xfrm>
          <a:prstGeom prst="rect">
            <a:avLst/>
          </a:prstGeom>
          <a:noFill/>
        </p:spPr>
        <p:txBody>
          <a:bodyPr wrap="square" rtlCol="0">
            <a:spAutoFit/>
          </a:bodyPr>
          <a:lstStyle/>
          <a:p>
            <a:pPr marL="457200" indent="-457200">
              <a:lnSpc>
                <a:spcPct val="150000"/>
              </a:lnSpc>
              <a:buAutoNum type="arabicPeriod"/>
            </a:pPr>
            <a:r>
              <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rPr>
              <a:t>Data augmentation</a:t>
            </a:r>
          </a:p>
          <a:p>
            <a:pPr marL="914400" lvl="1" indent="-457200">
              <a:lnSpc>
                <a:spcPct val="150000"/>
              </a:lnSpc>
              <a:buFont typeface="Arial" panose="020B0604020202020204" pitchFamily="34" charset="0"/>
              <a:buChar char="•"/>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EDA(Easy data augmentation)</a:t>
            </a:r>
          </a:p>
          <a:p>
            <a:pPr lvl="2">
              <a:lnSpc>
                <a:spcPct val="150000"/>
              </a:lnSpc>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		</a:t>
            </a:r>
          </a:p>
        </p:txBody>
      </p:sp>
      <p:pic>
        <p:nvPicPr>
          <p:cNvPr id="5" name="그림 4">
            <a:extLst>
              <a:ext uri="{FF2B5EF4-FFF2-40B4-BE49-F238E27FC236}">
                <a16:creationId xmlns:a16="http://schemas.microsoft.com/office/drawing/2014/main" id="{69C49751-F6CD-807F-9279-08C62A4FC6FB}"/>
              </a:ext>
            </a:extLst>
          </p:cNvPr>
          <p:cNvPicPr>
            <a:picLocks noChangeAspect="1"/>
          </p:cNvPicPr>
          <p:nvPr/>
        </p:nvPicPr>
        <p:blipFill>
          <a:blip r:embed="rId2"/>
          <a:stretch>
            <a:fillRect/>
          </a:stretch>
        </p:blipFill>
        <p:spPr>
          <a:xfrm>
            <a:off x="1722120" y="2880360"/>
            <a:ext cx="8534400" cy="3105150"/>
          </a:xfrm>
          <a:prstGeom prst="rect">
            <a:avLst/>
          </a:prstGeom>
        </p:spPr>
      </p:pic>
      <p:pic>
        <p:nvPicPr>
          <p:cNvPr id="10" name="그림 9">
            <a:extLst>
              <a:ext uri="{FF2B5EF4-FFF2-40B4-BE49-F238E27FC236}">
                <a16:creationId xmlns:a16="http://schemas.microsoft.com/office/drawing/2014/main" id="{82546CDB-D03E-DA8C-9CBA-4691D2260FC9}"/>
              </a:ext>
            </a:extLst>
          </p:cNvPr>
          <p:cNvPicPr>
            <a:picLocks noChangeAspect="1"/>
          </p:cNvPicPr>
          <p:nvPr/>
        </p:nvPicPr>
        <p:blipFill>
          <a:blip r:embed="rId3"/>
          <a:stretch>
            <a:fillRect/>
          </a:stretch>
        </p:blipFill>
        <p:spPr>
          <a:xfrm>
            <a:off x="8046720" y="1601153"/>
            <a:ext cx="3779161" cy="3732848"/>
          </a:xfrm>
          <a:prstGeom prst="rect">
            <a:avLst/>
          </a:prstGeom>
          <a:ln>
            <a:solidFill>
              <a:schemeClr val="tx1"/>
            </a:solidFill>
          </a:ln>
        </p:spPr>
      </p:pic>
    </p:spTree>
    <p:extLst>
      <p:ext uri="{BB962C8B-B14F-4D97-AF65-F5344CB8AC3E}">
        <p14:creationId xmlns:p14="http://schemas.microsoft.com/office/powerpoint/2010/main" val="3609829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8" name="제목 1">
            <a:extLst>
              <a:ext uri="{FF2B5EF4-FFF2-40B4-BE49-F238E27FC236}">
                <a16:creationId xmlns:a16="http://schemas.microsoft.com/office/drawing/2014/main" id="{CD9379DB-D313-7C86-FD5C-18AF0D3765E1}"/>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Proposed method</a:t>
            </a:r>
            <a:endParaRPr lang="ko-KR" altLang="en-US" sz="3200" dirty="0">
              <a:latin typeface="HY헤드라인M" panose="02030600000101010101" pitchFamily="18" charset="-127"/>
              <a:ea typeface="HY헤드라인M" panose="02030600000101010101" pitchFamily="18" charset="-127"/>
            </a:endParaRPr>
          </a:p>
        </p:txBody>
      </p:sp>
      <p:sp>
        <p:nvSpPr>
          <p:cNvPr id="2" name="TextBox 1">
            <a:extLst>
              <a:ext uri="{FF2B5EF4-FFF2-40B4-BE49-F238E27FC236}">
                <a16:creationId xmlns:a16="http://schemas.microsoft.com/office/drawing/2014/main" id="{BF810F6D-E2B5-C6AA-3932-8B529FF0D05D}"/>
              </a:ext>
            </a:extLst>
          </p:cNvPr>
          <p:cNvSpPr txBox="1"/>
          <p:nvPr/>
        </p:nvSpPr>
        <p:spPr>
          <a:xfrm>
            <a:off x="817880" y="1524000"/>
            <a:ext cx="10556240" cy="112716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rPr>
              <a:t>EDA</a:t>
            </a:r>
          </a:p>
          <a:p>
            <a:pPr marL="800100" lvl="1" indent="-342900">
              <a:lnSpc>
                <a:spcPct val="150000"/>
              </a:lnSpc>
              <a:buFont typeface="Arial" panose="020B0604020202020204" pitchFamily="34" charset="0"/>
              <a:buChar char="•"/>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Augmentation for all train datasets</a:t>
            </a:r>
          </a:p>
        </p:txBody>
      </p:sp>
      <p:pic>
        <p:nvPicPr>
          <p:cNvPr id="5" name="그림 4">
            <a:extLst>
              <a:ext uri="{FF2B5EF4-FFF2-40B4-BE49-F238E27FC236}">
                <a16:creationId xmlns:a16="http://schemas.microsoft.com/office/drawing/2014/main" id="{69C49751-F6CD-807F-9279-08C62A4FC6FB}"/>
              </a:ext>
            </a:extLst>
          </p:cNvPr>
          <p:cNvPicPr>
            <a:picLocks noChangeAspect="1"/>
          </p:cNvPicPr>
          <p:nvPr/>
        </p:nvPicPr>
        <p:blipFill>
          <a:blip r:embed="rId2"/>
          <a:stretch>
            <a:fillRect/>
          </a:stretch>
        </p:blipFill>
        <p:spPr>
          <a:xfrm>
            <a:off x="6644640" y="156084"/>
            <a:ext cx="5420360" cy="1972140"/>
          </a:xfrm>
          <a:prstGeom prst="rect">
            <a:avLst/>
          </a:prstGeom>
        </p:spPr>
      </p:pic>
      <p:sp>
        <p:nvSpPr>
          <p:cNvPr id="9" name="TextBox 8">
            <a:extLst>
              <a:ext uri="{FF2B5EF4-FFF2-40B4-BE49-F238E27FC236}">
                <a16:creationId xmlns:a16="http://schemas.microsoft.com/office/drawing/2014/main" id="{AE0F7475-606C-7CC2-13A6-1C232EA5AB55}"/>
              </a:ext>
            </a:extLst>
          </p:cNvPr>
          <p:cNvSpPr txBox="1"/>
          <p:nvPr/>
        </p:nvSpPr>
        <p:spPr>
          <a:xfrm>
            <a:off x="1198880" y="5462118"/>
            <a:ext cx="9794240"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ko-KR" b="0" i="0" dirty="0">
                <a:solidFill>
                  <a:srgbClr val="1D1C1D"/>
                </a:solidFill>
                <a:effectLst/>
                <a:latin typeface="NotoSansKR"/>
              </a:rPr>
              <a:t>The university is the major seat of the Congregation Holy (albeit official headquarters, which are in Rome). Its main Moreau Seminary, is located on the campus across St. Joseph lake from the Building.</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13" name="TextBox 12">
            <a:extLst>
              <a:ext uri="{FF2B5EF4-FFF2-40B4-BE49-F238E27FC236}">
                <a16:creationId xmlns:a16="http://schemas.microsoft.com/office/drawing/2014/main" id="{F382DDDD-7C44-EC66-F002-44BF5C666239}"/>
              </a:ext>
            </a:extLst>
          </p:cNvPr>
          <p:cNvSpPr txBox="1"/>
          <p:nvPr/>
        </p:nvSpPr>
        <p:spPr>
          <a:xfrm>
            <a:off x="1267460" y="3001090"/>
            <a:ext cx="9794240"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ko-KR" b="0" i="0" dirty="0">
                <a:solidFill>
                  <a:srgbClr val="1D1C1D"/>
                </a:solidFill>
                <a:effectLst/>
                <a:latin typeface="NotoSansKR"/>
              </a:rPr>
              <a:t>The university is the major seat of the Congregation of Holy Cross (albeit not its official headquarters, which are in Rome). Its main seminary, Moreau Seminary, is located on the campus across St. Joseph lake from the Main Building.</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14" name="직사각형 13">
            <a:extLst>
              <a:ext uri="{FF2B5EF4-FFF2-40B4-BE49-F238E27FC236}">
                <a16:creationId xmlns:a16="http://schemas.microsoft.com/office/drawing/2014/main" id="{4EC720F8-6678-A3F7-5D8C-77EE59AAFADB}"/>
              </a:ext>
            </a:extLst>
          </p:cNvPr>
          <p:cNvSpPr/>
          <p:nvPr/>
        </p:nvSpPr>
        <p:spPr>
          <a:xfrm>
            <a:off x="6223000" y="2978455"/>
            <a:ext cx="233680" cy="390103"/>
          </a:xfrm>
          <a:prstGeom prst="rect">
            <a:avLst/>
          </a:prstGeom>
          <a:solidFill>
            <a:schemeClr val="accent4">
              <a:lumMod val="40000"/>
              <a:lumOff val="60000"/>
              <a:alpha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16" name="직선 화살표 연결선 15">
            <a:extLst>
              <a:ext uri="{FF2B5EF4-FFF2-40B4-BE49-F238E27FC236}">
                <a16:creationId xmlns:a16="http://schemas.microsoft.com/office/drawing/2014/main" id="{24C0048D-6C18-12C2-EDB0-48D877CA16D0}"/>
              </a:ext>
            </a:extLst>
          </p:cNvPr>
          <p:cNvCxnSpPr>
            <a:cxnSpLocks/>
          </p:cNvCxnSpPr>
          <p:nvPr/>
        </p:nvCxnSpPr>
        <p:spPr>
          <a:xfrm flipH="1">
            <a:off x="3670300" y="3691735"/>
            <a:ext cx="1659890" cy="208717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0" name="화살표: 아래쪽 19">
            <a:extLst>
              <a:ext uri="{FF2B5EF4-FFF2-40B4-BE49-F238E27FC236}">
                <a16:creationId xmlns:a16="http://schemas.microsoft.com/office/drawing/2014/main" id="{FF339FD0-3642-7B6A-EE6B-A1F6E588509F}"/>
              </a:ext>
            </a:extLst>
          </p:cNvPr>
          <p:cNvSpPr/>
          <p:nvPr/>
        </p:nvSpPr>
        <p:spPr>
          <a:xfrm>
            <a:off x="5852160" y="4385373"/>
            <a:ext cx="487680" cy="765321"/>
          </a:xfrm>
          <a:prstGeom prst="downArrow">
            <a:avLst/>
          </a:prstGeom>
          <a:solidFill>
            <a:schemeClr val="accent6">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F88C3713-47EE-FDC6-3A30-1773F2E00D03}"/>
              </a:ext>
            </a:extLst>
          </p:cNvPr>
          <p:cNvSpPr txBox="1"/>
          <p:nvPr/>
        </p:nvSpPr>
        <p:spPr>
          <a:xfrm>
            <a:off x="5107940" y="4446759"/>
            <a:ext cx="1082040" cy="493020"/>
          </a:xfrm>
          <a:prstGeom prst="rect">
            <a:avLst/>
          </a:prstGeom>
          <a:noFill/>
        </p:spPr>
        <p:txBody>
          <a:bodyPr wrap="square" rtlCol="0">
            <a:spAutoFit/>
          </a:bodyPr>
          <a:lstStyle/>
          <a:p>
            <a:pPr>
              <a:lnSpc>
                <a:spcPct val="150000"/>
              </a:lnSpc>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EDA</a:t>
            </a:r>
          </a:p>
        </p:txBody>
      </p:sp>
      <p:sp>
        <p:nvSpPr>
          <p:cNvPr id="23" name="TextBox 22">
            <a:extLst>
              <a:ext uri="{FF2B5EF4-FFF2-40B4-BE49-F238E27FC236}">
                <a16:creationId xmlns:a16="http://schemas.microsoft.com/office/drawing/2014/main" id="{EFAD458D-E4B5-3480-40B3-231546FC8C9B}"/>
              </a:ext>
            </a:extLst>
          </p:cNvPr>
          <p:cNvSpPr txBox="1"/>
          <p:nvPr/>
        </p:nvSpPr>
        <p:spPr>
          <a:xfrm>
            <a:off x="1198880" y="4070237"/>
            <a:ext cx="6096000" cy="369332"/>
          </a:xfrm>
          <a:prstGeom prst="rect">
            <a:avLst/>
          </a:prstGeom>
          <a:noFill/>
        </p:spPr>
        <p:txBody>
          <a:bodyPr wrap="square">
            <a:spAutoFit/>
          </a:bodyPr>
          <a:lstStyle/>
          <a:p>
            <a:r>
              <a:rPr lang="en-US" altLang="ko-KR" b="0" i="0" dirty="0" err="1">
                <a:solidFill>
                  <a:srgbClr val="1D1C1D"/>
                </a:solidFill>
                <a:effectLst/>
                <a:latin typeface="함초롬돋움" panose="020B0604000101010101" pitchFamily="50" charset="-127"/>
                <a:ea typeface="함초롬돋움" panose="020B0604000101010101" pitchFamily="50" charset="-127"/>
                <a:cs typeface="함초롬돋움" panose="020B0604000101010101" pitchFamily="50" charset="-127"/>
              </a:rPr>
              <a:t>answer_start</a:t>
            </a:r>
            <a:r>
              <a:rPr lang="en-US" altLang="ko-KR" b="0" i="0" dirty="0">
                <a:solidFill>
                  <a:srgbClr val="1D1C1D"/>
                </a:solidFill>
                <a:effectLst/>
                <a:latin typeface="함초롬돋움" panose="020B0604000101010101" pitchFamily="50" charset="-127"/>
                <a:ea typeface="함초롬돋움" panose="020B0604000101010101" pitchFamily="50" charset="-127"/>
                <a:cs typeface="함초롬돋움" panose="020B0604000101010101" pitchFamily="50" charset="-127"/>
              </a:rPr>
              <a:t>: 675</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24" name="TextBox 23">
            <a:extLst>
              <a:ext uri="{FF2B5EF4-FFF2-40B4-BE49-F238E27FC236}">
                <a16:creationId xmlns:a16="http://schemas.microsoft.com/office/drawing/2014/main" id="{1456FCC4-C1A9-88C7-B753-71E73EB158D6}"/>
              </a:ext>
            </a:extLst>
          </p:cNvPr>
          <p:cNvSpPr txBox="1"/>
          <p:nvPr/>
        </p:nvSpPr>
        <p:spPr>
          <a:xfrm>
            <a:off x="1198880" y="6277361"/>
            <a:ext cx="6096000" cy="369332"/>
          </a:xfrm>
          <a:prstGeom prst="rect">
            <a:avLst/>
          </a:prstGeom>
          <a:noFill/>
        </p:spPr>
        <p:txBody>
          <a:bodyPr wrap="square">
            <a:spAutoFit/>
          </a:bodyPr>
          <a:lstStyle/>
          <a:p>
            <a:r>
              <a:rPr lang="en-US" altLang="ko-KR" b="0" i="0" dirty="0" err="1">
                <a:solidFill>
                  <a:srgbClr val="1D1C1D"/>
                </a:solidFill>
                <a:effectLst/>
                <a:latin typeface="함초롬돋움" panose="020B0604000101010101" pitchFamily="50" charset="-127"/>
                <a:ea typeface="함초롬돋움" panose="020B0604000101010101" pitchFamily="50" charset="-127"/>
                <a:cs typeface="함초롬돋움" panose="020B0604000101010101" pitchFamily="50" charset="-127"/>
              </a:rPr>
              <a:t>answer_start</a:t>
            </a:r>
            <a:r>
              <a:rPr lang="en-US" altLang="ko-KR" b="0" i="0" dirty="0">
                <a:solidFill>
                  <a:srgbClr val="1D1C1D"/>
                </a:solidFill>
                <a:effectLst/>
                <a:latin typeface="함초롬돋움" panose="020B0604000101010101" pitchFamily="50" charset="-127"/>
                <a:ea typeface="함초롬돋움" panose="020B0604000101010101" pitchFamily="50" charset="-127"/>
                <a:cs typeface="함초롬돋움" panose="020B0604000101010101" pitchFamily="50" charset="-127"/>
              </a:rPr>
              <a:t>: 606</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3" name="직사각형 2">
            <a:extLst>
              <a:ext uri="{FF2B5EF4-FFF2-40B4-BE49-F238E27FC236}">
                <a16:creationId xmlns:a16="http://schemas.microsoft.com/office/drawing/2014/main" id="{AC0FB9DB-7B59-0B9A-87D5-C0CA14FFE28A}"/>
              </a:ext>
            </a:extLst>
          </p:cNvPr>
          <p:cNvSpPr/>
          <p:nvPr/>
        </p:nvSpPr>
        <p:spPr>
          <a:xfrm>
            <a:off x="6903720" y="3001090"/>
            <a:ext cx="553720" cy="356143"/>
          </a:xfrm>
          <a:prstGeom prst="rect">
            <a:avLst/>
          </a:prstGeom>
          <a:solidFill>
            <a:schemeClr val="accent4">
              <a:lumMod val="40000"/>
              <a:lumOff val="60000"/>
              <a:alpha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직사각형 3">
            <a:extLst>
              <a:ext uri="{FF2B5EF4-FFF2-40B4-BE49-F238E27FC236}">
                <a16:creationId xmlns:a16="http://schemas.microsoft.com/office/drawing/2014/main" id="{7BB5842E-F0C5-59FC-69FB-EC0192DA1725}"/>
              </a:ext>
            </a:extLst>
          </p:cNvPr>
          <p:cNvSpPr/>
          <p:nvPr/>
        </p:nvSpPr>
        <p:spPr>
          <a:xfrm>
            <a:off x="8082280" y="3041064"/>
            <a:ext cx="665480" cy="316169"/>
          </a:xfrm>
          <a:prstGeom prst="rect">
            <a:avLst/>
          </a:prstGeom>
          <a:solidFill>
            <a:schemeClr val="accent4">
              <a:lumMod val="40000"/>
              <a:lumOff val="60000"/>
              <a:alpha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직사각형 5">
            <a:extLst>
              <a:ext uri="{FF2B5EF4-FFF2-40B4-BE49-F238E27FC236}">
                <a16:creationId xmlns:a16="http://schemas.microsoft.com/office/drawing/2014/main" id="{F127B794-8A18-BE88-BD1D-D4C85D04A538}"/>
              </a:ext>
            </a:extLst>
          </p:cNvPr>
          <p:cNvSpPr/>
          <p:nvPr/>
        </p:nvSpPr>
        <p:spPr>
          <a:xfrm>
            <a:off x="4996180" y="3333921"/>
            <a:ext cx="1648460" cy="357814"/>
          </a:xfrm>
          <a:prstGeom prst="rect">
            <a:avLst/>
          </a:prstGeom>
          <a:solidFill>
            <a:schemeClr val="accent4">
              <a:lumMod val="40000"/>
              <a:lumOff val="60000"/>
              <a:alpha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15" name="직선 화살표 연결선 14">
            <a:extLst>
              <a:ext uri="{FF2B5EF4-FFF2-40B4-BE49-F238E27FC236}">
                <a16:creationId xmlns:a16="http://schemas.microsoft.com/office/drawing/2014/main" id="{D3F7F586-B185-3821-460E-4FDD37281879}"/>
              </a:ext>
            </a:extLst>
          </p:cNvPr>
          <p:cNvCxnSpPr>
            <a:cxnSpLocks/>
          </p:cNvCxnSpPr>
          <p:nvPr/>
        </p:nvCxnSpPr>
        <p:spPr>
          <a:xfrm flipH="1">
            <a:off x="4371340" y="3357233"/>
            <a:ext cx="357505" cy="2982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8" name="직사각형 27">
            <a:extLst>
              <a:ext uri="{FF2B5EF4-FFF2-40B4-BE49-F238E27FC236}">
                <a16:creationId xmlns:a16="http://schemas.microsoft.com/office/drawing/2014/main" id="{1DCC30C1-D619-80F4-7919-DCEE63B159BF}"/>
              </a:ext>
            </a:extLst>
          </p:cNvPr>
          <p:cNvSpPr/>
          <p:nvPr/>
        </p:nvSpPr>
        <p:spPr>
          <a:xfrm>
            <a:off x="4032250" y="3313233"/>
            <a:ext cx="875030" cy="390103"/>
          </a:xfrm>
          <a:prstGeom prst="rect">
            <a:avLst/>
          </a:prstGeom>
          <a:solidFill>
            <a:schemeClr val="accent4">
              <a:lumMod val="40000"/>
              <a:lumOff val="60000"/>
              <a:alpha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810507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8" name="제목 1">
            <a:extLst>
              <a:ext uri="{FF2B5EF4-FFF2-40B4-BE49-F238E27FC236}">
                <a16:creationId xmlns:a16="http://schemas.microsoft.com/office/drawing/2014/main" id="{CD9379DB-D313-7C86-FD5C-18AF0D3765E1}"/>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Proposed method</a:t>
            </a:r>
            <a:endParaRPr lang="ko-KR" altLang="en-US" sz="3200" dirty="0">
              <a:latin typeface="HY헤드라인M" panose="02030600000101010101" pitchFamily="18" charset="-127"/>
              <a:ea typeface="HY헤드라인M" panose="02030600000101010101" pitchFamily="18" charset="-127"/>
            </a:endParaRPr>
          </a:p>
        </p:txBody>
      </p:sp>
      <p:sp>
        <p:nvSpPr>
          <p:cNvPr id="2" name="TextBox 1">
            <a:extLst>
              <a:ext uri="{FF2B5EF4-FFF2-40B4-BE49-F238E27FC236}">
                <a16:creationId xmlns:a16="http://schemas.microsoft.com/office/drawing/2014/main" id="{BF810F6D-E2B5-C6AA-3932-8B529FF0D05D}"/>
              </a:ext>
            </a:extLst>
          </p:cNvPr>
          <p:cNvSpPr txBox="1"/>
          <p:nvPr/>
        </p:nvSpPr>
        <p:spPr>
          <a:xfrm>
            <a:off x="817880" y="832986"/>
            <a:ext cx="10556240" cy="2235164"/>
          </a:xfrm>
          <a:prstGeom prst="rect">
            <a:avLst/>
          </a:prstGeom>
          <a:noFill/>
        </p:spPr>
        <p:txBody>
          <a:bodyPr wrap="square" rtlCol="0">
            <a:spAutoFit/>
          </a:bodyPr>
          <a:lstStyle/>
          <a:p>
            <a:pPr lvl="2">
              <a:lnSpc>
                <a:spcPct val="150000"/>
              </a:lnSpc>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		</a:t>
            </a:r>
          </a:p>
          <a:p>
            <a:pPr>
              <a:lnSpc>
                <a:spcPct val="150000"/>
              </a:lnSpc>
            </a:pPr>
            <a:r>
              <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rPr>
              <a:t>2.  </a:t>
            </a:r>
            <a:r>
              <a:rPr lang="en-US" altLang="ko-KR" sz="2400" b="1" dirty="0" err="1">
                <a:latin typeface="함초롬돋움" panose="020B0604000101010101" pitchFamily="50" charset="-127"/>
                <a:ea typeface="함초롬돋움" panose="020B0604000101010101" pitchFamily="50" charset="-127"/>
                <a:cs typeface="함초롬돋움" panose="020B0604000101010101" pitchFamily="50" charset="-127"/>
              </a:rPr>
              <a:t>AutoML</a:t>
            </a:r>
            <a:endPar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endParaRPr>
          </a:p>
          <a:p>
            <a:pPr marL="914400" lvl="1" indent="-457200">
              <a:lnSpc>
                <a:spcPct val="150000"/>
              </a:lnSpc>
              <a:buFont typeface="Arial" panose="020B0604020202020204" pitchFamily="34" charset="0"/>
              <a:buChar char="•"/>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Hyper-parameter tuning</a:t>
            </a:r>
          </a:p>
          <a:p>
            <a:pPr marL="285750" indent="-285750">
              <a:lnSpc>
                <a:spcPct val="150000"/>
              </a:lnSpc>
              <a:buFont typeface="Arial" panose="020B0604020202020204" pitchFamily="34" charset="0"/>
              <a:buChar char="•"/>
            </a:pPr>
            <a:endParaRPr lang="ko-KR" altLang="en-US" sz="2400" b="1" dirty="0">
              <a:latin typeface="함초롬돋움" panose="020B0604000101010101" pitchFamily="50" charset="-127"/>
              <a:ea typeface="함초롬돋움" panose="020B0604000101010101" pitchFamily="50" charset="-127"/>
              <a:cs typeface="함초롬돋움" panose="020B0604000101010101" pitchFamily="50" charset="-127"/>
            </a:endParaRPr>
          </a:p>
        </p:txBody>
      </p:sp>
      <mc:AlternateContent xmlns:mc="http://schemas.openxmlformats.org/markup-compatibility/2006" xmlns:a14="http://schemas.microsoft.com/office/drawing/2010/main">
        <mc:Choice Requires="a14">
          <p:graphicFrame>
            <p:nvGraphicFramePr>
              <p:cNvPr id="6" name="표 5">
                <a:extLst>
                  <a:ext uri="{FF2B5EF4-FFF2-40B4-BE49-F238E27FC236}">
                    <a16:creationId xmlns:a16="http://schemas.microsoft.com/office/drawing/2014/main" id="{396642B8-7911-1944-4E61-98F429E736C0}"/>
                  </a:ext>
                </a:extLst>
              </p:cNvPr>
              <p:cNvGraphicFramePr>
                <a:graphicFrameLocks noGrp="1"/>
              </p:cNvGraphicFramePr>
              <p:nvPr>
                <p:extLst>
                  <p:ext uri="{D42A27DB-BD31-4B8C-83A1-F6EECF244321}">
                    <p14:modId xmlns:p14="http://schemas.microsoft.com/office/powerpoint/2010/main" val="3199801256"/>
                  </p:ext>
                </p:extLst>
              </p:nvPr>
            </p:nvGraphicFramePr>
            <p:xfrm>
              <a:off x="6461760" y="613079"/>
              <a:ext cx="5364480" cy="5848948"/>
            </p:xfrm>
            <a:graphic>
              <a:graphicData uri="http://schemas.openxmlformats.org/drawingml/2006/table">
                <a:tbl>
                  <a:tblPr firstRow="1" bandRow="1">
                    <a:tableStyleId>{46F890A9-2807-4EBB-B81D-B2AA78EC7F39}</a:tableStyleId>
                  </a:tblPr>
                  <a:tblGrid>
                    <a:gridCol w="2402716">
                      <a:extLst>
                        <a:ext uri="{9D8B030D-6E8A-4147-A177-3AD203B41FA5}">
                          <a16:colId xmlns:a16="http://schemas.microsoft.com/office/drawing/2014/main" val="881663170"/>
                        </a:ext>
                      </a:extLst>
                    </a:gridCol>
                    <a:gridCol w="2961764">
                      <a:extLst>
                        <a:ext uri="{9D8B030D-6E8A-4147-A177-3AD203B41FA5}">
                          <a16:colId xmlns:a16="http://schemas.microsoft.com/office/drawing/2014/main" val="2134521339"/>
                        </a:ext>
                      </a:extLst>
                    </a:gridCol>
                  </a:tblGrid>
                  <a:tr h="723540">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Hyperparameter</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tcPr>
                    </a:tc>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Value</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36976024"/>
                      </a:ext>
                    </a:extLst>
                  </a:tr>
                  <a:tr h="723540">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Batch size</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 xmlns:m="http://schemas.openxmlformats.org/officeDocument/2006/math">
                              <m:r>
                                <a:rPr lang="en-US" altLang="ko-KR" sz="1800" b="0" i="1" smtClean="0">
                                  <a:latin typeface="Cambria Math" panose="02040503050406030204" pitchFamily="18" charset="0"/>
                                </a:rPr>
                                <m:t>16</m:t>
                              </m:r>
                              <m:r>
                                <a:rPr lang="en-US" altLang="ko-KR" sz="1800" b="0" i="0" smtClean="0">
                                  <a:latin typeface="Cambria Math" panose="02040503050406030204" pitchFamily="18" charset="0"/>
                                </a:rPr>
                                <m:t>, 32, 64</m:t>
                              </m:r>
                            </m:oMath>
                          </a14:m>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 </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618516409"/>
                      </a:ext>
                    </a:extLst>
                  </a:tr>
                  <a:tr h="723540">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Learning rate</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panose="02040503050406030204" pitchFamily="18" charset="0"/>
                                  </a:rPr>
                                  <m:t>2</m:t>
                                </m:r>
                                <m:r>
                                  <a:rPr lang="en-US" altLang="ko-KR" sz="1800" b="0" i="1" smtClean="0">
                                    <a:latin typeface="Cambria Math" panose="02040503050406030204" pitchFamily="18" charset="0"/>
                                  </a:rPr>
                                  <m:t>𝑒</m:t>
                                </m:r>
                                <m:r>
                                  <a:rPr lang="en-US" altLang="ko-KR" sz="1800" b="0" i="1" smtClean="0">
                                    <a:latin typeface="Cambria Math" panose="02040503050406030204" pitchFamily="18" charset="0"/>
                                  </a:rPr>
                                  <m:t>−5 ~ 2</m:t>
                                </m:r>
                                <m:r>
                                  <a:rPr lang="en-US" altLang="ko-KR" sz="1800" b="0" i="1" smtClean="0">
                                    <a:latin typeface="Cambria Math" panose="02040503050406030204" pitchFamily="18" charset="0"/>
                                  </a:rPr>
                                  <m:t>𝑒</m:t>
                                </m:r>
                                <m:r>
                                  <a:rPr lang="en-US" altLang="ko-KR" sz="1800" b="0" i="1" smtClean="0">
                                    <a:latin typeface="Cambria Math" panose="02040503050406030204" pitchFamily="18" charset="0"/>
                                  </a:rPr>
                                  <m:t>−4</m:t>
                                </m:r>
                              </m:oMath>
                            </m:oMathPara>
                          </a14:m>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3664590224"/>
                      </a:ext>
                    </a:extLst>
                  </a:tr>
                  <a:tr h="723540">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Epoch</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panose="02040503050406030204" pitchFamily="18" charset="0"/>
                                    <a:ea typeface="함초롬돋움" panose="020B0604000101010101" pitchFamily="50" charset="-127"/>
                                    <a:cs typeface="함초롬돋움" panose="020B0604000101010101" pitchFamily="50" charset="-127"/>
                                  </a:rPr>
                                  <m:t>2~5</m:t>
                                </m:r>
                              </m:oMath>
                            </m:oMathPara>
                          </a14:m>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1944549444"/>
                      </a:ext>
                    </a:extLst>
                  </a:tr>
                  <a:tr h="723540">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Seed </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panose="02040503050406030204" pitchFamily="18" charset="0"/>
                                  </a:rPr>
                                  <m:t>42</m:t>
                                </m:r>
                              </m:oMath>
                            </m:oMathPara>
                          </a14:m>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123346276"/>
                      </a:ext>
                    </a:extLst>
                  </a:tr>
                  <a:tr h="723540">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Optimizer</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r>
                            <a:rPr lang="en-US" altLang="ko-KR" sz="1800" dirty="0" err="1">
                              <a:latin typeface="함초롬돋움" panose="020B0604000101010101" pitchFamily="50" charset="-127"/>
                              <a:ea typeface="함초롬돋움" panose="020B0604000101010101" pitchFamily="50" charset="-127"/>
                              <a:cs typeface="함초롬돋움" panose="020B0604000101010101" pitchFamily="50" charset="-127"/>
                            </a:rPr>
                            <a:t>AdamW</a:t>
                          </a:r>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 Adam, </a:t>
                          </a:r>
                          <a:r>
                            <a:rPr lang="en-US" altLang="ko-KR" sz="1800" dirty="0" err="1">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rPr>
                            <a:t>RMSProp</a:t>
                          </a:r>
                          <a:endParaRPr lang="ko-KR" altLang="en-US" sz="1800"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2873537290"/>
                      </a:ext>
                    </a:extLst>
                  </a:tr>
                  <a:tr h="723540">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Freeze</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No, last, last transformer</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1636346910"/>
                      </a:ext>
                    </a:extLst>
                  </a:tr>
                  <a:tr h="784168">
                    <a:tc>
                      <a:txBody>
                        <a:bodyPr/>
                        <a:lstStyle/>
                        <a:p>
                          <a:pPr algn="ctr" latinLnBrk="1"/>
                          <a:r>
                            <a:rPr lang="en-US" altLang="ko-KR" sz="1800" b="1" dirty="0" err="1">
                              <a:latin typeface="함초롬돋움" panose="020B0604000101010101" pitchFamily="50" charset="-127"/>
                              <a:ea typeface="함초롬돋움" panose="020B0604000101010101" pitchFamily="50" charset="-127"/>
                              <a:cs typeface="함초롬돋움" panose="020B0604000101010101" pitchFamily="50" charset="-127"/>
                            </a:rPr>
                            <a:t>LR_Scheduler</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Lambda, multiplicative, step, </a:t>
                          </a:r>
                          <a:r>
                            <a:rPr lang="en-US" altLang="ko-KR" sz="1800" dirty="0" err="1">
                              <a:latin typeface="함초롬돋움" panose="020B0604000101010101" pitchFamily="50" charset="-127"/>
                              <a:ea typeface="함초롬돋움" panose="020B0604000101010101" pitchFamily="50" charset="-127"/>
                              <a:cs typeface="함초롬돋움" panose="020B0604000101010101" pitchFamily="50" charset="-127"/>
                            </a:rPr>
                            <a:t>consine</a:t>
                          </a:r>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 no</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2601113958"/>
                      </a:ext>
                    </a:extLst>
                  </a:tr>
                </a:tbl>
              </a:graphicData>
            </a:graphic>
          </p:graphicFrame>
        </mc:Choice>
        <mc:Fallback xmlns="">
          <p:graphicFrame>
            <p:nvGraphicFramePr>
              <p:cNvPr id="6" name="표 5">
                <a:extLst>
                  <a:ext uri="{FF2B5EF4-FFF2-40B4-BE49-F238E27FC236}">
                    <a16:creationId xmlns:a16="http://schemas.microsoft.com/office/drawing/2014/main" id="{396642B8-7911-1944-4E61-98F429E736C0}"/>
                  </a:ext>
                </a:extLst>
              </p:cNvPr>
              <p:cNvGraphicFramePr>
                <a:graphicFrameLocks noGrp="1"/>
              </p:cNvGraphicFramePr>
              <p:nvPr>
                <p:extLst>
                  <p:ext uri="{D42A27DB-BD31-4B8C-83A1-F6EECF244321}">
                    <p14:modId xmlns:p14="http://schemas.microsoft.com/office/powerpoint/2010/main" val="3199801256"/>
                  </p:ext>
                </p:extLst>
              </p:nvPr>
            </p:nvGraphicFramePr>
            <p:xfrm>
              <a:off x="6461760" y="613079"/>
              <a:ext cx="5364480" cy="5848948"/>
            </p:xfrm>
            <a:graphic>
              <a:graphicData uri="http://schemas.openxmlformats.org/drawingml/2006/table">
                <a:tbl>
                  <a:tblPr firstRow="1" bandRow="1">
                    <a:tableStyleId>{46F890A9-2807-4EBB-B81D-B2AA78EC7F39}</a:tableStyleId>
                  </a:tblPr>
                  <a:tblGrid>
                    <a:gridCol w="2402716">
                      <a:extLst>
                        <a:ext uri="{9D8B030D-6E8A-4147-A177-3AD203B41FA5}">
                          <a16:colId xmlns:a16="http://schemas.microsoft.com/office/drawing/2014/main" val="881663170"/>
                        </a:ext>
                      </a:extLst>
                    </a:gridCol>
                    <a:gridCol w="2961764">
                      <a:extLst>
                        <a:ext uri="{9D8B030D-6E8A-4147-A177-3AD203B41FA5}">
                          <a16:colId xmlns:a16="http://schemas.microsoft.com/office/drawing/2014/main" val="2134521339"/>
                        </a:ext>
                      </a:extLst>
                    </a:gridCol>
                  </a:tblGrid>
                  <a:tr h="723540">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Hyperparameter</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tcPr>
                    </a:tc>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Value</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36976024"/>
                      </a:ext>
                    </a:extLst>
                  </a:tr>
                  <a:tr h="723540">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Batch size</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070" t="-100000" b="-610084"/>
                          </a:stretch>
                        </a:blipFill>
                      </a:tcPr>
                    </a:tc>
                    <a:extLst>
                      <a:ext uri="{0D108BD9-81ED-4DB2-BD59-A6C34878D82A}">
                        <a16:rowId xmlns:a16="http://schemas.microsoft.com/office/drawing/2014/main" val="618516409"/>
                      </a:ext>
                    </a:extLst>
                  </a:tr>
                  <a:tr h="723540">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Learning rate</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070" t="-200000" b="-510084"/>
                          </a:stretch>
                        </a:blipFill>
                      </a:tcPr>
                    </a:tc>
                    <a:extLst>
                      <a:ext uri="{0D108BD9-81ED-4DB2-BD59-A6C34878D82A}">
                        <a16:rowId xmlns:a16="http://schemas.microsoft.com/office/drawing/2014/main" val="3664590224"/>
                      </a:ext>
                    </a:extLst>
                  </a:tr>
                  <a:tr h="723540">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Epoch</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070" t="-300000" b="-410084"/>
                          </a:stretch>
                        </a:blipFill>
                      </a:tcPr>
                    </a:tc>
                    <a:extLst>
                      <a:ext uri="{0D108BD9-81ED-4DB2-BD59-A6C34878D82A}">
                        <a16:rowId xmlns:a16="http://schemas.microsoft.com/office/drawing/2014/main" val="1944549444"/>
                      </a:ext>
                    </a:extLst>
                  </a:tr>
                  <a:tr h="723540">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Seed </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070" t="-403390" b="-313559"/>
                          </a:stretch>
                        </a:blipFill>
                      </a:tcPr>
                    </a:tc>
                    <a:extLst>
                      <a:ext uri="{0D108BD9-81ED-4DB2-BD59-A6C34878D82A}">
                        <a16:rowId xmlns:a16="http://schemas.microsoft.com/office/drawing/2014/main" val="123346276"/>
                      </a:ext>
                    </a:extLst>
                  </a:tr>
                  <a:tr h="723540">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Optimizer</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r>
                            <a:rPr lang="en-US" altLang="ko-KR" sz="1800" dirty="0" err="1">
                              <a:latin typeface="함초롬돋움" panose="020B0604000101010101" pitchFamily="50" charset="-127"/>
                              <a:ea typeface="함초롬돋움" panose="020B0604000101010101" pitchFamily="50" charset="-127"/>
                              <a:cs typeface="함초롬돋움" panose="020B0604000101010101" pitchFamily="50" charset="-127"/>
                            </a:rPr>
                            <a:t>AdamW</a:t>
                          </a:r>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 Adam, </a:t>
                          </a:r>
                          <a:r>
                            <a:rPr lang="en-US" altLang="ko-KR" sz="1800" dirty="0" err="1">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rPr>
                            <a:t>RMSProp</a:t>
                          </a:r>
                          <a:endParaRPr lang="ko-KR" altLang="en-US" sz="1800"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2873537290"/>
                      </a:ext>
                    </a:extLst>
                  </a:tr>
                  <a:tr h="723540">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Freeze</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No, last, last transformer</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1636346910"/>
                      </a:ext>
                    </a:extLst>
                  </a:tr>
                  <a:tr h="784168">
                    <a:tc>
                      <a:txBody>
                        <a:bodyPr/>
                        <a:lstStyle/>
                        <a:p>
                          <a:pPr algn="ctr" latinLnBrk="1"/>
                          <a:r>
                            <a:rPr lang="en-US" altLang="ko-KR" sz="1800" b="1" dirty="0" err="1">
                              <a:latin typeface="함초롬돋움" panose="020B0604000101010101" pitchFamily="50" charset="-127"/>
                              <a:ea typeface="함초롬돋움" panose="020B0604000101010101" pitchFamily="50" charset="-127"/>
                              <a:cs typeface="함초롬돋움" panose="020B0604000101010101" pitchFamily="50" charset="-127"/>
                            </a:rPr>
                            <a:t>LR_Scheduler</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Lambda, multiplicative, step, </a:t>
                          </a:r>
                          <a:r>
                            <a:rPr lang="en-US" altLang="ko-KR" sz="1800" dirty="0" err="1">
                              <a:latin typeface="함초롬돋움" panose="020B0604000101010101" pitchFamily="50" charset="-127"/>
                              <a:ea typeface="함초롬돋움" panose="020B0604000101010101" pitchFamily="50" charset="-127"/>
                              <a:cs typeface="함초롬돋움" panose="020B0604000101010101" pitchFamily="50" charset="-127"/>
                            </a:rPr>
                            <a:t>consine</a:t>
                          </a:r>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 no</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2601113958"/>
                      </a:ext>
                    </a:extLst>
                  </a:tr>
                </a:tbl>
              </a:graphicData>
            </a:graphic>
          </p:graphicFrame>
        </mc:Fallback>
      </mc:AlternateContent>
      <p:pic>
        <p:nvPicPr>
          <p:cNvPr id="4" name="그림 3">
            <a:extLst>
              <a:ext uri="{FF2B5EF4-FFF2-40B4-BE49-F238E27FC236}">
                <a16:creationId xmlns:a16="http://schemas.microsoft.com/office/drawing/2014/main" id="{6E799E8C-5DA1-F6D1-FAF8-F83D203B28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361" y="2632581"/>
            <a:ext cx="5034279" cy="3829446"/>
          </a:xfrm>
          <a:prstGeom prst="rect">
            <a:avLst/>
          </a:prstGeom>
        </p:spPr>
      </p:pic>
      <p:cxnSp>
        <p:nvCxnSpPr>
          <p:cNvPr id="3" name="직선 화살표 연결선 2">
            <a:extLst>
              <a:ext uri="{FF2B5EF4-FFF2-40B4-BE49-F238E27FC236}">
                <a16:creationId xmlns:a16="http://schemas.microsoft.com/office/drawing/2014/main" id="{A016A6E9-EF1F-44C4-7E6E-8A404F64C6C7}"/>
              </a:ext>
            </a:extLst>
          </p:cNvPr>
          <p:cNvCxnSpPr>
            <a:cxnSpLocks/>
          </p:cNvCxnSpPr>
          <p:nvPr/>
        </p:nvCxnSpPr>
        <p:spPr>
          <a:xfrm flipH="1" flipV="1">
            <a:off x="4897120" y="5039360"/>
            <a:ext cx="1874521" cy="904240"/>
          </a:xfrm>
          <a:prstGeom prst="straightConnector1">
            <a:avLst/>
          </a:prstGeom>
          <a:ln w="38100">
            <a:prstDash val="dashDot"/>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3304460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8839</TotalTime>
  <Words>1029</Words>
  <Application>Microsoft Office PowerPoint</Application>
  <PresentationFormat>와이드스크린</PresentationFormat>
  <Paragraphs>356</Paragraphs>
  <Slides>26</Slides>
  <Notes>2</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26</vt:i4>
      </vt:variant>
    </vt:vector>
  </HeadingPairs>
  <TitlesOfParts>
    <vt:vector size="33" baseType="lpstr">
      <vt:lpstr>HY헤드라인M</vt:lpstr>
      <vt:lpstr>NotoSansKR</vt:lpstr>
      <vt:lpstr>맑은 고딕</vt:lpstr>
      <vt:lpstr>함초롬돋움</vt:lpstr>
      <vt:lpstr>Arial</vt:lpstr>
      <vt:lpstr>Cambria Math</vt:lpstr>
      <vt:lpstr>Office 테마</vt:lpstr>
      <vt:lpstr>Project : Robust QA</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Wikipedia to Answer  Open-Domain Questions </dc:title>
  <dc:creator>미자 김</dc:creator>
  <cp:lastModifiedBy>미자 김</cp:lastModifiedBy>
  <cp:revision>27</cp:revision>
  <dcterms:created xsi:type="dcterms:W3CDTF">2023-09-13T02:20:10Z</dcterms:created>
  <dcterms:modified xsi:type="dcterms:W3CDTF">2023-12-14T07:07:53Z</dcterms:modified>
</cp:coreProperties>
</file>