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0" r:id="rId5"/>
    <p:sldId id="266" r:id="rId6"/>
    <p:sldId id="259" r:id="rId7"/>
    <p:sldId id="261" r:id="rId8"/>
    <p:sldId id="262" r:id="rId9"/>
    <p:sldId id="263" r:id="rId10"/>
    <p:sldId id="264" r:id="rId11"/>
    <p:sldId id="267" r:id="rId12"/>
    <p:sldId id="268" r:id="rId13"/>
    <p:sldId id="269" r:id="rId14"/>
    <p:sldId id="270" r:id="rId15"/>
    <p:sldId id="271" r:id="rId16"/>
    <p:sldId id="272" r:id="rId17"/>
    <p:sldId id="273" r:id="rId18"/>
    <p:sldId id="274" r:id="rId19"/>
    <p:sldId id="275" r:id="rId20"/>
    <p:sldId id="276" r:id="rId21"/>
    <p:sldId id="279" r:id="rId22"/>
    <p:sldId id="280" r:id="rId23"/>
    <p:sldId id="281" r:id="rId24"/>
    <p:sldId id="282" r:id="rId25"/>
    <p:sldId id="283" r:id="rId26"/>
    <p:sldId id="284" r:id="rId27"/>
    <p:sldId id="288" r:id="rId28"/>
    <p:sldId id="285" r:id="rId29"/>
    <p:sldId id="287" r:id="rId30"/>
    <p:sldId id="289" r:id="rId31"/>
    <p:sldId id="291" r:id="rId32"/>
    <p:sldId id="290" r:id="rId33"/>
    <p:sldId id="298" r:id="rId34"/>
    <p:sldId id="303" r:id="rId35"/>
    <p:sldId id="304" r:id="rId36"/>
    <p:sldId id="305" r:id="rId37"/>
    <p:sldId id="306" r:id="rId38"/>
    <p:sldId id="307" r:id="rId39"/>
    <p:sldId id="308" r:id="rId40"/>
    <p:sldId id="310" r:id="rId41"/>
    <p:sldId id="295" r:id="rId42"/>
    <p:sldId id="297" r:id="rId43"/>
    <p:sldId id="286" r:id="rId4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256" autoAdjust="0"/>
    <p:restoredTop sz="94660"/>
  </p:normalViewPr>
  <p:slideViewPr>
    <p:cSldViewPr snapToGrid="0">
      <p:cViewPr varScale="1">
        <p:scale>
          <a:sx n="63" d="100"/>
          <a:sy n="63" d="100"/>
        </p:scale>
        <p:origin x="792" y="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B81108-558A-82E0-7280-A224A2A71D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81D28D5-C299-881D-705A-024803425FC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A451C0-175E-D6CF-7421-49E7EDF18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1CBFE-3090-44E5-9785-29D3BBE2235B}" type="datetimeFigureOut">
              <a:rPr lang="ko-KR" altLang="en-US" smtClean="0"/>
              <a:t>2023-11-26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EA3B9EC-62DA-A9D3-95D4-E26E7E17A2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9DB60DE-CC78-FF05-4EE3-F65C18AD50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E2876-B18E-4957-82AB-D9EC3B9C16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82420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124C320-D866-E520-8937-EF01567A27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B92AF69-9772-0E59-4A04-82AC15ED32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7C081F5-DEEE-391F-E246-3881E945A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1CBFE-3090-44E5-9785-29D3BBE2235B}" type="datetimeFigureOut">
              <a:rPr lang="ko-KR" altLang="en-US" smtClean="0"/>
              <a:t>2023-11-26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14AB25F-629C-C0F5-A22F-89732C5168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B9623C9-46BF-C8B8-432A-F2F67AF52E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E2876-B18E-4957-82AB-D9EC3B9C16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686113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40474C6-2983-01AC-D26C-76F52E03B7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8CD40A9-23B2-BFBE-0C33-1B991A3B45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CCE5218-E99F-69DC-3147-CB545166E2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1CBFE-3090-44E5-9785-29D3BBE2235B}" type="datetimeFigureOut">
              <a:rPr lang="ko-KR" altLang="en-US" smtClean="0"/>
              <a:t>2023-11-26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FA97C4-59B0-9934-0ACA-2175A745D8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BB7263E-CBE4-2EAD-03A5-C9F57982B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E2876-B18E-4957-82AB-D9EC3B9C16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3234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84AAB2E-7452-057C-5BF2-B707A9A34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E43CFC-E301-13E5-C77A-9EC5514B04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19203EE-BE50-3699-A966-F317B61E8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1CBFE-3090-44E5-9785-29D3BBE2235B}" type="datetimeFigureOut">
              <a:rPr lang="ko-KR" altLang="en-US" smtClean="0"/>
              <a:t>2023-11-26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DF7BA5-12A0-AD58-8D51-E41665AC8D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15D3C4-063C-760B-34B8-C93C39A150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E2876-B18E-4957-82AB-D9EC3B9C16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2253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0961B2-CA10-72C5-A2CF-3963958CEB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837EAD7-5998-A9D7-7C95-AE2914FB5D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52378D2-9081-BF1D-90BD-9E2921070A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1CBFE-3090-44E5-9785-29D3BBE2235B}" type="datetimeFigureOut">
              <a:rPr lang="ko-KR" altLang="en-US" smtClean="0"/>
              <a:t>2023-11-26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C1E567-2308-07A3-B19A-650E6794D4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61B929-C4F1-892D-57E4-686AC45D6E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E2876-B18E-4957-82AB-D9EC3B9C16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81135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7B14E9-5160-ADC8-F7D9-1F018B628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E7B931-2E00-5E09-948F-2F251185BA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04F3D0B-52C6-645D-2371-F8EA6E54EB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517699B-13E5-D298-9462-333D1073AF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1CBFE-3090-44E5-9785-29D3BBE2235B}" type="datetimeFigureOut">
              <a:rPr lang="ko-KR" altLang="en-US" smtClean="0"/>
              <a:t>2023-11-26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1BCEF17-EA1A-CBD9-E962-56F4B6C25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24B2BF6-FB67-4874-6110-96AD06B74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E2876-B18E-4957-82AB-D9EC3B9C16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743194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6D1FD9D-37A3-7A62-F91F-2D3AC56A8C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ED7C65D-8B7C-F08D-887C-06CED88067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4ECB882-2ADA-2799-7694-FE39FAF9BF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ADF0D58-F8C4-43B4-A4AC-CF509409B5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B358B10-8D98-3208-6075-149CD065AF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F7F366A4-3B11-203E-B7DE-89CAB13888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1CBFE-3090-44E5-9785-29D3BBE2235B}" type="datetimeFigureOut">
              <a:rPr lang="ko-KR" altLang="en-US" smtClean="0"/>
              <a:t>2023-11-26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B7BCFDA-7104-6D09-0A7D-E525B1D4DA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66C1144-2F78-018D-0ED5-F10BA0802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E2876-B18E-4957-82AB-D9EC3B9C16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423506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E21926-DE05-A7EF-273C-AE750FBCFC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2272819-22DA-D975-4A94-D7574567C7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1CBFE-3090-44E5-9785-29D3BBE2235B}" type="datetimeFigureOut">
              <a:rPr lang="ko-KR" altLang="en-US" smtClean="0"/>
              <a:t>2023-11-26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1FA9FCC-849D-A231-D941-D61CF726A5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7D175B-546B-60E5-F611-720844760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E2876-B18E-4957-82AB-D9EC3B9C16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32561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B6DECDC-F8BC-85D5-DB71-360D74BE07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1CBFE-3090-44E5-9785-29D3BBE2235B}" type="datetimeFigureOut">
              <a:rPr lang="ko-KR" altLang="en-US" smtClean="0"/>
              <a:t>2023-11-26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DA0F486-0AD4-6EB0-1507-9222D0FD8B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06FF80C-4925-E922-7888-42DCF784DB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E2876-B18E-4957-82AB-D9EC3B9C16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87135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46C9B97-B038-4D1D-35D8-1DDBCED3AA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996E97-91A9-EA67-5897-AFFC4D33FA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F62A543-72CF-CB64-65FE-C8FD2F0DBE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8EAD5E0-DC87-B5F0-A058-D65AC0D7BD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1CBFE-3090-44E5-9785-29D3BBE2235B}" type="datetimeFigureOut">
              <a:rPr lang="ko-KR" altLang="en-US" smtClean="0"/>
              <a:t>2023-11-26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16076DC-9BF4-0EA6-4435-344315651A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1EDBC1-1801-8998-8940-4C7CC1DE2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E2876-B18E-4957-82AB-D9EC3B9C16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9376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404306-FCF7-0645-E492-8AAE2834A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E9A4138-2AC2-B368-E044-9AA613BBC0F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0EECE26-03E0-B96B-8155-595CD8B4F9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F583467-F77C-6A59-D046-2733AB8F20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F1CBFE-3090-44E5-9785-29D3BBE2235B}" type="datetimeFigureOut">
              <a:rPr lang="ko-KR" altLang="en-US" smtClean="0"/>
              <a:t>2023-11-26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95DABB0-6063-0CC7-6046-A5600725B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DE062DD-1C00-D7B9-FE96-EC66E70AD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7E2876-B18E-4957-82AB-D9EC3B9C16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25588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9771E7C-DE58-C14F-A8A3-88F64850B3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3FD05D-9B4E-2B57-BF05-4C454B8316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24F395-2AEE-D300-2E9D-2F68CD42ABE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F1CBFE-3090-44E5-9785-29D3BBE2235B}" type="datetimeFigureOut">
              <a:rPr lang="ko-KR" altLang="en-US" smtClean="0"/>
              <a:t>2023-11-26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FC91BAF-5AA5-E856-EDFF-C697D487AEF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AC10BC-916F-79D5-ED4D-818F6A6C19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7E2876-B18E-4957-82AB-D9EC3B9C168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30202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7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microsoft.com/office/2007/relationships/hdphoto" Target="../media/hdphoto2.wdp"/><Relationship Id="rId7" Type="http://schemas.openxmlformats.org/officeDocument/2006/relationships/image" Target="../media/image1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Relationship Id="rId9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microsoft.com/office/2007/relationships/hdphoto" Target="../media/hdphoto2.wdp"/><Relationship Id="rId7" Type="http://schemas.openxmlformats.org/officeDocument/2006/relationships/image" Target="../media/image21.png"/><Relationship Id="rId12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11" Type="http://schemas.openxmlformats.org/officeDocument/2006/relationships/image" Target="../media/image24.png"/><Relationship Id="rId5" Type="http://schemas.openxmlformats.org/officeDocument/2006/relationships/image" Target="../media/image19.png"/><Relationship Id="rId10" Type="http://schemas.microsoft.com/office/2007/relationships/hdphoto" Target="../media/hdphoto3.wdp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microsoft.com/office/2007/relationships/hdphoto" Target="../media/hdphoto2.wdp"/><Relationship Id="rId7" Type="http://schemas.openxmlformats.org/officeDocument/2006/relationships/image" Target="../media/image21.png"/><Relationship Id="rId12" Type="http://schemas.openxmlformats.org/officeDocument/2006/relationships/image" Target="../media/image25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11" Type="http://schemas.openxmlformats.org/officeDocument/2006/relationships/image" Target="../media/image24.png"/><Relationship Id="rId5" Type="http://schemas.openxmlformats.org/officeDocument/2006/relationships/image" Target="../media/image19.png"/><Relationship Id="rId10" Type="http://schemas.microsoft.com/office/2007/relationships/hdphoto" Target="../media/hdphoto3.wdp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7.png"/><Relationship Id="rId7" Type="http://schemas.openxmlformats.org/officeDocument/2006/relationships/image" Target="../media/image3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Relationship Id="rId6" Type="http://schemas.microsoft.com/office/2007/relationships/hdphoto" Target="../media/hdphoto4.wdp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8.xml.rels><?xml version="1.0" encoding="UTF-8" standalone="yes"?>
<Relationships xmlns="http://schemas.openxmlformats.org/package/2006/relationships"><Relationship Id="rId8" Type="http://schemas.microsoft.com/office/2007/relationships/hdphoto" Target="../media/hdphoto5.wdp"/><Relationship Id="rId3" Type="http://schemas.openxmlformats.org/officeDocument/2006/relationships/image" Target="../media/image33.png"/><Relationship Id="rId7" Type="http://schemas.openxmlformats.org/officeDocument/2006/relationships/image" Target="../media/image35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openxmlformats.org/officeDocument/2006/relationships/image" Target="../media/image25.png"/><Relationship Id="rId4" Type="http://schemas.openxmlformats.org/officeDocument/2006/relationships/image" Target="../media/image26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7.png"/><Relationship Id="rId7" Type="http://schemas.openxmlformats.org/officeDocument/2006/relationships/image" Target="../media/image39.png"/><Relationship Id="rId12" Type="http://schemas.openxmlformats.org/officeDocument/2006/relationships/image" Target="../media/image44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6" Type="http://schemas.microsoft.com/office/2007/relationships/hdphoto" Target="../media/hdphoto3.wdp"/><Relationship Id="rId11" Type="http://schemas.openxmlformats.org/officeDocument/2006/relationships/image" Target="../media/image43.png"/><Relationship Id="rId5" Type="http://schemas.openxmlformats.org/officeDocument/2006/relationships/image" Target="../media/image23.png"/><Relationship Id="rId10" Type="http://schemas.openxmlformats.org/officeDocument/2006/relationships/image" Target="../media/image42.png"/><Relationship Id="rId4" Type="http://schemas.openxmlformats.org/officeDocument/2006/relationships/image" Target="../media/image38.png"/><Relationship Id="rId9" Type="http://schemas.openxmlformats.org/officeDocument/2006/relationships/image" Target="../media/image41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430.png"/><Relationship Id="rId7" Type="http://schemas.openxmlformats.org/officeDocument/2006/relationships/image" Target="../media/image47.png"/><Relationship Id="rId2" Type="http://schemas.openxmlformats.org/officeDocument/2006/relationships/image" Target="../media/image42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0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50.png"/><Relationship Id="rId7" Type="http://schemas.openxmlformats.org/officeDocument/2006/relationships/image" Target="../media/image53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10" Type="http://schemas.openxmlformats.org/officeDocument/2006/relationships/image" Target="../media/image56.png"/><Relationship Id="rId4" Type="http://schemas.openxmlformats.org/officeDocument/2006/relationships/image" Target="../media/image48.png"/><Relationship Id="rId9" Type="http://schemas.openxmlformats.org/officeDocument/2006/relationships/image" Target="../media/image55.png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50.png"/><Relationship Id="rId7" Type="http://schemas.openxmlformats.org/officeDocument/2006/relationships/image" Target="../media/image53.png"/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10" Type="http://schemas.openxmlformats.org/officeDocument/2006/relationships/image" Target="../media/image56.png"/><Relationship Id="rId4" Type="http://schemas.openxmlformats.org/officeDocument/2006/relationships/image" Target="../media/image48.png"/><Relationship Id="rId9" Type="http://schemas.openxmlformats.org/officeDocument/2006/relationships/image" Target="../media/image55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7" Type="http://schemas.openxmlformats.org/officeDocument/2006/relationships/image" Target="../media/image60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6.png"/><Relationship Id="rId5" Type="http://schemas.openxmlformats.org/officeDocument/2006/relationships/image" Target="../media/image59.png"/><Relationship Id="rId4" Type="http://schemas.openxmlformats.org/officeDocument/2006/relationships/image" Target="../media/image58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12" Type="http://schemas.openxmlformats.org/officeDocument/2006/relationships/image" Target="../media/image66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6.png"/><Relationship Id="rId11" Type="http://schemas.openxmlformats.org/officeDocument/2006/relationships/image" Target="../media/image65.png"/><Relationship Id="rId5" Type="http://schemas.openxmlformats.org/officeDocument/2006/relationships/image" Target="../media/image59.png"/><Relationship Id="rId10" Type="http://schemas.openxmlformats.org/officeDocument/2006/relationships/image" Target="../media/image64.png"/><Relationship Id="rId4" Type="http://schemas.openxmlformats.org/officeDocument/2006/relationships/image" Target="../media/image58.png"/><Relationship Id="rId9" Type="http://schemas.openxmlformats.org/officeDocument/2006/relationships/image" Target="../media/image63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2.png"/><Relationship Id="rId3" Type="http://schemas.openxmlformats.org/officeDocument/2006/relationships/image" Target="../media/image57.png"/><Relationship Id="rId7" Type="http://schemas.openxmlformats.org/officeDocument/2006/relationships/image" Target="../media/image61.png"/><Relationship Id="rId12" Type="http://schemas.openxmlformats.org/officeDocument/2006/relationships/image" Target="../media/image66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6.png"/><Relationship Id="rId11" Type="http://schemas.openxmlformats.org/officeDocument/2006/relationships/image" Target="../media/image65.png"/><Relationship Id="rId5" Type="http://schemas.openxmlformats.org/officeDocument/2006/relationships/image" Target="../media/image59.png"/><Relationship Id="rId10" Type="http://schemas.openxmlformats.org/officeDocument/2006/relationships/image" Target="../media/image64.png"/><Relationship Id="rId4" Type="http://schemas.openxmlformats.org/officeDocument/2006/relationships/image" Target="../media/image58.png"/><Relationship Id="rId9" Type="http://schemas.openxmlformats.org/officeDocument/2006/relationships/image" Target="../media/image63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4.png"/><Relationship Id="rId4" Type="http://schemas.openxmlformats.org/officeDocument/2006/relationships/image" Target="../media/image75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7.png"/><Relationship Id="rId3" Type="http://schemas.openxmlformats.org/officeDocument/2006/relationships/image" Target="../media/image76.png"/><Relationship Id="rId7" Type="http://schemas.microsoft.com/office/2007/relationships/hdphoto" Target="../media/hdphoto4.wdp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9.png"/><Relationship Id="rId5" Type="http://schemas.openxmlformats.org/officeDocument/2006/relationships/image" Target="../media/image75.png"/><Relationship Id="rId4" Type="http://schemas.openxmlformats.org/officeDocument/2006/relationships/image" Target="../media/image77.png"/><Relationship Id="rId9" Type="http://schemas.openxmlformats.org/officeDocument/2006/relationships/image" Target="../media/image6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8" Type="http://schemas.microsoft.com/office/2007/relationships/hdphoto" Target="../media/hdphoto5.wdp"/><Relationship Id="rId3" Type="http://schemas.openxmlformats.org/officeDocument/2006/relationships/image" Target="../media/image75.png"/><Relationship Id="rId7" Type="http://schemas.openxmlformats.org/officeDocument/2006/relationships/image" Target="../media/image35.png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4.png"/><Relationship Id="rId5" Type="http://schemas.openxmlformats.org/officeDocument/2006/relationships/image" Target="../media/image25.png"/><Relationship Id="rId4" Type="http://schemas.openxmlformats.org/officeDocument/2006/relationships/image" Target="../media/image26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5.png"/><Relationship Id="rId7" Type="http://schemas.microsoft.com/office/2007/relationships/hdphoto" Target="../media/hdphoto6.wdp"/><Relationship Id="rId2" Type="http://schemas.openxmlformats.org/officeDocument/2006/relationships/image" Target="../media/image7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0.png"/><Relationship Id="rId5" Type="http://schemas.openxmlformats.org/officeDocument/2006/relationships/image" Target="../media/image69.png"/><Relationship Id="rId4" Type="http://schemas.openxmlformats.org/officeDocument/2006/relationships/image" Target="../media/image78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1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20.png"/><Relationship Id="rId3" Type="http://schemas.openxmlformats.org/officeDocument/2006/relationships/image" Target="../media/image670.png"/><Relationship Id="rId7" Type="http://schemas.openxmlformats.org/officeDocument/2006/relationships/image" Target="../media/image710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00.png"/><Relationship Id="rId5" Type="http://schemas.openxmlformats.org/officeDocument/2006/relationships/image" Target="../media/image690.png"/><Relationship Id="rId4" Type="http://schemas.openxmlformats.org/officeDocument/2006/relationships/image" Target="../media/image680.png"/><Relationship Id="rId9" Type="http://schemas.openxmlformats.org/officeDocument/2006/relationships/image" Target="../media/image730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E86B98-639B-3772-D96F-0149014EC6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60" y="1137443"/>
            <a:ext cx="12131040" cy="2387600"/>
          </a:xfrm>
        </p:spPr>
        <p:txBody>
          <a:bodyPr>
            <a:normAutofit/>
          </a:bodyPr>
          <a:lstStyle/>
          <a:p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An Image is Worth 16x16 Words: </a:t>
            </a:r>
            <a:b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</a:br>
            <a:r>
              <a:rPr lang="en-US" altLang="ko-KR" sz="40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Transformers for Image Recognition at Scale</a:t>
            </a:r>
            <a:endParaRPr lang="ko-KR" altLang="en-US" sz="40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1A538532-744F-3FFC-8622-EA9695C38D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5710873"/>
            <a:ext cx="9144000" cy="1655762"/>
          </a:xfrm>
        </p:spPr>
        <p:txBody>
          <a:bodyPr/>
          <a:lstStyle/>
          <a:p>
            <a:r>
              <a:rPr lang="en-US" altLang="ko-KR" i="1" dirty="0">
                <a:solidFill>
                  <a:schemeClr val="bg2">
                    <a:lumMod val="50000"/>
                  </a:schemeClr>
                </a:solidFill>
              </a:rPr>
              <a:t>ICLR(2021),</a:t>
            </a:r>
            <a:r>
              <a:rPr lang="en-US" altLang="ko-KR" i="1" dirty="0"/>
              <a:t> </a:t>
            </a:r>
            <a:r>
              <a:rPr lang="en-US" altLang="ko-KR" b="0" i="1" dirty="0">
                <a:solidFill>
                  <a:srgbClr val="70757A"/>
                </a:solidFill>
                <a:effectLst/>
                <a:latin typeface="Apple SD Gothic Neo"/>
              </a:rPr>
              <a:t>24561 citation</a:t>
            </a:r>
            <a:endParaRPr lang="ko-KR" altLang="en-US" i="1" dirty="0"/>
          </a:p>
        </p:txBody>
      </p:sp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89DF193-A687-97D9-F5FE-ABF45CCBF2F4}"/>
              </a:ext>
            </a:extLst>
          </p:cNvPr>
          <p:cNvCxnSpPr/>
          <p:nvPr/>
        </p:nvCxnSpPr>
        <p:spPr>
          <a:xfrm>
            <a:off x="817880" y="3708400"/>
            <a:ext cx="1055624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" name="그림 5">
            <a:extLst>
              <a:ext uri="{FF2B5EF4-FFF2-40B4-BE49-F238E27FC236}">
                <a16:creationId xmlns:a16="http://schemas.microsoft.com/office/drawing/2014/main" id="{B31AD4B7-D154-2522-2D39-D7AEEB7766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81760" y="3861278"/>
            <a:ext cx="9716452" cy="1155662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1C47C6D-37AF-A3EB-3441-5857DC91EC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57675" y="5148421"/>
            <a:ext cx="3676650" cy="40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45446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EA2E434C-FED9-ABB6-705B-FC2251833B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6240" y="3429000"/>
            <a:ext cx="6143943" cy="3353308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89DF193-A687-97D9-F5FE-ABF45CCBF2F4}"/>
              </a:ext>
            </a:extLst>
          </p:cNvPr>
          <p:cNvCxnSpPr/>
          <p:nvPr/>
        </p:nvCxnSpPr>
        <p:spPr>
          <a:xfrm>
            <a:off x="817880" y="1270000"/>
            <a:ext cx="1055624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제목 1">
            <a:extLst>
              <a:ext uri="{FF2B5EF4-FFF2-40B4-BE49-F238E27FC236}">
                <a16:creationId xmlns:a16="http://schemas.microsoft.com/office/drawing/2014/main" id="{CD9379DB-D313-7C86-FD5C-18AF0D3765E1}"/>
              </a:ext>
            </a:extLst>
          </p:cNvPr>
          <p:cNvSpPr txBox="1">
            <a:spLocks/>
          </p:cNvSpPr>
          <p:nvPr/>
        </p:nvSpPr>
        <p:spPr>
          <a:xfrm>
            <a:off x="817880" y="395973"/>
            <a:ext cx="9438640" cy="8740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Method</a:t>
            </a:r>
            <a:endParaRPr lang="ko-KR" altLang="en-US" sz="3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1D1761-A1D7-08C4-C75C-DD5EF07C24F2}"/>
              </a:ext>
            </a:extLst>
          </p:cNvPr>
          <p:cNvSpPr txBox="1"/>
          <p:nvPr/>
        </p:nvSpPr>
        <p:spPr>
          <a:xfrm>
            <a:off x="817880" y="1381541"/>
            <a:ext cx="10556240" cy="2235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Using the computational efficiency and scalability, shows that </a:t>
            </a:r>
            <a:b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CNN is not necessary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Use encoder of standard transformer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Proceed to the</a:t>
            </a: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classification</a:t>
            </a:r>
            <a:r>
              <a:rPr lang="ko-KR" altLang="en-US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task</a:t>
            </a:r>
            <a:endParaRPr lang="ko-KR" altLang="en-US" sz="2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55191204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89DF193-A687-97D9-F5FE-ABF45CCBF2F4}"/>
              </a:ext>
            </a:extLst>
          </p:cNvPr>
          <p:cNvCxnSpPr/>
          <p:nvPr/>
        </p:nvCxnSpPr>
        <p:spPr>
          <a:xfrm>
            <a:off x="817880" y="1270000"/>
            <a:ext cx="1055624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제목 1">
            <a:extLst>
              <a:ext uri="{FF2B5EF4-FFF2-40B4-BE49-F238E27FC236}">
                <a16:creationId xmlns:a16="http://schemas.microsoft.com/office/drawing/2014/main" id="{CD9379DB-D313-7C86-FD5C-18AF0D3765E1}"/>
              </a:ext>
            </a:extLst>
          </p:cNvPr>
          <p:cNvSpPr txBox="1">
            <a:spLocks/>
          </p:cNvSpPr>
          <p:nvPr/>
        </p:nvSpPr>
        <p:spPr>
          <a:xfrm>
            <a:off x="817880" y="395973"/>
            <a:ext cx="9438640" cy="8740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Method</a:t>
            </a:r>
            <a:endParaRPr lang="ko-KR" altLang="en-US" sz="3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A2E434C-FED9-ABB6-705B-FC2251833B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90520" y="1463307"/>
            <a:ext cx="6143943" cy="3353308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30641B1-32B3-A4D8-7EAD-6268BD90DE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89405" y="5048958"/>
            <a:ext cx="9439910" cy="1809042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99D532E-BF87-5213-4F91-51286C753E8C}"/>
              </a:ext>
            </a:extLst>
          </p:cNvPr>
          <p:cNvSpPr txBox="1"/>
          <p:nvPr/>
        </p:nvSpPr>
        <p:spPr>
          <a:xfrm>
            <a:off x="2575560" y="4285691"/>
            <a:ext cx="6299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①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B92543-2E4F-872E-05A1-D576425432EC}"/>
              </a:ext>
            </a:extLst>
          </p:cNvPr>
          <p:cNvSpPr txBox="1"/>
          <p:nvPr/>
        </p:nvSpPr>
        <p:spPr>
          <a:xfrm>
            <a:off x="4109720" y="4332622"/>
            <a:ext cx="6299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②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35018D-F7E2-1C97-9F0D-E5CC6FF0B1F8}"/>
              </a:ext>
            </a:extLst>
          </p:cNvPr>
          <p:cNvSpPr txBox="1"/>
          <p:nvPr/>
        </p:nvSpPr>
        <p:spPr>
          <a:xfrm>
            <a:off x="4038600" y="3700169"/>
            <a:ext cx="6299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③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B1DDF47-93FA-1680-07CF-E98E03EE76EF}"/>
              </a:ext>
            </a:extLst>
          </p:cNvPr>
          <p:cNvSpPr txBox="1"/>
          <p:nvPr/>
        </p:nvSpPr>
        <p:spPr>
          <a:xfrm>
            <a:off x="2580640" y="3228945"/>
            <a:ext cx="6299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④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98D58C9-E378-04B5-1DA3-3A04CB494F9C}"/>
              </a:ext>
            </a:extLst>
          </p:cNvPr>
          <p:cNvSpPr txBox="1"/>
          <p:nvPr/>
        </p:nvSpPr>
        <p:spPr>
          <a:xfrm>
            <a:off x="3505200" y="2759368"/>
            <a:ext cx="6299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⑤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32AB1D4-9A5E-4FE3-8135-E01AC4F21E76}"/>
              </a:ext>
            </a:extLst>
          </p:cNvPr>
          <p:cNvSpPr txBox="1"/>
          <p:nvPr/>
        </p:nvSpPr>
        <p:spPr>
          <a:xfrm>
            <a:off x="4526280" y="2125268"/>
            <a:ext cx="6299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⑥</a:t>
            </a:r>
          </a:p>
        </p:txBody>
      </p:sp>
    </p:spTree>
    <p:extLst>
      <p:ext uri="{BB962C8B-B14F-4D97-AF65-F5344CB8AC3E}">
        <p14:creationId xmlns:p14="http://schemas.microsoft.com/office/powerpoint/2010/main" val="34628750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89DF193-A687-97D9-F5FE-ABF45CCBF2F4}"/>
              </a:ext>
            </a:extLst>
          </p:cNvPr>
          <p:cNvCxnSpPr/>
          <p:nvPr/>
        </p:nvCxnSpPr>
        <p:spPr>
          <a:xfrm>
            <a:off x="817880" y="1270000"/>
            <a:ext cx="1055624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제목 1">
            <a:extLst>
              <a:ext uri="{FF2B5EF4-FFF2-40B4-BE49-F238E27FC236}">
                <a16:creationId xmlns:a16="http://schemas.microsoft.com/office/drawing/2014/main" id="{CD9379DB-D313-7C86-FD5C-18AF0D3765E1}"/>
              </a:ext>
            </a:extLst>
          </p:cNvPr>
          <p:cNvSpPr txBox="1">
            <a:spLocks/>
          </p:cNvSpPr>
          <p:nvPr/>
        </p:nvSpPr>
        <p:spPr>
          <a:xfrm>
            <a:off x="817880" y="395973"/>
            <a:ext cx="9438640" cy="8740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Method</a:t>
            </a:r>
            <a:endParaRPr lang="ko-KR" altLang="en-US" sz="3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7170" name="Picture 2" descr="사과 - 무료 음식개 아이콘">
            <a:extLst>
              <a:ext uri="{FF2B5EF4-FFF2-40B4-BE49-F238E27FC236}">
                <a16:creationId xmlns:a16="http://schemas.microsoft.com/office/drawing/2014/main" id="{3AE86448-40C6-0C88-8EFF-425E8C2FB0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158" y="2885758"/>
            <a:ext cx="2143125" cy="21431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4DE1E5D-BF11-E212-46E7-436805C6F144}"/>
                  </a:ext>
                </a:extLst>
              </p:cNvPr>
              <p:cNvSpPr txBox="1"/>
              <p:nvPr/>
            </p:nvSpPr>
            <p:spPr>
              <a:xfrm>
                <a:off x="919592" y="5203343"/>
                <a:ext cx="267445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2400" b="0" i="0" smtClean="0">
                          <a:latin typeface="Cambria Math" panose="02040503050406030204" pitchFamily="18" charset="0"/>
                        </a:rPr>
                        <m:t>image</m:t>
                      </m:r>
                      <m:r>
                        <a:rPr lang="en-US" altLang="ko-KR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 ∈</m:t>
                      </m:r>
                      <m:sSup>
                        <m:sSup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×1</m:t>
                          </m:r>
                        </m:sup>
                      </m:sSup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4DE1E5D-BF11-E212-46E7-436805C6F1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592" y="5203343"/>
                <a:ext cx="2674450" cy="369332"/>
              </a:xfrm>
              <a:prstGeom prst="rect">
                <a:avLst/>
              </a:prstGeom>
              <a:blipFill>
                <a:blip r:embed="rId4"/>
                <a:stretch>
                  <a:fillRect l="-2733" b="-3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2" descr="사과 - 무료 음식개 아이콘">
            <a:extLst>
              <a:ext uri="{FF2B5EF4-FFF2-40B4-BE49-F238E27FC236}">
                <a16:creationId xmlns:a16="http://schemas.microsoft.com/office/drawing/2014/main" id="{AB5989B4-DDD7-21FB-72E6-1F50CE8901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65644" b="66356"/>
          <a:stretch/>
        </p:blipFill>
        <p:spPr bwMode="auto">
          <a:xfrm>
            <a:off x="4803451" y="2771057"/>
            <a:ext cx="736282" cy="72104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사과 - 무료 음식개 아이콘">
            <a:extLst>
              <a:ext uri="{FF2B5EF4-FFF2-40B4-BE49-F238E27FC236}">
                <a16:creationId xmlns:a16="http://schemas.microsoft.com/office/drawing/2014/main" id="{C79822AF-DFD7-DB5D-7B7C-587D8BB59E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1985" r="33660" b="66356"/>
          <a:stretch/>
        </p:blipFill>
        <p:spPr bwMode="auto">
          <a:xfrm>
            <a:off x="5704521" y="2796668"/>
            <a:ext cx="767399" cy="72104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사과 - 무료 음식개 아이콘">
            <a:extLst>
              <a:ext uri="{FF2B5EF4-FFF2-40B4-BE49-F238E27FC236}">
                <a16:creationId xmlns:a16="http://schemas.microsoft.com/office/drawing/2014/main" id="{2401582F-B0FD-1755-D496-2852308E2B0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9703" t="709" r="1" b="65646"/>
          <a:stretch/>
        </p:blipFill>
        <p:spPr bwMode="auto">
          <a:xfrm>
            <a:off x="6574475" y="2796668"/>
            <a:ext cx="767399" cy="72104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사과 - 무료 음식개 아이콘">
            <a:extLst>
              <a:ext uri="{FF2B5EF4-FFF2-40B4-BE49-F238E27FC236}">
                <a16:creationId xmlns:a16="http://schemas.microsoft.com/office/drawing/2014/main" id="{EC46C666-D258-A5A0-4458-9745FB18A6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3645" r="67178" b="33630"/>
          <a:stretch/>
        </p:blipFill>
        <p:spPr bwMode="auto">
          <a:xfrm>
            <a:off x="4808685" y="3673321"/>
            <a:ext cx="767400" cy="70134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사과 - 무료 음식개 아이콘">
            <a:extLst>
              <a:ext uri="{FF2B5EF4-FFF2-40B4-BE49-F238E27FC236}">
                <a16:creationId xmlns:a16="http://schemas.microsoft.com/office/drawing/2014/main" id="{FD3C7463-D31B-A7F2-F496-E99653F707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8222" t="33645" r="35971" b="32711"/>
          <a:stretch/>
        </p:blipFill>
        <p:spPr bwMode="auto">
          <a:xfrm>
            <a:off x="5704522" y="3673321"/>
            <a:ext cx="767399" cy="72103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사과 - 무료 음식개 아이콘">
            <a:extLst>
              <a:ext uri="{FF2B5EF4-FFF2-40B4-BE49-F238E27FC236}">
                <a16:creationId xmlns:a16="http://schemas.microsoft.com/office/drawing/2014/main" id="{42609ADA-87F4-FA20-E694-AF908DCF16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4193" t="33645" b="37196"/>
          <a:stretch/>
        </p:blipFill>
        <p:spPr bwMode="auto">
          <a:xfrm>
            <a:off x="6574475" y="3693012"/>
            <a:ext cx="767399" cy="70134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사과 - 무료 음식개 아이콘">
            <a:extLst>
              <a:ext uri="{FF2B5EF4-FFF2-40B4-BE49-F238E27FC236}">
                <a16:creationId xmlns:a16="http://schemas.microsoft.com/office/drawing/2014/main" id="{6EE85312-8AE2-40B3-4FAF-7657B2FAA4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1289" t="67275" r="30563"/>
          <a:stretch/>
        </p:blipFill>
        <p:spPr bwMode="auto">
          <a:xfrm>
            <a:off x="5679441" y="4559814"/>
            <a:ext cx="817562" cy="70134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사과 - 무료 음식개 아이콘">
            <a:extLst>
              <a:ext uri="{FF2B5EF4-FFF2-40B4-BE49-F238E27FC236}">
                <a16:creationId xmlns:a16="http://schemas.microsoft.com/office/drawing/2014/main" id="{5BC694F5-9C98-CC69-F15B-2CFB38476E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5644" t="66356"/>
          <a:stretch/>
        </p:blipFill>
        <p:spPr bwMode="auto">
          <a:xfrm>
            <a:off x="6584842" y="4549968"/>
            <a:ext cx="736283" cy="72103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사과 - 무료 음식개 아이콘">
            <a:extLst>
              <a:ext uri="{FF2B5EF4-FFF2-40B4-BE49-F238E27FC236}">
                <a16:creationId xmlns:a16="http://schemas.microsoft.com/office/drawing/2014/main" id="{5EAF2ABE-C399-2F29-44D9-49465E49D9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66356" r="64192"/>
          <a:stretch/>
        </p:blipFill>
        <p:spPr bwMode="auto">
          <a:xfrm>
            <a:off x="4798373" y="4559814"/>
            <a:ext cx="767400" cy="72104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F8C368D-41C0-89E1-EDAD-D6824B813109}"/>
              </a:ext>
            </a:extLst>
          </p:cNvPr>
          <p:cNvSpPr txBox="1"/>
          <p:nvPr/>
        </p:nvSpPr>
        <p:spPr>
          <a:xfrm>
            <a:off x="2017064" y="2431593"/>
            <a:ext cx="736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  <a:cs typeface="함초롬돋움" panose="020B0604000101010101" pitchFamily="50" charset="-127"/>
              </a:rPr>
              <a:t>W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  <a:cs typeface="함초롬돋움" panose="020B0604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EEC46D9-7B74-97A9-29D0-C53B7143696C}"/>
              </a:ext>
            </a:extLst>
          </p:cNvPr>
          <p:cNvSpPr txBox="1"/>
          <p:nvPr/>
        </p:nvSpPr>
        <p:spPr>
          <a:xfrm>
            <a:off x="636580" y="3718412"/>
            <a:ext cx="736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  <a:cs typeface="함초롬돋움" panose="020B0604000101010101" pitchFamily="50" charset="-127"/>
              </a:rPr>
              <a:t>H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  <a:cs typeface="함초롬돋움" panose="020B0604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B02AAC6-58DA-94D5-7F30-E60FE4E62E6B}"/>
              </a:ext>
            </a:extLst>
          </p:cNvPr>
          <p:cNvSpPr txBox="1"/>
          <p:nvPr/>
        </p:nvSpPr>
        <p:spPr>
          <a:xfrm>
            <a:off x="4943159" y="2337715"/>
            <a:ext cx="736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  <a:cs typeface="함초롬돋움" panose="020B0604000101010101" pitchFamily="50" charset="-127"/>
              </a:rPr>
              <a:t>P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  <a:cs typeface="함초롬돋움" panose="020B0604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DCED6F4-B8EF-1E64-DD78-9F2CC06DD9F7}"/>
              </a:ext>
            </a:extLst>
          </p:cNvPr>
          <p:cNvSpPr txBox="1"/>
          <p:nvPr/>
        </p:nvSpPr>
        <p:spPr>
          <a:xfrm>
            <a:off x="4424196" y="2946912"/>
            <a:ext cx="736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  <a:cs typeface="함초롬돋움" panose="020B0604000101010101" pitchFamily="50" charset="-127"/>
              </a:rPr>
              <a:t>P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  <a:cs typeface="함초롬돋움" panose="020B0604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FCBCB35-E2BE-7CA9-1AA4-FDEA347F3165}"/>
                  </a:ext>
                </a:extLst>
              </p:cNvPr>
              <p:cNvSpPr txBox="1"/>
              <p:nvPr/>
            </p:nvSpPr>
            <p:spPr>
              <a:xfrm>
                <a:off x="5311300" y="5523164"/>
                <a:ext cx="1522019" cy="3978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 ∈</m:t>
                      </m:r>
                      <m:sSup>
                        <m:sSup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FCBCB35-E2BE-7CA9-1AA4-FDEA347F31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1300" y="5523164"/>
                <a:ext cx="1522019" cy="397866"/>
              </a:xfrm>
              <a:prstGeom prst="rect">
                <a:avLst/>
              </a:prstGeom>
              <a:blipFill>
                <a:blip r:embed="rId5"/>
                <a:stretch>
                  <a:fillRect l="-800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F36AD9F-184A-643D-3ABD-4EE633A83225}"/>
                  </a:ext>
                </a:extLst>
              </p:cNvPr>
              <p:cNvSpPr txBox="1"/>
              <p:nvPr/>
            </p:nvSpPr>
            <p:spPr>
              <a:xfrm>
                <a:off x="5192385" y="5992075"/>
                <a:ext cx="1876219" cy="4054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 ∈</m:t>
                      </m:r>
                      <m:sSup>
                        <m:sSup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F36AD9F-184A-643D-3ABD-4EE633A832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2385" y="5992075"/>
                <a:ext cx="1876219" cy="405496"/>
              </a:xfrm>
              <a:prstGeom prst="rect">
                <a:avLst/>
              </a:prstGeom>
              <a:blipFill>
                <a:blip r:embed="rId6"/>
                <a:stretch>
                  <a:fillRect l="-2597" b="-196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직사각형 23">
            <a:extLst>
              <a:ext uri="{FF2B5EF4-FFF2-40B4-BE49-F238E27FC236}">
                <a16:creationId xmlns:a16="http://schemas.microsoft.com/office/drawing/2014/main" id="{ACBD2843-40F4-57B5-1CEB-A8C4AC4570F4}"/>
              </a:ext>
            </a:extLst>
          </p:cNvPr>
          <p:cNvSpPr/>
          <p:nvPr/>
        </p:nvSpPr>
        <p:spPr>
          <a:xfrm>
            <a:off x="8163876" y="2785151"/>
            <a:ext cx="736282" cy="70134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4217F64F-BE14-0A0A-C9ED-552CAE70774F}"/>
              </a:ext>
            </a:extLst>
          </p:cNvPr>
          <p:cNvSpPr/>
          <p:nvPr/>
        </p:nvSpPr>
        <p:spPr>
          <a:xfrm>
            <a:off x="9033830" y="2785151"/>
            <a:ext cx="736282" cy="70134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2867BB86-6456-829F-A497-B02BE396656B}"/>
              </a:ext>
            </a:extLst>
          </p:cNvPr>
          <p:cNvSpPr/>
          <p:nvPr/>
        </p:nvSpPr>
        <p:spPr>
          <a:xfrm>
            <a:off x="9903784" y="2785151"/>
            <a:ext cx="736282" cy="70134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954EA7C-5A7C-83E8-D9F2-66305233BA4D}"/>
              </a:ext>
            </a:extLst>
          </p:cNvPr>
          <p:cNvSpPr/>
          <p:nvPr/>
        </p:nvSpPr>
        <p:spPr>
          <a:xfrm>
            <a:off x="8163876" y="3693641"/>
            <a:ext cx="736282" cy="70134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6</a:t>
            </a:r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51192F3-7850-8C9C-A58E-E74C8AED97EA}"/>
              </a:ext>
            </a:extLst>
          </p:cNvPr>
          <p:cNvSpPr/>
          <p:nvPr/>
        </p:nvSpPr>
        <p:spPr>
          <a:xfrm>
            <a:off x="9033830" y="3693641"/>
            <a:ext cx="736282" cy="70134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5</a:t>
            </a:r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DA1CA038-1736-B3F7-9809-EF7188C0E1B7}"/>
              </a:ext>
            </a:extLst>
          </p:cNvPr>
          <p:cNvSpPr/>
          <p:nvPr/>
        </p:nvSpPr>
        <p:spPr>
          <a:xfrm>
            <a:off x="9903784" y="3693641"/>
            <a:ext cx="736282" cy="70134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A16B518B-3923-6D7C-346A-5691497E7E9B}"/>
              </a:ext>
            </a:extLst>
          </p:cNvPr>
          <p:cNvSpPr/>
          <p:nvPr/>
        </p:nvSpPr>
        <p:spPr>
          <a:xfrm>
            <a:off x="8163876" y="4570288"/>
            <a:ext cx="736282" cy="70134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7</a:t>
            </a:r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DCA4B624-95F4-4D92-F133-E3C131FE61E3}"/>
              </a:ext>
            </a:extLst>
          </p:cNvPr>
          <p:cNvSpPr/>
          <p:nvPr/>
        </p:nvSpPr>
        <p:spPr>
          <a:xfrm>
            <a:off x="9033830" y="4570288"/>
            <a:ext cx="736282" cy="70134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8</a:t>
            </a:r>
            <a:endParaRPr lang="ko-KR" altLang="en-US" dirty="0"/>
          </a:p>
        </p:txBody>
      </p:sp>
      <p:sp>
        <p:nvSpPr>
          <p:cNvPr id="7168" name="직사각형 7167">
            <a:extLst>
              <a:ext uri="{FF2B5EF4-FFF2-40B4-BE49-F238E27FC236}">
                <a16:creationId xmlns:a16="http://schemas.microsoft.com/office/drawing/2014/main" id="{463F8FE2-F928-1FB9-B7CC-23BA3BAAAD01}"/>
              </a:ext>
            </a:extLst>
          </p:cNvPr>
          <p:cNvSpPr/>
          <p:nvPr/>
        </p:nvSpPr>
        <p:spPr>
          <a:xfrm>
            <a:off x="9903784" y="4570288"/>
            <a:ext cx="736282" cy="701346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9</a:t>
            </a:r>
            <a:endParaRPr lang="ko-KR" altLang="en-US" dirty="0"/>
          </a:p>
        </p:txBody>
      </p:sp>
      <p:pic>
        <p:nvPicPr>
          <p:cNvPr id="7169" name="그림 7168">
            <a:extLst>
              <a:ext uri="{FF2B5EF4-FFF2-40B4-BE49-F238E27FC236}">
                <a16:creationId xmlns:a16="http://schemas.microsoft.com/office/drawing/2014/main" id="{BB24E8C2-3A0F-B375-65FC-9F2C18DE673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69254" y="246102"/>
            <a:ext cx="3813227" cy="2081225"/>
          </a:xfrm>
          <a:prstGeom prst="rect">
            <a:avLst/>
          </a:prstGeom>
        </p:spPr>
      </p:pic>
      <p:sp>
        <p:nvSpPr>
          <p:cNvPr id="7171" name="액자 7170">
            <a:extLst>
              <a:ext uri="{FF2B5EF4-FFF2-40B4-BE49-F238E27FC236}">
                <a16:creationId xmlns:a16="http://schemas.microsoft.com/office/drawing/2014/main" id="{E089369F-216C-0D4B-6063-0CFDA499D383}"/>
              </a:ext>
            </a:extLst>
          </p:cNvPr>
          <p:cNvSpPr/>
          <p:nvPr/>
        </p:nvSpPr>
        <p:spPr>
          <a:xfrm>
            <a:off x="7869254" y="1704288"/>
            <a:ext cx="726106" cy="589610"/>
          </a:xfrm>
          <a:prstGeom prst="frame">
            <a:avLst>
              <a:gd name="adj1" fmla="val 6252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8825447-4087-5638-DA3A-A0B6C45C4430}"/>
              </a:ext>
            </a:extLst>
          </p:cNvPr>
          <p:cNvSpPr txBox="1"/>
          <p:nvPr/>
        </p:nvSpPr>
        <p:spPr>
          <a:xfrm>
            <a:off x="7452360" y="1927218"/>
            <a:ext cx="6299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①</a:t>
            </a:r>
          </a:p>
        </p:txBody>
      </p:sp>
    </p:spTree>
    <p:extLst>
      <p:ext uri="{BB962C8B-B14F-4D97-AF65-F5344CB8AC3E}">
        <p14:creationId xmlns:p14="http://schemas.microsoft.com/office/powerpoint/2010/main" val="37365651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89DF193-A687-97D9-F5FE-ABF45CCBF2F4}"/>
              </a:ext>
            </a:extLst>
          </p:cNvPr>
          <p:cNvCxnSpPr/>
          <p:nvPr/>
        </p:nvCxnSpPr>
        <p:spPr>
          <a:xfrm>
            <a:off x="817880" y="1270000"/>
            <a:ext cx="1055624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제목 1">
            <a:extLst>
              <a:ext uri="{FF2B5EF4-FFF2-40B4-BE49-F238E27FC236}">
                <a16:creationId xmlns:a16="http://schemas.microsoft.com/office/drawing/2014/main" id="{CD9379DB-D313-7C86-FD5C-18AF0D3765E1}"/>
              </a:ext>
            </a:extLst>
          </p:cNvPr>
          <p:cNvSpPr txBox="1">
            <a:spLocks/>
          </p:cNvSpPr>
          <p:nvPr/>
        </p:nvSpPr>
        <p:spPr>
          <a:xfrm>
            <a:off x="817880" y="395973"/>
            <a:ext cx="9438640" cy="8740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Method</a:t>
            </a:r>
            <a:endParaRPr lang="ko-KR" altLang="en-US" sz="3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7170" name="Picture 2" descr="사과 - 무료 음식개 아이콘">
            <a:extLst>
              <a:ext uri="{FF2B5EF4-FFF2-40B4-BE49-F238E27FC236}">
                <a16:creationId xmlns:a16="http://schemas.microsoft.com/office/drawing/2014/main" id="{3AE86448-40C6-0C88-8EFF-425E8C2FB0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3158" y="2885758"/>
            <a:ext cx="2143125" cy="2143125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4DE1E5D-BF11-E212-46E7-436805C6F144}"/>
                  </a:ext>
                </a:extLst>
              </p:cNvPr>
              <p:cNvSpPr txBox="1"/>
              <p:nvPr/>
            </p:nvSpPr>
            <p:spPr>
              <a:xfrm>
                <a:off x="919592" y="5203343"/>
                <a:ext cx="2674450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altLang="ko-KR" sz="2400" b="0" i="0" smtClean="0">
                          <a:latin typeface="Cambria Math" panose="02040503050406030204" pitchFamily="18" charset="0"/>
                        </a:rPr>
                        <m:t>image</m:t>
                      </m:r>
                      <m:r>
                        <a:rPr lang="en-US" altLang="ko-KR" sz="2400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𝑋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 ∈</m:t>
                      </m:r>
                      <m:sSup>
                        <m:sSup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𝑊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𝐻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×1</m:t>
                          </m:r>
                        </m:sup>
                      </m:sSup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4DE1E5D-BF11-E212-46E7-436805C6F1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9592" y="5203343"/>
                <a:ext cx="2674450" cy="369332"/>
              </a:xfrm>
              <a:prstGeom prst="rect">
                <a:avLst/>
              </a:prstGeom>
              <a:blipFill>
                <a:blip r:embed="rId4"/>
                <a:stretch>
                  <a:fillRect l="-2733" b="-3666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2" descr="사과 - 무료 음식개 아이콘">
            <a:extLst>
              <a:ext uri="{FF2B5EF4-FFF2-40B4-BE49-F238E27FC236}">
                <a16:creationId xmlns:a16="http://schemas.microsoft.com/office/drawing/2014/main" id="{AB5989B4-DDD7-21FB-72E6-1F50CE8901C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65644" b="66356"/>
          <a:stretch/>
        </p:blipFill>
        <p:spPr bwMode="auto">
          <a:xfrm>
            <a:off x="4803451" y="2771057"/>
            <a:ext cx="736282" cy="72104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사과 - 무료 음식개 아이콘">
            <a:extLst>
              <a:ext uri="{FF2B5EF4-FFF2-40B4-BE49-F238E27FC236}">
                <a16:creationId xmlns:a16="http://schemas.microsoft.com/office/drawing/2014/main" id="{C79822AF-DFD7-DB5D-7B7C-587D8BB59EA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1985" r="33660" b="66356"/>
          <a:stretch/>
        </p:blipFill>
        <p:spPr bwMode="auto">
          <a:xfrm>
            <a:off x="5704521" y="2796668"/>
            <a:ext cx="767399" cy="72104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2" descr="사과 - 무료 음식개 아이콘">
            <a:extLst>
              <a:ext uri="{FF2B5EF4-FFF2-40B4-BE49-F238E27FC236}">
                <a16:creationId xmlns:a16="http://schemas.microsoft.com/office/drawing/2014/main" id="{2401582F-B0FD-1755-D496-2852308E2B0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59703" t="709" r="1" b="65646"/>
          <a:stretch/>
        </p:blipFill>
        <p:spPr bwMode="auto">
          <a:xfrm>
            <a:off x="6574475" y="2796668"/>
            <a:ext cx="767399" cy="72104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2" descr="사과 - 무료 음식개 아이콘">
            <a:extLst>
              <a:ext uri="{FF2B5EF4-FFF2-40B4-BE49-F238E27FC236}">
                <a16:creationId xmlns:a16="http://schemas.microsoft.com/office/drawing/2014/main" id="{EC46C666-D258-A5A0-4458-9745FB18A6B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3645" r="67178" b="33630"/>
          <a:stretch/>
        </p:blipFill>
        <p:spPr bwMode="auto">
          <a:xfrm>
            <a:off x="4808685" y="3673321"/>
            <a:ext cx="767400" cy="70134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2" descr="사과 - 무료 음식개 아이콘">
            <a:extLst>
              <a:ext uri="{FF2B5EF4-FFF2-40B4-BE49-F238E27FC236}">
                <a16:creationId xmlns:a16="http://schemas.microsoft.com/office/drawing/2014/main" id="{FD3C7463-D31B-A7F2-F496-E99653F707F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8222" t="33645" r="35971" b="32711"/>
          <a:stretch/>
        </p:blipFill>
        <p:spPr bwMode="auto">
          <a:xfrm>
            <a:off x="5704522" y="3673321"/>
            <a:ext cx="767399" cy="72103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2" descr="사과 - 무료 음식개 아이콘">
            <a:extLst>
              <a:ext uri="{FF2B5EF4-FFF2-40B4-BE49-F238E27FC236}">
                <a16:creationId xmlns:a16="http://schemas.microsoft.com/office/drawing/2014/main" id="{42609ADA-87F4-FA20-E694-AF908DCF165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4193" t="33645" b="37196"/>
          <a:stretch/>
        </p:blipFill>
        <p:spPr bwMode="auto">
          <a:xfrm>
            <a:off x="6574475" y="3693012"/>
            <a:ext cx="767399" cy="70134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2" descr="사과 - 무료 음식개 아이콘">
            <a:extLst>
              <a:ext uri="{FF2B5EF4-FFF2-40B4-BE49-F238E27FC236}">
                <a16:creationId xmlns:a16="http://schemas.microsoft.com/office/drawing/2014/main" id="{6EE85312-8AE2-40B3-4FAF-7657B2FAA4F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31289" t="67275" r="30563"/>
          <a:stretch/>
        </p:blipFill>
        <p:spPr bwMode="auto">
          <a:xfrm>
            <a:off x="5679441" y="4559814"/>
            <a:ext cx="817562" cy="70134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사과 - 무료 음식개 아이콘">
            <a:extLst>
              <a:ext uri="{FF2B5EF4-FFF2-40B4-BE49-F238E27FC236}">
                <a16:creationId xmlns:a16="http://schemas.microsoft.com/office/drawing/2014/main" id="{5BC694F5-9C98-CC69-F15B-2CFB38476E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5644" t="66356"/>
          <a:stretch/>
        </p:blipFill>
        <p:spPr bwMode="auto">
          <a:xfrm>
            <a:off x="6584842" y="4549968"/>
            <a:ext cx="736283" cy="721037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5" name="Picture 2" descr="사과 - 무료 음식개 아이콘">
            <a:extLst>
              <a:ext uri="{FF2B5EF4-FFF2-40B4-BE49-F238E27FC236}">
                <a16:creationId xmlns:a16="http://schemas.microsoft.com/office/drawing/2014/main" id="{5EAF2ABE-C399-2F29-44D9-49465E49D92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66356" r="64192"/>
          <a:stretch/>
        </p:blipFill>
        <p:spPr bwMode="auto">
          <a:xfrm>
            <a:off x="4798373" y="4559814"/>
            <a:ext cx="767400" cy="721042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F8C368D-41C0-89E1-EDAD-D6824B813109}"/>
              </a:ext>
            </a:extLst>
          </p:cNvPr>
          <p:cNvSpPr txBox="1"/>
          <p:nvPr/>
        </p:nvSpPr>
        <p:spPr>
          <a:xfrm>
            <a:off x="2017064" y="2431593"/>
            <a:ext cx="736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  <a:cs typeface="함초롬돋움" panose="020B0604000101010101" pitchFamily="50" charset="-127"/>
              </a:rPr>
              <a:t>W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  <a:cs typeface="함초롬돋움" panose="020B0604000101010101" pitchFamily="50" charset="-127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EEC46D9-7B74-97A9-29D0-C53B7143696C}"/>
              </a:ext>
            </a:extLst>
          </p:cNvPr>
          <p:cNvSpPr txBox="1"/>
          <p:nvPr/>
        </p:nvSpPr>
        <p:spPr>
          <a:xfrm>
            <a:off x="636580" y="3718412"/>
            <a:ext cx="736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  <a:cs typeface="함초롬돋움" panose="020B0604000101010101" pitchFamily="50" charset="-127"/>
              </a:rPr>
              <a:t>H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  <a:cs typeface="함초롬돋움" panose="020B0604000101010101" pitchFamily="50" charset="-127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B02AAC6-58DA-94D5-7F30-E60FE4E62E6B}"/>
              </a:ext>
            </a:extLst>
          </p:cNvPr>
          <p:cNvSpPr txBox="1"/>
          <p:nvPr/>
        </p:nvSpPr>
        <p:spPr>
          <a:xfrm>
            <a:off x="4943159" y="2337715"/>
            <a:ext cx="736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  <a:cs typeface="함초롬돋움" panose="020B0604000101010101" pitchFamily="50" charset="-127"/>
              </a:rPr>
              <a:t>P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  <a:cs typeface="함초롬돋움" panose="020B0604000101010101" pitchFamily="50" charset="-127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DCED6F4-B8EF-1E64-DD78-9F2CC06DD9F7}"/>
              </a:ext>
            </a:extLst>
          </p:cNvPr>
          <p:cNvSpPr txBox="1"/>
          <p:nvPr/>
        </p:nvSpPr>
        <p:spPr>
          <a:xfrm>
            <a:off x="4424196" y="2946912"/>
            <a:ext cx="7362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latin typeface="HY헤드라인M" panose="02030600000101010101" pitchFamily="18" charset="-127"/>
                <a:ea typeface="HY헤드라인M" panose="02030600000101010101" pitchFamily="18" charset="-127"/>
                <a:cs typeface="함초롬돋움" panose="020B0604000101010101" pitchFamily="50" charset="-127"/>
              </a:rPr>
              <a:t>P</a:t>
            </a:r>
            <a:endParaRPr lang="ko-KR" altLang="en-US" dirty="0">
              <a:latin typeface="HY헤드라인M" panose="02030600000101010101" pitchFamily="18" charset="-127"/>
              <a:ea typeface="HY헤드라인M" panose="02030600000101010101" pitchFamily="18" charset="-127"/>
              <a:cs typeface="함초롬돋움" panose="020B0604000101010101" pitchFamily="50" charset="-127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FCBCB35-E2BE-7CA9-1AA4-FDEA347F3165}"/>
                  </a:ext>
                </a:extLst>
              </p:cNvPr>
              <p:cNvSpPr txBox="1"/>
              <p:nvPr/>
            </p:nvSpPr>
            <p:spPr>
              <a:xfrm>
                <a:off x="5311300" y="5523164"/>
                <a:ext cx="1522019" cy="3978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 ∈</m:t>
                      </m:r>
                      <m:sSup>
                        <m:sSup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FCBCB35-E2BE-7CA9-1AA4-FDEA347F31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1300" y="5523164"/>
                <a:ext cx="1522019" cy="397866"/>
              </a:xfrm>
              <a:prstGeom prst="rect">
                <a:avLst/>
              </a:prstGeom>
              <a:blipFill>
                <a:blip r:embed="rId5"/>
                <a:stretch>
                  <a:fillRect l="-800" b="-2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F36AD9F-184A-643D-3ABD-4EE633A83225}"/>
                  </a:ext>
                </a:extLst>
              </p:cNvPr>
              <p:cNvSpPr txBox="1"/>
              <p:nvPr/>
            </p:nvSpPr>
            <p:spPr>
              <a:xfrm>
                <a:off x="5192385" y="5992075"/>
                <a:ext cx="1876219" cy="4054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 ∈</m:t>
                      </m:r>
                      <m:sSup>
                        <m:sSup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𝑝</m:t>
                          </m:r>
                        </m:sup>
                      </m:sSup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2F36AD9F-184A-643D-3ABD-4EE633A8322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92385" y="5992075"/>
                <a:ext cx="1876219" cy="405496"/>
              </a:xfrm>
              <a:prstGeom prst="rect">
                <a:avLst/>
              </a:prstGeom>
              <a:blipFill>
                <a:blip r:embed="rId6"/>
                <a:stretch>
                  <a:fillRect l="-2597" b="-19697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173" name="그룹 7172">
            <a:extLst>
              <a:ext uri="{FF2B5EF4-FFF2-40B4-BE49-F238E27FC236}">
                <a16:creationId xmlns:a16="http://schemas.microsoft.com/office/drawing/2014/main" id="{7BAD4EAD-DAFB-C0F7-F881-6ADAF9ECC7B3}"/>
              </a:ext>
            </a:extLst>
          </p:cNvPr>
          <p:cNvGrpSpPr/>
          <p:nvPr/>
        </p:nvGrpSpPr>
        <p:grpSpPr>
          <a:xfrm>
            <a:off x="8351117" y="3930304"/>
            <a:ext cx="2804570" cy="226761"/>
            <a:chOff x="8381597" y="3692843"/>
            <a:chExt cx="2804570" cy="226761"/>
          </a:xfrm>
        </p:grpSpPr>
        <p:pic>
          <p:nvPicPr>
            <p:cNvPr id="4" name="Picture 2" descr="사과 - 무료 음식개 아이콘">
              <a:extLst>
                <a:ext uri="{FF2B5EF4-FFF2-40B4-BE49-F238E27FC236}">
                  <a16:creationId xmlns:a16="http://schemas.microsoft.com/office/drawing/2014/main" id="{743EBE52-6941-801C-E8CA-03D86B2B686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9946" b="89739"/>
            <a:stretch/>
          </p:blipFill>
          <p:spPr bwMode="auto">
            <a:xfrm>
              <a:off x="8381597" y="3693012"/>
              <a:ext cx="215475" cy="21991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2" descr="사과 - 무료 음식개 아이콘">
              <a:extLst>
                <a:ext uri="{FF2B5EF4-FFF2-40B4-BE49-F238E27FC236}">
                  <a16:creationId xmlns:a16="http://schemas.microsoft.com/office/drawing/2014/main" id="{837A9B94-41B3-9945-DE03-21989BE0607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235" t="23383" r="80711" b="67516"/>
            <a:stretch/>
          </p:blipFill>
          <p:spPr bwMode="auto">
            <a:xfrm>
              <a:off x="10721960" y="3693011"/>
              <a:ext cx="238572" cy="2159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2" descr="사과 - 무료 음식개 아이콘">
              <a:extLst>
                <a:ext uri="{FF2B5EF4-FFF2-40B4-BE49-F238E27FC236}">
                  <a16:creationId xmlns:a16="http://schemas.microsoft.com/office/drawing/2014/main" id="{51C5776D-DCC8-1512-091E-CC2F7E58CA9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302" t="23063" r="65644" b="66356"/>
            <a:stretch/>
          </p:blipFill>
          <p:spPr bwMode="auto">
            <a:xfrm>
              <a:off x="10970692" y="3692843"/>
              <a:ext cx="215475" cy="22676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2" descr="사과 - 무료 음식개 아이콘">
              <a:extLst>
                <a:ext uri="{FF2B5EF4-FFF2-40B4-BE49-F238E27FC236}">
                  <a16:creationId xmlns:a16="http://schemas.microsoft.com/office/drawing/2014/main" id="{620381FF-2557-1275-DF0F-D686BAEF566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453" t="14302" r="68635" b="78587"/>
            <a:stretch/>
          </p:blipFill>
          <p:spPr bwMode="auto">
            <a:xfrm>
              <a:off x="10097229" y="3693466"/>
              <a:ext cx="179531" cy="21597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2" descr="사과 - 무료 음식개 아이콘">
              <a:extLst>
                <a:ext uri="{FF2B5EF4-FFF2-40B4-BE49-F238E27FC236}">
                  <a16:creationId xmlns:a16="http://schemas.microsoft.com/office/drawing/2014/main" id="{9865C94B-930A-9403-069E-F4B50BC03BC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979" r="65644" b="89739"/>
            <a:stretch/>
          </p:blipFill>
          <p:spPr bwMode="auto">
            <a:xfrm>
              <a:off x="9257624" y="3698207"/>
              <a:ext cx="179531" cy="21991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2" descr="사과 - 무료 음식개 아이콘">
              <a:extLst>
                <a:ext uri="{FF2B5EF4-FFF2-40B4-BE49-F238E27FC236}">
                  <a16:creationId xmlns:a16="http://schemas.microsoft.com/office/drawing/2014/main" id="{4A74BD44-716C-41FF-84CA-CD5013BD781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9946" b="89739"/>
            <a:stretch/>
          </p:blipFill>
          <p:spPr bwMode="auto">
            <a:xfrm>
              <a:off x="8597071" y="3693012"/>
              <a:ext cx="215475" cy="21991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2" descr="사과 - 무료 음식개 아이콘">
              <a:extLst>
                <a:ext uri="{FF2B5EF4-FFF2-40B4-BE49-F238E27FC236}">
                  <a16:creationId xmlns:a16="http://schemas.microsoft.com/office/drawing/2014/main" id="{5F1E05C7-908B-8F11-6C1D-7B3CBEC0257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9946" b="89739"/>
            <a:stretch/>
          </p:blipFill>
          <p:spPr bwMode="auto">
            <a:xfrm>
              <a:off x="8792224" y="3693012"/>
              <a:ext cx="215475" cy="21991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2" descr="사과 - 무료 음식개 아이콘">
              <a:extLst>
                <a:ext uri="{FF2B5EF4-FFF2-40B4-BE49-F238E27FC236}">
                  <a16:creationId xmlns:a16="http://schemas.microsoft.com/office/drawing/2014/main" id="{721AD44B-914C-BD1E-C1F8-1BCA5D69A4D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9946" b="89739"/>
            <a:stretch/>
          </p:blipFill>
          <p:spPr bwMode="auto">
            <a:xfrm>
              <a:off x="9033539" y="3693012"/>
              <a:ext cx="215475" cy="21991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2" descr="사과 - 무료 음식개 아이콘">
              <a:extLst>
                <a:ext uri="{FF2B5EF4-FFF2-40B4-BE49-F238E27FC236}">
                  <a16:creationId xmlns:a16="http://schemas.microsoft.com/office/drawing/2014/main" id="{6B49B9C8-2E1B-C258-BF36-9FD687916BE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9946" b="89739"/>
            <a:stretch/>
          </p:blipFill>
          <p:spPr bwMode="auto">
            <a:xfrm>
              <a:off x="9452777" y="3693012"/>
              <a:ext cx="215475" cy="21991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168" name="Picture 2" descr="사과 - 무료 음식개 아이콘">
              <a:extLst>
                <a:ext uri="{FF2B5EF4-FFF2-40B4-BE49-F238E27FC236}">
                  <a16:creationId xmlns:a16="http://schemas.microsoft.com/office/drawing/2014/main" id="{C5ED69BF-BD50-DDBC-0DC9-58BCEED8501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9946" b="89739"/>
            <a:stretch/>
          </p:blipFill>
          <p:spPr bwMode="auto">
            <a:xfrm>
              <a:off x="9668251" y="3693012"/>
              <a:ext cx="215475" cy="21991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169" name="Picture 2" descr="사과 - 무료 음식개 아이콘">
              <a:extLst>
                <a:ext uri="{FF2B5EF4-FFF2-40B4-BE49-F238E27FC236}">
                  <a16:creationId xmlns:a16="http://schemas.microsoft.com/office/drawing/2014/main" id="{57B3D83B-F270-BD1B-A0EB-97DFC04A25F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9946" b="89739"/>
            <a:stretch/>
          </p:blipFill>
          <p:spPr bwMode="auto">
            <a:xfrm>
              <a:off x="9863404" y="3693012"/>
              <a:ext cx="215475" cy="21991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171" name="Picture 2" descr="사과 - 무료 음식개 아이콘">
              <a:extLst>
                <a:ext uri="{FF2B5EF4-FFF2-40B4-BE49-F238E27FC236}">
                  <a16:creationId xmlns:a16="http://schemas.microsoft.com/office/drawing/2014/main" id="{847D9019-4B63-B5CE-7532-1498F774FC1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9946" b="89739"/>
            <a:stretch/>
          </p:blipFill>
          <p:spPr bwMode="auto">
            <a:xfrm>
              <a:off x="10277597" y="3693012"/>
              <a:ext cx="215475" cy="21991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172" name="Picture 2" descr="사과 - 무료 음식개 아이콘">
              <a:extLst>
                <a:ext uri="{FF2B5EF4-FFF2-40B4-BE49-F238E27FC236}">
                  <a16:creationId xmlns:a16="http://schemas.microsoft.com/office/drawing/2014/main" id="{A86AAC47-F5F5-F39E-795D-44F279D3406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9946" b="89739"/>
            <a:stretch/>
          </p:blipFill>
          <p:spPr bwMode="auto">
            <a:xfrm>
              <a:off x="10493071" y="3693012"/>
              <a:ext cx="215475" cy="21991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7181" name="직선 화살표 연결선 7180">
            <a:extLst>
              <a:ext uri="{FF2B5EF4-FFF2-40B4-BE49-F238E27FC236}">
                <a16:creationId xmlns:a16="http://schemas.microsoft.com/office/drawing/2014/main" id="{599F99E6-1EE2-D483-DA69-DD671FE73C5D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5539733" y="3131578"/>
            <a:ext cx="2689867" cy="697320"/>
          </a:xfrm>
          <a:prstGeom prst="straightConnector1">
            <a:avLst/>
          </a:prstGeom>
          <a:ln w="38100">
            <a:prstDash val="dash"/>
            <a:headEnd type="none" w="med" len="med"/>
            <a:tailEnd type="arrow" w="med" len="med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183" name="TextBox 7182">
                <a:extLst>
                  <a:ext uri="{FF2B5EF4-FFF2-40B4-BE49-F238E27FC236}">
                    <a16:creationId xmlns:a16="http://schemas.microsoft.com/office/drawing/2014/main" id="{D4619CDD-33AE-949F-6F31-2AB21E7B93F0}"/>
                  </a:ext>
                </a:extLst>
              </p:cNvPr>
              <p:cNvSpPr txBox="1"/>
              <p:nvPr/>
            </p:nvSpPr>
            <p:spPr>
              <a:xfrm>
                <a:off x="8940572" y="4512620"/>
                <a:ext cx="1337802" cy="4570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 ∈</m:t>
                      </m:r>
                      <m:sSup>
                        <m:sSup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sSup>
                            <m:sSup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7183" name="TextBox 7182">
                <a:extLst>
                  <a:ext uri="{FF2B5EF4-FFF2-40B4-BE49-F238E27FC236}">
                    <a16:creationId xmlns:a16="http://schemas.microsoft.com/office/drawing/2014/main" id="{D4619CDD-33AE-949F-6F31-2AB21E7B93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0572" y="4512620"/>
                <a:ext cx="1337802" cy="45704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84" name="TextBox 7183">
                <a:extLst>
                  <a:ext uri="{FF2B5EF4-FFF2-40B4-BE49-F238E27FC236}">
                    <a16:creationId xmlns:a16="http://schemas.microsoft.com/office/drawing/2014/main" id="{C7255E34-19C7-4ABB-1455-B3E031DE7673}"/>
                  </a:ext>
                </a:extLst>
              </p:cNvPr>
              <p:cNvSpPr txBox="1"/>
              <p:nvPr/>
            </p:nvSpPr>
            <p:spPr>
              <a:xfrm>
                <a:off x="8837047" y="4974819"/>
                <a:ext cx="1692002" cy="4570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 ∈</m:t>
                      </m:r>
                      <m:sSup>
                        <m:sSup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7184" name="TextBox 7183">
                <a:extLst>
                  <a:ext uri="{FF2B5EF4-FFF2-40B4-BE49-F238E27FC236}">
                    <a16:creationId xmlns:a16="http://schemas.microsoft.com/office/drawing/2014/main" id="{C7255E34-19C7-4ABB-1455-B3E031DE76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37047" y="4974819"/>
                <a:ext cx="1692002" cy="45704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185" name="그림 7184">
            <a:extLst>
              <a:ext uri="{FF2B5EF4-FFF2-40B4-BE49-F238E27FC236}">
                <a16:creationId xmlns:a16="http://schemas.microsoft.com/office/drawing/2014/main" id="{40A0E43D-E821-F4AF-2394-757E3BB7AAB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69254" y="246102"/>
            <a:ext cx="3813227" cy="2081225"/>
          </a:xfrm>
          <a:prstGeom prst="rect">
            <a:avLst/>
          </a:prstGeom>
        </p:spPr>
      </p:pic>
      <p:sp>
        <p:nvSpPr>
          <p:cNvPr id="7186" name="액자 7185">
            <a:extLst>
              <a:ext uri="{FF2B5EF4-FFF2-40B4-BE49-F238E27FC236}">
                <a16:creationId xmlns:a16="http://schemas.microsoft.com/office/drawing/2014/main" id="{6C786447-66B0-408D-8CC8-F81C35475473}"/>
              </a:ext>
            </a:extLst>
          </p:cNvPr>
          <p:cNvSpPr/>
          <p:nvPr/>
        </p:nvSpPr>
        <p:spPr>
          <a:xfrm>
            <a:off x="8697902" y="1799627"/>
            <a:ext cx="1764689" cy="344397"/>
          </a:xfrm>
          <a:prstGeom prst="frame">
            <a:avLst>
              <a:gd name="adj1" fmla="val 15102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28E16D4-2A9A-C893-6C68-517F973F4366}"/>
              </a:ext>
            </a:extLst>
          </p:cNvPr>
          <p:cNvSpPr txBox="1"/>
          <p:nvPr/>
        </p:nvSpPr>
        <p:spPr>
          <a:xfrm>
            <a:off x="8588614" y="2077088"/>
            <a:ext cx="6299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②</a:t>
            </a:r>
          </a:p>
        </p:txBody>
      </p:sp>
    </p:spTree>
    <p:extLst>
      <p:ext uri="{BB962C8B-B14F-4D97-AF65-F5344CB8AC3E}">
        <p14:creationId xmlns:p14="http://schemas.microsoft.com/office/powerpoint/2010/main" val="27898495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89DF193-A687-97D9-F5FE-ABF45CCBF2F4}"/>
              </a:ext>
            </a:extLst>
          </p:cNvPr>
          <p:cNvCxnSpPr/>
          <p:nvPr/>
        </p:nvCxnSpPr>
        <p:spPr>
          <a:xfrm>
            <a:off x="817880" y="1270000"/>
            <a:ext cx="1055624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제목 1">
            <a:extLst>
              <a:ext uri="{FF2B5EF4-FFF2-40B4-BE49-F238E27FC236}">
                <a16:creationId xmlns:a16="http://schemas.microsoft.com/office/drawing/2014/main" id="{CD9379DB-D313-7C86-FD5C-18AF0D3765E1}"/>
              </a:ext>
            </a:extLst>
          </p:cNvPr>
          <p:cNvSpPr txBox="1">
            <a:spLocks/>
          </p:cNvSpPr>
          <p:nvPr/>
        </p:nvSpPr>
        <p:spPr>
          <a:xfrm>
            <a:off x="817880" y="395973"/>
            <a:ext cx="9438640" cy="8740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Method</a:t>
            </a:r>
            <a:endParaRPr lang="ko-KR" altLang="en-US" sz="3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pSp>
        <p:nvGrpSpPr>
          <p:cNvPr id="7173" name="그룹 7172">
            <a:extLst>
              <a:ext uri="{FF2B5EF4-FFF2-40B4-BE49-F238E27FC236}">
                <a16:creationId xmlns:a16="http://schemas.microsoft.com/office/drawing/2014/main" id="{7BAD4EAD-DAFB-C0F7-F881-6ADAF9ECC7B3}"/>
              </a:ext>
            </a:extLst>
          </p:cNvPr>
          <p:cNvGrpSpPr/>
          <p:nvPr/>
        </p:nvGrpSpPr>
        <p:grpSpPr>
          <a:xfrm>
            <a:off x="1369507" y="2623712"/>
            <a:ext cx="2804570" cy="226761"/>
            <a:chOff x="8381597" y="3692843"/>
            <a:chExt cx="2804570" cy="226761"/>
          </a:xfrm>
        </p:grpSpPr>
        <p:pic>
          <p:nvPicPr>
            <p:cNvPr id="4" name="Picture 2" descr="사과 - 무료 음식개 아이콘">
              <a:extLst>
                <a:ext uri="{FF2B5EF4-FFF2-40B4-BE49-F238E27FC236}">
                  <a16:creationId xmlns:a16="http://schemas.microsoft.com/office/drawing/2014/main" id="{743EBE52-6941-801C-E8CA-03D86B2B686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9946" b="89739"/>
            <a:stretch/>
          </p:blipFill>
          <p:spPr bwMode="auto">
            <a:xfrm>
              <a:off x="8381597" y="3693012"/>
              <a:ext cx="215475" cy="21991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2" descr="사과 - 무료 음식개 아이콘">
              <a:extLst>
                <a:ext uri="{FF2B5EF4-FFF2-40B4-BE49-F238E27FC236}">
                  <a16:creationId xmlns:a16="http://schemas.microsoft.com/office/drawing/2014/main" id="{837A9B94-41B3-9945-DE03-21989BE0607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235" t="23383" r="80711" b="67516"/>
            <a:stretch/>
          </p:blipFill>
          <p:spPr bwMode="auto">
            <a:xfrm>
              <a:off x="10721960" y="3693011"/>
              <a:ext cx="238572" cy="2159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2" descr="사과 - 무료 음식개 아이콘">
              <a:extLst>
                <a:ext uri="{FF2B5EF4-FFF2-40B4-BE49-F238E27FC236}">
                  <a16:creationId xmlns:a16="http://schemas.microsoft.com/office/drawing/2014/main" id="{51C5776D-DCC8-1512-091E-CC2F7E58CA9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302" t="23063" r="65644" b="66356"/>
            <a:stretch/>
          </p:blipFill>
          <p:spPr bwMode="auto">
            <a:xfrm>
              <a:off x="10970692" y="3692843"/>
              <a:ext cx="215475" cy="22676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2" descr="사과 - 무료 음식개 아이콘">
              <a:extLst>
                <a:ext uri="{FF2B5EF4-FFF2-40B4-BE49-F238E27FC236}">
                  <a16:creationId xmlns:a16="http://schemas.microsoft.com/office/drawing/2014/main" id="{620381FF-2557-1275-DF0F-D686BAEF566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453" t="14302" r="68635" b="78587"/>
            <a:stretch/>
          </p:blipFill>
          <p:spPr bwMode="auto">
            <a:xfrm>
              <a:off x="10097229" y="3693466"/>
              <a:ext cx="179531" cy="21597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2" descr="사과 - 무료 음식개 아이콘">
              <a:extLst>
                <a:ext uri="{FF2B5EF4-FFF2-40B4-BE49-F238E27FC236}">
                  <a16:creationId xmlns:a16="http://schemas.microsoft.com/office/drawing/2014/main" id="{9865C94B-930A-9403-069E-F4B50BC03BC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979" r="65644" b="89739"/>
            <a:stretch/>
          </p:blipFill>
          <p:spPr bwMode="auto">
            <a:xfrm>
              <a:off x="9257624" y="3698207"/>
              <a:ext cx="179531" cy="21991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2" descr="사과 - 무료 음식개 아이콘">
              <a:extLst>
                <a:ext uri="{FF2B5EF4-FFF2-40B4-BE49-F238E27FC236}">
                  <a16:creationId xmlns:a16="http://schemas.microsoft.com/office/drawing/2014/main" id="{4A74BD44-716C-41FF-84CA-CD5013BD781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9946" b="89739"/>
            <a:stretch/>
          </p:blipFill>
          <p:spPr bwMode="auto">
            <a:xfrm>
              <a:off x="8597071" y="3693012"/>
              <a:ext cx="215475" cy="21991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2" descr="사과 - 무료 음식개 아이콘">
              <a:extLst>
                <a:ext uri="{FF2B5EF4-FFF2-40B4-BE49-F238E27FC236}">
                  <a16:creationId xmlns:a16="http://schemas.microsoft.com/office/drawing/2014/main" id="{5F1E05C7-908B-8F11-6C1D-7B3CBEC0257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9946" b="89739"/>
            <a:stretch/>
          </p:blipFill>
          <p:spPr bwMode="auto">
            <a:xfrm>
              <a:off x="8792224" y="3693012"/>
              <a:ext cx="215475" cy="21991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2" descr="사과 - 무료 음식개 아이콘">
              <a:extLst>
                <a:ext uri="{FF2B5EF4-FFF2-40B4-BE49-F238E27FC236}">
                  <a16:creationId xmlns:a16="http://schemas.microsoft.com/office/drawing/2014/main" id="{721AD44B-914C-BD1E-C1F8-1BCA5D69A4D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9946" b="89739"/>
            <a:stretch/>
          </p:blipFill>
          <p:spPr bwMode="auto">
            <a:xfrm>
              <a:off x="9033539" y="3693012"/>
              <a:ext cx="215475" cy="21991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2" descr="사과 - 무료 음식개 아이콘">
              <a:extLst>
                <a:ext uri="{FF2B5EF4-FFF2-40B4-BE49-F238E27FC236}">
                  <a16:creationId xmlns:a16="http://schemas.microsoft.com/office/drawing/2014/main" id="{6B49B9C8-2E1B-C258-BF36-9FD687916BE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9946" b="89739"/>
            <a:stretch/>
          </p:blipFill>
          <p:spPr bwMode="auto">
            <a:xfrm>
              <a:off x="9452777" y="3693012"/>
              <a:ext cx="215475" cy="21991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168" name="Picture 2" descr="사과 - 무료 음식개 아이콘">
              <a:extLst>
                <a:ext uri="{FF2B5EF4-FFF2-40B4-BE49-F238E27FC236}">
                  <a16:creationId xmlns:a16="http://schemas.microsoft.com/office/drawing/2014/main" id="{C5ED69BF-BD50-DDBC-0DC9-58BCEED8501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9946" b="89739"/>
            <a:stretch/>
          </p:blipFill>
          <p:spPr bwMode="auto">
            <a:xfrm>
              <a:off x="9668251" y="3693012"/>
              <a:ext cx="215475" cy="21991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169" name="Picture 2" descr="사과 - 무료 음식개 아이콘">
              <a:extLst>
                <a:ext uri="{FF2B5EF4-FFF2-40B4-BE49-F238E27FC236}">
                  <a16:creationId xmlns:a16="http://schemas.microsoft.com/office/drawing/2014/main" id="{57B3D83B-F270-BD1B-A0EB-97DFC04A25F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9946" b="89739"/>
            <a:stretch/>
          </p:blipFill>
          <p:spPr bwMode="auto">
            <a:xfrm>
              <a:off x="9863404" y="3693012"/>
              <a:ext cx="215475" cy="21991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171" name="Picture 2" descr="사과 - 무료 음식개 아이콘">
              <a:extLst>
                <a:ext uri="{FF2B5EF4-FFF2-40B4-BE49-F238E27FC236}">
                  <a16:creationId xmlns:a16="http://schemas.microsoft.com/office/drawing/2014/main" id="{847D9019-4B63-B5CE-7532-1498F774FC1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9946" b="89739"/>
            <a:stretch/>
          </p:blipFill>
          <p:spPr bwMode="auto">
            <a:xfrm>
              <a:off x="10277597" y="3693012"/>
              <a:ext cx="215475" cy="21991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172" name="Picture 2" descr="사과 - 무료 음식개 아이콘">
              <a:extLst>
                <a:ext uri="{FF2B5EF4-FFF2-40B4-BE49-F238E27FC236}">
                  <a16:creationId xmlns:a16="http://schemas.microsoft.com/office/drawing/2014/main" id="{A86AAC47-F5F5-F39E-795D-44F279D3406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9946" b="89739"/>
            <a:stretch/>
          </p:blipFill>
          <p:spPr bwMode="auto">
            <a:xfrm>
              <a:off x="10493071" y="3693012"/>
              <a:ext cx="215475" cy="21991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184" name="TextBox 7183">
                <a:extLst>
                  <a:ext uri="{FF2B5EF4-FFF2-40B4-BE49-F238E27FC236}">
                    <a16:creationId xmlns:a16="http://schemas.microsoft.com/office/drawing/2014/main" id="{C7255E34-19C7-4ABB-1455-B3E031DE7673}"/>
                  </a:ext>
                </a:extLst>
              </p:cNvPr>
              <p:cNvSpPr txBox="1"/>
              <p:nvPr/>
            </p:nvSpPr>
            <p:spPr>
              <a:xfrm>
                <a:off x="1917897" y="5433950"/>
                <a:ext cx="1692002" cy="4570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 ∈</m:t>
                      </m:r>
                      <m:sSup>
                        <m:sSup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7184" name="TextBox 7183">
                <a:extLst>
                  <a:ext uri="{FF2B5EF4-FFF2-40B4-BE49-F238E27FC236}">
                    <a16:creationId xmlns:a16="http://schemas.microsoft.com/office/drawing/2014/main" id="{C7255E34-19C7-4ABB-1455-B3E031DE76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7897" y="5433950"/>
                <a:ext cx="1692002" cy="4570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A215C161-9FE9-E493-8A68-CDB312BEEC4D}"/>
              </a:ext>
            </a:extLst>
          </p:cNvPr>
          <p:cNvSpPr txBox="1"/>
          <p:nvPr/>
        </p:nvSpPr>
        <p:spPr>
          <a:xfrm>
            <a:off x="2577377" y="2431547"/>
            <a:ext cx="553998" cy="2810069"/>
          </a:xfrm>
          <a:prstGeom prst="rect">
            <a:avLst/>
          </a:prstGeom>
          <a:noFill/>
        </p:spPr>
        <p:txBody>
          <a:bodyPr vert="eaVert" wrap="square" rtlCol="0" anchor="ctr">
            <a:spAutoFit/>
          </a:bodyPr>
          <a:lstStyle/>
          <a:p>
            <a:pPr lvl="1" algn="ctr"/>
            <a:r>
              <a:rPr lang="en-US" altLang="ko-KR" sz="24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   .   .</a:t>
            </a:r>
          </a:p>
        </p:txBody>
      </p:sp>
      <p:sp>
        <p:nvSpPr>
          <p:cNvPr id="16" name="왼쪽 중괄호 15">
            <a:extLst>
              <a:ext uri="{FF2B5EF4-FFF2-40B4-BE49-F238E27FC236}">
                <a16:creationId xmlns:a16="http://schemas.microsoft.com/office/drawing/2014/main" id="{4855DD80-CE4A-5074-79F2-158551F10454}"/>
              </a:ext>
            </a:extLst>
          </p:cNvPr>
          <p:cNvSpPr/>
          <p:nvPr/>
        </p:nvSpPr>
        <p:spPr>
          <a:xfrm>
            <a:off x="1107361" y="2623712"/>
            <a:ext cx="160546" cy="2545359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C7C3BCE-A3FF-8EE5-855F-250767BE3CCF}"/>
                  </a:ext>
                </a:extLst>
              </p:cNvPr>
              <p:cNvSpPr txBox="1"/>
              <p:nvPr/>
            </p:nvSpPr>
            <p:spPr>
              <a:xfrm>
                <a:off x="414587" y="3711725"/>
                <a:ext cx="60862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2400" dirty="0"/>
                  <a:t>개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C7C3BCE-A3FF-8EE5-855F-250767BE3C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587" y="3711725"/>
                <a:ext cx="608628" cy="369332"/>
              </a:xfrm>
              <a:prstGeom prst="rect">
                <a:avLst/>
              </a:prstGeom>
              <a:blipFill>
                <a:blip r:embed="rId5"/>
                <a:stretch>
                  <a:fillRect l="-17000" t="-26667" r="-30000" b="-5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74" name="TextBox 7173">
                <a:extLst>
                  <a:ext uri="{FF2B5EF4-FFF2-40B4-BE49-F238E27FC236}">
                    <a16:creationId xmlns:a16="http://schemas.microsoft.com/office/drawing/2014/main" id="{F8D3CFBB-5504-9DC1-ABDE-458C816D97A8}"/>
                  </a:ext>
                </a:extLst>
              </p:cNvPr>
              <p:cNvSpPr txBox="1"/>
              <p:nvPr/>
            </p:nvSpPr>
            <p:spPr>
              <a:xfrm>
                <a:off x="2674744" y="2100403"/>
                <a:ext cx="49725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7174" name="TextBox 7173">
                <a:extLst>
                  <a:ext uri="{FF2B5EF4-FFF2-40B4-BE49-F238E27FC236}">
                    <a16:creationId xmlns:a16="http://schemas.microsoft.com/office/drawing/2014/main" id="{F8D3CFBB-5504-9DC1-ABDE-458C816D97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4744" y="2100403"/>
                <a:ext cx="497252" cy="369332"/>
              </a:xfrm>
              <a:prstGeom prst="rect">
                <a:avLst/>
              </a:prstGeom>
              <a:blipFill>
                <a:blip r:embed="rId6"/>
                <a:stretch>
                  <a:fillRect l="-11111" b="-3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75" name="사각형: 둥근 모서리 7174">
            <a:extLst>
              <a:ext uri="{FF2B5EF4-FFF2-40B4-BE49-F238E27FC236}">
                <a16:creationId xmlns:a16="http://schemas.microsoft.com/office/drawing/2014/main" id="{486F28BF-4312-F680-664D-01E4C3B012BD}"/>
              </a:ext>
            </a:extLst>
          </p:cNvPr>
          <p:cNvSpPr/>
          <p:nvPr/>
        </p:nvSpPr>
        <p:spPr>
          <a:xfrm>
            <a:off x="5674570" y="2301415"/>
            <a:ext cx="553998" cy="315644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76" name="TextBox 7175">
                <a:extLst>
                  <a:ext uri="{FF2B5EF4-FFF2-40B4-BE49-F238E27FC236}">
                    <a16:creationId xmlns:a16="http://schemas.microsoft.com/office/drawing/2014/main" id="{BE90E6E2-AFA9-B4AF-47E8-11D7B3F27FAE}"/>
                  </a:ext>
                </a:extLst>
              </p:cNvPr>
              <p:cNvSpPr txBox="1"/>
              <p:nvPr/>
            </p:nvSpPr>
            <p:spPr>
              <a:xfrm>
                <a:off x="4310995" y="5287660"/>
                <a:ext cx="4526280" cy="6331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>
                  <a:lnSpc>
                    <a:spcPct val="150000"/>
                  </a:lnSpc>
                </a:pPr>
                <a:r>
                  <a:rPr lang="en-US" altLang="ko-KR" sz="24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fc layer </a:t>
                </a:r>
                <a14:m>
                  <m:oMath xmlns:m="http://schemas.openxmlformats.org/officeDocument/2006/math">
                    <m:r>
                      <a:rPr lang="en-US" altLang="ko-KR" sz="240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sSup>
                          <m:sSup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sup>
                    </m:sSup>
                  </m:oMath>
                </a14:m>
                <a:r>
                  <a:rPr lang="en-US" altLang="ko-KR" sz="24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</a:t>
                </a:r>
                <a:endParaRPr lang="ko-KR" altLang="en-US" sz="24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</mc:Choice>
        <mc:Fallback xmlns="">
          <p:sp>
            <p:nvSpPr>
              <p:cNvPr id="7176" name="TextBox 7175">
                <a:extLst>
                  <a:ext uri="{FF2B5EF4-FFF2-40B4-BE49-F238E27FC236}">
                    <a16:creationId xmlns:a16="http://schemas.microsoft.com/office/drawing/2014/main" id="{BE90E6E2-AFA9-B4AF-47E8-11D7B3F27F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0995" y="5287660"/>
                <a:ext cx="4526280" cy="633187"/>
              </a:xfrm>
              <a:prstGeom prst="rect">
                <a:avLst/>
              </a:prstGeom>
              <a:blipFill>
                <a:blip r:embed="rId7"/>
                <a:stretch>
                  <a:fillRect b="-211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77" name="직사각형 7176">
            <a:extLst>
              <a:ext uri="{FF2B5EF4-FFF2-40B4-BE49-F238E27FC236}">
                <a16:creationId xmlns:a16="http://schemas.microsoft.com/office/drawing/2014/main" id="{346724DF-CB04-7679-C78D-F6C41D5857C1}"/>
              </a:ext>
            </a:extLst>
          </p:cNvPr>
          <p:cNvSpPr/>
          <p:nvPr/>
        </p:nvSpPr>
        <p:spPr>
          <a:xfrm>
            <a:off x="8447561" y="2641595"/>
            <a:ext cx="3403600" cy="293783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79" name="TextBox 7178">
            <a:extLst>
              <a:ext uri="{FF2B5EF4-FFF2-40B4-BE49-F238E27FC236}">
                <a16:creationId xmlns:a16="http://schemas.microsoft.com/office/drawing/2014/main" id="{AD9EFFC2-1F91-CABC-64D2-E85A9A43FFA1}"/>
              </a:ext>
            </a:extLst>
          </p:cNvPr>
          <p:cNvSpPr txBox="1"/>
          <p:nvPr/>
        </p:nvSpPr>
        <p:spPr>
          <a:xfrm>
            <a:off x="9913374" y="2495204"/>
            <a:ext cx="553998" cy="2810069"/>
          </a:xfrm>
          <a:prstGeom prst="rect">
            <a:avLst/>
          </a:prstGeom>
          <a:noFill/>
        </p:spPr>
        <p:txBody>
          <a:bodyPr vert="eaVert" wrap="square" rtlCol="0" anchor="ctr">
            <a:spAutoFit/>
          </a:bodyPr>
          <a:lstStyle/>
          <a:p>
            <a:pPr lvl="1" algn="ctr"/>
            <a:r>
              <a:rPr lang="en-US" altLang="ko-KR" sz="24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   .   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80" name="TextBox 7179">
                <a:extLst>
                  <a:ext uri="{FF2B5EF4-FFF2-40B4-BE49-F238E27FC236}">
                    <a16:creationId xmlns:a16="http://schemas.microsoft.com/office/drawing/2014/main" id="{273C2C61-89C9-07D3-424D-404C51C5FF15}"/>
                  </a:ext>
                </a:extLst>
              </p:cNvPr>
              <p:cNvSpPr txBox="1"/>
              <p:nvPr/>
            </p:nvSpPr>
            <p:spPr>
              <a:xfrm>
                <a:off x="9430810" y="5493860"/>
                <a:ext cx="1600053" cy="4054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 ∈</m:t>
                      </m:r>
                      <m:sSup>
                        <m:sSup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7180" name="TextBox 7179">
                <a:extLst>
                  <a:ext uri="{FF2B5EF4-FFF2-40B4-BE49-F238E27FC236}">
                    <a16:creationId xmlns:a16="http://schemas.microsoft.com/office/drawing/2014/main" id="{273C2C61-89C9-07D3-424D-404C51C5FF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0810" y="5493860"/>
                <a:ext cx="1600053" cy="405496"/>
              </a:xfrm>
              <a:prstGeom prst="rect">
                <a:avLst/>
              </a:prstGeom>
              <a:blipFill>
                <a:blip r:embed="rId8"/>
                <a:stretch>
                  <a:fillRect l="-2662" b="-1791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42" name="Picture 2" descr="화살표 아이콘 일러스트 | PNG 아이콘 | Pngtree에 무료 다운로드">
            <a:extLst>
              <a:ext uri="{FF2B5EF4-FFF2-40B4-BE49-F238E27FC236}">
                <a16:creationId xmlns:a16="http://schemas.microsoft.com/office/drawing/2014/main" id="{94266EF9-78C5-66E0-934E-C02A20091F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4448" y="3349582"/>
            <a:ext cx="964883" cy="964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2" name="Picture 2" descr="화살표 아이콘 일러스트 | PNG 아이콘 | Pngtree에 무료 다운로드">
            <a:extLst>
              <a:ext uri="{FF2B5EF4-FFF2-40B4-BE49-F238E27FC236}">
                <a16:creationId xmlns:a16="http://schemas.microsoft.com/office/drawing/2014/main" id="{A5286475-A2C7-EC7F-8B9E-A80E98607E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8467" y="3349582"/>
            <a:ext cx="964883" cy="964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85" name="왼쪽 중괄호 7184">
            <a:extLst>
              <a:ext uri="{FF2B5EF4-FFF2-40B4-BE49-F238E27FC236}">
                <a16:creationId xmlns:a16="http://schemas.microsoft.com/office/drawing/2014/main" id="{5CFDE1DA-D474-4B56-67EB-EEFAC272D341}"/>
              </a:ext>
            </a:extLst>
          </p:cNvPr>
          <p:cNvSpPr/>
          <p:nvPr/>
        </p:nvSpPr>
        <p:spPr>
          <a:xfrm>
            <a:off x="8135241" y="2736364"/>
            <a:ext cx="160546" cy="2545359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86" name="TextBox 7185">
                <a:extLst>
                  <a:ext uri="{FF2B5EF4-FFF2-40B4-BE49-F238E27FC236}">
                    <a16:creationId xmlns:a16="http://schemas.microsoft.com/office/drawing/2014/main" id="{248C5A89-FADD-7413-FE1D-76C3825AD5ED}"/>
                  </a:ext>
                </a:extLst>
              </p:cNvPr>
              <p:cNvSpPr txBox="1"/>
              <p:nvPr/>
            </p:nvSpPr>
            <p:spPr>
              <a:xfrm>
                <a:off x="7442467" y="3824377"/>
                <a:ext cx="60862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2400" dirty="0"/>
                  <a:t>개</a:t>
                </a:r>
              </a:p>
            </p:txBody>
          </p:sp>
        </mc:Choice>
        <mc:Fallback xmlns="">
          <p:sp>
            <p:nvSpPr>
              <p:cNvPr id="7186" name="TextBox 7185">
                <a:extLst>
                  <a:ext uri="{FF2B5EF4-FFF2-40B4-BE49-F238E27FC236}">
                    <a16:creationId xmlns:a16="http://schemas.microsoft.com/office/drawing/2014/main" id="{248C5A89-FADD-7413-FE1D-76C3825AD5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2467" y="3824377"/>
                <a:ext cx="608628" cy="369332"/>
              </a:xfrm>
              <a:prstGeom prst="rect">
                <a:avLst/>
              </a:prstGeom>
              <a:blipFill>
                <a:blip r:embed="rId11"/>
                <a:stretch>
                  <a:fillRect l="-18000" t="-24590" r="-29000" b="-4918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187" name="그림 7186">
            <a:extLst>
              <a:ext uri="{FF2B5EF4-FFF2-40B4-BE49-F238E27FC236}">
                <a16:creationId xmlns:a16="http://schemas.microsoft.com/office/drawing/2014/main" id="{A18A279A-EFF2-E465-96BA-A443AF26F53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912362" y="225392"/>
            <a:ext cx="3813227" cy="2081225"/>
          </a:xfrm>
          <a:prstGeom prst="rect">
            <a:avLst/>
          </a:prstGeom>
        </p:spPr>
      </p:pic>
      <p:sp>
        <p:nvSpPr>
          <p:cNvPr id="7188" name="액자 7187">
            <a:extLst>
              <a:ext uri="{FF2B5EF4-FFF2-40B4-BE49-F238E27FC236}">
                <a16:creationId xmlns:a16="http://schemas.microsoft.com/office/drawing/2014/main" id="{10E1E664-63EB-A145-DFA6-4A76ABBAFBB0}"/>
              </a:ext>
            </a:extLst>
          </p:cNvPr>
          <p:cNvSpPr/>
          <p:nvPr/>
        </p:nvSpPr>
        <p:spPr>
          <a:xfrm>
            <a:off x="8533429" y="1546744"/>
            <a:ext cx="2158501" cy="341877"/>
          </a:xfrm>
          <a:prstGeom prst="frame">
            <a:avLst>
              <a:gd name="adj1" fmla="val 29988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6EA8DE-5596-568C-5773-DD161EEAB7A0}"/>
              </a:ext>
            </a:extLst>
          </p:cNvPr>
          <p:cNvSpPr txBox="1"/>
          <p:nvPr/>
        </p:nvSpPr>
        <p:spPr>
          <a:xfrm>
            <a:off x="8394836" y="1821133"/>
            <a:ext cx="6299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③</a:t>
            </a:r>
          </a:p>
        </p:txBody>
      </p:sp>
    </p:spTree>
    <p:extLst>
      <p:ext uri="{BB962C8B-B14F-4D97-AF65-F5344CB8AC3E}">
        <p14:creationId xmlns:p14="http://schemas.microsoft.com/office/powerpoint/2010/main" val="373570024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89DF193-A687-97D9-F5FE-ABF45CCBF2F4}"/>
              </a:ext>
            </a:extLst>
          </p:cNvPr>
          <p:cNvCxnSpPr/>
          <p:nvPr/>
        </p:nvCxnSpPr>
        <p:spPr>
          <a:xfrm>
            <a:off x="817880" y="1270000"/>
            <a:ext cx="1055624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제목 1">
            <a:extLst>
              <a:ext uri="{FF2B5EF4-FFF2-40B4-BE49-F238E27FC236}">
                <a16:creationId xmlns:a16="http://schemas.microsoft.com/office/drawing/2014/main" id="{CD9379DB-D313-7C86-FD5C-18AF0D3765E1}"/>
              </a:ext>
            </a:extLst>
          </p:cNvPr>
          <p:cNvSpPr txBox="1">
            <a:spLocks/>
          </p:cNvSpPr>
          <p:nvPr/>
        </p:nvSpPr>
        <p:spPr>
          <a:xfrm>
            <a:off x="817880" y="395973"/>
            <a:ext cx="9438640" cy="8740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Method</a:t>
            </a:r>
            <a:endParaRPr lang="ko-KR" altLang="en-US" sz="3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grpSp>
        <p:nvGrpSpPr>
          <p:cNvPr id="7173" name="그룹 7172">
            <a:extLst>
              <a:ext uri="{FF2B5EF4-FFF2-40B4-BE49-F238E27FC236}">
                <a16:creationId xmlns:a16="http://schemas.microsoft.com/office/drawing/2014/main" id="{7BAD4EAD-DAFB-C0F7-F881-6ADAF9ECC7B3}"/>
              </a:ext>
            </a:extLst>
          </p:cNvPr>
          <p:cNvGrpSpPr/>
          <p:nvPr/>
        </p:nvGrpSpPr>
        <p:grpSpPr>
          <a:xfrm>
            <a:off x="1369507" y="2623712"/>
            <a:ext cx="2804570" cy="226761"/>
            <a:chOff x="8381597" y="3692843"/>
            <a:chExt cx="2804570" cy="226761"/>
          </a:xfrm>
        </p:grpSpPr>
        <p:pic>
          <p:nvPicPr>
            <p:cNvPr id="4" name="Picture 2" descr="사과 - 무료 음식개 아이콘">
              <a:extLst>
                <a:ext uri="{FF2B5EF4-FFF2-40B4-BE49-F238E27FC236}">
                  <a16:creationId xmlns:a16="http://schemas.microsoft.com/office/drawing/2014/main" id="{743EBE52-6941-801C-E8CA-03D86B2B686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9946" b="89739"/>
            <a:stretch/>
          </p:blipFill>
          <p:spPr bwMode="auto">
            <a:xfrm>
              <a:off x="8381597" y="3693012"/>
              <a:ext cx="215475" cy="21991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2" descr="사과 - 무료 음식개 아이콘">
              <a:extLst>
                <a:ext uri="{FF2B5EF4-FFF2-40B4-BE49-F238E27FC236}">
                  <a16:creationId xmlns:a16="http://schemas.microsoft.com/office/drawing/2014/main" id="{837A9B94-41B3-9945-DE03-21989BE0607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235" t="23383" r="80711" b="67516"/>
            <a:stretch/>
          </p:blipFill>
          <p:spPr bwMode="auto">
            <a:xfrm>
              <a:off x="10721960" y="3693011"/>
              <a:ext cx="238572" cy="21597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5" name="Picture 2" descr="사과 - 무료 음식개 아이콘">
              <a:extLst>
                <a:ext uri="{FF2B5EF4-FFF2-40B4-BE49-F238E27FC236}">
                  <a16:creationId xmlns:a16="http://schemas.microsoft.com/office/drawing/2014/main" id="{51C5776D-DCC8-1512-091E-CC2F7E58CA9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302" t="23063" r="65644" b="66356"/>
            <a:stretch/>
          </p:blipFill>
          <p:spPr bwMode="auto">
            <a:xfrm>
              <a:off x="10970692" y="3692843"/>
              <a:ext cx="215475" cy="22676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2" descr="사과 - 무료 음식개 아이콘">
              <a:extLst>
                <a:ext uri="{FF2B5EF4-FFF2-40B4-BE49-F238E27FC236}">
                  <a16:creationId xmlns:a16="http://schemas.microsoft.com/office/drawing/2014/main" id="{620381FF-2557-1275-DF0F-D686BAEF5662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453" t="14302" r="68635" b="78587"/>
            <a:stretch/>
          </p:blipFill>
          <p:spPr bwMode="auto">
            <a:xfrm>
              <a:off x="10097229" y="3693466"/>
              <a:ext cx="179531" cy="21597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2" descr="사과 - 무료 음식개 아이콘">
              <a:extLst>
                <a:ext uri="{FF2B5EF4-FFF2-40B4-BE49-F238E27FC236}">
                  <a16:creationId xmlns:a16="http://schemas.microsoft.com/office/drawing/2014/main" id="{9865C94B-930A-9403-069E-F4B50BC03BC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5979" r="65644" b="89739"/>
            <a:stretch/>
          </p:blipFill>
          <p:spPr bwMode="auto">
            <a:xfrm>
              <a:off x="9257624" y="3698207"/>
              <a:ext cx="179531" cy="21991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8" name="Picture 2" descr="사과 - 무료 음식개 아이콘">
              <a:extLst>
                <a:ext uri="{FF2B5EF4-FFF2-40B4-BE49-F238E27FC236}">
                  <a16:creationId xmlns:a16="http://schemas.microsoft.com/office/drawing/2014/main" id="{4A74BD44-716C-41FF-84CA-CD5013BD7813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9946" b="89739"/>
            <a:stretch/>
          </p:blipFill>
          <p:spPr bwMode="auto">
            <a:xfrm>
              <a:off x="8597071" y="3693012"/>
              <a:ext cx="215475" cy="21991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2" descr="사과 - 무료 음식개 아이콘">
              <a:extLst>
                <a:ext uri="{FF2B5EF4-FFF2-40B4-BE49-F238E27FC236}">
                  <a16:creationId xmlns:a16="http://schemas.microsoft.com/office/drawing/2014/main" id="{5F1E05C7-908B-8F11-6C1D-7B3CBEC02575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9946" b="89739"/>
            <a:stretch/>
          </p:blipFill>
          <p:spPr bwMode="auto">
            <a:xfrm>
              <a:off x="8792224" y="3693012"/>
              <a:ext cx="215475" cy="21991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2" descr="사과 - 무료 음식개 아이콘">
              <a:extLst>
                <a:ext uri="{FF2B5EF4-FFF2-40B4-BE49-F238E27FC236}">
                  <a16:creationId xmlns:a16="http://schemas.microsoft.com/office/drawing/2014/main" id="{721AD44B-914C-BD1E-C1F8-1BCA5D69A4D0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9946" b="89739"/>
            <a:stretch/>
          </p:blipFill>
          <p:spPr bwMode="auto">
            <a:xfrm>
              <a:off x="9033539" y="3693012"/>
              <a:ext cx="215475" cy="21991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2" descr="사과 - 무료 음식개 아이콘">
              <a:extLst>
                <a:ext uri="{FF2B5EF4-FFF2-40B4-BE49-F238E27FC236}">
                  <a16:creationId xmlns:a16="http://schemas.microsoft.com/office/drawing/2014/main" id="{6B49B9C8-2E1B-C258-BF36-9FD687916BEF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9946" b="89739"/>
            <a:stretch/>
          </p:blipFill>
          <p:spPr bwMode="auto">
            <a:xfrm>
              <a:off x="9452777" y="3693012"/>
              <a:ext cx="215475" cy="21991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168" name="Picture 2" descr="사과 - 무료 음식개 아이콘">
              <a:extLst>
                <a:ext uri="{FF2B5EF4-FFF2-40B4-BE49-F238E27FC236}">
                  <a16:creationId xmlns:a16="http://schemas.microsoft.com/office/drawing/2014/main" id="{C5ED69BF-BD50-DDBC-0DC9-58BCEED8501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9946" b="89739"/>
            <a:stretch/>
          </p:blipFill>
          <p:spPr bwMode="auto">
            <a:xfrm>
              <a:off x="9668251" y="3693012"/>
              <a:ext cx="215475" cy="21991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169" name="Picture 2" descr="사과 - 무료 음식개 아이콘">
              <a:extLst>
                <a:ext uri="{FF2B5EF4-FFF2-40B4-BE49-F238E27FC236}">
                  <a16:creationId xmlns:a16="http://schemas.microsoft.com/office/drawing/2014/main" id="{57B3D83B-F270-BD1B-A0EB-97DFC04A25F8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9946" b="89739"/>
            <a:stretch/>
          </p:blipFill>
          <p:spPr bwMode="auto">
            <a:xfrm>
              <a:off x="9863404" y="3693012"/>
              <a:ext cx="215475" cy="21991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171" name="Picture 2" descr="사과 - 무료 음식개 아이콘">
              <a:extLst>
                <a:ext uri="{FF2B5EF4-FFF2-40B4-BE49-F238E27FC236}">
                  <a16:creationId xmlns:a16="http://schemas.microsoft.com/office/drawing/2014/main" id="{847D9019-4B63-B5CE-7532-1498F774FC1D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9946" b="89739"/>
            <a:stretch/>
          </p:blipFill>
          <p:spPr bwMode="auto">
            <a:xfrm>
              <a:off x="10277597" y="3693012"/>
              <a:ext cx="215475" cy="21991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172" name="Picture 2" descr="사과 - 무료 음식개 아이콘">
              <a:extLst>
                <a:ext uri="{FF2B5EF4-FFF2-40B4-BE49-F238E27FC236}">
                  <a16:creationId xmlns:a16="http://schemas.microsoft.com/office/drawing/2014/main" id="{A86AAC47-F5F5-F39E-795D-44F279D34064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aturation sat="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89946" b="89739"/>
            <a:stretch/>
          </p:blipFill>
          <p:spPr bwMode="auto">
            <a:xfrm>
              <a:off x="10493071" y="3693012"/>
              <a:ext cx="215475" cy="21991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184" name="TextBox 7183">
                <a:extLst>
                  <a:ext uri="{FF2B5EF4-FFF2-40B4-BE49-F238E27FC236}">
                    <a16:creationId xmlns:a16="http://schemas.microsoft.com/office/drawing/2014/main" id="{C7255E34-19C7-4ABB-1455-B3E031DE7673}"/>
                  </a:ext>
                </a:extLst>
              </p:cNvPr>
              <p:cNvSpPr txBox="1"/>
              <p:nvPr/>
            </p:nvSpPr>
            <p:spPr>
              <a:xfrm>
                <a:off x="1917897" y="5433950"/>
                <a:ext cx="1692002" cy="45704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 ∈</m:t>
                      </m:r>
                      <m:sSup>
                        <m:sSup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sSup>
                            <m:sSupPr>
                              <m:ctrlPr>
                                <a:rPr lang="en-US" altLang="ko-K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altLang="ko-KR" sz="24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7184" name="TextBox 7183">
                <a:extLst>
                  <a:ext uri="{FF2B5EF4-FFF2-40B4-BE49-F238E27FC236}">
                    <a16:creationId xmlns:a16="http://schemas.microsoft.com/office/drawing/2014/main" id="{C7255E34-19C7-4ABB-1455-B3E031DE767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17897" y="5433950"/>
                <a:ext cx="1692002" cy="45704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A215C161-9FE9-E493-8A68-CDB312BEEC4D}"/>
              </a:ext>
            </a:extLst>
          </p:cNvPr>
          <p:cNvSpPr txBox="1"/>
          <p:nvPr/>
        </p:nvSpPr>
        <p:spPr>
          <a:xfrm>
            <a:off x="2577377" y="2431547"/>
            <a:ext cx="553998" cy="2810069"/>
          </a:xfrm>
          <a:prstGeom prst="rect">
            <a:avLst/>
          </a:prstGeom>
          <a:noFill/>
        </p:spPr>
        <p:txBody>
          <a:bodyPr vert="eaVert" wrap="square" rtlCol="0" anchor="ctr">
            <a:spAutoFit/>
          </a:bodyPr>
          <a:lstStyle/>
          <a:p>
            <a:pPr lvl="1" algn="ctr"/>
            <a:r>
              <a:rPr lang="en-US" altLang="ko-KR" sz="24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   .   .</a:t>
            </a:r>
          </a:p>
        </p:txBody>
      </p:sp>
      <p:sp>
        <p:nvSpPr>
          <p:cNvPr id="16" name="왼쪽 중괄호 15">
            <a:extLst>
              <a:ext uri="{FF2B5EF4-FFF2-40B4-BE49-F238E27FC236}">
                <a16:creationId xmlns:a16="http://schemas.microsoft.com/office/drawing/2014/main" id="{4855DD80-CE4A-5074-79F2-158551F10454}"/>
              </a:ext>
            </a:extLst>
          </p:cNvPr>
          <p:cNvSpPr/>
          <p:nvPr/>
        </p:nvSpPr>
        <p:spPr>
          <a:xfrm>
            <a:off x="1107361" y="2623712"/>
            <a:ext cx="160546" cy="2545359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C7C3BCE-A3FF-8EE5-855F-250767BE3CCF}"/>
                  </a:ext>
                </a:extLst>
              </p:cNvPr>
              <p:cNvSpPr txBox="1"/>
              <p:nvPr/>
            </p:nvSpPr>
            <p:spPr>
              <a:xfrm>
                <a:off x="414587" y="3711725"/>
                <a:ext cx="60862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2400" dirty="0"/>
                  <a:t>개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AC7C3BCE-A3FF-8EE5-855F-250767BE3C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587" y="3711725"/>
                <a:ext cx="608628" cy="369332"/>
              </a:xfrm>
              <a:prstGeom prst="rect">
                <a:avLst/>
              </a:prstGeom>
              <a:blipFill>
                <a:blip r:embed="rId5"/>
                <a:stretch>
                  <a:fillRect l="-17000" t="-26667" r="-30000" b="-5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74" name="TextBox 7173">
                <a:extLst>
                  <a:ext uri="{FF2B5EF4-FFF2-40B4-BE49-F238E27FC236}">
                    <a16:creationId xmlns:a16="http://schemas.microsoft.com/office/drawing/2014/main" id="{F8D3CFBB-5504-9DC1-ABDE-458C816D97A8}"/>
                  </a:ext>
                </a:extLst>
              </p:cNvPr>
              <p:cNvSpPr txBox="1"/>
              <p:nvPr/>
            </p:nvSpPr>
            <p:spPr>
              <a:xfrm>
                <a:off x="2674744" y="2100403"/>
                <a:ext cx="49725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p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7174" name="TextBox 7173">
                <a:extLst>
                  <a:ext uri="{FF2B5EF4-FFF2-40B4-BE49-F238E27FC236}">
                    <a16:creationId xmlns:a16="http://schemas.microsoft.com/office/drawing/2014/main" id="{F8D3CFBB-5504-9DC1-ABDE-458C816D97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4744" y="2100403"/>
                <a:ext cx="497252" cy="369332"/>
              </a:xfrm>
              <a:prstGeom prst="rect">
                <a:avLst/>
              </a:prstGeom>
              <a:blipFill>
                <a:blip r:embed="rId6"/>
                <a:stretch>
                  <a:fillRect l="-11111" b="-3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75" name="사각형: 둥근 모서리 7174">
            <a:extLst>
              <a:ext uri="{FF2B5EF4-FFF2-40B4-BE49-F238E27FC236}">
                <a16:creationId xmlns:a16="http://schemas.microsoft.com/office/drawing/2014/main" id="{486F28BF-4312-F680-664D-01E4C3B012BD}"/>
              </a:ext>
            </a:extLst>
          </p:cNvPr>
          <p:cNvSpPr/>
          <p:nvPr/>
        </p:nvSpPr>
        <p:spPr>
          <a:xfrm>
            <a:off x="5674570" y="2301415"/>
            <a:ext cx="553998" cy="315644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76" name="TextBox 7175">
                <a:extLst>
                  <a:ext uri="{FF2B5EF4-FFF2-40B4-BE49-F238E27FC236}">
                    <a16:creationId xmlns:a16="http://schemas.microsoft.com/office/drawing/2014/main" id="{BE90E6E2-AFA9-B4AF-47E8-11D7B3F27FAE}"/>
                  </a:ext>
                </a:extLst>
              </p:cNvPr>
              <p:cNvSpPr txBox="1"/>
              <p:nvPr/>
            </p:nvSpPr>
            <p:spPr>
              <a:xfrm>
                <a:off x="4310995" y="5287660"/>
                <a:ext cx="4526280" cy="6331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>
                  <a:lnSpc>
                    <a:spcPct val="150000"/>
                  </a:lnSpc>
                </a:pPr>
                <a:r>
                  <a:rPr lang="en-US" altLang="ko-KR" sz="24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fc layer </a:t>
                </a:r>
                <a14:m>
                  <m:oMath xmlns:m="http://schemas.openxmlformats.org/officeDocument/2006/math">
                    <m:r>
                      <a:rPr lang="en-US" altLang="ko-KR" sz="240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sSup>
                          <m:sSupPr>
                            <m:ctrlPr>
                              <a:rPr lang="en-US" altLang="ko-KR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e>
                          <m:sup>
                            <m:r>
                              <a:rPr lang="en-US" altLang="ko-KR" sz="24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sup>
                    </m:sSup>
                  </m:oMath>
                </a14:m>
                <a:r>
                  <a:rPr lang="en-US" altLang="ko-KR" sz="24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</a:t>
                </a:r>
                <a:endParaRPr lang="ko-KR" altLang="en-US" sz="24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</mc:Choice>
        <mc:Fallback xmlns="">
          <p:sp>
            <p:nvSpPr>
              <p:cNvPr id="7176" name="TextBox 7175">
                <a:extLst>
                  <a:ext uri="{FF2B5EF4-FFF2-40B4-BE49-F238E27FC236}">
                    <a16:creationId xmlns:a16="http://schemas.microsoft.com/office/drawing/2014/main" id="{BE90E6E2-AFA9-B4AF-47E8-11D7B3F27F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10995" y="5287660"/>
                <a:ext cx="4526280" cy="633187"/>
              </a:xfrm>
              <a:prstGeom prst="rect">
                <a:avLst/>
              </a:prstGeom>
              <a:blipFill>
                <a:blip r:embed="rId7"/>
                <a:stretch>
                  <a:fillRect b="-21154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77" name="직사각형 7176">
            <a:extLst>
              <a:ext uri="{FF2B5EF4-FFF2-40B4-BE49-F238E27FC236}">
                <a16:creationId xmlns:a16="http://schemas.microsoft.com/office/drawing/2014/main" id="{346724DF-CB04-7679-C78D-F6C41D5857C1}"/>
              </a:ext>
            </a:extLst>
          </p:cNvPr>
          <p:cNvSpPr/>
          <p:nvPr/>
        </p:nvSpPr>
        <p:spPr>
          <a:xfrm>
            <a:off x="8447561" y="2641595"/>
            <a:ext cx="3403600" cy="293783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79" name="TextBox 7178">
            <a:extLst>
              <a:ext uri="{FF2B5EF4-FFF2-40B4-BE49-F238E27FC236}">
                <a16:creationId xmlns:a16="http://schemas.microsoft.com/office/drawing/2014/main" id="{AD9EFFC2-1F91-CABC-64D2-E85A9A43FFA1}"/>
              </a:ext>
            </a:extLst>
          </p:cNvPr>
          <p:cNvSpPr txBox="1"/>
          <p:nvPr/>
        </p:nvSpPr>
        <p:spPr>
          <a:xfrm>
            <a:off x="9913374" y="2495204"/>
            <a:ext cx="553998" cy="2810069"/>
          </a:xfrm>
          <a:prstGeom prst="rect">
            <a:avLst/>
          </a:prstGeom>
          <a:noFill/>
        </p:spPr>
        <p:txBody>
          <a:bodyPr vert="eaVert" wrap="square" rtlCol="0" anchor="ctr">
            <a:spAutoFit/>
          </a:bodyPr>
          <a:lstStyle/>
          <a:p>
            <a:pPr lvl="1" algn="ctr"/>
            <a:r>
              <a:rPr lang="en-US" altLang="ko-KR" sz="24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   .   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80" name="TextBox 7179">
                <a:extLst>
                  <a:ext uri="{FF2B5EF4-FFF2-40B4-BE49-F238E27FC236}">
                    <a16:creationId xmlns:a16="http://schemas.microsoft.com/office/drawing/2014/main" id="{273C2C61-89C9-07D3-424D-404C51C5FF15}"/>
                  </a:ext>
                </a:extLst>
              </p:cNvPr>
              <p:cNvSpPr txBox="1"/>
              <p:nvPr/>
            </p:nvSpPr>
            <p:spPr>
              <a:xfrm>
                <a:off x="9430810" y="5493860"/>
                <a:ext cx="1600053" cy="40549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 ∈</m:t>
                      </m:r>
                      <m:sSup>
                        <m:sSup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7180" name="TextBox 7179">
                <a:extLst>
                  <a:ext uri="{FF2B5EF4-FFF2-40B4-BE49-F238E27FC236}">
                    <a16:creationId xmlns:a16="http://schemas.microsoft.com/office/drawing/2014/main" id="{273C2C61-89C9-07D3-424D-404C51C5FF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30810" y="5493860"/>
                <a:ext cx="1600053" cy="405496"/>
              </a:xfrm>
              <a:prstGeom prst="rect">
                <a:avLst/>
              </a:prstGeom>
              <a:blipFill>
                <a:blip r:embed="rId8"/>
                <a:stretch>
                  <a:fillRect l="-2662" b="-1791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42" name="Picture 2" descr="화살표 아이콘 일러스트 | PNG 아이콘 | Pngtree에 무료 다운로드">
            <a:extLst>
              <a:ext uri="{FF2B5EF4-FFF2-40B4-BE49-F238E27FC236}">
                <a16:creationId xmlns:a16="http://schemas.microsoft.com/office/drawing/2014/main" id="{94266EF9-78C5-66E0-934E-C02A20091F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4448" y="3349582"/>
            <a:ext cx="964883" cy="964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82" name="Picture 2" descr="화살표 아이콘 일러스트 | PNG 아이콘 | Pngtree에 무료 다운로드">
            <a:extLst>
              <a:ext uri="{FF2B5EF4-FFF2-40B4-BE49-F238E27FC236}">
                <a16:creationId xmlns:a16="http://schemas.microsoft.com/office/drawing/2014/main" id="{A5286475-A2C7-EC7F-8B9E-A80E98607E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BEBA8EAE-BF5A-486C-A8C5-ECC9F3942E4B}">
                <a14:imgProps xmlns:a14="http://schemas.microsoft.com/office/drawing/2010/main">
                  <a14:imgLayer r:embed="rId10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8467" y="3349582"/>
            <a:ext cx="964883" cy="964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185" name="왼쪽 중괄호 7184">
            <a:extLst>
              <a:ext uri="{FF2B5EF4-FFF2-40B4-BE49-F238E27FC236}">
                <a16:creationId xmlns:a16="http://schemas.microsoft.com/office/drawing/2014/main" id="{5CFDE1DA-D474-4B56-67EB-EEFAC272D341}"/>
              </a:ext>
            </a:extLst>
          </p:cNvPr>
          <p:cNvSpPr/>
          <p:nvPr/>
        </p:nvSpPr>
        <p:spPr>
          <a:xfrm>
            <a:off x="8135241" y="2736364"/>
            <a:ext cx="160546" cy="2545359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86" name="TextBox 7185">
                <a:extLst>
                  <a:ext uri="{FF2B5EF4-FFF2-40B4-BE49-F238E27FC236}">
                    <a16:creationId xmlns:a16="http://schemas.microsoft.com/office/drawing/2014/main" id="{248C5A89-FADD-7413-FE1D-76C3825AD5ED}"/>
                  </a:ext>
                </a:extLst>
              </p:cNvPr>
              <p:cNvSpPr txBox="1"/>
              <p:nvPr/>
            </p:nvSpPr>
            <p:spPr>
              <a:xfrm>
                <a:off x="7442467" y="3824377"/>
                <a:ext cx="60862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2400" dirty="0"/>
                  <a:t>개</a:t>
                </a:r>
              </a:p>
            </p:txBody>
          </p:sp>
        </mc:Choice>
        <mc:Fallback xmlns="">
          <p:sp>
            <p:nvSpPr>
              <p:cNvPr id="7186" name="TextBox 7185">
                <a:extLst>
                  <a:ext uri="{FF2B5EF4-FFF2-40B4-BE49-F238E27FC236}">
                    <a16:creationId xmlns:a16="http://schemas.microsoft.com/office/drawing/2014/main" id="{248C5A89-FADD-7413-FE1D-76C3825AD5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42467" y="3824377"/>
                <a:ext cx="608628" cy="369332"/>
              </a:xfrm>
              <a:prstGeom prst="rect">
                <a:avLst/>
              </a:prstGeom>
              <a:blipFill>
                <a:blip r:embed="rId11"/>
                <a:stretch>
                  <a:fillRect l="-18000" t="-24590" r="-29000" b="-4918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79936F26-7EEE-C16C-E474-520368EB627A}"/>
              </a:ext>
            </a:extLst>
          </p:cNvPr>
          <p:cNvCxnSpPr>
            <a:cxnSpLocks/>
            <a:endCxn id="9" idx="2"/>
          </p:cNvCxnSpPr>
          <p:nvPr/>
        </p:nvCxnSpPr>
        <p:spPr>
          <a:xfrm flipH="1" flipV="1">
            <a:off x="9166159" y="2226880"/>
            <a:ext cx="585154" cy="329539"/>
          </a:xfrm>
          <a:prstGeom prst="straightConnector1">
            <a:avLst/>
          </a:prstGeom>
          <a:ln w="28575">
            <a:prstDash val="dash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9" name="그림 8">
            <a:extLst>
              <a:ext uri="{FF2B5EF4-FFF2-40B4-BE49-F238E27FC236}">
                <a16:creationId xmlns:a16="http://schemas.microsoft.com/office/drawing/2014/main" id="{5687CC40-5D6F-622A-3F09-C8035E5B366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780397" y="1464012"/>
            <a:ext cx="4771523" cy="7628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93060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89DF193-A687-97D9-F5FE-ABF45CCBF2F4}"/>
              </a:ext>
            </a:extLst>
          </p:cNvPr>
          <p:cNvCxnSpPr/>
          <p:nvPr/>
        </p:nvCxnSpPr>
        <p:spPr>
          <a:xfrm>
            <a:off x="817880" y="1270000"/>
            <a:ext cx="1055624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제목 1">
            <a:extLst>
              <a:ext uri="{FF2B5EF4-FFF2-40B4-BE49-F238E27FC236}">
                <a16:creationId xmlns:a16="http://schemas.microsoft.com/office/drawing/2014/main" id="{CD9379DB-D313-7C86-FD5C-18AF0D3765E1}"/>
              </a:ext>
            </a:extLst>
          </p:cNvPr>
          <p:cNvSpPr txBox="1">
            <a:spLocks/>
          </p:cNvSpPr>
          <p:nvPr/>
        </p:nvSpPr>
        <p:spPr>
          <a:xfrm>
            <a:off x="817880" y="395973"/>
            <a:ext cx="9438640" cy="8740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Method</a:t>
            </a:r>
            <a:endParaRPr lang="ko-KR" altLang="en-US" sz="3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A2E434C-FED9-ABB6-705B-FC2251833B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4040" y="1513839"/>
            <a:ext cx="9158673" cy="4998720"/>
          </a:xfrm>
          <a:prstGeom prst="rect">
            <a:avLst/>
          </a:prstGeom>
        </p:spPr>
      </p:pic>
      <p:sp>
        <p:nvSpPr>
          <p:cNvPr id="2" name="액자 1">
            <a:extLst>
              <a:ext uri="{FF2B5EF4-FFF2-40B4-BE49-F238E27FC236}">
                <a16:creationId xmlns:a16="http://schemas.microsoft.com/office/drawing/2014/main" id="{C5C4BD8D-B702-6FC0-4CC4-47E4358AD8CC}"/>
              </a:ext>
            </a:extLst>
          </p:cNvPr>
          <p:cNvSpPr/>
          <p:nvPr/>
        </p:nvSpPr>
        <p:spPr>
          <a:xfrm>
            <a:off x="1965960" y="4186440"/>
            <a:ext cx="6212840" cy="1157721"/>
          </a:xfrm>
          <a:prstGeom prst="frame">
            <a:avLst>
              <a:gd name="adj1" fmla="val 12069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AC5E1C4-4314-80F1-68DA-B5782F50F2E4}"/>
              </a:ext>
            </a:extLst>
          </p:cNvPr>
          <p:cNvSpPr txBox="1"/>
          <p:nvPr/>
        </p:nvSpPr>
        <p:spPr>
          <a:xfrm>
            <a:off x="1442720" y="4186440"/>
            <a:ext cx="6299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④</a:t>
            </a:r>
          </a:p>
        </p:txBody>
      </p:sp>
    </p:spTree>
    <p:extLst>
      <p:ext uri="{BB962C8B-B14F-4D97-AF65-F5344CB8AC3E}">
        <p14:creationId xmlns:p14="http://schemas.microsoft.com/office/powerpoint/2010/main" val="36640853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>
            <a:extLst>
              <a:ext uri="{FF2B5EF4-FFF2-40B4-BE49-F238E27FC236}">
                <a16:creationId xmlns:a16="http://schemas.microsoft.com/office/drawing/2014/main" id="{C8F73AA3-8232-6FB5-8370-0C056661F5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90219" y="5220921"/>
            <a:ext cx="4017433" cy="805035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89DF193-A687-97D9-F5FE-ABF45CCBF2F4}"/>
              </a:ext>
            </a:extLst>
          </p:cNvPr>
          <p:cNvCxnSpPr/>
          <p:nvPr/>
        </p:nvCxnSpPr>
        <p:spPr>
          <a:xfrm>
            <a:off x="817880" y="1270000"/>
            <a:ext cx="1055624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제목 1">
            <a:extLst>
              <a:ext uri="{FF2B5EF4-FFF2-40B4-BE49-F238E27FC236}">
                <a16:creationId xmlns:a16="http://schemas.microsoft.com/office/drawing/2014/main" id="{CD9379DB-D313-7C86-FD5C-18AF0D3765E1}"/>
              </a:ext>
            </a:extLst>
          </p:cNvPr>
          <p:cNvSpPr txBox="1">
            <a:spLocks/>
          </p:cNvSpPr>
          <p:nvPr/>
        </p:nvSpPr>
        <p:spPr>
          <a:xfrm>
            <a:off x="817880" y="395973"/>
            <a:ext cx="9438640" cy="8740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Method</a:t>
            </a:r>
            <a:endParaRPr lang="ko-KR" altLang="en-US" sz="3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177" name="직사각형 7176">
            <a:extLst>
              <a:ext uri="{FF2B5EF4-FFF2-40B4-BE49-F238E27FC236}">
                <a16:creationId xmlns:a16="http://schemas.microsoft.com/office/drawing/2014/main" id="{346724DF-CB04-7679-C78D-F6C41D5857C1}"/>
              </a:ext>
            </a:extLst>
          </p:cNvPr>
          <p:cNvSpPr/>
          <p:nvPr/>
        </p:nvSpPr>
        <p:spPr>
          <a:xfrm>
            <a:off x="1822974" y="2560315"/>
            <a:ext cx="3403600" cy="293783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79" name="TextBox 7178">
            <a:extLst>
              <a:ext uri="{FF2B5EF4-FFF2-40B4-BE49-F238E27FC236}">
                <a16:creationId xmlns:a16="http://schemas.microsoft.com/office/drawing/2014/main" id="{AD9EFFC2-1F91-CABC-64D2-E85A9A43FFA1}"/>
              </a:ext>
            </a:extLst>
          </p:cNvPr>
          <p:cNvSpPr txBox="1"/>
          <p:nvPr/>
        </p:nvSpPr>
        <p:spPr>
          <a:xfrm>
            <a:off x="3288787" y="2413924"/>
            <a:ext cx="553998" cy="2810069"/>
          </a:xfrm>
          <a:prstGeom prst="rect">
            <a:avLst/>
          </a:prstGeom>
          <a:noFill/>
        </p:spPr>
        <p:txBody>
          <a:bodyPr vert="eaVert" wrap="square" rtlCol="0" anchor="ctr">
            <a:spAutoFit/>
          </a:bodyPr>
          <a:lstStyle/>
          <a:p>
            <a:pPr lvl="1" algn="ctr"/>
            <a:r>
              <a:rPr lang="en-US" altLang="ko-KR" sz="24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   .   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80" name="TextBox 7179">
                <a:extLst>
                  <a:ext uri="{FF2B5EF4-FFF2-40B4-BE49-F238E27FC236}">
                    <a16:creationId xmlns:a16="http://schemas.microsoft.com/office/drawing/2014/main" id="{273C2C61-89C9-07D3-424D-404C51C5FF15}"/>
                  </a:ext>
                </a:extLst>
              </p:cNvPr>
              <p:cNvSpPr txBox="1"/>
              <p:nvPr/>
            </p:nvSpPr>
            <p:spPr>
              <a:xfrm>
                <a:off x="2806223" y="5412580"/>
                <a:ext cx="2079351" cy="4217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 ∈</m:t>
                      </m:r>
                      <m:sSup>
                        <m:sSup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+1)×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7180" name="TextBox 7179">
                <a:extLst>
                  <a:ext uri="{FF2B5EF4-FFF2-40B4-BE49-F238E27FC236}">
                    <a16:creationId xmlns:a16="http://schemas.microsoft.com/office/drawing/2014/main" id="{273C2C61-89C9-07D3-424D-404C51C5FF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06223" y="5412580"/>
                <a:ext cx="2079351" cy="42171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85" name="왼쪽 중괄호 7184">
            <a:extLst>
              <a:ext uri="{FF2B5EF4-FFF2-40B4-BE49-F238E27FC236}">
                <a16:creationId xmlns:a16="http://schemas.microsoft.com/office/drawing/2014/main" id="{5CFDE1DA-D474-4B56-67EB-EEFAC272D341}"/>
              </a:ext>
            </a:extLst>
          </p:cNvPr>
          <p:cNvSpPr/>
          <p:nvPr/>
        </p:nvSpPr>
        <p:spPr>
          <a:xfrm>
            <a:off x="1510654" y="2655084"/>
            <a:ext cx="160546" cy="2545359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86" name="TextBox 7185">
                <a:extLst>
                  <a:ext uri="{FF2B5EF4-FFF2-40B4-BE49-F238E27FC236}">
                    <a16:creationId xmlns:a16="http://schemas.microsoft.com/office/drawing/2014/main" id="{248C5A89-FADD-7413-FE1D-76C3825AD5ED}"/>
                  </a:ext>
                </a:extLst>
              </p:cNvPr>
              <p:cNvSpPr txBox="1"/>
              <p:nvPr/>
            </p:nvSpPr>
            <p:spPr>
              <a:xfrm>
                <a:off x="817880" y="3743097"/>
                <a:ext cx="608628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sz="2400" dirty="0"/>
                  <a:t>개</a:t>
                </a:r>
              </a:p>
            </p:txBody>
          </p:sp>
        </mc:Choice>
        <mc:Fallback xmlns="">
          <p:sp>
            <p:nvSpPr>
              <p:cNvPr id="7186" name="TextBox 7185">
                <a:extLst>
                  <a:ext uri="{FF2B5EF4-FFF2-40B4-BE49-F238E27FC236}">
                    <a16:creationId xmlns:a16="http://schemas.microsoft.com/office/drawing/2014/main" id="{248C5A89-FADD-7413-FE1D-76C3825AD5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880" y="3743097"/>
                <a:ext cx="608628" cy="369332"/>
              </a:xfrm>
              <a:prstGeom prst="rect">
                <a:avLst/>
              </a:prstGeom>
              <a:blipFill>
                <a:blip r:embed="rId4"/>
                <a:stretch>
                  <a:fillRect l="-17000" t="-24590" r="-30000" b="-4918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직사각형 2">
            <a:extLst>
              <a:ext uri="{FF2B5EF4-FFF2-40B4-BE49-F238E27FC236}">
                <a16:creationId xmlns:a16="http://schemas.microsoft.com/office/drawing/2014/main" id="{B7CDCCA5-9070-3D27-9898-307AACE45749}"/>
              </a:ext>
            </a:extLst>
          </p:cNvPr>
          <p:cNvSpPr/>
          <p:nvPr/>
        </p:nvSpPr>
        <p:spPr>
          <a:xfrm>
            <a:off x="1822974" y="2014273"/>
            <a:ext cx="3403600" cy="293783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FDD87B6-708F-136E-E995-C2032A1D5A90}"/>
              </a:ext>
            </a:extLst>
          </p:cNvPr>
          <p:cNvSpPr txBox="1"/>
          <p:nvPr/>
        </p:nvSpPr>
        <p:spPr>
          <a:xfrm>
            <a:off x="1263722" y="1515504"/>
            <a:ext cx="5158125" cy="493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ko-KR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learnable class embedding</a:t>
            </a:r>
            <a:endParaRPr lang="ko-KR" altLang="en-US" sz="2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12290" name="Picture 2" descr="벡터 더하기 아이콘, 더하기 아이콘, 게다가 아이콘, 더하다 PNG, 일러스트 및 벡터 에 대한 무료 다운로드 - Pngtree">
            <a:extLst>
              <a:ext uri="{FF2B5EF4-FFF2-40B4-BE49-F238E27FC236}">
                <a16:creationId xmlns:a16="http://schemas.microsoft.com/office/drawing/2014/main" id="{CC4676F9-3FF0-B9A8-D61B-6D8202BAC0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26220" y="3320538"/>
            <a:ext cx="845117" cy="845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5C629D88-B582-B0DE-1F33-366F1255655E}"/>
              </a:ext>
            </a:extLst>
          </p:cNvPr>
          <p:cNvSpPr/>
          <p:nvPr/>
        </p:nvSpPr>
        <p:spPr>
          <a:xfrm>
            <a:off x="6527054" y="2014273"/>
            <a:ext cx="3403600" cy="29378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504E8C9C-6AC9-D43D-A530-DDA2B755042F}"/>
              </a:ext>
            </a:extLst>
          </p:cNvPr>
          <p:cNvSpPr/>
          <p:nvPr/>
        </p:nvSpPr>
        <p:spPr>
          <a:xfrm>
            <a:off x="6527054" y="2560314"/>
            <a:ext cx="3403600" cy="29378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922AE1C-7DA6-7C38-8B24-C4F32D07B283}"/>
              </a:ext>
            </a:extLst>
          </p:cNvPr>
          <p:cNvSpPr txBox="1"/>
          <p:nvPr/>
        </p:nvSpPr>
        <p:spPr>
          <a:xfrm>
            <a:off x="8072218" y="2413924"/>
            <a:ext cx="553998" cy="2810069"/>
          </a:xfrm>
          <a:prstGeom prst="rect">
            <a:avLst/>
          </a:prstGeom>
          <a:noFill/>
        </p:spPr>
        <p:txBody>
          <a:bodyPr vert="eaVert" wrap="square" rtlCol="0" anchor="ctr">
            <a:spAutoFit/>
          </a:bodyPr>
          <a:lstStyle/>
          <a:p>
            <a:pPr lvl="1" algn="ctr"/>
            <a:r>
              <a:rPr lang="en-US" altLang="ko-KR" sz="24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   .   .</a:t>
            </a:r>
          </a:p>
        </p:txBody>
      </p:sp>
      <p:sp>
        <p:nvSpPr>
          <p:cNvPr id="13" name="왼쪽 중괄호 12">
            <a:extLst>
              <a:ext uri="{FF2B5EF4-FFF2-40B4-BE49-F238E27FC236}">
                <a16:creationId xmlns:a16="http://schemas.microsoft.com/office/drawing/2014/main" id="{9E040957-392E-399D-F9C9-EA68124C4003}"/>
              </a:ext>
            </a:extLst>
          </p:cNvPr>
          <p:cNvSpPr/>
          <p:nvPr/>
        </p:nvSpPr>
        <p:spPr>
          <a:xfrm rot="10800000">
            <a:off x="10171380" y="2156319"/>
            <a:ext cx="143088" cy="3067671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B45F822-3372-6305-7095-362B19715D75}"/>
                  </a:ext>
                </a:extLst>
              </p:cNvPr>
              <p:cNvSpPr txBox="1"/>
              <p:nvPr/>
            </p:nvSpPr>
            <p:spPr>
              <a:xfrm>
                <a:off x="10449560" y="3558430"/>
                <a:ext cx="1410072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+1 </m:t>
                    </m:r>
                  </m:oMath>
                </a14:m>
                <a:r>
                  <a:rPr lang="ko-KR" altLang="en-US" sz="2400" dirty="0"/>
                  <a:t>개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B45F822-3372-6305-7095-362B19715D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49560" y="3558430"/>
                <a:ext cx="1410072" cy="369332"/>
              </a:xfrm>
              <a:prstGeom prst="rect">
                <a:avLst/>
              </a:prstGeom>
              <a:blipFill>
                <a:blip r:embed="rId7"/>
                <a:stretch>
                  <a:fillRect l="-7359" t="-26667" b="-5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0" name="그림 19">
            <a:extLst>
              <a:ext uri="{FF2B5EF4-FFF2-40B4-BE49-F238E27FC236}">
                <a16:creationId xmlns:a16="http://schemas.microsoft.com/office/drawing/2014/main" id="{52777746-AABB-CA7B-592E-1D61C30FDF1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895546" y="310923"/>
            <a:ext cx="1636104" cy="1630155"/>
          </a:xfrm>
          <a:prstGeom prst="rect">
            <a:avLst/>
          </a:prstGeom>
        </p:spPr>
      </p:pic>
      <p:cxnSp>
        <p:nvCxnSpPr>
          <p:cNvPr id="7170" name="직선 화살표 연결선 7169">
            <a:extLst>
              <a:ext uri="{FF2B5EF4-FFF2-40B4-BE49-F238E27FC236}">
                <a16:creationId xmlns:a16="http://schemas.microsoft.com/office/drawing/2014/main" id="{F89FE29A-C320-8936-840D-2CE334F16994}"/>
              </a:ext>
            </a:extLst>
          </p:cNvPr>
          <p:cNvCxnSpPr>
            <a:cxnSpLocks/>
          </p:cNvCxnSpPr>
          <p:nvPr/>
        </p:nvCxnSpPr>
        <p:spPr>
          <a:xfrm flipV="1">
            <a:off x="5226574" y="1859918"/>
            <a:ext cx="385239" cy="283001"/>
          </a:xfrm>
          <a:prstGeom prst="straightConnector1">
            <a:avLst/>
          </a:prstGeom>
          <a:ln w="28575">
            <a:prstDash val="dash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178" name="TextBox 7177">
            <a:extLst>
              <a:ext uri="{FF2B5EF4-FFF2-40B4-BE49-F238E27FC236}">
                <a16:creationId xmlns:a16="http://schemas.microsoft.com/office/drawing/2014/main" id="{6BADB0E6-7CF4-FA0A-A83F-FC1E2D25DDB5}"/>
              </a:ext>
            </a:extLst>
          </p:cNvPr>
          <p:cNvSpPr txBox="1"/>
          <p:nvPr/>
        </p:nvSpPr>
        <p:spPr>
          <a:xfrm>
            <a:off x="4844934" y="1371092"/>
            <a:ext cx="2301070" cy="4930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altLang="ko-KR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Classification </a:t>
            </a:r>
            <a:endParaRPr lang="ko-KR" altLang="en-US" sz="2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3576234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89DF193-A687-97D9-F5FE-ABF45CCBF2F4}"/>
              </a:ext>
            </a:extLst>
          </p:cNvPr>
          <p:cNvCxnSpPr/>
          <p:nvPr/>
        </p:nvCxnSpPr>
        <p:spPr>
          <a:xfrm>
            <a:off x="817880" y="1270000"/>
            <a:ext cx="1055624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제목 1">
            <a:extLst>
              <a:ext uri="{FF2B5EF4-FFF2-40B4-BE49-F238E27FC236}">
                <a16:creationId xmlns:a16="http://schemas.microsoft.com/office/drawing/2014/main" id="{CD9379DB-D313-7C86-FD5C-18AF0D3765E1}"/>
              </a:ext>
            </a:extLst>
          </p:cNvPr>
          <p:cNvSpPr txBox="1">
            <a:spLocks/>
          </p:cNvSpPr>
          <p:nvPr/>
        </p:nvSpPr>
        <p:spPr>
          <a:xfrm>
            <a:off x="817880" y="395973"/>
            <a:ext cx="9438640" cy="8740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Method</a:t>
            </a:r>
            <a:endParaRPr lang="ko-KR" altLang="en-US" sz="3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179" name="TextBox 7178">
            <a:extLst>
              <a:ext uri="{FF2B5EF4-FFF2-40B4-BE49-F238E27FC236}">
                <a16:creationId xmlns:a16="http://schemas.microsoft.com/office/drawing/2014/main" id="{AD9EFFC2-1F91-CABC-64D2-E85A9A43FFA1}"/>
              </a:ext>
            </a:extLst>
          </p:cNvPr>
          <p:cNvSpPr txBox="1"/>
          <p:nvPr/>
        </p:nvSpPr>
        <p:spPr>
          <a:xfrm>
            <a:off x="3659845" y="2643771"/>
            <a:ext cx="553998" cy="2810069"/>
          </a:xfrm>
          <a:prstGeom prst="rect">
            <a:avLst/>
          </a:prstGeom>
          <a:noFill/>
        </p:spPr>
        <p:txBody>
          <a:bodyPr vert="eaVert" wrap="square" rtlCol="0" anchor="ctr">
            <a:spAutoFit/>
          </a:bodyPr>
          <a:lstStyle/>
          <a:p>
            <a:pPr lvl="1" algn="ctr"/>
            <a:r>
              <a:rPr lang="en-US" altLang="ko-KR" sz="24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   .   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80" name="TextBox 7179">
                <a:extLst>
                  <a:ext uri="{FF2B5EF4-FFF2-40B4-BE49-F238E27FC236}">
                    <a16:creationId xmlns:a16="http://schemas.microsoft.com/office/drawing/2014/main" id="{273C2C61-89C9-07D3-424D-404C51C5FF15}"/>
                  </a:ext>
                </a:extLst>
              </p:cNvPr>
              <p:cNvSpPr txBox="1"/>
              <p:nvPr/>
            </p:nvSpPr>
            <p:spPr>
              <a:xfrm>
                <a:off x="3177281" y="5642427"/>
                <a:ext cx="2079351" cy="4217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 ∈</m:t>
                      </m:r>
                      <m:sSup>
                        <m:sSup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+1)×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7180" name="TextBox 7179">
                <a:extLst>
                  <a:ext uri="{FF2B5EF4-FFF2-40B4-BE49-F238E27FC236}">
                    <a16:creationId xmlns:a16="http://schemas.microsoft.com/office/drawing/2014/main" id="{273C2C61-89C9-07D3-424D-404C51C5FF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7281" y="5642427"/>
                <a:ext cx="2079351" cy="42171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85" name="왼쪽 중괄호 7184">
            <a:extLst>
              <a:ext uri="{FF2B5EF4-FFF2-40B4-BE49-F238E27FC236}">
                <a16:creationId xmlns:a16="http://schemas.microsoft.com/office/drawing/2014/main" id="{5CFDE1DA-D474-4B56-67EB-EEFAC272D341}"/>
              </a:ext>
            </a:extLst>
          </p:cNvPr>
          <p:cNvSpPr/>
          <p:nvPr/>
        </p:nvSpPr>
        <p:spPr>
          <a:xfrm>
            <a:off x="1881712" y="2238371"/>
            <a:ext cx="173270" cy="3191919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86" name="TextBox 7185">
                <a:extLst>
                  <a:ext uri="{FF2B5EF4-FFF2-40B4-BE49-F238E27FC236}">
                    <a16:creationId xmlns:a16="http://schemas.microsoft.com/office/drawing/2014/main" id="{248C5A89-FADD-7413-FE1D-76C3825AD5ED}"/>
                  </a:ext>
                </a:extLst>
              </p:cNvPr>
              <p:cNvSpPr txBox="1"/>
              <p:nvPr/>
            </p:nvSpPr>
            <p:spPr>
              <a:xfrm>
                <a:off x="610940" y="3679473"/>
                <a:ext cx="114460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+1 </m:t>
                    </m:r>
                  </m:oMath>
                </a14:m>
                <a:r>
                  <a:rPr lang="ko-KR" altLang="en-US" sz="2400" dirty="0"/>
                  <a:t>개</a:t>
                </a:r>
              </a:p>
            </p:txBody>
          </p:sp>
        </mc:Choice>
        <mc:Fallback xmlns="">
          <p:sp>
            <p:nvSpPr>
              <p:cNvPr id="7186" name="TextBox 7185">
                <a:extLst>
                  <a:ext uri="{FF2B5EF4-FFF2-40B4-BE49-F238E27FC236}">
                    <a16:creationId xmlns:a16="http://schemas.microsoft.com/office/drawing/2014/main" id="{248C5A89-FADD-7413-FE1D-76C3825AD5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0940" y="3679473"/>
                <a:ext cx="1144609" cy="369332"/>
              </a:xfrm>
              <a:prstGeom prst="rect">
                <a:avLst/>
              </a:prstGeom>
              <a:blipFill>
                <a:blip r:embed="rId3"/>
                <a:stretch>
                  <a:fillRect l="-9043" t="-26667" r="-15426" b="-5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직사각형 2">
            <a:extLst>
              <a:ext uri="{FF2B5EF4-FFF2-40B4-BE49-F238E27FC236}">
                <a16:creationId xmlns:a16="http://schemas.microsoft.com/office/drawing/2014/main" id="{B7CDCCA5-9070-3D27-9898-307AACE45749}"/>
              </a:ext>
            </a:extLst>
          </p:cNvPr>
          <p:cNvSpPr/>
          <p:nvPr/>
        </p:nvSpPr>
        <p:spPr>
          <a:xfrm>
            <a:off x="2194032" y="2244120"/>
            <a:ext cx="3403600" cy="29378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39DD7B8-7AA5-6C52-605F-898D59156070}"/>
              </a:ext>
            </a:extLst>
          </p:cNvPr>
          <p:cNvSpPr/>
          <p:nvPr/>
        </p:nvSpPr>
        <p:spPr>
          <a:xfrm>
            <a:off x="2190074" y="2790160"/>
            <a:ext cx="3403600" cy="29378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70863DB-A931-4DD8-C963-68C7087474F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0219" y="2705099"/>
            <a:ext cx="3796501" cy="760763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B641B04-369B-F824-E534-E147D62042C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90219" y="1743679"/>
            <a:ext cx="4771523" cy="762868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8C4A5051-4835-D29B-92BA-F769CDF899C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90218" y="3568770"/>
            <a:ext cx="5006361" cy="1861520"/>
          </a:xfrm>
          <a:prstGeom prst="rect">
            <a:avLst/>
          </a:prstGeom>
        </p:spPr>
      </p:pic>
      <p:pic>
        <p:nvPicPr>
          <p:cNvPr id="15362" name="Picture 2" descr="Red tick or checkmark icon. Check mark icon in flat style on isolated  background. Cartoon tick checkmark icon. vector (1165936967) - 게티이미지뱅크">
            <a:extLst>
              <a:ext uri="{FF2B5EF4-FFF2-40B4-BE49-F238E27FC236}">
                <a16:creationId xmlns:a16="http://schemas.microsoft.com/office/drawing/2014/main" id="{938FFBAA-BE79-22D4-DF39-47FA86D1E3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8139" y="1710506"/>
            <a:ext cx="672079" cy="672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7" name="Picture 2" descr="Red tick or checkmark icon. Check mark icon in flat style on isolated  background. Cartoon tick checkmark icon. vector (1165936967) - 게티이미지뱅크">
            <a:extLst>
              <a:ext uri="{FF2B5EF4-FFF2-40B4-BE49-F238E27FC236}">
                <a16:creationId xmlns:a16="http://schemas.microsoft.com/office/drawing/2014/main" id="{0C37C88C-F05B-4821-A7BE-B06F49AC1B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8139" y="2736100"/>
            <a:ext cx="672079" cy="672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011757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89DF193-A687-97D9-F5FE-ABF45CCBF2F4}"/>
              </a:ext>
            </a:extLst>
          </p:cNvPr>
          <p:cNvCxnSpPr/>
          <p:nvPr/>
        </p:nvCxnSpPr>
        <p:spPr>
          <a:xfrm>
            <a:off x="817880" y="1270000"/>
            <a:ext cx="1055624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제목 1">
            <a:extLst>
              <a:ext uri="{FF2B5EF4-FFF2-40B4-BE49-F238E27FC236}">
                <a16:creationId xmlns:a16="http://schemas.microsoft.com/office/drawing/2014/main" id="{CD9379DB-D313-7C86-FD5C-18AF0D3765E1}"/>
              </a:ext>
            </a:extLst>
          </p:cNvPr>
          <p:cNvSpPr txBox="1">
            <a:spLocks/>
          </p:cNvSpPr>
          <p:nvPr/>
        </p:nvSpPr>
        <p:spPr>
          <a:xfrm>
            <a:off x="817880" y="395973"/>
            <a:ext cx="9438640" cy="8740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Method</a:t>
            </a:r>
            <a:endParaRPr lang="ko-KR" altLang="en-US" sz="3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A2E434C-FED9-ABB6-705B-FC2251833B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4040" y="1513839"/>
            <a:ext cx="9158673" cy="4998720"/>
          </a:xfrm>
          <a:prstGeom prst="rect">
            <a:avLst/>
          </a:prstGeom>
        </p:spPr>
      </p:pic>
      <p:sp>
        <p:nvSpPr>
          <p:cNvPr id="2" name="액자 1">
            <a:extLst>
              <a:ext uri="{FF2B5EF4-FFF2-40B4-BE49-F238E27FC236}">
                <a16:creationId xmlns:a16="http://schemas.microsoft.com/office/drawing/2014/main" id="{C5C4BD8D-B702-6FC0-4CC4-47E4358AD8CC}"/>
              </a:ext>
            </a:extLst>
          </p:cNvPr>
          <p:cNvSpPr/>
          <p:nvPr/>
        </p:nvSpPr>
        <p:spPr>
          <a:xfrm>
            <a:off x="3316956" y="3180600"/>
            <a:ext cx="4841524" cy="1157721"/>
          </a:xfrm>
          <a:prstGeom prst="frame">
            <a:avLst>
              <a:gd name="adj1" fmla="val 12069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3" name="액자 2">
            <a:extLst>
              <a:ext uri="{FF2B5EF4-FFF2-40B4-BE49-F238E27FC236}">
                <a16:creationId xmlns:a16="http://schemas.microsoft.com/office/drawing/2014/main" id="{62926D15-41ED-3557-D507-CCC547A8611D}"/>
              </a:ext>
            </a:extLst>
          </p:cNvPr>
          <p:cNvSpPr/>
          <p:nvPr/>
        </p:nvSpPr>
        <p:spPr>
          <a:xfrm>
            <a:off x="8636000" y="3820160"/>
            <a:ext cx="2468880" cy="1270000"/>
          </a:xfrm>
          <a:prstGeom prst="frame">
            <a:avLst>
              <a:gd name="adj1" fmla="val 8368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1DE770E-C958-47DA-1165-16C4CEBEFC92}"/>
              </a:ext>
            </a:extLst>
          </p:cNvPr>
          <p:cNvSpPr txBox="1"/>
          <p:nvPr/>
        </p:nvSpPr>
        <p:spPr>
          <a:xfrm>
            <a:off x="2869349" y="3559405"/>
            <a:ext cx="6299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⑤</a:t>
            </a:r>
          </a:p>
        </p:txBody>
      </p:sp>
    </p:spTree>
    <p:extLst>
      <p:ext uri="{BB962C8B-B14F-4D97-AF65-F5344CB8AC3E}">
        <p14:creationId xmlns:p14="http://schemas.microsoft.com/office/powerpoint/2010/main" val="7892069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89DF193-A687-97D9-F5FE-ABF45CCBF2F4}"/>
              </a:ext>
            </a:extLst>
          </p:cNvPr>
          <p:cNvCxnSpPr/>
          <p:nvPr/>
        </p:nvCxnSpPr>
        <p:spPr>
          <a:xfrm>
            <a:off x="817880" y="1270000"/>
            <a:ext cx="1055624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제목 1">
            <a:extLst>
              <a:ext uri="{FF2B5EF4-FFF2-40B4-BE49-F238E27FC236}">
                <a16:creationId xmlns:a16="http://schemas.microsoft.com/office/drawing/2014/main" id="{CD9379DB-D313-7C86-FD5C-18AF0D3765E1}"/>
              </a:ext>
            </a:extLst>
          </p:cNvPr>
          <p:cNvSpPr txBox="1">
            <a:spLocks/>
          </p:cNvSpPr>
          <p:nvPr/>
        </p:nvSpPr>
        <p:spPr>
          <a:xfrm>
            <a:off x="817880" y="395973"/>
            <a:ext cx="9438640" cy="8740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Table of Contents</a:t>
            </a:r>
            <a:endParaRPr lang="ko-KR" altLang="en-US" sz="3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1D1761-A1D7-08C4-C75C-DD5EF07C24F2}"/>
              </a:ext>
            </a:extLst>
          </p:cNvPr>
          <p:cNvSpPr txBox="1"/>
          <p:nvPr/>
        </p:nvSpPr>
        <p:spPr>
          <a:xfrm>
            <a:off x="817880" y="1625600"/>
            <a:ext cx="10556240" cy="34002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Introduction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Background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Method</a:t>
            </a: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8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Experiments</a:t>
            </a:r>
          </a:p>
        </p:txBody>
      </p:sp>
    </p:spTree>
    <p:extLst>
      <p:ext uri="{BB962C8B-B14F-4D97-AF65-F5344CB8AC3E}">
        <p14:creationId xmlns:p14="http://schemas.microsoft.com/office/powerpoint/2010/main" val="346546503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89DF193-A687-97D9-F5FE-ABF45CCBF2F4}"/>
              </a:ext>
            </a:extLst>
          </p:cNvPr>
          <p:cNvCxnSpPr/>
          <p:nvPr/>
        </p:nvCxnSpPr>
        <p:spPr>
          <a:xfrm>
            <a:off x="817880" y="1270000"/>
            <a:ext cx="1055624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제목 1">
            <a:extLst>
              <a:ext uri="{FF2B5EF4-FFF2-40B4-BE49-F238E27FC236}">
                <a16:creationId xmlns:a16="http://schemas.microsoft.com/office/drawing/2014/main" id="{CD9379DB-D313-7C86-FD5C-18AF0D3765E1}"/>
              </a:ext>
            </a:extLst>
          </p:cNvPr>
          <p:cNvSpPr txBox="1">
            <a:spLocks/>
          </p:cNvSpPr>
          <p:nvPr/>
        </p:nvSpPr>
        <p:spPr>
          <a:xfrm>
            <a:off x="817880" y="395973"/>
            <a:ext cx="9438640" cy="8740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Method</a:t>
            </a:r>
            <a:endParaRPr lang="ko-KR" altLang="en-US" sz="3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179" name="TextBox 7178">
            <a:extLst>
              <a:ext uri="{FF2B5EF4-FFF2-40B4-BE49-F238E27FC236}">
                <a16:creationId xmlns:a16="http://schemas.microsoft.com/office/drawing/2014/main" id="{AD9EFFC2-1F91-CABC-64D2-E85A9A43FFA1}"/>
              </a:ext>
            </a:extLst>
          </p:cNvPr>
          <p:cNvSpPr txBox="1"/>
          <p:nvPr/>
        </p:nvSpPr>
        <p:spPr>
          <a:xfrm>
            <a:off x="3212061" y="2652753"/>
            <a:ext cx="553998" cy="2810069"/>
          </a:xfrm>
          <a:prstGeom prst="rect">
            <a:avLst/>
          </a:prstGeom>
          <a:noFill/>
        </p:spPr>
        <p:txBody>
          <a:bodyPr vert="eaVert" wrap="square" rtlCol="0" anchor="ctr">
            <a:spAutoFit/>
          </a:bodyPr>
          <a:lstStyle/>
          <a:p>
            <a:pPr lvl="1" algn="ctr"/>
            <a:r>
              <a:rPr lang="en-US" altLang="ko-KR" sz="24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   .   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80" name="TextBox 7179">
                <a:extLst>
                  <a:ext uri="{FF2B5EF4-FFF2-40B4-BE49-F238E27FC236}">
                    <a16:creationId xmlns:a16="http://schemas.microsoft.com/office/drawing/2014/main" id="{273C2C61-89C9-07D3-424D-404C51C5FF15}"/>
                  </a:ext>
                </a:extLst>
              </p:cNvPr>
              <p:cNvSpPr txBox="1"/>
              <p:nvPr/>
            </p:nvSpPr>
            <p:spPr>
              <a:xfrm>
                <a:off x="2729497" y="5651409"/>
                <a:ext cx="2079351" cy="4217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 ∈</m:t>
                      </m:r>
                      <m:sSup>
                        <m:sSup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+1)×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7180" name="TextBox 7179">
                <a:extLst>
                  <a:ext uri="{FF2B5EF4-FFF2-40B4-BE49-F238E27FC236}">
                    <a16:creationId xmlns:a16="http://schemas.microsoft.com/office/drawing/2014/main" id="{273C2C61-89C9-07D3-424D-404C51C5FF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9497" y="5651409"/>
                <a:ext cx="2079351" cy="421719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85" name="왼쪽 중괄호 7184">
            <a:extLst>
              <a:ext uri="{FF2B5EF4-FFF2-40B4-BE49-F238E27FC236}">
                <a16:creationId xmlns:a16="http://schemas.microsoft.com/office/drawing/2014/main" id="{5CFDE1DA-D474-4B56-67EB-EEFAC272D341}"/>
              </a:ext>
            </a:extLst>
          </p:cNvPr>
          <p:cNvSpPr/>
          <p:nvPr/>
        </p:nvSpPr>
        <p:spPr>
          <a:xfrm>
            <a:off x="1433928" y="2247353"/>
            <a:ext cx="173270" cy="3191919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86" name="TextBox 7185">
                <a:extLst>
                  <a:ext uri="{FF2B5EF4-FFF2-40B4-BE49-F238E27FC236}">
                    <a16:creationId xmlns:a16="http://schemas.microsoft.com/office/drawing/2014/main" id="{248C5A89-FADD-7413-FE1D-76C3825AD5ED}"/>
                  </a:ext>
                </a:extLst>
              </p:cNvPr>
              <p:cNvSpPr txBox="1"/>
              <p:nvPr/>
            </p:nvSpPr>
            <p:spPr>
              <a:xfrm>
                <a:off x="150269" y="3688455"/>
                <a:ext cx="114460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+1 </m:t>
                    </m:r>
                  </m:oMath>
                </a14:m>
                <a:r>
                  <a:rPr lang="ko-KR" altLang="en-US" sz="2400" dirty="0"/>
                  <a:t>개</a:t>
                </a:r>
              </a:p>
            </p:txBody>
          </p:sp>
        </mc:Choice>
        <mc:Fallback xmlns="">
          <p:sp>
            <p:nvSpPr>
              <p:cNvPr id="7186" name="TextBox 7185">
                <a:extLst>
                  <a:ext uri="{FF2B5EF4-FFF2-40B4-BE49-F238E27FC236}">
                    <a16:creationId xmlns:a16="http://schemas.microsoft.com/office/drawing/2014/main" id="{248C5A89-FADD-7413-FE1D-76C3825AD5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269" y="3688455"/>
                <a:ext cx="1144609" cy="369332"/>
              </a:xfrm>
              <a:prstGeom prst="rect">
                <a:avLst/>
              </a:prstGeom>
              <a:blipFill>
                <a:blip r:embed="rId3"/>
                <a:stretch>
                  <a:fillRect l="-9626" t="-24590" r="-15508" b="-4918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직사각형 2">
            <a:extLst>
              <a:ext uri="{FF2B5EF4-FFF2-40B4-BE49-F238E27FC236}">
                <a16:creationId xmlns:a16="http://schemas.microsoft.com/office/drawing/2014/main" id="{B7CDCCA5-9070-3D27-9898-307AACE45749}"/>
              </a:ext>
            </a:extLst>
          </p:cNvPr>
          <p:cNvSpPr/>
          <p:nvPr/>
        </p:nvSpPr>
        <p:spPr>
          <a:xfrm>
            <a:off x="1746248" y="2253102"/>
            <a:ext cx="3403600" cy="29378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339DD7B8-7AA5-6C52-605F-898D59156070}"/>
              </a:ext>
            </a:extLst>
          </p:cNvPr>
          <p:cNvSpPr/>
          <p:nvPr/>
        </p:nvSpPr>
        <p:spPr>
          <a:xfrm>
            <a:off x="1742290" y="2799142"/>
            <a:ext cx="3403600" cy="29378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사각형: 둥근 모서리 3">
            <a:extLst>
              <a:ext uri="{FF2B5EF4-FFF2-40B4-BE49-F238E27FC236}">
                <a16:creationId xmlns:a16="http://schemas.microsoft.com/office/drawing/2014/main" id="{F8EF4C5A-DC5D-01C1-DC76-F67DDEAC5069}"/>
              </a:ext>
            </a:extLst>
          </p:cNvPr>
          <p:cNvSpPr/>
          <p:nvPr/>
        </p:nvSpPr>
        <p:spPr>
          <a:xfrm>
            <a:off x="6750753" y="1795095"/>
            <a:ext cx="276999" cy="120979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3EAA0161-FAFB-AC12-87C6-E81333A7FDBC}"/>
              </a:ext>
            </a:extLst>
          </p:cNvPr>
          <p:cNvSpPr/>
          <p:nvPr/>
        </p:nvSpPr>
        <p:spPr>
          <a:xfrm>
            <a:off x="6748529" y="3420803"/>
            <a:ext cx="276999" cy="120979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13" name="사각형: 둥근 모서리 12">
            <a:extLst>
              <a:ext uri="{FF2B5EF4-FFF2-40B4-BE49-F238E27FC236}">
                <a16:creationId xmlns:a16="http://schemas.microsoft.com/office/drawing/2014/main" id="{CEDF766D-FD50-4D8D-326B-2C088C5506C5}"/>
              </a:ext>
            </a:extLst>
          </p:cNvPr>
          <p:cNvSpPr/>
          <p:nvPr/>
        </p:nvSpPr>
        <p:spPr>
          <a:xfrm>
            <a:off x="6748529" y="5046511"/>
            <a:ext cx="276999" cy="1209796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AF0E79B-7E79-AD9F-3551-0A29972A0062}"/>
                  </a:ext>
                </a:extLst>
              </p:cNvPr>
              <p:cNvSpPr txBox="1"/>
              <p:nvPr/>
            </p:nvSpPr>
            <p:spPr>
              <a:xfrm>
                <a:off x="5365981" y="6164701"/>
                <a:ext cx="4526280" cy="58355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>
                  <a:lnSpc>
                    <a:spcPct val="150000"/>
                  </a:lnSpc>
                </a:pPr>
                <a:r>
                  <a:rPr lang="en-US" altLang="ko-KR" sz="24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fc layer </a:t>
                </a:r>
                <a14:m>
                  <m:oMath xmlns:m="http://schemas.openxmlformats.org/officeDocument/2006/math">
                    <m:r>
                      <a:rPr lang="en-US" altLang="ko-KR" sz="240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sup>
                    </m:sSup>
                  </m:oMath>
                </a14:m>
                <a:r>
                  <a:rPr lang="en-US" altLang="ko-KR" sz="24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</a:t>
                </a:r>
                <a:endParaRPr lang="ko-KR" altLang="en-US" sz="24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2AF0E79B-7E79-AD9F-3551-0A29972A00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5981" y="6164701"/>
                <a:ext cx="4526280" cy="583558"/>
              </a:xfrm>
              <a:prstGeom prst="rect">
                <a:avLst/>
              </a:prstGeom>
              <a:blipFill>
                <a:blip r:embed="rId4"/>
                <a:stretch>
                  <a:fillRect b="-21875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icture 2" descr="화살표 아이콘 일러스트 | PNG 아이콘 | Pngtree에 무료 다운로드">
            <a:extLst>
              <a:ext uri="{FF2B5EF4-FFF2-40B4-BE49-F238E27FC236}">
                <a16:creationId xmlns:a16="http://schemas.microsoft.com/office/drawing/2014/main" id="{472255B6-7FA1-0B9E-5103-7FBEBAFAB90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5076" y="2093312"/>
            <a:ext cx="607719" cy="607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화살표 아이콘 일러스트 | PNG 아이콘 | Pngtree에 무료 다운로드">
            <a:extLst>
              <a:ext uri="{FF2B5EF4-FFF2-40B4-BE49-F238E27FC236}">
                <a16:creationId xmlns:a16="http://schemas.microsoft.com/office/drawing/2014/main" id="{AF93C9EC-AD9C-F9BE-2972-3CFFF20772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5076" y="3748690"/>
            <a:ext cx="607719" cy="607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화살표 아이콘 일러스트 | PNG 아이콘 | Pngtree에 무료 다운로드">
            <a:extLst>
              <a:ext uri="{FF2B5EF4-FFF2-40B4-BE49-F238E27FC236}">
                <a16:creationId xmlns:a16="http://schemas.microsoft.com/office/drawing/2014/main" id="{68A99D14-6CD3-B678-7A63-B786AE48FB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0" b="100000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92363" y="5347549"/>
            <a:ext cx="607719" cy="6077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" name="직사각형 19">
            <a:extLst>
              <a:ext uri="{FF2B5EF4-FFF2-40B4-BE49-F238E27FC236}">
                <a16:creationId xmlns:a16="http://schemas.microsoft.com/office/drawing/2014/main" id="{2961619B-80B1-FA1E-E64F-1055D3106594}"/>
              </a:ext>
            </a:extLst>
          </p:cNvPr>
          <p:cNvSpPr/>
          <p:nvPr/>
        </p:nvSpPr>
        <p:spPr>
          <a:xfrm>
            <a:off x="8996146" y="1537240"/>
            <a:ext cx="1536801" cy="288334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B1DD9EE-2963-3628-79FD-7BF518AF8A8D}"/>
              </a:ext>
            </a:extLst>
          </p:cNvPr>
          <p:cNvSpPr/>
          <p:nvPr/>
        </p:nvSpPr>
        <p:spPr>
          <a:xfrm>
            <a:off x="8996145" y="2725506"/>
            <a:ext cx="1536801" cy="288334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904513-ED14-4311-AAF6-92BBD797FD0D}"/>
              </a:ext>
            </a:extLst>
          </p:cNvPr>
          <p:cNvSpPr txBox="1"/>
          <p:nvPr/>
        </p:nvSpPr>
        <p:spPr>
          <a:xfrm>
            <a:off x="9892261" y="1209833"/>
            <a:ext cx="553998" cy="1704800"/>
          </a:xfrm>
          <a:prstGeom prst="rect">
            <a:avLst/>
          </a:prstGeom>
          <a:noFill/>
        </p:spPr>
        <p:txBody>
          <a:bodyPr vert="eaVert" wrap="square" rtlCol="0" anchor="ctr">
            <a:spAutoFit/>
          </a:bodyPr>
          <a:lstStyle/>
          <a:p>
            <a:pPr lvl="1" algn="ctr"/>
            <a:r>
              <a:rPr lang="en-US" altLang="ko-KR" sz="24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  .  .</a:t>
            </a:r>
          </a:p>
        </p:txBody>
      </p:sp>
      <p:sp>
        <p:nvSpPr>
          <p:cNvPr id="24" name="왼쪽 중괄호 23">
            <a:extLst>
              <a:ext uri="{FF2B5EF4-FFF2-40B4-BE49-F238E27FC236}">
                <a16:creationId xmlns:a16="http://schemas.microsoft.com/office/drawing/2014/main" id="{3F873D70-891D-BB4E-AA28-980F1D9EB3C7}"/>
              </a:ext>
            </a:extLst>
          </p:cNvPr>
          <p:cNvSpPr/>
          <p:nvPr/>
        </p:nvSpPr>
        <p:spPr>
          <a:xfrm>
            <a:off x="8700825" y="1562048"/>
            <a:ext cx="51488" cy="1520488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A3C8376-27EC-1F5F-489C-059D8ED54F51}"/>
                  </a:ext>
                </a:extLst>
              </p:cNvPr>
              <p:cNvSpPr txBox="1"/>
              <p:nvPr/>
            </p:nvSpPr>
            <p:spPr>
              <a:xfrm>
                <a:off x="7765124" y="2206653"/>
                <a:ext cx="8600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+1 </m:t>
                    </m:r>
                  </m:oMath>
                </a14:m>
                <a:r>
                  <a:rPr lang="ko-KR" altLang="en-US" dirty="0"/>
                  <a:t>개</a:t>
                </a: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A3C8376-27EC-1F5F-489C-059D8ED54F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5124" y="2206653"/>
                <a:ext cx="860044" cy="276999"/>
              </a:xfrm>
              <a:prstGeom prst="rect">
                <a:avLst/>
              </a:prstGeom>
              <a:blipFill>
                <a:blip r:embed="rId7"/>
                <a:stretch>
                  <a:fillRect l="-9929" t="-28889" r="-15603" b="-5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직사각형 25">
            <a:extLst>
              <a:ext uri="{FF2B5EF4-FFF2-40B4-BE49-F238E27FC236}">
                <a16:creationId xmlns:a16="http://schemas.microsoft.com/office/drawing/2014/main" id="{EA0BA0EA-B2D5-D87A-33FC-6012BFACB1C5}"/>
              </a:ext>
            </a:extLst>
          </p:cNvPr>
          <p:cNvSpPr/>
          <p:nvPr/>
        </p:nvSpPr>
        <p:spPr>
          <a:xfrm>
            <a:off x="8996146" y="3318919"/>
            <a:ext cx="1536801" cy="28833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0B1CF79-A4C6-A028-8CA5-75A50B7F917F}"/>
              </a:ext>
            </a:extLst>
          </p:cNvPr>
          <p:cNvSpPr/>
          <p:nvPr/>
        </p:nvSpPr>
        <p:spPr>
          <a:xfrm>
            <a:off x="8996145" y="4507185"/>
            <a:ext cx="1536801" cy="28833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EE327B6-8651-CEA8-9BD1-3F1C52D5C9BB}"/>
              </a:ext>
            </a:extLst>
          </p:cNvPr>
          <p:cNvSpPr txBox="1"/>
          <p:nvPr/>
        </p:nvSpPr>
        <p:spPr>
          <a:xfrm>
            <a:off x="9599052" y="2995756"/>
            <a:ext cx="553998" cy="1704800"/>
          </a:xfrm>
          <a:prstGeom prst="rect">
            <a:avLst/>
          </a:prstGeom>
          <a:noFill/>
        </p:spPr>
        <p:txBody>
          <a:bodyPr vert="eaVert" wrap="square" rtlCol="0" anchor="ctr">
            <a:spAutoFit/>
          </a:bodyPr>
          <a:lstStyle/>
          <a:p>
            <a:pPr lvl="1" algn="ctr"/>
            <a:r>
              <a:rPr lang="en-US" altLang="ko-KR" sz="24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  .  .</a:t>
            </a:r>
          </a:p>
        </p:txBody>
      </p:sp>
      <p:sp>
        <p:nvSpPr>
          <p:cNvPr id="29" name="왼쪽 중괄호 28">
            <a:extLst>
              <a:ext uri="{FF2B5EF4-FFF2-40B4-BE49-F238E27FC236}">
                <a16:creationId xmlns:a16="http://schemas.microsoft.com/office/drawing/2014/main" id="{229942E8-6FFB-B0B2-E16A-4A88BF2CBB5E}"/>
              </a:ext>
            </a:extLst>
          </p:cNvPr>
          <p:cNvSpPr/>
          <p:nvPr/>
        </p:nvSpPr>
        <p:spPr>
          <a:xfrm>
            <a:off x="8700825" y="3343727"/>
            <a:ext cx="51488" cy="1520488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19BD24E-9F03-6CAF-DC3A-07F2E422E062}"/>
                  </a:ext>
                </a:extLst>
              </p:cNvPr>
              <p:cNvSpPr txBox="1"/>
              <p:nvPr/>
            </p:nvSpPr>
            <p:spPr>
              <a:xfrm>
                <a:off x="7765124" y="3988332"/>
                <a:ext cx="8600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+1 </m:t>
                    </m:r>
                  </m:oMath>
                </a14:m>
                <a:r>
                  <a:rPr lang="ko-KR" altLang="en-US" dirty="0"/>
                  <a:t>개</a:t>
                </a: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19BD24E-9F03-6CAF-DC3A-07F2E422E0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5124" y="3988332"/>
                <a:ext cx="860044" cy="276999"/>
              </a:xfrm>
              <a:prstGeom prst="rect">
                <a:avLst/>
              </a:prstGeom>
              <a:blipFill>
                <a:blip r:embed="rId8"/>
                <a:stretch>
                  <a:fillRect l="-9929" t="-28261" r="-15603" b="-5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직사각형 30">
            <a:extLst>
              <a:ext uri="{FF2B5EF4-FFF2-40B4-BE49-F238E27FC236}">
                <a16:creationId xmlns:a16="http://schemas.microsoft.com/office/drawing/2014/main" id="{6A05A56B-396F-93A4-4965-46713BDE8A85}"/>
              </a:ext>
            </a:extLst>
          </p:cNvPr>
          <p:cNvSpPr/>
          <p:nvPr/>
        </p:nvSpPr>
        <p:spPr>
          <a:xfrm>
            <a:off x="8996146" y="5016970"/>
            <a:ext cx="1536801" cy="28833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68" name="직사각형 7167">
            <a:extLst>
              <a:ext uri="{FF2B5EF4-FFF2-40B4-BE49-F238E27FC236}">
                <a16:creationId xmlns:a16="http://schemas.microsoft.com/office/drawing/2014/main" id="{418803DB-E9A5-6168-E6E5-E4BC9DC28D83}"/>
              </a:ext>
            </a:extLst>
          </p:cNvPr>
          <p:cNvSpPr/>
          <p:nvPr/>
        </p:nvSpPr>
        <p:spPr>
          <a:xfrm>
            <a:off x="8996145" y="6205236"/>
            <a:ext cx="1536801" cy="28833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69" name="TextBox 7168">
            <a:extLst>
              <a:ext uri="{FF2B5EF4-FFF2-40B4-BE49-F238E27FC236}">
                <a16:creationId xmlns:a16="http://schemas.microsoft.com/office/drawing/2014/main" id="{5B5562F0-807A-89DC-7FA3-ED483FA97499}"/>
              </a:ext>
            </a:extLst>
          </p:cNvPr>
          <p:cNvSpPr txBox="1"/>
          <p:nvPr/>
        </p:nvSpPr>
        <p:spPr>
          <a:xfrm>
            <a:off x="9599052" y="4693807"/>
            <a:ext cx="553998" cy="1704800"/>
          </a:xfrm>
          <a:prstGeom prst="rect">
            <a:avLst/>
          </a:prstGeom>
          <a:noFill/>
        </p:spPr>
        <p:txBody>
          <a:bodyPr vert="eaVert" wrap="square" rtlCol="0" anchor="ctr">
            <a:spAutoFit/>
          </a:bodyPr>
          <a:lstStyle/>
          <a:p>
            <a:pPr lvl="1" algn="ctr"/>
            <a:r>
              <a:rPr lang="en-US" altLang="ko-KR" sz="24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  .  .</a:t>
            </a:r>
          </a:p>
        </p:txBody>
      </p:sp>
      <p:sp>
        <p:nvSpPr>
          <p:cNvPr id="7170" name="왼쪽 중괄호 7169">
            <a:extLst>
              <a:ext uri="{FF2B5EF4-FFF2-40B4-BE49-F238E27FC236}">
                <a16:creationId xmlns:a16="http://schemas.microsoft.com/office/drawing/2014/main" id="{3E697064-DEC2-5C28-DE0A-99B4594D1E17}"/>
              </a:ext>
            </a:extLst>
          </p:cNvPr>
          <p:cNvSpPr/>
          <p:nvPr/>
        </p:nvSpPr>
        <p:spPr>
          <a:xfrm>
            <a:off x="8700825" y="5041778"/>
            <a:ext cx="51488" cy="1520488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71" name="TextBox 7170">
                <a:extLst>
                  <a:ext uri="{FF2B5EF4-FFF2-40B4-BE49-F238E27FC236}">
                    <a16:creationId xmlns:a16="http://schemas.microsoft.com/office/drawing/2014/main" id="{5B77686F-6373-A4F2-AC1A-72395DAC20CD}"/>
                  </a:ext>
                </a:extLst>
              </p:cNvPr>
              <p:cNvSpPr txBox="1"/>
              <p:nvPr/>
            </p:nvSpPr>
            <p:spPr>
              <a:xfrm>
                <a:off x="7765124" y="5686383"/>
                <a:ext cx="8600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+1 </m:t>
                    </m:r>
                  </m:oMath>
                </a14:m>
                <a:r>
                  <a:rPr lang="ko-KR" altLang="en-US" dirty="0"/>
                  <a:t>개</a:t>
                </a:r>
              </a:p>
            </p:txBody>
          </p:sp>
        </mc:Choice>
        <mc:Fallback xmlns="">
          <p:sp>
            <p:nvSpPr>
              <p:cNvPr id="7171" name="TextBox 7170">
                <a:extLst>
                  <a:ext uri="{FF2B5EF4-FFF2-40B4-BE49-F238E27FC236}">
                    <a16:creationId xmlns:a16="http://schemas.microsoft.com/office/drawing/2014/main" id="{5B77686F-6373-A4F2-AC1A-72395DAC20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5124" y="5686383"/>
                <a:ext cx="860044" cy="276999"/>
              </a:xfrm>
              <a:prstGeom prst="rect">
                <a:avLst/>
              </a:prstGeom>
              <a:blipFill>
                <a:blip r:embed="rId9"/>
                <a:stretch>
                  <a:fillRect l="-9929" t="-28889" r="-15603" b="-5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7EACC44-0959-A528-6FDC-63A3BEF21FE2}"/>
                  </a:ext>
                </a:extLst>
              </p:cNvPr>
              <p:cNvSpPr txBox="1"/>
              <p:nvPr/>
            </p:nvSpPr>
            <p:spPr>
              <a:xfrm>
                <a:off x="10152543" y="3761624"/>
                <a:ext cx="4526280" cy="5756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>
                  <a:lnSpc>
                    <a:spcPct val="150000"/>
                  </a:lnSpc>
                </a:pPr>
                <a:r>
                  <a:rPr lang="en-US" altLang="ko-KR" sz="24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Key</a:t>
                </a:r>
                <a14:m>
                  <m:oMath xmlns:m="http://schemas.openxmlformats.org/officeDocument/2006/math">
                    <m:r>
                      <a:rPr lang="en-US" altLang="ko-KR" sz="2400" b="0" i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ko-KR" altLang="en-US" sz="24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27EACC44-0959-A528-6FDC-63A3BEF21F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52543" y="3761624"/>
                <a:ext cx="4526280" cy="575607"/>
              </a:xfrm>
              <a:prstGeom prst="rect">
                <a:avLst/>
              </a:prstGeom>
              <a:blipFill>
                <a:blip r:embed="rId10"/>
                <a:stretch>
                  <a:fillRect b="-2446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27F9EF6-F844-0BF3-E403-8C573DE1B850}"/>
                  </a:ext>
                </a:extLst>
              </p:cNvPr>
              <p:cNvSpPr txBox="1"/>
              <p:nvPr/>
            </p:nvSpPr>
            <p:spPr>
              <a:xfrm>
                <a:off x="10152543" y="1909905"/>
                <a:ext cx="4526280" cy="5934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>
                  <a:lnSpc>
                    <a:spcPct val="150000"/>
                  </a:lnSpc>
                </a:pPr>
                <a:r>
                  <a:rPr lang="en-US" altLang="ko-KR" sz="24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Query</a:t>
                </a:r>
                <a14:m>
                  <m:oMath xmlns:m="http://schemas.openxmlformats.org/officeDocument/2006/math">
                    <m:r>
                      <a:rPr lang="en-US" altLang="ko-KR" sz="2400" b="0" i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ko-KR" altLang="en-US" sz="24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27F9EF6-F844-0BF3-E403-8C573DE1B8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52543" y="1909905"/>
                <a:ext cx="4526280" cy="593496"/>
              </a:xfrm>
              <a:prstGeom prst="rect">
                <a:avLst/>
              </a:prstGeom>
              <a:blipFill>
                <a:blip r:embed="rId11"/>
                <a:stretch>
                  <a:fillRect b="-1938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70396A5-53DD-BDCF-D5B1-F294A5D6A13C}"/>
                  </a:ext>
                </a:extLst>
              </p:cNvPr>
              <p:cNvSpPr txBox="1"/>
              <p:nvPr/>
            </p:nvSpPr>
            <p:spPr>
              <a:xfrm>
                <a:off x="10256520" y="5439272"/>
                <a:ext cx="4526280" cy="5756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>
                  <a:lnSpc>
                    <a:spcPct val="150000"/>
                  </a:lnSpc>
                </a:pPr>
                <a:r>
                  <a:rPr lang="en-US" altLang="ko-KR" sz="24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Value</a:t>
                </a:r>
                <a14:m>
                  <m:oMath xmlns:m="http://schemas.openxmlformats.org/officeDocument/2006/math">
                    <m:r>
                      <a:rPr lang="en-US" altLang="ko-KR" sz="2400" b="0" i="0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ko-KR" altLang="en-US" sz="24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A70396A5-53DD-BDCF-D5B1-F294A5D6A1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56520" y="5439272"/>
                <a:ext cx="4526280" cy="575607"/>
              </a:xfrm>
              <a:prstGeom prst="rect">
                <a:avLst/>
              </a:prstGeom>
              <a:blipFill>
                <a:blip r:embed="rId12"/>
                <a:stretch>
                  <a:fillRect b="-23158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511439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89DF193-A687-97D9-F5FE-ABF45CCBF2F4}"/>
              </a:ext>
            </a:extLst>
          </p:cNvPr>
          <p:cNvCxnSpPr/>
          <p:nvPr/>
        </p:nvCxnSpPr>
        <p:spPr>
          <a:xfrm>
            <a:off x="817880" y="1270000"/>
            <a:ext cx="1055624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제목 1">
            <a:extLst>
              <a:ext uri="{FF2B5EF4-FFF2-40B4-BE49-F238E27FC236}">
                <a16:creationId xmlns:a16="http://schemas.microsoft.com/office/drawing/2014/main" id="{CD9379DB-D313-7C86-FD5C-18AF0D3765E1}"/>
              </a:ext>
            </a:extLst>
          </p:cNvPr>
          <p:cNvSpPr txBox="1">
            <a:spLocks/>
          </p:cNvSpPr>
          <p:nvPr/>
        </p:nvSpPr>
        <p:spPr>
          <a:xfrm>
            <a:off x="817880" y="395973"/>
            <a:ext cx="9438640" cy="8740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Method</a:t>
            </a:r>
            <a:endParaRPr lang="ko-KR" altLang="en-US" sz="3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961619B-80B1-FA1E-E64F-1055D3106594}"/>
              </a:ext>
            </a:extLst>
          </p:cNvPr>
          <p:cNvSpPr/>
          <p:nvPr/>
        </p:nvSpPr>
        <p:spPr>
          <a:xfrm>
            <a:off x="2048902" y="1593163"/>
            <a:ext cx="1536801" cy="288334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B1DD9EE-2963-3628-79FD-7BF518AF8A8D}"/>
              </a:ext>
            </a:extLst>
          </p:cNvPr>
          <p:cNvSpPr/>
          <p:nvPr/>
        </p:nvSpPr>
        <p:spPr>
          <a:xfrm>
            <a:off x="2048901" y="2781429"/>
            <a:ext cx="1536801" cy="288334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904513-ED14-4311-AAF6-92BBD797FD0D}"/>
              </a:ext>
            </a:extLst>
          </p:cNvPr>
          <p:cNvSpPr txBox="1"/>
          <p:nvPr/>
        </p:nvSpPr>
        <p:spPr>
          <a:xfrm>
            <a:off x="2651808" y="1270000"/>
            <a:ext cx="553998" cy="1704800"/>
          </a:xfrm>
          <a:prstGeom prst="rect">
            <a:avLst/>
          </a:prstGeom>
          <a:noFill/>
        </p:spPr>
        <p:txBody>
          <a:bodyPr vert="eaVert" wrap="square" rtlCol="0" anchor="ctr">
            <a:spAutoFit/>
          </a:bodyPr>
          <a:lstStyle/>
          <a:p>
            <a:pPr lvl="1" algn="ctr"/>
            <a:r>
              <a:rPr lang="en-US" altLang="ko-KR" sz="24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  .  .</a:t>
            </a:r>
          </a:p>
        </p:txBody>
      </p:sp>
      <p:sp>
        <p:nvSpPr>
          <p:cNvPr id="24" name="왼쪽 중괄호 23">
            <a:extLst>
              <a:ext uri="{FF2B5EF4-FFF2-40B4-BE49-F238E27FC236}">
                <a16:creationId xmlns:a16="http://schemas.microsoft.com/office/drawing/2014/main" id="{3F873D70-891D-BB4E-AA28-980F1D9EB3C7}"/>
              </a:ext>
            </a:extLst>
          </p:cNvPr>
          <p:cNvSpPr/>
          <p:nvPr/>
        </p:nvSpPr>
        <p:spPr>
          <a:xfrm>
            <a:off x="1753581" y="1617971"/>
            <a:ext cx="51488" cy="1520488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A3C8376-27EC-1F5F-489C-059D8ED54F51}"/>
                  </a:ext>
                </a:extLst>
              </p:cNvPr>
              <p:cNvSpPr txBox="1"/>
              <p:nvPr/>
            </p:nvSpPr>
            <p:spPr>
              <a:xfrm>
                <a:off x="817880" y="2262576"/>
                <a:ext cx="8600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+1 </m:t>
                    </m:r>
                  </m:oMath>
                </a14:m>
                <a:r>
                  <a:rPr lang="ko-KR" altLang="en-US" dirty="0"/>
                  <a:t>개</a:t>
                </a: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A3C8376-27EC-1F5F-489C-059D8ED54F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880" y="2262576"/>
                <a:ext cx="860044" cy="276999"/>
              </a:xfrm>
              <a:prstGeom prst="rect">
                <a:avLst/>
              </a:prstGeom>
              <a:blipFill>
                <a:blip r:embed="rId2"/>
                <a:stretch>
                  <a:fillRect l="-9220" t="-28261" r="-16312" b="-5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직사각형 25">
            <a:extLst>
              <a:ext uri="{FF2B5EF4-FFF2-40B4-BE49-F238E27FC236}">
                <a16:creationId xmlns:a16="http://schemas.microsoft.com/office/drawing/2014/main" id="{EA0BA0EA-B2D5-D87A-33FC-6012BFACB1C5}"/>
              </a:ext>
            </a:extLst>
          </p:cNvPr>
          <p:cNvSpPr/>
          <p:nvPr/>
        </p:nvSpPr>
        <p:spPr>
          <a:xfrm>
            <a:off x="2048902" y="3374842"/>
            <a:ext cx="1536801" cy="28833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60B1CF79-A4C6-A028-8CA5-75A50B7F917F}"/>
              </a:ext>
            </a:extLst>
          </p:cNvPr>
          <p:cNvSpPr/>
          <p:nvPr/>
        </p:nvSpPr>
        <p:spPr>
          <a:xfrm>
            <a:off x="2048901" y="4563108"/>
            <a:ext cx="1536801" cy="28833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EE327B6-8651-CEA8-9BD1-3F1C52D5C9BB}"/>
              </a:ext>
            </a:extLst>
          </p:cNvPr>
          <p:cNvSpPr txBox="1"/>
          <p:nvPr/>
        </p:nvSpPr>
        <p:spPr>
          <a:xfrm>
            <a:off x="2651808" y="3051679"/>
            <a:ext cx="553998" cy="1704800"/>
          </a:xfrm>
          <a:prstGeom prst="rect">
            <a:avLst/>
          </a:prstGeom>
          <a:noFill/>
        </p:spPr>
        <p:txBody>
          <a:bodyPr vert="eaVert" wrap="square" rtlCol="0" anchor="ctr">
            <a:spAutoFit/>
          </a:bodyPr>
          <a:lstStyle/>
          <a:p>
            <a:pPr lvl="1" algn="ctr"/>
            <a:r>
              <a:rPr lang="en-US" altLang="ko-KR" sz="24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  .  .</a:t>
            </a:r>
          </a:p>
        </p:txBody>
      </p:sp>
      <p:sp>
        <p:nvSpPr>
          <p:cNvPr id="29" name="왼쪽 중괄호 28">
            <a:extLst>
              <a:ext uri="{FF2B5EF4-FFF2-40B4-BE49-F238E27FC236}">
                <a16:creationId xmlns:a16="http://schemas.microsoft.com/office/drawing/2014/main" id="{229942E8-6FFB-B0B2-E16A-4A88BF2CBB5E}"/>
              </a:ext>
            </a:extLst>
          </p:cNvPr>
          <p:cNvSpPr/>
          <p:nvPr/>
        </p:nvSpPr>
        <p:spPr>
          <a:xfrm>
            <a:off x="1753581" y="3399650"/>
            <a:ext cx="51488" cy="1520488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19BD24E-9F03-6CAF-DC3A-07F2E422E062}"/>
                  </a:ext>
                </a:extLst>
              </p:cNvPr>
              <p:cNvSpPr txBox="1"/>
              <p:nvPr/>
            </p:nvSpPr>
            <p:spPr>
              <a:xfrm>
                <a:off x="817880" y="4044255"/>
                <a:ext cx="8600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+1 </m:t>
                    </m:r>
                  </m:oMath>
                </a14:m>
                <a:r>
                  <a:rPr lang="ko-KR" altLang="en-US" dirty="0"/>
                  <a:t>개</a:t>
                </a:r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819BD24E-9F03-6CAF-DC3A-07F2E422E0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880" y="4044255"/>
                <a:ext cx="860044" cy="276999"/>
              </a:xfrm>
              <a:prstGeom prst="rect">
                <a:avLst/>
              </a:prstGeom>
              <a:blipFill>
                <a:blip r:embed="rId3"/>
                <a:stretch>
                  <a:fillRect l="-9220" t="-28261" r="-16312" b="-5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직사각형 30">
            <a:extLst>
              <a:ext uri="{FF2B5EF4-FFF2-40B4-BE49-F238E27FC236}">
                <a16:creationId xmlns:a16="http://schemas.microsoft.com/office/drawing/2014/main" id="{6A05A56B-396F-93A4-4965-46713BDE8A85}"/>
              </a:ext>
            </a:extLst>
          </p:cNvPr>
          <p:cNvSpPr/>
          <p:nvPr/>
        </p:nvSpPr>
        <p:spPr>
          <a:xfrm>
            <a:off x="2048902" y="5072893"/>
            <a:ext cx="1536801" cy="28833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68" name="직사각형 7167">
            <a:extLst>
              <a:ext uri="{FF2B5EF4-FFF2-40B4-BE49-F238E27FC236}">
                <a16:creationId xmlns:a16="http://schemas.microsoft.com/office/drawing/2014/main" id="{418803DB-E9A5-6168-E6E5-E4BC9DC28D83}"/>
              </a:ext>
            </a:extLst>
          </p:cNvPr>
          <p:cNvSpPr/>
          <p:nvPr/>
        </p:nvSpPr>
        <p:spPr>
          <a:xfrm>
            <a:off x="2048901" y="6261159"/>
            <a:ext cx="1536801" cy="28833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69" name="TextBox 7168">
            <a:extLst>
              <a:ext uri="{FF2B5EF4-FFF2-40B4-BE49-F238E27FC236}">
                <a16:creationId xmlns:a16="http://schemas.microsoft.com/office/drawing/2014/main" id="{5B5562F0-807A-89DC-7FA3-ED483FA97499}"/>
              </a:ext>
            </a:extLst>
          </p:cNvPr>
          <p:cNvSpPr txBox="1"/>
          <p:nvPr/>
        </p:nvSpPr>
        <p:spPr>
          <a:xfrm>
            <a:off x="2651808" y="4749730"/>
            <a:ext cx="553998" cy="1704800"/>
          </a:xfrm>
          <a:prstGeom prst="rect">
            <a:avLst/>
          </a:prstGeom>
          <a:noFill/>
        </p:spPr>
        <p:txBody>
          <a:bodyPr vert="eaVert" wrap="square" rtlCol="0" anchor="ctr">
            <a:spAutoFit/>
          </a:bodyPr>
          <a:lstStyle/>
          <a:p>
            <a:pPr lvl="1" algn="ctr"/>
            <a:r>
              <a:rPr lang="en-US" altLang="ko-KR" sz="24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  .  .</a:t>
            </a:r>
          </a:p>
        </p:txBody>
      </p:sp>
      <p:sp>
        <p:nvSpPr>
          <p:cNvPr id="7170" name="왼쪽 중괄호 7169">
            <a:extLst>
              <a:ext uri="{FF2B5EF4-FFF2-40B4-BE49-F238E27FC236}">
                <a16:creationId xmlns:a16="http://schemas.microsoft.com/office/drawing/2014/main" id="{3E697064-DEC2-5C28-DE0A-99B4594D1E17}"/>
              </a:ext>
            </a:extLst>
          </p:cNvPr>
          <p:cNvSpPr/>
          <p:nvPr/>
        </p:nvSpPr>
        <p:spPr>
          <a:xfrm>
            <a:off x="1753581" y="5097701"/>
            <a:ext cx="51488" cy="1520488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71" name="TextBox 7170">
                <a:extLst>
                  <a:ext uri="{FF2B5EF4-FFF2-40B4-BE49-F238E27FC236}">
                    <a16:creationId xmlns:a16="http://schemas.microsoft.com/office/drawing/2014/main" id="{5B77686F-6373-A4F2-AC1A-72395DAC20CD}"/>
                  </a:ext>
                </a:extLst>
              </p:cNvPr>
              <p:cNvSpPr txBox="1"/>
              <p:nvPr/>
            </p:nvSpPr>
            <p:spPr>
              <a:xfrm>
                <a:off x="817880" y="5742306"/>
                <a:ext cx="8600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+1 </m:t>
                    </m:r>
                  </m:oMath>
                </a14:m>
                <a:r>
                  <a:rPr lang="ko-KR" altLang="en-US" dirty="0"/>
                  <a:t>개</a:t>
                </a:r>
              </a:p>
            </p:txBody>
          </p:sp>
        </mc:Choice>
        <mc:Fallback xmlns="">
          <p:sp>
            <p:nvSpPr>
              <p:cNvPr id="7171" name="TextBox 7170">
                <a:extLst>
                  <a:ext uri="{FF2B5EF4-FFF2-40B4-BE49-F238E27FC236}">
                    <a16:creationId xmlns:a16="http://schemas.microsoft.com/office/drawing/2014/main" id="{5B77686F-6373-A4F2-AC1A-72395DAC20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880" y="5742306"/>
                <a:ext cx="860044" cy="276999"/>
              </a:xfrm>
              <a:prstGeom prst="rect">
                <a:avLst/>
              </a:prstGeom>
              <a:blipFill>
                <a:blip r:embed="rId4"/>
                <a:stretch>
                  <a:fillRect l="-9220" t="-28889" r="-16312" b="-5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173" name="TextBox 7172">
                <a:extLst>
                  <a:ext uri="{FF2B5EF4-FFF2-40B4-BE49-F238E27FC236}">
                    <a16:creationId xmlns:a16="http://schemas.microsoft.com/office/drawing/2014/main" id="{7032B93A-23ED-F9C0-8F88-2163B8CA1258}"/>
                  </a:ext>
                </a:extLst>
              </p:cNvPr>
              <p:cNvSpPr txBox="1"/>
              <p:nvPr/>
            </p:nvSpPr>
            <p:spPr>
              <a:xfrm>
                <a:off x="3274549" y="3748161"/>
                <a:ext cx="4526280" cy="5934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>
                  <a:lnSpc>
                    <a:spcPct val="150000"/>
                  </a:lnSpc>
                </a:pPr>
                <a:r>
                  <a:rPr lang="en-US" altLang="ko-KR" sz="24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Key</a:t>
                </a:r>
                <a14:m>
                  <m:oMath xmlns:m="http://schemas.openxmlformats.org/officeDocument/2006/math">
                    <m:r>
                      <a:rPr lang="en-US" altLang="ko-KR" sz="24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40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+1)×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sup>
                    </m:sSup>
                  </m:oMath>
                </a14:m>
                <a:r>
                  <a:rPr lang="en-US" altLang="ko-KR" sz="24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</a:t>
                </a:r>
                <a:endParaRPr lang="ko-KR" altLang="en-US" sz="24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</mc:Choice>
        <mc:Fallback xmlns="">
          <p:sp>
            <p:nvSpPr>
              <p:cNvPr id="7173" name="TextBox 7172">
                <a:extLst>
                  <a:ext uri="{FF2B5EF4-FFF2-40B4-BE49-F238E27FC236}">
                    <a16:creationId xmlns:a16="http://schemas.microsoft.com/office/drawing/2014/main" id="{7032B93A-23ED-F9C0-8F88-2163B8CA12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4549" y="3748161"/>
                <a:ext cx="4526280" cy="593496"/>
              </a:xfrm>
              <a:prstGeom prst="rect">
                <a:avLst/>
              </a:prstGeom>
              <a:blipFill>
                <a:blip r:embed="rId5"/>
                <a:stretch>
                  <a:fillRect b="-2268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706DB31-3BA5-29C8-E117-D6DC67FE2432}"/>
                  </a:ext>
                </a:extLst>
              </p:cNvPr>
              <p:cNvSpPr txBox="1"/>
              <p:nvPr/>
            </p:nvSpPr>
            <p:spPr>
              <a:xfrm>
                <a:off x="3274549" y="1896442"/>
                <a:ext cx="4526280" cy="5934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>
                  <a:lnSpc>
                    <a:spcPct val="150000"/>
                  </a:lnSpc>
                </a:pPr>
                <a:r>
                  <a:rPr lang="en-US" altLang="ko-KR" sz="24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Query</a:t>
                </a:r>
                <a14:m>
                  <m:oMath xmlns:m="http://schemas.openxmlformats.org/officeDocument/2006/math">
                    <m:r>
                      <a:rPr lang="en-US" altLang="ko-KR" sz="24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40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+1)×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sup>
                    </m:sSup>
                  </m:oMath>
                </a14:m>
                <a:r>
                  <a:rPr lang="en-US" altLang="ko-KR" sz="24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</a:t>
                </a:r>
                <a:endParaRPr lang="ko-KR" altLang="en-US" sz="24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706DB31-3BA5-29C8-E117-D6DC67FE24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4549" y="1896442"/>
                <a:ext cx="4526280" cy="593496"/>
              </a:xfrm>
              <a:prstGeom prst="rect">
                <a:avLst/>
              </a:prstGeom>
              <a:blipFill>
                <a:blip r:embed="rId6"/>
                <a:stretch>
                  <a:fillRect b="-2268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4086BF5-4885-D3AF-BEF2-78C23DC68EFF}"/>
                  </a:ext>
                </a:extLst>
              </p:cNvPr>
              <p:cNvSpPr txBox="1"/>
              <p:nvPr/>
            </p:nvSpPr>
            <p:spPr>
              <a:xfrm>
                <a:off x="3378526" y="5425809"/>
                <a:ext cx="4526280" cy="5934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>
                  <a:lnSpc>
                    <a:spcPct val="150000"/>
                  </a:lnSpc>
                </a:pPr>
                <a:r>
                  <a:rPr lang="en-US" altLang="ko-KR" sz="24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Value</a:t>
                </a:r>
                <a14:m>
                  <m:oMath xmlns:m="http://schemas.openxmlformats.org/officeDocument/2006/math">
                    <m:r>
                      <a:rPr lang="en-US" altLang="ko-KR" sz="24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40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+1)×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sup>
                    </m:sSup>
                  </m:oMath>
                </a14:m>
                <a:r>
                  <a:rPr lang="en-US" altLang="ko-KR" sz="24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</a:t>
                </a:r>
                <a:endParaRPr lang="ko-KR" altLang="en-US" sz="24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F4086BF5-4885-D3AF-BEF2-78C23DC68E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8526" y="5425809"/>
                <a:ext cx="4526280" cy="593496"/>
              </a:xfrm>
              <a:prstGeom prst="rect">
                <a:avLst/>
              </a:prstGeom>
              <a:blipFill>
                <a:blip r:embed="rId7"/>
                <a:stretch>
                  <a:fillRect b="-2268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그림 9">
            <a:extLst>
              <a:ext uri="{FF2B5EF4-FFF2-40B4-BE49-F238E27FC236}">
                <a16:creationId xmlns:a16="http://schemas.microsoft.com/office/drawing/2014/main" id="{C309D627-5A70-0E25-CD06-2A280A39FCE6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614477" y="3365498"/>
            <a:ext cx="5038725" cy="95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48487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89DF193-A687-97D9-F5FE-ABF45CCBF2F4}"/>
              </a:ext>
            </a:extLst>
          </p:cNvPr>
          <p:cNvCxnSpPr/>
          <p:nvPr/>
        </p:nvCxnSpPr>
        <p:spPr>
          <a:xfrm>
            <a:off x="817880" y="1270000"/>
            <a:ext cx="1055624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제목 1">
            <a:extLst>
              <a:ext uri="{FF2B5EF4-FFF2-40B4-BE49-F238E27FC236}">
                <a16:creationId xmlns:a16="http://schemas.microsoft.com/office/drawing/2014/main" id="{CD9379DB-D313-7C86-FD5C-18AF0D3765E1}"/>
              </a:ext>
            </a:extLst>
          </p:cNvPr>
          <p:cNvSpPr txBox="1">
            <a:spLocks/>
          </p:cNvSpPr>
          <p:nvPr/>
        </p:nvSpPr>
        <p:spPr>
          <a:xfrm>
            <a:off x="817880" y="395973"/>
            <a:ext cx="9438640" cy="8740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Method</a:t>
            </a:r>
            <a:endParaRPr lang="ko-KR" altLang="en-US" sz="3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961619B-80B1-FA1E-E64F-1055D3106594}"/>
              </a:ext>
            </a:extLst>
          </p:cNvPr>
          <p:cNvSpPr/>
          <p:nvPr/>
        </p:nvSpPr>
        <p:spPr>
          <a:xfrm>
            <a:off x="2180982" y="2304363"/>
            <a:ext cx="1536801" cy="288334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B1DD9EE-2963-3628-79FD-7BF518AF8A8D}"/>
              </a:ext>
            </a:extLst>
          </p:cNvPr>
          <p:cNvSpPr/>
          <p:nvPr/>
        </p:nvSpPr>
        <p:spPr>
          <a:xfrm>
            <a:off x="2180981" y="3492629"/>
            <a:ext cx="1536801" cy="288334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904513-ED14-4311-AAF6-92BBD797FD0D}"/>
              </a:ext>
            </a:extLst>
          </p:cNvPr>
          <p:cNvSpPr txBox="1"/>
          <p:nvPr/>
        </p:nvSpPr>
        <p:spPr>
          <a:xfrm>
            <a:off x="2783888" y="1981200"/>
            <a:ext cx="553998" cy="1704800"/>
          </a:xfrm>
          <a:prstGeom prst="rect">
            <a:avLst/>
          </a:prstGeom>
          <a:noFill/>
        </p:spPr>
        <p:txBody>
          <a:bodyPr vert="eaVert" wrap="square" rtlCol="0" anchor="ctr">
            <a:spAutoFit/>
          </a:bodyPr>
          <a:lstStyle/>
          <a:p>
            <a:pPr lvl="1" algn="ctr"/>
            <a:r>
              <a:rPr lang="en-US" altLang="ko-KR" sz="24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  .  .</a:t>
            </a:r>
          </a:p>
        </p:txBody>
      </p:sp>
      <p:sp>
        <p:nvSpPr>
          <p:cNvPr id="24" name="왼쪽 중괄호 23">
            <a:extLst>
              <a:ext uri="{FF2B5EF4-FFF2-40B4-BE49-F238E27FC236}">
                <a16:creationId xmlns:a16="http://schemas.microsoft.com/office/drawing/2014/main" id="{3F873D70-891D-BB4E-AA28-980F1D9EB3C7}"/>
              </a:ext>
            </a:extLst>
          </p:cNvPr>
          <p:cNvSpPr/>
          <p:nvPr/>
        </p:nvSpPr>
        <p:spPr>
          <a:xfrm>
            <a:off x="1885661" y="2329171"/>
            <a:ext cx="51488" cy="1520488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A3C8376-27EC-1F5F-489C-059D8ED54F51}"/>
                  </a:ext>
                </a:extLst>
              </p:cNvPr>
              <p:cNvSpPr txBox="1"/>
              <p:nvPr/>
            </p:nvSpPr>
            <p:spPr>
              <a:xfrm>
                <a:off x="949960" y="2973776"/>
                <a:ext cx="8600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+1 </m:t>
                    </m:r>
                  </m:oMath>
                </a14:m>
                <a:r>
                  <a:rPr lang="ko-KR" altLang="en-US" dirty="0"/>
                  <a:t>개</a:t>
                </a: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A3C8376-27EC-1F5F-489C-059D8ED54F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960" y="2973776"/>
                <a:ext cx="860044" cy="276999"/>
              </a:xfrm>
              <a:prstGeom prst="rect">
                <a:avLst/>
              </a:prstGeom>
              <a:blipFill>
                <a:blip r:embed="rId2"/>
                <a:stretch>
                  <a:fillRect l="-9929" t="-28889" r="-15603" b="-5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706DB31-3BA5-29C8-E117-D6DC67FE2432}"/>
                  </a:ext>
                </a:extLst>
              </p:cNvPr>
              <p:cNvSpPr txBox="1"/>
              <p:nvPr/>
            </p:nvSpPr>
            <p:spPr>
              <a:xfrm>
                <a:off x="949960" y="4069698"/>
                <a:ext cx="4526280" cy="5934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>
                  <a:lnSpc>
                    <a:spcPct val="150000"/>
                  </a:lnSpc>
                </a:pPr>
                <a:r>
                  <a:rPr lang="en-US" altLang="ko-KR" sz="24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Query</a:t>
                </a:r>
                <a14:m>
                  <m:oMath xmlns:m="http://schemas.openxmlformats.org/officeDocument/2006/math">
                    <m:r>
                      <a:rPr lang="en-US" altLang="ko-KR" sz="24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40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+1)×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sup>
                    </m:sSup>
                  </m:oMath>
                </a14:m>
                <a:r>
                  <a:rPr lang="en-US" altLang="ko-KR" sz="24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</a:t>
                </a:r>
                <a:endParaRPr lang="ko-KR" altLang="en-US" sz="24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706DB31-3BA5-29C8-E117-D6DC67FE24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960" y="4069698"/>
                <a:ext cx="4526280" cy="593496"/>
              </a:xfrm>
              <a:prstGeom prst="rect">
                <a:avLst/>
              </a:prstGeom>
              <a:blipFill>
                <a:blip r:embed="rId3"/>
                <a:stretch>
                  <a:fillRect b="-2268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그림 9">
            <a:extLst>
              <a:ext uri="{FF2B5EF4-FFF2-40B4-BE49-F238E27FC236}">
                <a16:creationId xmlns:a16="http://schemas.microsoft.com/office/drawing/2014/main" id="{C309D627-5A70-0E25-CD06-2A280A39FC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2589" y="241507"/>
            <a:ext cx="5038725" cy="9525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1CA10231-E792-16AA-07A5-0D7EDF4AC1C2}"/>
              </a:ext>
            </a:extLst>
          </p:cNvPr>
          <p:cNvSpPr/>
          <p:nvPr/>
        </p:nvSpPr>
        <p:spPr>
          <a:xfrm rot="16200000">
            <a:off x="3967381" y="2943299"/>
            <a:ext cx="1536801" cy="28833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08E5701-D19B-A100-6067-ED13B04DE7F5}"/>
              </a:ext>
            </a:extLst>
          </p:cNvPr>
          <p:cNvSpPr/>
          <p:nvPr/>
        </p:nvSpPr>
        <p:spPr>
          <a:xfrm rot="16200000">
            <a:off x="5459680" y="2928596"/>
            <a:ext cx="1536801" cy="28833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F8DFB8-0C9C-5508-6731-6935CAB5913F}"/>
              </a:ext>
            </a:extLst>
          </p:cNvPr>
          <p:cNvSpPr txBox="1"/>
          <p:nvPr/>
        </p:nvSpPr>
        <p:spPr>
          <a:xfrm rot="16200000">
            <a:off x="4985770" y="2096568"/>
            <a:ext cx="553998" cy="1704800"/>
          </a:xfrm>
          <a:prstGeom prst="rect">
            <a:avLst/>
          </a:prstGeom>
          <a:noFill/>
        </p:spPr>
        <p:txBody>
          <a:bodyPr vert="eaVert" wrap="square" rtlCol="0" anchor="ctr">
            <a:spAutoFit/>
          </a:bodyPr>
          <a:lstStyle/>
          <a:p>
            <a:pPr lvl="1" algn="ctr"/>
            <a:r>
              <a:rPr lang="en-US" altLang="ko-KR" sz="24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  .  .</a:t>
            </a:r>
          </a:p>
        </p:txBody>
      </p:sp>
      <p:sp>
        <p:nvSpPr>
          <p:cNvPr id="9" name="왼쪽 중괄호 8">
            <a:extLst>
              <a:ext uri="{FF2B5EF4-FFF2-40B4-BE49-F238E27FC236}">
                <a16:creationId xmlns:a16="http://schemas.microsoft.com/office/drawing/2014/main" id="{88ED9604-5769-D4AF-350D-689C4DEA7D6E}"/>
              </a:ext>
            </a:extLst>
          </p:cNvPr>
          <p:cNvSpPr/>
          <p:nvPr/>
        </p:nvSpPr>
        <p:spPr>
          <a:xfrm rot="5400000">
            <a:off x="5452042" y="1425667"/>
            <a:ext cx="51488" cy="1520488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E617B64-B625-C1D1-1F76-4B41C93D9EA4}"/>
                  </a:ext>
                </a:extLst>
              </p:cNvPr>
              <p:cNvSpPr txBox="1"/>
              <p:nvPr/>
            </p:nvSpPr>
            <p:spPr>
              <a:xfrm>
                <a:off x="5130392" y="1754939"/>
                <a:ext cx="8600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+1 </m:t>
                    </m:r>
                  </m:oMath>
                </a14:m>
                <a:r>
                  <a:rPr lang="ko-KR" altLang="en-US" dirty="0"/>
                  <a:t>개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E617B64-B625-C1D1-1F76-4B41C93D9E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0392" y="1754939"/>
                <a:ext cx="860044" cy="276999"/>
              </a:xfrm>
              <a:prstGeom prst="rect">
                <a:avLst/>
              </a:prstGeom>
              <a:blipFill>
                <a:blip r:embed="rId5"/>
                <a:stretch>
                  <a:fillRect l="-9929" t="-28889" r="-15603" b="-5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A56EDE2-4C58-E343-E190-0FFCDBBDAF58}"/>
                  </a:ext>
                </a:extLst>
              </p:cNvPr>
              <p:cNvSpPr txBox="1"/>
              <p:nvPr/>
            </p:nvSpPr>
            <p:spPr>
              <a:xfrm>
                <a:off x="3983863" y="4004496"/>
                <a:ext cx="4526280" cy="5934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>
                  <a:lnSpc>
                    <a:spcPct val="150000"/>
                  </a:lnSpc>
                </a:pPr>
                <a:r>
                  <a:rPr lang="en-US" altLang="ko-KR" sz="24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sz="2400" b="0" i="0" dirty="0" smtClean="0">
                            <a:latin typeface="Cambria Math" panose="02040503050406030204" pitchFamily="18" charset="0"/>
                          </a:rPr>
                          <m:t>Key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ko-KR" sz="2400" b="0" i="0" dirty="0" smtClean="0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  <m:r>
                      <a:rPr lang="en-US" altLang="ko-KR" sz="24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40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×(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+1)</m:t>
                        </m:r>
                      </m:sup>
                    </m:sSup>
                  </m:oMath>
                </a14:m>
                <a:r>
                  <a:rPr lang="en-US" altLang="ko-KR" sz="24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</a:t>
                </a:r>
                <a:endParaRPr lang="ko-KR" altLang="en-US" sz="24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A56EDE2-4C58-E343-E190-0FFCDBBDAF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3863" y="4004496"/>
                <a:ext cx="4526280" cy="59349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CD79074-E419-3A0D-F41A-9B92DBF9019D}"/>
                  </a:ext>
                </a:extLst>
              </p:cNvPr>
              <p:cNvSpPr txBox="1"/>
              <p:nvPr/>
            </p:nvSpPr>
            <p:spPr>
              <a:xfrm>
                <a:off x="7427114" y="4004496"/>
                <a:ext cx="4526280" cy="5934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𝑄</m:t>
                    </m:r>
                    <m:sSup>
                      <m:sSup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ko-KR" sz="240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+1)×(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+1)</m:t>
                        </m:r>
                      </m:sup>
                    </m:sSup>
                  </m:oMath>
                </a14:m>
                <a:r>
                  <a:rPr lang="en-US" altLang="ko-KR" sz="24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</a:t>
                </a:r>
                <a:endParaRPr lang="ko-KR" altLang="en-US" sz="24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CD79074-E419-3A0D-F41A-9B92DBF901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7114" y="4004496"/>
                <a:ext cx="4526280" cy="59349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직사각형 13">
            <a:extLst>
              <a:ext uri="{FF2B5EF4-FFF2-40B4-BE49-F238E27FC236}">
                <a16:creationId xmlns:a16="http://schemas.microsoft.com/office/drawing/2014/main" id="{74CFAAA4-EB0B-D71B-1442-1AF142E69239}"/>
              </a:ext>
            </a:extLst>
          </p:cNvPr>
          <p:cNvSpPr/>
          <p:nvPr/>
        </p:nvSpPr>
        <p:spPr>
          <a:xfrm>
            <a:off x="8848708" y="2356544"/>
            <a:ext cx="1536801" cy="288334"/>
          </a:xfrm>
          <a:prstGeom prst="rect">
            <a:avLst/>
          </a:prstGeom>
          <a:solidFill>
            <a:schemeClr val="tx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95005F5-E213-7C09-D2C8-9CC4FF9E8EC5}"/>
              </a:ext>
            </a:extLst>
          </p:cNvPr>
          <p:cNvSpPr/>
          <p:nvPr/>
        </p:nvSpPr>
        <p:spPr>
          <a:xfrm>
            <a:off x="8848707" y="3544810"/>
            <a:ext cx="1536801" cy="288334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B8687B2-3880-3AD6-499D-3BF39D1F79EA}"/>
              </a:ext>
            </a:extLst>
          </p:cNvPr>
          <p:cNvSpPr txBox="1"/>
          <p:nvPr/>
        </p:nvSpPr>
        <p:spPr>
          <a:xfrm>
            <a:off x="9451614" y="2033381"/>
            <a:ext cx="553998" cy="1704800"/>
          </a:xfrm>
          <a:prstGeom prst="rect">
            <a:avLst/>
          </a:prstGeom>
          <a:noFill/>
        </p:spPr>
        <p:txBody>
          <a:bodyPr vert="eaVert" wrap="square" rtlCol="0" anchor="ctr">
            <a:spAutoFit/>
          </a:bodyPr>
          <a:lstStyle/>
          <a:p>
            <a:pPr lvl="1" algn="ctr"/>
            <a:r>
              <a:rPr lang="en-US" altLang="ko-KR" sz="24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  .  .</a:t>
            </a:r>
          </a:p>
        </p:txBody>
      </p:sp>
      <p:sp>
        <p:nvSpPr>
          <p:cNvPr id="17" name="왼쪽 중괄호 16">
            <a:extLst>
              <a:ext uri="{FF2B5EF4-FFF2-40B4-BE49-F238E27FC236}">
                <a16:creationId xmlns:a16="http://schemas.microsoft.com/office/drawing/2014/main" id="{9A64B007-A9E5-E2B4-0FAF-5AC001458F8C}"/>
              </a:ext>
            </a:extLst>
          </p:cNvPr>
          <p:cNvSpPr/>
          <p:nvPr/>
        </p:nvSpPr>
        <p:spPr>
          <a:xfrm>
            <a:off x="8553387" y="2381352"/>
            <a:ext cx="51488" cy="1520488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AB1B2E7-45C6-3563-E4ED-60681D5CC37B}"/>
                  </a:ext>
                </a:extLst>
              </p:cNvPr>
              <p:cNvSpPr txBox="1"/>
              <p:nvPr/>
            </p:nvSpPr>
            <p:spPr>
              <a:xfrm>
                <a:off x="7617686" y="3025957"/>
                <a:ext cx="8600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+1 </m:t>
                    </m:r>
                  </m:oMath>
                </a14:m>
                <a:r>
                  <a:rPr lang="ko-KR" altLang="en-US" dirty="0"/>
                  <a:t>개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AB1B2E7-45C6-3563-E4ED-60681D5CC3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7686" y="3025957"/>
                <a:ext cx="860044" cy="276999"/>
              </a:xfrm>
              <a:prstGeom prst="rect">
                <a:avLst/>
              </a:prstGeom>
              <a:blipFill>
                <a:blip r:embed="rId8"/>
                <a:stretch>
                  <a:fillRect l="-9929" t="-28261" r="-15603" b="-5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왼쪽 중괄호 18">
            <a:extLst>
              <a:ext uri="{FF2B5EF4-FFF2-40B4-BE49-F238E27FC236}">
                <a16:creationId xmlns:a16="http://schemas.microsoft.com/office/drawing/2014/main" id="{C8D1211E-274C-ED92-7BA7-890141B3FC12}"/>
              </a:ext>
            </a:extLst>
          </p:cNvPr>
          <p:cNvSpPr/>
          <p:nvPr/>
        </p:nvSpPr>
        <p:spPr>
          <a:xfrm rot="5400000">
            <a:off x="9583207" y="1399923"/>
            <a:ext cx="51488" cy="1520488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7E71428-1DFF-BC3F-5DA7-181578213903}"/>
                  </a:ext>
                </a:extLst>
              </p:cNvPr>
              <p:cNvSpPr txBox="1"/>
              <p:nvPr/>
            </p:nvSpPr>
            <p:spPr>
              <a:xfrm>
                <a:off x="9261557" y="1729195"/>
                <a:ext cx="8600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+1 </m:t>
                    </m:r>
                  </m:oMath>
                </a14:m>
                <a:r>
                  <a:rPr lang="ko-KR" altLang="en-US" dirty="0"/>
                  <a:t>개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7E71428-1DFF-BC3F-5DA7-1815782139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1557" y="1729195"/>
                <a:ext cx="860044" cy="276999"/>
              </a:xfrm>
              <a:prstGeom prst="rect">
                <a:avLst/>
              </a:prstGeom>
              <a:blipFill>
                <a:blip r:embed="rId9"/>
                <a:stretch>
                  <a:fillRect l="-9220" t="-28889" r="-16312" b="-5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72" name="직사각형 7171">
            <a:extLst>
              <a:ext uri="{FF2B5EF4-FFF2-40B4-BE49-F238E27FC236}">
                <a16:creationId xmlns:a16="http://schemas.microsoft.com/office/drawing/2014/main" id="{6677FE64-D58C-FC87-75DC-D3714C850BE7}"/>
              </a:ext>
            </a:extLst>
          </p:cNvPr>
          <p:cNvSpPr/>
          <p:nvPr/>
        </p:nvSpPr>
        <p:spPr>
          <a:xfrm>
            <a:off x="8848708" y="2356543"/>
            <a:ext cx="269567" cy="288335"/>
          </a:xfrm>
          <a:prstGeom prst="rect">
            <a:avLst/>
          </a:prstGeom>
          <a:solidFill>
            <a:schemeClr val="accent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74" name="직사각형 7173">
            <a:extLst>
              <a:ext uri="{FF2B5EF4-FFF2-40B4-BE49-F238E27FC236}">
                <a16:creationId xmlns:a16="http://schemas.microsoft.com/office/drawing/2014/main" id="{DB64D4E1-50D7-837F-4D85-60CF2BB44DB2}"/>
              </a:ext>
            </a:extLst>
          </p:cNvPr>
          <p:cNvSpPr/>
          <p:nvPr/>
        </p:nvSpPr>
        <p:spPr>
          <a:xfrm>
            <a:off x="10116196" y="2357342"/>
            <a:ext cx="269567" cy="288335"/>
          </a:xfrm>
          <a:prstGeom prst="rect">
            <a:avLst/>
          </a:prstGeom>
          <a:solidFill>
            <a:srgbClr val="FF00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176" name="그림 7175">
            <a:extLst>
              <a:ext uri="{FF2B5EF4-FFF2-40B4-BE49-F238E27FC236}">
                <a16:creationId xmlns:a16="http://schemas.microsoft.com/office/drawing/2014/main" id="{652DCFBF-A1DC-596C-2D82-34FD7424C4F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342983" y="5019454"/>
            <a:ext cx="3849017" cy="18385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809111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89DF193-A687-97D9-F5FE-ABF45CCBF2F4}"/>
              </a:ext>
            </a:extLst>
          </p:cNvPr>
          <p:cNvCxnSpPr/>
          <p:nvPr/>
        </p:nvCxnSpPr>
        <p:spPr>
          <a:xfrm>
            <a:off x="817880" y="1270000"/>
            <a:ext cx="1055624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제목 1">
            <a:extLst>
              <a:ext uri="{FF2B5EF4-FFF2-40B4-BE49-F238E27FC236}">
                <a16:creationId xmlns:a16="http://schemas.microsoft.com/office/drawing/2014/main" id="{CD9379DB-D313-7C86-FD5C-18AF0D3765E1}"/>
              </a:ext>
            </a:extLst>
          </p:cNvPr>
          <p:cNvSpPr txBox="1">
            <a:spLocks/>
          </p:cNvSpPr>
          <p:nvPr/>
        </p:nvSpPr>
        <p:spPr>
          <a:xfrm>
            <a:off x="817880" y="395973"/>
            <a:ext cx="9438640" cy="8740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Method</a:t>
            </a:r>
            <a:endParaRPr lang="ko-KR" altLang="en-US" sz="3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2961619B-80B1-FA1E-E64F-1055D3106594}"/>
              </a:ext>
            </a:extLst>
          </p:cNvPr>
          <p:cNvSpPr/>
          <p:nvPr/>
        </p:nvSpPr>
        <p:spPr>
          <a:xfrm>
            <a:off x="2180982" y="2304363"/>
            <a:ext cx="1536801" cy="288334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B1DD9EE-2963-3628-79FD-7BF518AF8A8D}"/>
              </a:ext>
            </a:extLst>
          </p:cNvPr>
          <p:cNvSpPr/>
          <p:nvPr/>
        </p:nvSpPr>
        <p:spPr>
          <a:xfrm>
            <a:off x="2180981" y="3492629"/>
            <a:ext cx="1536801" cy="288334"/>
          </a:xfrm>
          <a:prstGeom prst="rect">
            <a:avLst/>
          </a:prstGeom>
          <a:solidFill>
            <a:schemeClr val="accent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5904513-ED14-4311-AAF6-92BBD797FD0D}"/>
              </a:ext>
            </a:extLst>
          </p:cNvPr>
          <p:cNvSpPr txBox="1"/>
          <p:nvPr/>
        </p:nvSpPr>
        <p:spPr>
          <a:xfrm>
            <a:off x="2783888" y="1981200"/>
            <a:ext cx="553998" cy="1704800"/>
          </a:xfrm>
          <a:prstGeom prst="rect">
            <a:avLst/>
          </a:prstGeom>
          <a:noFill/>
        </p:spPr>
        <p:txBody>
          <a:bodyPr vert="eaVert" wrap="square" rtlCol="0" anchor="ctr">
            <a:spAutoFit/>
          </a:bodyPr>
          <a:lstStyle/>
          <a:p>
            <a:pPr lvl="1" algn="ctr"/>
            <a:r>
              <a:rPr lang="en-US" altLang="ko-KR" sz="24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  .  .</a:t>
            </a:r>
          </a:p>
        </p:txBody>
      </p:sp>
      <p:sp>
        <p:nvSpPr>
          <p:cNvPr id="24" name="왼쪽 중괄호 23">
            <a:extLst>
              <a:ext uri="{FF2B5EF4-FFF2-40B4-BE49-F238E27FC236}">
                <a16:creationId xmlns:a16="http://schemas.microsoft.com/office/drawing/2014/main" id="{3F873D70-891D-BB4E-AA28-980F1D9EB3C7}"/>
              </a:ext>
            </a:extLst>
          </p:cNvPr>
          <p:cNvSpPr/>
          <p:nvPr/>
        </p:nvSpPr>
        <p:spPr>
          <a:xfrm>
            <a:off x="1885661" y="2329171"/>
            <a:ext cx="51488" cy="1520488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A3C8376-27EC-1F5F-489C-059D8ED54F51}"/>
                  </a:ext>
                </a:extLst>
              </p:cNvPr>
              <p:cNvSpPr txBox="1"/>
              <p:nvPr/>
            </p:nvSpPr>
            <p:spPr>
              <a:xfrm>
                <a:off x="949960" y="2973776"/>
                <a:ext cx="8600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+1 </m:t>
                    </m:r>
                  </m:oMath>
                </a14:m>
                <a:r>
                  <a:rPr lang="ko-KR" altLang="en-US" dirty="0"/>
                  <a:t>개</a:t>
                </a: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DA3C8376-27EC-1F5F-489C-059D8ED54F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960" y="2973776"/>
                <a:ext cx="860044" cy="276999"/>
              </a:xfrm>
              <a:prstGeom prst="rect">
                <a:avLst/>
              </a:prstGeom>
              <a:blipFill>
                <a:blip r:embed="rId2"/>
                <a:stretch>
                  <a:fillRect l="-9929" t="-28889" r="-15603" b="-5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706DB31-3BA5-29C8-E117-D6DC67FE2432}"/>
                  </a:ext>
                </a:extLst>
              </p:cNvPr>
              <p:cNvSpPr txBox="1"/>
              <p:nvPr/>
            </p:nvSpPr>
            <p:spPr>
              <a:xfrm>
                <a:off x="949960" y="4069698"/>
                <a:ext cx="4526280" cy="5934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>
                  <a:lnSpc>
                    <a:spcPct val="150000"/>
                  </a:lnSpc>
                </a:pPr>
                <a:r>
                  <a:rPr lang="en-US" altLang="ko-KR" sz="24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Query</a:t>
                </a:r>
                <a14:m>
                  <m:oMath xmlns:m="http://schemas.openxmlformats.org/officeDocument/2006/math">
                    <m:r>
                      <a:rPr lang="en-US" altLang="ko-KR" sz="24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40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+1)×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sup>
                    </m:sSup>
                  </m:oMath>
                </a14:m>
                <a:r>
                  <a:rPr lang="en-US" altLang="ko-KR" sz="24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</a:t>
                </a:r>
                <a:endParaRPr lang="ko-KR" altLang="en-US" sz="24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706DB31-3BA5-29C8-E117-D6DC67FE24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9960" y="4069698"/>
                <a:ext cx="4526280" cy="593496"/>
              </a:xfrm>
              <a:prstGeom prst="rect">
                <a:avLst/>
              </a:prstGeom>
              <a:blipFill>
                <a:blip r:embed="rId3"/>
                <a:stretch>
                  <a:fillRect b="-2268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그림 9">
            <a:extLst>
              <a:ext uri="{FF2B5EF4-FFF2-40B4-BE49-F238E27FC236}">
                <a16:creationId xmlns:a16="http://schemas.microsoft.com/office/drawing/2014/main" id="{C309D627-5A70-0E25-CD06-2A280A39FCE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82589" y="241507"/>
            <a:ext cx="5038725" cy="95250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1CA10231-E792-16AA-07A5-0D7EDF4AC1C2}"/>
              </a:ext>
            </a:extLst>
          </p:cNvPr>
          <p:cNvSpPr/>
          <p:nvPr/>
        </p:nvSpPr>
        <p:spPr>
          <a:xfrm rot="16200000">
            <a:off x="3967381" y="2943299"/>
            <a:ext cx="1536801" cy="28833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08E5701-D19B-A100-6067-ED13B04DE7F5}"/>
              </a:ext>
            </a:extLst>
          </p:cNvPr>
          <p:cNvSpPr/>
          <p:nvPr/>
        </p:nvSpPr>
        <p:spPr>
          <a:xfrm rot="16200000">
            <a:off x="5459680" y="2928596"/>
            <a:ext cx="1536801" cy="288334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DF8DFB8-0C9C-5508-6731-6935CAB5913F}"/>
              </a:ext>
            </a:extLst>
          </p:cNvPr>
          <p:cNvSpPr txBox="1"/>
          <p:nvPr/>
        </p:nvSpPr>
        <p:spPr>
          <a:xfrm rot="16200000">
            <a:off x="4985770" y="2096568"/>
            <a:ext cx="553998" cy="1704800"/>
          </a:xfrm>
          <a:prstGeom prst="rect">
            <a:avLst/>
          </a:prstGeom>
          <a:noFill/>
        </p:spPr>
        <p:txBody>
          <a:bodyPr vert="eaVert" wrap="square" rtlCol="0" anchor="ctr">
            <a:spAutoFit/>
          </a:bodyPr>
          <a:lstStyle/>
          <a:p>
            <a:pPr lvl="1" algn="ctr"/>
            <a:r>
              <a:rPr lang="en-US" altLang="ko-KR" sz="24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  .  .</a:t>
            </a:r>
          </a:p>
        </p:txBody>
      </p:sp>
      <p:sp>
        <p:nvSpPr>
          <p:cNvPr id="9" name="왼쪽 중괄호 8">
            <a:extLst>
              <a:ext uri="{FF2B5EF4-FFF2-40B4-BE49-F238E27FC236}">
                <a16:creationId xmlns:a16="http://schemas.microsoft.com/office/drawing/2014/main" id="{88ED9604-5769-D4AF-350D-689C4DEA7D6E}"/>
              </a:ext>
            </a:extLst>
          </p:cNvPr>
          <p:cNvSpPr/>
          <p:nvPr/>
        </p:nvSpPr>
        <p:spPr>
          <a:xfrm rot="5400000">
            <a:off x="5452042" y="1425667"/>
            <a:ext cx="51488" cy="1520488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E617B64-B625-C1D1-1F76-4B41C93D9EA4}"/>
                  </a:ext>
                </a:extLst>
              </p:cNvPr>
              <p:cNvSpPr txBox="1"/>
              <p:nvPr/>
            </p:nvSpPr>
            <p:spPr>
              <a:xfrm>
                <a:off x="5130392" y="1754939"/>
                <a:ext cx="8600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+1 </m:t>
                    </m:r>
                  </m:oMath>
                </a14:m>
                <a:r>
                  <a:rPr lang="ko-KR" altLang="en-US" dirty="0"/>
                  <a:t>개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5E617B64-B625-C1D1-1F76-4B41C93D9EA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0392" y="1754939"/>
                <a:ext cx="860044" cy="276999"/>
              </a:xfrm>
              <a:prstGeom prst="rect">
                <a:avLst/>
              </a:prstGeom>
              <a:blipFill>
                <a:blip r:embed="rId5"/>
                <a:stretch>
                  <a:fillRect l="-9929" t="-28889" r="-15603" b="-5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A56EDE2-4C58-E343-E190-0FFCDBBDAF58}"/>
                  </a:ext>
                </a:extLst>
              </p:cNvPr>
              <p:cNvSpPr txBox="1"/>
              <p:nvPr/>
            </p:nvSpPr>
            <p:spPr>
              <a:xfrm>
                <a:off x="3983863" y="4004496"/>
                <a:ext cx="4526280" cy="5934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>
                  <a:lnSpc>
                    <a:spcPct val="150000"/>
                  </a:lnSpc>
                </a:pPr>
                <a:r>
                  <a:rPr lang="en-US" altLang="ko-KR" sz="24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ko-KR" sz="2400" b="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altLang="ko-KR" sz="2400" b="0" i="0" dirty="0" smtClean="0">
                            <a:latin typeface="Cambria Math" panose="02040503050406030204" pitchFamily="18" charset="0"/>
                          </a:rPr>
                          <m:t>Key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ko-KR" sz="2400" b="0" i="0" dirty="0" smtClean="0">
                            <a:latin typeface="Cambria Math" panose="02040503050406030204" pitchFamily="18" charset="0"/>
                          </a:rPr>
                          <m:t>T</m:t>
                        </m:r>
                      </m:sup>
                    </m:sSup>
                    <m:r>
                      <a:rPr lang="en-US" altLang="ko-KR" sz="24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40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×(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+1)</m:t>
                        </m:r>
                      </m:sup>
                    </m:sSup>
                  </m:oMath>
                </a14:m>
                <a:r>
                  <a:rPr lang="en-US" altLang="ko-KR" sz="24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</a:t>
                </a:r>
                <a:endParaRPr lang="ko-KR" altLang="en-US" sz="24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A56EDE2-4C58-E343-E190-0FFCDBBDAF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83863" y="4004496"/>
                <a:ext cx="4526280" cy="59349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CD79074-E419-3A0D-F41A-9B92DBF9019D}"/>
                  </a:ext>
                </a:extLst>
              </p:cNvPr>
              <p:cNvSpPr txBox="1"/>
              <p:nvPr/>
            </p:nvSpPr>
            <p:spPr>
              <a:xfrm>
                <a:off x="7427114" y="4004496"/>
                <a:ext cx="4526280" cy="5934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𝑄</m:t>
                    </m:r>
                    <m:sSup>
                      <m:sSup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ko-KR" sz="240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+1)×(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+1)</m:t>
                        </m:r>
                      </m:sup>
                    </m:sSup>
                  </m:oMath>
                </a14:m>
                <a:r>
                  <a:rPr lang="en-US" altLang="ko-KR" sz="24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</a:t>
                </a:r>
                <a:endParaRPr lang="ko-KR" altLang="en-US" sz="24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CD79074-E419-3A0D-F41A-9B92DBF901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7114" y="4004496"/>
                <a:ext cx="4526280" cy="59349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직사각형 13">
            <a:extLst>
              <a:ext uri="{FF2B5EF4-FFF2-40B4-BE49-F238E27FC236}">
                <a16:creationId xmlns:a16="http://schemas.microsoft.com/office/drawing/2014/main" id="{74CFAAA4-EB0B-D71B-1442-1AF142E69239}"/>
              </a:ext>
            </a:extLst>
          </p:cNvPr>
          <p:cNvSpPr/>
          <p:nvPr/>
        </p:nvSpPr>
        <p:spPr>
          <a:xfrm>
            <a:off x="8848708" y="2356544"/>
            <a:ext cx="1536801" cy="288334"/>
          </a:xfrm>
          <a:prstGeom prst="rect">
            <a:avLst/>
          </a:prstGeom>
          <a:solidFill>
            <a:schemeClr val="tx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95005F5-E213-7C09-D2C8-9CC4FF9E8EC5}"/>
              </a:ext>
            </a:extLst>
          </p:cNvPr>
          <p:cNvSpPr/>
          <p:nvPr/>
        </p:nvSpPr>
        <p:spPr>
          <a:xfrm>
            <a:off x="8848707" y="3544810"/>
            <a:ext cx="1536801" cy="288334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B8687B2-3880-3AD6-499D-3BF39D1F79EA}"/>
              </a:ext>
            </a:extLst>
          </p:cNvPr>
          <p:cNvSpPr txBox="1"/>
          <p:nvPr/>
        </p:nvSpPr>
        <p:spPr>
          <a:xfrm>
            <a:off x="9451614" y="2033381"/>
            <a:ext cx="553998" cy="1704800"/>
          </a:xfrm>
          <a:prstGeom prst="rect">
            <a:avLst/>
          </a:prstGeom>
          <a:noFill/>
        </p:spPr>
        <p:txBody>
          <a:bodyPr vert="eaVert" wrap="square" rtlCol="0" anchor="ctr">
            <a:spAutoFit/>
          </a:bodyPr>
          <a:lstStyle/>
          <a:p>
            <a:pPr lvl="1" algn="ctr"/>
            <a:r>
              <a:rPr lang="en-US" altLang="ko-KR" sz="24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  .  .</a:t>
            </a:r>
          </a:p>
        </p:txBody>
      </p:sp>
      <p:sp>
        <p:nvSpPr>
          <p:cNvPr id="17" name="왼쪽 중괄호 16">
            <a:extLst>
              <a:ext uri="{FF2B5EF4-FFF2-40B4-BE49-F238E27FC236}">
                <a16:creationId xmlns:a16="http://schemas.microsoft.com/office/drawing/2014/main" id="{9A64B007-A9E5-E2B4-0FAF-5AC001458F8C}"/>
              </a:ext>
            </a:extLst>
          </p:cNvPr>
          <p:cNvSpPr/>
          <p:nvPr/>
        </p:nvSpPr>
        <p:spPr>
          <a:xfrm>
            <a:off x="8553387" y="2381352"/>
            <a:ext cx="51488" cy="1520488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AB1B2E7-45C6-3563-E4ED-60681D5CC37B}"/>
                  </a:ext>
                </a:extLst>
              </p:cNvPr>
              <p:cNvSpPr txBox="1"/>
              <p:nvPr/>
            </p:nvSpPr>
            <p:spPr>
              <a:xfrm>
                <a:off x="7617686" y="3025957"/>
                <a:ext cx="8600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+1 </m:t>
                    </m:r>
                  </m:oMath>
                </a14:m>
                <a:r>
                  <a:rPr lang="ko-KR" altLang="en-US" dirty="0"/>
                  <a:t>개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AB1B2E7-45C6-3563-E4ED-60681D5CC3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7686" y="3025957"/>
                <a:ext cx="860044" cy="276999"/>
              </a:xfrm>
              <a:prstGeom prst="rect">
                <a:avLst/>
              </a:prstGeom>
              <a:blipFill>
                <a:blip r:embed="rId8"/>
                <a:stretch>
                  <a:fillRect l="-9929" t="-28261" r="-15603" b="-5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왼쪽 중괄호 18">
            <a:extLst>
              <a:ext uri="{FF2B5EF4-FFF2-40B4-BE49-F238E27FC236}">
                <a16:creationId xmlns:a16="http://schemas.microsoft.com/office/drawing/2014/main" id="{C8D1211E-274C-ED92-7BA7-890141B3FC12}"/>
              </a:ext>
            </a:extLst>
          </p:cNvPr>
          <p:cNvSpPr/>
          <p:nvPr/>
        </p:nvSpPr>
        <p:spPr>
          <a:xfrm rot="5400000">
            <a:off x="9583207" y="1399923"/>
            <a:ext cx="51488" cy="1520488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7E71428-1DFF-BC3F-5DA7-181578213903}"/>
                  </a:ext>
                </a:extLst>
              </p:cNvPr>
              <p:cNvSpPr txBox="1"/>
              <p:nvPr/>
            </p:nvSpPr>
            <p:spPr>
              <a:xfrm>
                <a:off x="9261557" y="1729195"/>
                <a:ext cx="8600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+1 </m:t>
                    </m:r>
                  </m:oMath>
                </a14:m>
                <a:r>
                  <a:rPr lang="ko-KR" altLang="en-US" dirty="0"/>
                  <a:t>개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7E71428-1DFF-BC3F-5DA7-1815782139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1557" y="1729195"/>
                <a:ext cx="860044" cy="276999"/>
              </a:xfrm>
              <a:prstGeom prst="rect">
                <a:avLst/>
              </a:prstGeom>
              <a:blipFill>
                <a:blip r:embed="rId9"/>
                <a:stretch>
                  <a:fillRect l="-9220" t="-28889" r="-16312" b="-5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72" name="직사각형 7171">
            <a:extLst>
              <a:ext uri="{FF2B5EF4-FFF2-40B4-BE49-F238E27FC236}">
                <a16:creationId xmlns:a16="http://schemas.microsoft.com/office/drawing/2014/main" id="{6677FE64-D58C-FC87-75DC-D3714C850BE7}"/>
              </a:ext>
            </a:extLst>
          </p:cNvPr>
          <p:cNvSpPr/>
          <p:nvPr/>
        </p:nvSpPr>
        <p:spPr>
          <a:xfrm>
            <a:off x="8848708" y="2356543"/>
            <a:ext cx="269567" cy="288335"/>
          </a:xfrm>
          <a:prstGeom prst="rect">
            <a:avLst/>
          </a:prstGeom>
          <a:solidFill>
            <a:schemeClr val="accent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74" name="직사각형 7173">
            <a:extLst>
              <a:ext uri="{FF2B5EF4-FFF2-40B4-BE49-F238E27FC236}">
                <a16:creationId xmlns:a16="http://schemas.microsoft.com/office/drawing/2014/main" id="{DB64D4E1-50D7-837F-4D85-60CF2BB44DB2}"/>
              </a:ext>
            </a:extLst>
          </p:cNvPr>
          <p:cNvSpPr/>
          <p:nvPr/>
        </p:nvSpPr>
        <p:spPr>
          <a:xfrm>
            <a:off x="10116196" y="2357342"/>
            <a:ext cx="269567" cy="288335"/>
          </a:xfrm>
          <a:prstGeom prst="rect">
            <a:avLst/>
          </a:prstGeom>
          <a:solidFill>
            <a:srgbClr val="FF00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176" name="그림 7175">
            <a:extLst>
              <a:ext uri="{FF2B5EF4-FFF2-40B4-BE49-F238E27FC236}">
                <a16:creationId xmlns:a16="http://schemas.microsoft.com/office/drawing/2014/main" id="{652DCFBF-A1DC-596C-2D82-34FD7424C4F9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342983" y="5019454"/>
            <a:ext cx="3849017" cy="1838546"/>
          </a:xfrm>
          <a:prstGeom prst="rect">
            <a:avLst/>
          </a:prstGeom>
        </p:spPr>
      </p:pic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238EB130-5DB1-C252-C647-3443C2B42989}"/>
              </a:ext>
            </a:extLst>
          </p:cNvPr>
          <p:cNvCxnSpPr>
            <a:cxnSpLocks/>
            <a:stCxn id="7172" idx="1"/>
          </p:cNvCxnSpPr>
          <p:nvPr/>
        </p:nvCxnSpPr>
        <p:spPr>
          <a:xfrm flipH="1">
            <a:off x="4320689" y="2500711"/>
            <a:ext cx="4528019" cy="2260613"/>
          </a:xfrm>
          <a:prstGeom prst="straightConnector1">
            <a:avLst/>
          </a:prstGeom>
          <a:ln w="28575">
            <a:prstDash val="dash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4B026430-4823-6DC0-F006-DAB64EB328C6}"/>
              </a:ext>
            </a:extLst>
          </p:cNvPr>
          <p:cNvCxnSpPr>
            <a:cxnSpLocks/>
          </p:cNvCxnSpPr>
          <p:nvPr/>
        </p:nvCxnSpPr>
        <p:spPr>
          <a:xfrm flipH="1">
            <a:off x="5990436" y="2524375"/>
            <a:ext cx="4120563" cy="3226185"/>
          </a:xfrm>
          <a:prstGeom prst="straightConnector1">
            <a:avLst/>
          </a:prstGeom>
          <a:ln w="28575">
            <a:prstDash val="dash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168" name="TextBox 7167">
            <a:extLst>
              <a:ext uri="{FF2B5EF4-FFF2-40B4-BE49-F238E27FC236}">
                <a16:creationId xmlns:a16="http://schemas.microsoft.com/office/drawing/2014/main" id="{FBECFB18-C65E-3308-696F-B2990BAE487C}"/>
              </a:ext>
            </a:extLst>
          </p:cNvPr>
          <p:cNvSpPr txBox="1"/>
          <p:nvPr/>
        </p:nvSpPr>
        <p:spPr>
          <a:xfrm>
            <a:off x="-1962504" y="4769344"/>
            <a:ext cx="9389618" cy="954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>
              <a:lnSpc>
                <a:spcPct val="150000"/>
              </a:lnSpc>
            </a:pPr>
            <a:r>
              <a:rPr lang="en-US" altLang="ko-KR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Correlation between class embedding </a:t>
            </a:r>
            <a:br>
              <a:rPr lang="en-US" altLang="ko-KR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lang="en-US" altLang="ko-KR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and class embedding</a:t>
            </a:r>
            <a:endParaRPr lang="ko-KR" altLang="en-US" sz="2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7169" name="TextBox 7168">
            <a:extLst>
              <a:ext uri="{FF2B5EF4-FFF2-40B4-BE49-F238E27FC236}">
                <a16:creationId xmlns:a16="http://schemas.microsoft.com/office/drawing/2014/main" id="{A67EE6D4-0CED-7064-8AA6-27946ED51463}"/>
              </a:ext>
            </a:extLst>
          </p:cNvPr>
          <p:cNvSpPr txBox="1"/>
          <p:nvPr/>
        </p:nvSpPr>
        <p:spPr>
          <a:xfrm>
            <a:off x="338995" y="5724029"/>
            <a:ext cx="9389618" cy="954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>
              <a:lnSpc>
                <a:spcPct val="150000"/>
              </a:lnSpc>
            </a:pPr>
            <a:r>
              <a:rPr lang="en-US" altLang="ko-KR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Correlation between class embedding </a:t>
            </a:r>
            <a:br>
              <a:rPr lang="en-US" altLang="ko-KR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lang="en-US" altLang="ko-KR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and last patch</a:t>
            </a:r>
            <a:endParaRPr lang="ko-KR" altLang="en-US" sz="2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377053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89DF193-A687-97D9-F5FE-ABF45CCBF2F4}"/>
              </a:ext>
            </a:extLst>
          </p:cNvPr>
          <p:cNvCxnSpPr/>
          <p:nvPr/>
        </p:nvCxnSpPr>
        <p:spPr>
          <a:xfrm>
            <a:off x="817880" y="1270000"/>
            <a:ext cx="1055624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제목 1">
            <a:extLst>
              <a:ext uri="{FF2B5EF4-FFF2-40B4-BE49-F238E27FC236}">
                <a16:creationId xmlns:a16="http://schemas.microsoft.com/office/drawing/2014/main" id="{CD9379DB-D313-7C86-FD5C-18AF0D3765E1}"/>
              </a:ext>
            </a:extLst>
          </p:cNvPr>
          <p:cNvSpPr txBox="1">
            <a:spLocks/>
          </p:cNvSpPr>
          <p:nvPr/>
        </p:nvSpPr>
        <p:spPr>
          <a:xfrm>
            <a:off x="817880" y="395973"/>
            <a:ext cx="9438640" cy="8740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Method</a:t>
            </a:r>
            <a:endParaRPr lang="ko-KR" altLang="en-US" sz="3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309D627-5A70-0E25-CD06-2A280A39FC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2589" y="241507"/>
            <a:ext cx="5038725" cy="9525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CD79074-E419-3A0D-F41A-9B92DBF9019D}"/>
                  </a:ext>
                </a:extLst>
              </p:cNvPr>
              <p:cNvSpPr txBox="1"/>
              <p:nvPr/>
            </p:nvSpPr>
            <p:spPr>
              <a:xfrm>
                <a:off x="338995" y="3837992"/>
                <a:ext cx="4526280" cy="5934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𝑄</m:t>
                    </m:r>
                    <m:sSup>
                      <m:sSup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ko-KR" sz="240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+1)×(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+1)</m:t>
                        </m:r>
                      </m:sup>
                    </m:sSup>
                  </m:oMath>
                </a14:m>
                <a:r>
                  <a:rPr lang="en-US" altLang="ko-KR" sz="24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</a:t>
                </a:r>
                <a:endParaRPr lang="ko-KR" altLang="en-US" sz="24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CD79074-E419-3A0D-F41A-9B92DBF901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995" y="3837992"/>
                <a:ext cx="4526280" cy="59349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직사각형 13">
            <a:extLst>
              <a:ext uri="{FF2B5EF4-FFF2-40B4-BE49-F238E27FC236}">
                <a16:creationId xmlns:a16="http://schemas.microsoft.com/office/drawing/2014/main" id="{74CFAAA4-EB0B-D71B-1442-1AF142E69239}"/>
              </a:ext>
            </a:extLst>
          </p:cNvPr>
          <p:cNvSpPr/>
          <p:nvPr/>
        </p:nvSpPr>
        <p:spPr>
          <a:xfrm>
            <a:off x="1760589" y="2190040"/>
            <a:ext cx="1536801" cy="288334"/>
          </a:xfrm>
          <a:prstGeom prst="rect">
            <a:avLst/>
          </a:prstGeom>
          <a:solidFill>
            <a:schemeClr val="tx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95005F5-E213-7C09-D2C8-9CC4FF9E8EC5}"/>
              </a:ext>
            </a:extLst>
          </p:cNvPr>
          <p:cNvSpPr/>
          <p:nvPr/>
        </p:nvSpPr>
        <p:spPr>
          <a:xfrm>
            <a:off x="1760588" y="3378306"/>
            <a:ext cx="1536801" cy="288334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B8687B2-3880-3AD6-499D-3BF39D1F79EA}"/>
              </a:ext>
            </a:extLst>
          </p:cNvPr>
          <p:cNvSpPr txBox="1"/>
          <p:nvPr/>
        </p:nvSpPr>
        <p:spPr>
          <a:xfrm>
            <a:off x="2363495" y="1866877"/>
            <a:ext cx="553998" cy="1704800"/>
          </a:xfrm>
          <a:prstGeom prst="rect">
            <a:avLst/>
          </a:prstGeom>
          <a:noFill/>
        </p:spPr>
        <p:txBody>
          <a:bodyPr vert="eaVert" wrap="square" rtlCol="0" anchor="ctr">
            <a:spAutoFit/>
          </a:bodyPr>
          <a:lstStyle/>
          <a:p>
            <a:pPr lvl="1" algn="ctr"/>
            <a:r>
              <a:rPr lang="en-US" altLang="ko-KR" sz="24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  .  .</a:t>
            </a:r>
          </a:p>
        </p:txBody>
      </p:sp>
      <p:sp>
        <p:nvSpPr>
          <p:cNvPr id="17" name="왼쪽 중괄호 16">
            <a:extLst>
              <a:ext uri="{FF2B5EF4-FFF2-40B4-BE49-F238E27FC236}">
                <a16:creationId xmlns:a16="http://schemas.microsoft.com/office/drawing/2014/main" id="{9A64B007-A9E5-E2B4-0FAF-5AC001458F8C}"/>
              </a:ext>
            </a:extLst>
          </p:cNvPr>
          <p:cNvSpPr/>
          <p:nvPr/>
        </p:nvSpPr>
        <p:spPr>
          <a:xfrm>
            <a:off x="1465268" y="2214848"/>
            <a:ext cx="51488" cy="1520488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AB1B2E7-45C6-3563-E4ED-60681D5CC37B}"/>
                  </a:ext>
                </a:extLst>
              </p:cNvPr>
              <p:cNvSpPr txBox="1"/>
              <p:nvPr/>
            </p:nvSpPr>
            <p:spPr>
              <a:xfrm>
                <a:off x="529567" y="2859453"/>
                <a:ext cx="8600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+1 </m:t>
                    </m:r>
                  </m:oMath>
                </a14:m>
                <a:r>
                  <a:rPr lang="ko-KR" altLang="en-US" dirty="0"/>
                  <a:t>개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AB1B2E7-45C6-3563-E4ED-60681D5CC3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567" y="2859453"/>
                <a:ext cx="860044" cy="276999"/>
              </a:xfrm>
              <a:prstGeom prst="rect">
                <a:avLst/>
              </a:prstGeom>
              <a:blipFill>
                <a:blip r:embed="rId4"/>
                <a:stretch>
                  <a:fillRect l="-9929" t="-28261" r="-15603" b="-5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왼쪽 중괄호 18">
            <a:extLst>
              <a:ext uri="{FF2B5EF4-FFF2-40B4-BE49-F238E27FC236}">
                <a16:creationId xmlns:a16="http://schemas.microsoft.com/office/drawing/2014/main" id="{C8D1211E-274C-ED92-7BA7-890141B3FC12}"/>
              </a:ext>
            </a:extLst>
          </p:cNvPr>
          <p:cNvSpPr/>
          <p:nvPr/>
        </p:nvSpPr>
        <p:spPr>
          <a:xfrm rot="5400000">
            <a:off x="2495088" y="1233419"/>
            <a:ext cx="51488" cy="1520488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7E71428-1DFF-BC3F-5DA7-181578213903}"/>
                  </a:ext>
                </a:extLst>
              </p:cNvPr>
              <p:cNvSpPr txBox="1"/>
              <p:nvPr/>
            </p:nvSpPr>
            <p:spPr>
              <a:xfrm>
                <a:off x="2173438" y="1562691"/>
                <a:ext cx="8600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+1 </m:t>
                    </m:r>
                  </m:oMath>
                </a14:m>
                <a:r>
                  <a:rPr lang="ko-KR" altLang="en-US" dirty="0"/>
                  <a:t>개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7E71428-1DFF-BC3F-5DA7-1815782139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3438" y="1562691"/>
                <a:ext cx="860044" cy="276999"/>
              </a:xfrm>
              <a:prstGeom prst="rect">
                <a:avLst/>
              </a:prstGeom>
              <a:blipFill>
                <a:blip r:embed="rId5"/>
                <a:stretch>
                  <a:fillRect l="-9929" t="-28261" r="-15603" b="-5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72" name="직사각형 7171">
            <a:extLst>
              <a:ext uri="{FF2B5EF4-FFF2-40B4-BE49-F238E27FC236}">
                <a16:creationId xmlns:a16="http://schemas.microsoft.com/office/drawing/2014/main" id="{6677FE64-D58C-FC87-75DC-D3714C850BE7}"/>
              </a:ext>
            </a:extLst>
          </p:cNvPr>
          <p:cNvSpPr/>
          <p:nvPr/>
        </p:nvSpPr>
        <p:spPr>
          <a:xfrm>
            <a:off x="1760589" y="2190039"/>
            <a:ext cx="269567" cy="288335"/>
          </a:xfrm>
          <a:prstGeom prst="rect">
            <a:avLst/>
          </a:prstGeom>
          <a:solidFill>
            <a:schemeClr val="accent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74" name="직사각형 7173">
            <a:extLst>
              <a:ext uri="{FF2B5EF4-FFF2-40B4-BE49-F238E27FC236}">
                <a16:creationId xmlns:a16="http://schemas.microsoft.com/office/drawing/2014/main" id="{DB64D4E1-50D7-837F-4D85-60CF2BB44DB2}"/>
              </a:ext>
            </a:extLst>
          </p:cNvPr>
          <p:cNvSpPr/>
          <p:nvPr/>
        </p:nvSpPr>
        <p:spPr>
          <a:xfrm>
            <a:off x="3028077" y="2190838"/>
            <a:ext cx="269567" cy="288335"/>
          </a:xfrm>
          <a:prstGeom prst="rect">
            <a:avLst/>
          </a:prstGeom>
          <a:solidFill>
            <a:srgbClr val="FF00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176" name="그림 7175">
            <a:extLst>
              <a:ext uri="{FF2B5EF4-FFF2-40B4-BE49-F238E27FC236}">
                <a16:creationId xmlns:a16="http://schemas.microsoft.com/office/drawing/2014/main" id="{652DCFBF-A1DC-596C-2D82-34FD7424C4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42983" y="5019454"/>
            <a:ext cx="3849017" cy="1838546"/>
          </a:xfrm>
          <a:prstGeom prst="rect">
            <a:avLst/>
          </a:prstGeom>
        </p:spPr>
      </p:pic>
      <p:sp>
        <p:nvSpPr>
          <p:cNvPr id="7169" name="TextBox 7168">
            <a:extLst>
              <a:ext uri="{FF2B5EF4-FFF2-40B4-BE49-F238E27FC236}">
                <a16:creationId xmlns:a16="http://schemas.microsoft.com/office/drawing/2014/main" id="{A67EE6D4-0CED-7064-8AA6-27946ED51463}"/>
              </a:ext>
            </a:extLst>
          </p:cNvPr>
          <p:cNvSpPr txBox="1"/>
          <p:nvPr/>
        </p:nvSpPr>
        <p:spPr>
          <a:xfrm>
            <a:off x="4199804" y="3394269"/>
            <a:ext cx="9389618" cy="954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>
              <a:lnSpc>
                <a:spcPct val="150000"/>
              </a:lnSpc>
            </a:pPr>
            <a:r>
              <a:rPr lang="en-US" altLang="ko-KR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Class embedding is highly related </a:t>
            </a:r>
            <a:br>
              <a:rPr lang="en-US" altLang="ko-KR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lang="en-US" altLang="ko-KR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to the last patch</a:t>
            </a:r>
            <a:endParaRPr lang="ko-KR" altLang="en-US" sz="2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16386" name="Picture 2" descr="Softmax Classifier의 이해 &amp; Python으로 구현하기">
            <a:extLst>
              <a:ext uri="{FF2B5EF4-FFF2-40B4-BE49-F238E27FC236}">
                <a16:creationId xmlns:a16="http://schemas.microsoft.com/office/drawing/2014/main" id="{ECD33F30-2ED5-D530-61E4-433DDF3C239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95129" y="2474314"/>
            <a:ext cx="2477350" cy="9546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3A46DAB5-14EB-1317-7613-AD1D1C20093F}"/>
              </a:ext>
            </a:extLst>
          </p:cNvPr>
          <p:cNvCxnSpPr>
            <a:cxnSpLocks/>
          </p:cNvCxnSpPr>
          <p:nvPr/>
        </p:nvCxnSpPr>
        <p:spPr>
          <a:xfrm>
            <a:off x="3520399" y="2334206"/>
            <a:ext cx="3520481" cy="228335"/>
          </a:xfrm>
          <a:prstGeom prst="straightConnector1">
            <a:avLst/>
          </a:prstGeom>
          <a:ln w="28575">
            <a:prstDash val="dash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170" name="직사각형 7169">
            <a:extLst>
              <a:ext uri="{FF2B5EF4-FFF2-40B4-BE49-F238E27FC236}">
                <a16:creationId xmlns:a16="http://schemas.microsoft.com/office/drawing/2014/main" id="{9F75CBFF-EC72-7C4C-E71D-E414B992A62C}"/>
              </a:ext>
            </a:extLst>
          </p:cNvPr>
          <p:cNvSpPr/>
          <p:nvPr/>
        </p:nvSpPr>
        <p:spPr>
          <a:xfrm>
            <a:off x="7449052" y="2404346"/>
            <a:ext cx="3082946" cy="81026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 </a:t>
            </a:r>
            <a:endParaRPr lang="ko-KR" altLang="en-US" dirty="0"/>
          </a:p>
        </p:txBody>
      </p:sp>
      <p:sp>
        <p:nvSpPr>
          <p:cNvPr id="7171" name="직사각형 7170">
            <a:extLst>
              <a:ext uri="{FF2B5EF4-FFF2-40B4-BE49-F238E27FC236}">
                <a16:creationId xmlns:a16="http://schemas.microsoft.com/office/drawing/2014/main" id="{C109DE3F-1476-F406-52FA-AE64B1B2BD4E}"/>
              </a:ext>
            </a:extLst>
          </p:cNvPr>
          <p:cNvSpPr/>
          <p:nvPr/>
        </p:nvSpPr>
        <p:spPr>
          <a:xfrm>
            <a:off x="7449053" y="2404346"/>
            <a:ext cx="826728" cy="81026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0.1</a:t>
            </a:r>
            <a:endParaRPr lang="ko-KR" altLang="en-US" dirty="0"/>
          </a:p>
        </p:txBody>
      </p:sp>
      <p:sp>
        <p:nvSpPr>
          <p:cNvPr id="7178" name="직사각형 7177">
            <a:extLst>
              <a:ext uri="{FF2B5EF4-FFF2-40B4-BE49-F238E27FC236}">
                <a16:creationId xmlns:a16="http://schemas.microsoft.com/office/drawing/2014/main" id="{FF56BDD8-B324-3349-9EA1-8D9F60AEC729}"/>
              </a:ext>
            </a:extLst>
          </p:cNvPr>
          <p:cNvSpPr/>
          <p:nvPr/>
        </p:nvSpPr>
        <p:spPr>
          <a:xfrm>
            <a:off x="9708413" y="2404345"/>
            <a:ext cx="826728" cy="810265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0.8</a:t>
            </a:r>
            <a:endParaRPr lang="ko-KR" altLang="en-US" dirty="0"/>
          </a:p>
        </p:txBody>
      </p:sp>
      <p:sp>
        <p:nvSpPr>
          <p:cNvPr id="7179" name="TextBox 7178">
            <a:extLst>
              <a:ext uri="{FF2B5EF4-FFF2-40B4-BE49-F238E27FC236}">
                <a16:creationId xmlns:a16="http://schemas.microsoft.com/office/drawing/2014/main" id="{91B37DB7-24D5-5FE9-0E04-3F40CE796665}"/>
              </a:ext>
            </a:extLst>
          </p:cNvPr>
          <p:cNvSpPr txBox="1"/>
          <p:nvPr/>
        </p:nvSpPr>
        <p:spPr>
          <a:xfrm rot="16200000">
            <a:off x="8504372" y="1850283"/>
            <a:ext cx="553998" cy="1704800"/>
          </a:xfrm>
          <a:prstGeom prst="rect">
            <a:avLst/>
          </a:prstGeom>
          <a:noFill/>
        </p:spPr>
        <p:txBody>
          <a:bodyPr vert="eaVert" wrap="square" rtlCol="0" anchor="ctr">
            <a:spAutoFit/>
          </a:bodyPr>
          <a:lstStyle/>
          <a:p>
            <a:pPr lvl="1" algn="ctr"/>
            <a:r>
              <a:rPr lang="en-US" altLang="ko-KR" sz="24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  .  .</a:t>
            </a:r>
          </a:p>
        </p:txBody>
      </p:sp>
    </p:spTree>
    <p:extLst>
      <p:ext uri="{BB962C8B-B14F-4D97-AF65-F5344CB8AC3E}">
        <p14:creationId xmlns:p14="http://schemas.microsoft.com/office/powerpoint/2010/main" val="219534035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89DF193-A687-97D9-F5FE-ABF45CCBF2F4}"/>
              </a:ext>
            </a:extLst>
          </p:cNvPr>
          <p:cNvCxnSpPr/>
          <p:nvPr/>
        </p:nvCxnSpPr>
        <p:spPr>
          <a:xfrm>
            <a:off x="817880" y="1270000"/>
            <a:ext cx="1055624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제목 1">
            <a:extLst>
              <a:ext uri="{FF2B5EF4-FFF2-40B4-BE49-F238E27FC236}">
                <a16:creationId xmlns:a16="http://schemas.microsoft.com/office/drawing/2014/main" id="{CD9379DB-D313-7C86-FD5C-18AF0D3765E1}"/>
              </a:ext>
            </a:extLst>
          </p:cNvPr>
          <p:cNvSpPr txBox="1">
            <a:spLocks/>
          </p:cNvSpPr>
          <p:nvPr/>
        </p:nvSpPr>
        <p:spPr>
          <a:xfrm>
            <a:off x="817880" y="395973"/>
            <a:ext cx="9438640" cy="8740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Method</a:t>
            </a:r>
            <a:endParaRPr lang="ko-KR" altLang="en-US" sz="3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309D627-5A70-0E25-CD06-2A280A39FC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2589" y="241507"/>
            <a:ext cx="5038725" cy="9525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CD79074-E419-3A0D-F41A-9B92DBF9019D}"/>
                  </a:ext>
                </a:extLst>
              </p:cNvPr>
              <p:cNvSpPr txBox="1"/>
              <p:nvPr/>
            </p:nvSpPr>
            <p:spPr>
              <a:xfrm>
                <a:off x="338995" y="3837992"/>
                <a:ext cx="4526280" cy="5934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𝑄</m:t>
                    </m:r>
                    <m:sSup>
                      <m:sSup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ko-KR" sz="240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+1)×(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+1)</m:t>
                        </m:r>
                      </m:sup>
                    </m:sSup>
                  </m:oMath>
                </a14:m>
                <a:r>
                  <a:rPr lang="en-US" altLang="ko-KR" sz="24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</a:t>
                </a:r>
                <a:endParaRPr lang="ko-KR" altLang="en-US" sz="24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CD79074-E419-3A0D-F41A-9B92DBF901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995" y="3837992"/>
                <a:ext cx="4526280" cy="59349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직사각형 13">
            <a:extLst>
              <a:ext uri="{FF2B5EF4-FFF2-40B4-BE49-F238E27FC236}">
                <a16:creationId xmlns:a16="http://schemas.microsoft.com/office/drawing/2014/main" id="{74CFAAA4-EB0B-D71B-1442-1AF142E69239}"/>
              </a:ext>
            </a:extLst>
          </p:cNvPr>
          <p:cNvSpPr/>
          <p:nvPr/>
        </p:nvSpPr>
        <p:spPr>
          <a:xfrm>
            <a:off x="1760589" y="2190040"/>
            <a:ext cx="1536801" cy="288334"/>
          </a:xfrm>
          <a:prstGeom prst="rect">
            <a:avLst/>
          </a:prstGeom>
          <a:solidFill>
            <a:schemeClr val="tx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95005F5-E213-7C09-D2C8-9CC4FF9E8EC5}"/>
              </a:ext>
            </a:extLst>
          </p:cNvPr>
          <p:cNvSpPr/>
          <p:nvPr/>
        </p:nvSpPr>
        <p:spPr>
          <a:xfrm>
            <a:off x="1760588" y="3378306"/>
            <a:ext cx="1536801" cy="288334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B8687B2-3880-3AD6-499D-3BF39D1F79EA}"/>
              </a:ext>
            </a:extLst>
          </p:cNvPr>
          <p:cNvSpPr txBox="1"/>
          <p:nvPr/>
        </p:nvSpPr>
        <p:spPr>
          <a:xfrm>
            <a:off x="2363495" y="1866877"/>
            <a:ext cx="553998" cy="1704800"/>
          </a:xfrm>
          <a:prstGeom prst="rect">
            <a:avLst/>
          </a:prstGeom>
          <a:noFill/>
        </p:spPr>
        <p:txBody>
          <a:bodyPr vert="eaVert" wrap="square" rtlCol="0" anchor="ctr">
            <a:spAutoFit/>
          </a:bodyPr>
          <a:lstStyle/>
          <a:p>
            <a:pPr lvl="1" algn="ctr"/>
            <a:r>
              <a:rPr lang="en-US" altLang="ko-KR" sz="24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  .  .</a:t>
            </a:r>
          </a:p>
        </p:txBody>
      </p:sp>
      <p:sp>
        <p:nvSpPr>
          <p:cNvPr id="17" name="왼쪽 중괄호 16">
            <a:extLst>
              <a:ext uri="{FF2B5EF4-FFF2-40B4-BE49-F238E27FC236}">
                <a16:creationId xmlns:a16="http://schemas.microsoft.com/office/drawing/2014/main" id="{9A64B007-A9E5-E2B4-0FAF-5AC001458F8C}"/>
              </a:ext>
            </a:extLst>
          </p:cNvPr>
          <p:cNvSpPr/>
          <p:nvPr/>
        </p:nvSpPr>
        <p:spPr>
          <a:xfrm>
            <a:off x="1465268" y="2214848"/>
            <a:ext cx="51488" cy="1520488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AB1B2E7-45C6-3563-E4ED-60681D5CC37B}"/>
                  </a:ext>
                </a:extLst>
              </p:cNvPr>
              <p:cNvSpPr txBox="1"/>
              <p:nvPr/>
            </p:nvSpPr>
            <p:spPr>
              <a:xfrm>
                <a:off x="529567" y="2859453"/>
                <a:ext cx="8600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+1 </m:t>
                    </m:r>
                  </m:oMath>
                </a14:m>
                <a:r>
                  <a:rPr lang="ko-KR" altLang="en-US" dirty="0"/>
                  <a:t>개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AB1B2E7-45C6-3563-E4ED-60681D5CC3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567" y="2859453"/>
                <a:ext cx="860044" cy="276999"/>
              </a:xfrm>
              <a:prstGeom prst="rect">
                <a:avLst/>
              </a:prstGeom>
              <a:blipFill>
                <a:blip r:embed="rId4"/>
                <a:stretch>
                  <a:fillRect l="-9929" t="-28261" r="-15603" b="-5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왼쪽 중괄호 18">
            <a:extLst>
              <a:ext uri="{FF2B5EF4-FFF2-40B4-BE49-F238E27FC236}">
                <a16:creationId xmlns:a16="http://schemas.microsoft.com/office/drawing/2014/main" id="{C8D1211E-274C-ED92-7BA7-890141B3FC12}"/>
              </a:ext>
            </a:extLst>
          </p:cNvPr>
          <p:cNvSpPr/>
          <p:nvPr/>
        </p:nvSpPr>
        <p:spPr>
          <a:xfrm rot="5400000">
            <a:off x="2495088" y="1233419"/>
            <a:ext cx="51488" cy="1520488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7E71428-1DFF-BC3F-5DA7-181578213903}"/>
                  </a:ext>
                </a:extLst>
              </p:cNvPr>
              <p:cNvSpPr txBox="1"/>
              <p:nvPr/>
            </p:nvSpPr>
            <p:spPr>
              <a:xfrm>
                <a:off x="2173438" y="1562691"/>
                <a:ext cx="8600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+1 </m:t>
                    </m:r>
                  </m:oMath>
                </a14:m>
                <a:r>
                  <a:rPr lang="ko-KR" altLang="en-US" dirty="0"/>
                  <a:t>개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7E71428-1DFF-BC3F-5DA7-1815782139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3438" y="1562691"/>
                <a:ext cx="860044" cy="276999"/>
              </a:xfrm>
              <a:prstGeom prst="rect">
                <a:avLst/>
              </a:prstGeom>
              <a:blipFill>
                <a:blip r:embed="rId5"/>
                <a:stretch>
                  <a:fillRect l="-9929" t="-28261" r="-15603" b="-5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72" name="직사각형 7171">
            <a:extLst>
              <a:ext uri="{FF2B5EF4-FFF2-40B4-BE49-F238E27FC236}">
                <a16:creationId xmlns:a16="http://schemas.microsoft.com/office/drawing/2014/main" id="{6677FE64-D58C-FC87-75DC-D3714C850BE7}"/>
              </a:ext>
            </a:extLst>
          </p:cNvPr>
          <p:cNvSpPr/>
          <p:nvPr/>
        </p:nvSpPr>
        <p:spPr>
          <a:xfrm>
            <a:off x="1760589" y="2190039"/>
            <a:ext cx="269567" cy="288335"/>
          </a:xfrm>
          <a:prstGeom prst="rect">
            <a:avLst/>
          </a:prstGeom>
          <a:solidFill>
            <a:schemeClr val="accent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74" name="직사각형 7173">
            <a:extLst>
              <a:ext uri="{FF2B5EF4-FFF2-40B4-BE49-F238E27FC236}">
                <a16:creationId xmlns:a16="http://schemas.microsoft.com/office/drawing/2014/main" id="{DB64D4E1-50D7-837F-4D85-60CF2BB44DB2}"/>
              </a:ext>
            </a:extLst>
          </p:cNvPr>
          <p:cNvSpPr/>
          <p:nvPr/>
        </p:nvSpPr>
        <p:spPr>
          <a:xfrm>
            <a:off x="3028077" y="2190838"/>
            <a:ext cx="269567" cy="288335"/>
          </a:xfrm>
          <a:prstGeom prst="rect">
            <a:avLst/>
          </a:prstGeom>
          <a:solidFill>
            <a:srgbClr val="FF00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176" name="그림 7175">
            <a:extLst>
              <a:ext uri="{FF2B5EF4-FFF2-40B4-BE49-F238E27FC236}">
                <a16:creationId xmlns:a16="http://schemas.microsoft.com/office/drawing/2014/main" id="{652DCFBF-A1DC-596C-2D82-34FD7424C4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42983" y="5019454"/>
            <a:ext cx="3849017" cy="1838546"/>
          </a:xfrm>
          <a:prstGeom prst="rect">
            <a:avLst/>
          </a:prstGeom>
        </p:spPr>
      </p:pic>
      <p:sp>
        <p:nvSpPr>
          <p:cNvPr id="7169" name="TextBox 7168">
            <a:extLst>
              <a:ext uri="{FF2B5EF4-FFF2-40B4-BE49-F238E27FC236}">
                <a16:creationId xmlns:a16="http://schemas.microsoft.com/office/drawing/2014/main" id="{A67EE6D4-0CED-7064-8AA6-27946ED51463}"/>
              </a:ext>
            </a:extLst>
          </p:cNvPr>
          <p:cNvSpPr txBox="1"/>
          <p:nvPr/>
        </p:nvSpPr>
        <p:spPr>
          <a:xfrm>
            <a:off x="913001" y="5613341"/>
            <a:ext cx="9389618" cy="95468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>
              <a:lnSpc>
                <a:spcPct val="150000"/>
              </a:lnSpc>
            </a:pPr>
            <a:r>
              <a:rPr lang="en-US" altLang="ko-KR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Class embedding is highly related </a:t>
            </a:r>
            <a:br>
              <a:rPr lang="en-US" altLang="ko-KR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lang="en-US" altLang="ko-KR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to the last patch</a:t>
            </a:r>
            <a:endParaRPr lang="ko-KR" altLang="en-US" sz="2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7170" name="직사각형 7169">
            <a:extLst>
              <a:ext uri="{FF2B5EF4-FFF2-40B4-BE49-F238E27FC236}">
                <a16:creationId xmlns:a16="http://schemas.microsoft.com/office/drawing/2014/main" id="{9F75CBFF-EC72-7C4C-E71D-E414B992A62C}"/>
              </a:ext>
            </a:extLst>
          </p:cNvPr>
          <p:cNvSpPr/>
          <p:nvPr/>
        </p:nvSpPr>
        <p:spPr>
          <a:xfrm>
            <a:off x="4235396" y="4861696"/>
            <a:ext cx="2323829" cy="593498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  </a:t>
            </a:r>
            <a:endParaRPr lang="ko-KR" altLang="en-US" dirty="0"/>
          </a:p>
        </p:txBody>
      </p:sp>
      <p:sp>
        <p:nvSpPr>
          <p:cNvPr id="7171" name="직사각형 7170">
            <a:extLst>
              <a:ext uri="{FF2B5EF4-FFF2-40B4-BE49-F238E27FC236}">
                <a16:creationId xmlns:a16="http://schemas.microsoft.com/office/drawing/2014/main" id="{C109DE3F-1476-F406-52FA-AE64B1B2BD4E}"/>
              </a:ext>
            </a:extLst>
          </p:cNvPr>
          <p:cNvSpPr/>
          <p:nvPr/>
        </p:nvSpPr>
        <p:spPr>
          <a:xfrm>
            <a:off x="4235397" y="4861695"/>
            <a:ext cx="623162" cy="59349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0.1</a:t>
            </a:r>
            <a:endParaRPr lang="ko-KR" altLang="en-US" dirty="0"/>
          </a:p>
        </p:txBody>
      </p:sp>
      <p:sp>
        <p:nvSpPr>
          <p:cNvPr id="7178" name="직사각형 7177">
            <a:extLst>
              <a:ext uri="{FF2B5EF4-FFF2-40B4-BE49-F238E27FC236}">
                <a16:creationId xmlns:a16="http://schemas.microsoft.com/office/drawing/2014/main" id="{FF56BDD8-B324-3349-9EA1-8D9F60AEC729}"/>
              </a:ext>
            </a:extLst>
          </p:cNvPr>
          <p:cNvSpPr/>
          <p:nvPr/>
        </p:nvSpPr>
        <p:spPr>
          <a:xfrm>
            <a:off x="6494757" y="4861694"/>
            <a:ext cx="623162" cy="593496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0.8</a:t>
            </a:r>
            <a:endParaRPr lang="ko-KR" altLang="en-US" dirty="0"/>
          </a:p>
        </p:txBody>
      </p:sp>
      <p:sp>
        <p:nvSpPr>
          <p:cNvPr id="7179" name="TextBox 7178">
            <a:extLst>
              <a:ext uri="{FF2B5EF4-FFF2-40B4-BE49-F238E27FC236}">
                <a16:creationId xmlns:a16="http://schemas.microsoft.com/office/drawing/2014/main" id="{91B37DB7-24D5-5FE9-0E04-3F40CE796665}"/>
              </a:ext>
            </a:extLst>
          </p:cNvPr>
          <p:cNvSpPr txBox="1"/>
          <p:nvPr/>
        </p:nvSpPr>
        <p:spPr>
          <a:xfrm rot="16200000">
            <a:off x="5215605" y="4416761"/>
            <a:ext cx="553998" cy="1285026"/>
          </a:xfrm>
          <a:prstGeom prst="rect">
            <a:avLst/>
          </a:prstGeom>
          <a:noFill/>
        </p:spPr>
        <p:txBody>
          <a:bodyPr vert="eaVert" wrap="square" rtlCol="0" anchor="ctr">
            <a:spAutoFit/>
          </a:bodyPr>
          <a:lstStyle/>
          <a:p>
            <a:pPr lvl="1" algn="ctr"/>
            <a:r>
              <a:rPr lang="en-US" altLang="ko-KR" sz="24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  .  .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7AA42C7-224F-C8A8-7256-84AE142A426B}"/>
              </a:ext>
            </a:extLst>
          </p:cNvPr>
          <p:cNvSpPr/>
          <p:nvPr/>
        </p:nvSpPr>
        <p:spPr>
          <a:xfrm>
            <a:off x="5131317" y="2168532"/>
            <a:ext cx="1536801" cy="28833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AE0CA0D-5392-38B3-F5E0-B5DC19732264}"/>
              </a:ext>
            </a:extLst>
          </p:cNvPr>
          <p:cNvSpPr/>
          <p:nvPr/>
        </p:nvSpPr>
        <p:spPr>
          <a:xfrm>
            <a:off x="5131316" y="3356798"/>
            <a:ext cx="1536801" cy="28833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F217CF-434D-917D-18BF-8B9A2FE29CEB}"/>
              </a:ext>
            </a:extLst>
          </p:cNvPr>
          <p:cNvSpPr txBox="1"/>
          <p:nvPr/>
        </p:nvSpPr>
        <p:spPr>
          <a:xfrm>
            <a:off x="5734223" y="1845369"/>
            <a:ext cx="553998" cy="1704800"/>
          </a:xfrm>
          <a:prstGeom prst="rect">
            <a:avLst/>
          </a:prstGeom>
          <a:noFill/>
        </p:spPr>
        <p:txBody>
          <a:bodyPr vert="eaVert" wrap="square" rtlCol="0" anchor="ctr">
            <a:spAutoFit/>
          </a:bodyPr>
          <a:lstStyle/>
          <a:p>
            <a:pPr lvl="1" algn="ctr"/>
            <a:r>
              <a:rPr lang="en-US" altLang="ko-KR" sz="24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  .  .</a:t>
            </a:r>
          </a:p>
        </p:txBody>
      </p:sp>
      <p:sp>
        <p:nvSpPr>
          <p:cNvPr id="5" name="왼쪽 중괄호 4">
            <a:extLst>
              <a:ext uri="{FF2B5EF4-FFF2-40B4-BE49-F238E27FC236}">
                <a16:creationId xmlns:a16="http://schemas.microsoft.com/office/drawing/2014/main" id="{B8E41D16-D280-4FB3-442B-34B159323C6B}"/>
              </a:ext>
            </a:extLst>
          </p:cNvPr>
          <p:cNvSpPr/>
          <p:nvPr/>
        </p:nvSpPr>
        <p:spPr>
          <a:xfrm>
            <a:off x="4835996" y="2193340"/>
            <a:ext cx="51488" cy="1520488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0B819FB-672D-9850-9C8D-8CA5ED7BF6EE}"/>
                  </a:ext>
                </a:extLst>
              </p:cNvPr>
              <p:cNvSpPr txBox="1"/>
              <p:nvPr/>
            </p:nvSpPr>
            <p:spPr>
              <a:xfrm>
                <a:off x="3900295" y="2858265"/>
                <a:ext cx="8600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+1 </m:t>
                    </m:r>
                  </m:oMath>
                </a14:m>
                <a:r>
                  <a:rPr lang="ko-KR" altLang="en-US" dirty="0"/>
                  <a:t>개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0B819FB-672D-9850-9C8D-8CA5ED7BF6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0295" y="2858265"/>
                <a:ext cx="860044" cy="276999"/>
              </a:xfrm>
              <a:prstGeom prst="rect">
                <a:avLst/>
              </a:prstGeom>
              <a:blipFill>
                <a:blip r:embed="rId7"/>
                <a:stretch>
                  <a:fillRect l="-9929" t="-28889" r="-15603" b="-5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89CBF9E-A7CC-43EC-02EF-39ECCC40245B}"/>
                  </a:ext>
                </a:extLst>
              </p:cNvPr>
              <p:cNvSpPr txBox="1"/>
              <p:nvPr/>
            </p:nvSpPr>
            <p:spPr>
              <a:xfrm>
                <a:off x="4008768" y="3810576"/>
                <a:ext cx="4526280" cy="5934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>
                  <a:lnSpc>
                    <a:spcPct val="150000"/>
                  </a:lnSpc>
                </a:pPr>
                <a:r>
                  <a:rPr lang="en-US" altLang="ko-KR" sz="24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Value</a:t>
                </a:r>
                <a14:m>
                  <m:oMath xmlns:m="http://schemas.openxmlformats.org/officeDocument/2006/math">
                    <m:r>
                      <a:rPr lang="en-US" altLang="ko-KR" sz="24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40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+1)×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sup>
                    </m:sSup>
                  </m:oMath>
                </a14:m>
                <a:r>
                  <a:rPr lang="en-US" altLang="ko-KR" sz="24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</a:t>
                </a:r>
                <a:endParaRPr lang="ko-KR" altLang="en-US" sz="24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89CBF9E-A7CC-43EC-02EF-39ECCC4024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8768" y="3810576"/>
                <a:ext cx="4526280" cy="593496"/>
              </a:xfrm>
              <a:prstGeom prst="rect">
                <a:avLst/>
              </a:prstGeom>
              <a:blipFill>
                <a:blip r:embed="rId8"/>
                <a:stretch>
                  <a:fillRect b="-2268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76D200D-AB33-F411-05E5-122EBFA4E158}"/>
                  </a:ext>
                </a:extLst>
              </p:cNvPr>
              <p:cNvSpPr txBox="1"/>
              <p:nvPr/>
            </p:nvSpPr>
            <p:spPr>
              <a:xfrm>
                <a:off x="7776115" y="3810575"/>
                <a:ext cx="4526280" cy="6693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𝐴𝑡𝑡𝑒𝑛𝑡𝑖𝑜𝑛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+1)×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ko-KR" altLang="en-US" sz="24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76D200D-AB33-F411-05E5-122EBFA4E1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6115" y="3810575"/>
                <a:ext cx="4526280" cy="66935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직사각형 11">
            <a:extLst>
              <a:ext uri="{FF2B5EF4-FFF2-40B4-BE49-F238E27FC236}">
                <a16:creationId xmlns:a16="http://schemas.microsoft.com/office/drawing/2014/main" id="{CCBE3DF1-900C-C02B-038E-E9C6A3739328}"/>
              </a:ext>
            </a:extLst>
          </p:cNvPr>
          <p:cNvSpPr/>
          <p:nvPr/>
        </p:nvSpPr>
        <p:spPr>
          <a:xfrm>
            <a:off x="9277975" y="2168532"/>
            <a:ext cx="1536801" cy="28833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914E4D0-550B-627E-F397-37E0C3D79352}"/>
              </a:ext>
            </a:extLst>
          </p:cNvPr>
          <p:cNvSpPr/>
          <p:nvPr/>
        </p:nvSpPr>
        <p:spPr>
          <a:xfrm>
            <a:off x="9277974" y="3356798"/>
            <a:ext cx="1536801" cy="28833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왼쪽 중괄호 21">
            <a:extLst>
              <a:ext uri="{FF2B5EF4-FFF2-40B4-BE49-F238E27FC236}">
                <a16:creationId xmlns:a16="http://schemas.microsoft.com/office/drawing/2014/main" id="{42914942-D4F9-69CA-272D-1A91170354CE}"/>
              </a:ext>
            </a:extLst>
          </p:cNvPr>
          <p:cNvSpPr/>
          <p:nvPr/>
        </p:nvSpPr>
        <p:spPr>
          <a:xfrm>
            <a:off x="8982654" y="2193340"/>
            <a:ext cx="51488" cy="1520488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30DA7AA-C092-7546-CD76-073ABA9C254D}"/>
                  </a:ext>
                </a:extLst>
              </p:cNvPr>
              <p:cNvSpPr txBox="1"/>
              <p:nvPr/>
            </p:nvSpPr>
            <p:spPr>
              <a:xfrm>
                <a:off x="8046953" y="2837945"/>
                <a:ext cx="8600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+1 </m:t>
                    </m:r>
                  </m:oMath>
                </a14:m>
                <a:r>
                  <a:rPr lang="ko-KR" altLang="en-US" dirty="0"/>
                  <a:t>개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30DA7AA-C092-7546-CD76-073ABA9C25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6953" y="2837945"/>
                <a:ext cx="860044" cy="276999"/>
              </a:xfrm>
              <a:prstGeom prst="rect">
                <a:avLst/>
              </a:prstGeom>
              <a:blipFill>
                <a:blip r:embed="rId10"/>
                <a:stretch>
                  <a:fillRect l="-9220" t="-28889" r="-16312" b="-5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A352551-C140-BC9B-AAC5-AA6D49C33DFE}"/>
                  </a:ext>
                </a:extLst>
              </p:cNvPr>
              <p:cNvSpPr txBox="1"/>
              <p:nvPr/>
            </p:nvSpPr>
            <p:spPr>
              <a:xfrm>
                <a:off x="6795374" y="3377014"/>
                <a:ext cx="6027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×0.8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A352551-C140-BC9B-AAC5-AA6D49C33D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5374" y="3377014"/>
                <a:ext cx="602729" cy="276999"/>
              </a:xfrm>
              <a:prstGeom prst="rect">
                <a:avLst/>
              </a:prstGeom>
              <a:blipFill>
                <a:blip r:embed="rId11"/>
                <a:stretch>
                  <a:fillRect l="-4040" r="-6061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8DB015B-E9E9-C7C5-53D3-3CB22317DB3D}"/>
                  </a:ext>
                </a:extLst>
              </p:cNvPr>
              <p:cNvSpPr txBox="1"/>
              <p:nvPr/>
            </p:nvSpPr>
            <p:spPr>
              <a:xfrm>
                <a:off x="6795374" y="2168532"/>
                <a:ext cx="6027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×0.1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8DB015B-E9E9-C7C5-53D3-3CB22317DB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5374" y="2168532"/>
                <a:ext cx="602729" cy="276999"/>
              </a:xfrm>
              <a:prstGeom prst="rect">
                <a:avLst/>
              </a:prstGeom>
              <a:blipFill>
                <a:blip r:embed="rId12"/>
                <a:stretch>
                  <a:fillRect l="-4040" r="-6061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8669BB31-1FAE-6DBF-187E-E515DD20A107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7403682" y="2306812"/>
            <a:ext cx="1874293" cy="5887"/>
          </a:xfrm>
          <a:prstGeom prst="straightConnector1">
            <a:avLst/>
          </a:prstGeom>
          <a:ln w="28575">
            <a:prstDash val="dash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168" name="직선 화살표 연결선 7167">
            <a:extLst>
              <a:ext uri="{FF2B5EF4-FFF2-40B4-BE49-F238E27FC236}">
                <a16:creationId xmlns:a16="http://schemas.microsoft.com/office/drawing/2014/main" id="{5B567A24-33E9-95C7-E6DE-150F9E8D6381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7427658" y="2312699"/>
            <a:ext cx="1850317" cy="1182761"/>
          </a:xfrm>
          <a:prstGeom prst="straightConnector1">
            <a:avLst/>
          </a:prstGeom>
          <a:ln w="28575">
            <a:prstDash val="dash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7175" name="TextBox 7174">
            <a:extLst>
              <a:ext uri="{FF2B5EF4-FFF2-40B4-BE49-F238E27FC236}">
                <a16:creationId xmlns:a16="http://schemas.microsoft.com/office/drawing/2014/main" id="{DBE30221-0552-930C-D82E-AA9FB66BDB2A}"/>
              </a:ext>
            </a:extLst>
          </p:cNvPr>
          <p:cNvSpPr txBox="1"/>
          <p:nvPr/>
        </p:nvSpPr>
        <p:spPr>
          <a:xfrm>
            <a:off x="9863414" y="1857620"/>
            <a:ext cx="553998" cy="1704800"/>
          </a:xfrm>
          <a:prstGeom prst="rect">
            <a:avLst/>
          </a:prstGeom>
          <a:noFill/>
        </p:spPr>
        <p:txBody>
          <a:bodyPr vert="eaVert" wrap="square" rtlCol="0" anchor="ctr">
            <a:spAutoFit/>
          </a:bodyPr>
          <a:lstStyle/>
          <a:p>
            <a:pPr lvl="1" algn="ctr"/>
            <a:r>
              <a:rPr lang="en-US" altLang="ko-KR" sz="24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  .  .</a:t>
            </a:r>
          </a:p>
        </p:txBody>
      </p:sp>
    </p:spTree>
    <p:extLst>
      <p:ext uri="{BB962C8B-B14F-4D97-AF65-F5344CB8AC3E}">
        <p14:creationId xmlns:p14="http://schemas.microsoft.com/office/powerpoint/2010/main" val="145037737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89DF193-A687-97D9-F5FE-ABF45CCBF2F4}"/>
              </a:ext>
            </a:extLst>
          </p:cNvPr>
          <p:cNvCxnSpPr/>
          <p:nvPr/>
        </p:nvCxnSpPr>
        <p:spPr>
          <a:xfrm>
            <a:off x="817880" y="1270000"/>
            <a:ext cx="1055624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제목 1">
            <a:extLst>
              <a:ext uri="{FF2B5EF4-FFF2-40B4-BE49-F238E27FC236}">
                <a16:creationId xmlns:a16="http://schemas.microsoft.com/office/drawing/2014/main" id="{CD9379DB-D313-7C86-FD5C-18AF0D3765E1}"/>
              </a:ext>
            </a:extLst>
          </p:cNvPr>
          <p:cNvSpPr txBox="1">
            <a:spLocks/>
          </p:cNvSpPr>
          <p:nvPr/>
        </p:nvSpPr>
        <p:spPr>
          <a:xfrm>
            <a:off x="817880" y="395973"/>
            <a:ext cx="9438640" cy="8740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Method</a:t>
            </a:r>
            <a:endParaRPr lang="ko-KR" altLang="en-US" sz="3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309D627-5A70-0E25-CD06-2A280A39FC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2589" y="241507"/>
            <a:ext cx="5038725" cy="9525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CD79074-E419-3A0D-F41A-9B92DBF9019D}"/>
                  </a:ext>
                </a:extLst>
              </p:cNvPr>
              <p:cNvSpPr txBox="1"/>
              <p:nvPr/>
            </p:nvSpPr>
            <p:spPr>
              <a:xfrm>
                <a:off x="338995" y="3837992"/>
                <a:ext cx="4526280" cy="5934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𝑄</m:t>
                    </m:r>
                    <m:sSup>
                      <m:sSup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  <m:sup>
                        <m:r>
                          <a:rPr lang="en-US" altLang="ko-KR" sz="2400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en-US" altLang="ko-KR" sz="240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+1)×(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+1)</m:t>
                        </m:r>
                      </m:sup>
                    </m:sSup>
                  </m:oMath>
                </a14:m>
                <a:r>
                  <a:rPr lang="en-US" altLang="ko-KR" sz="24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</a:t>
                </a:r>
                <a:endParaRPr lang="ko-KR" altLang="en-US" sz="24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DCD79074-E419-3A0D-F41A-9B92DBF901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995" y="3837992"/>
                <a:ext cx="4526280" cy="59349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직사각형 13">
            <a:extLst>
              <a:ext uri="{FF2B5EF4-FFF2-40B4-BE49-F238E27FC236}">
                <a16:creationId xmlns:a16="http://schemas.microsoft.com/office/drawing/2014/main" id="{74CFAAA4-EB0B-D71B-1442-1AF142E69239}"/>
              </a:ext>
            </a:extLst>
          </p:cNvPr>
          <p:cNvSpPr/>
          <p:nvPr/>
        </p:nvSpPr>
        <p:spPr>
          <a:xfrm>
            <a:off x="1760589" y="2190040"/>
            <a:ext cx="1536801" cy="288334"/>
          </a:xfrm>
          <a:prstGeom prst="rect">
            <a:avLst/>
          </a:prstGeom>
          <a:solidFill>
            <a:schemeClr val="tx1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95005F5-E213-7C09-D2C8-9CC4FF9E8EC5}"/>
              </a:ext>
            </a:extLst>
          </p:cNvPr>
          <p:cNvSpPr/>
          <p:nvPr/>
        </p:nvSpPr>
        <p:spPr>
          <a:xfrm>
            <a:off x="1760588" y="3378306"/>
            <a:ext cx="1536801" cy="288334"/>
          </a:xfrm>
          <a:prstGeom prst="rect">
            <a:avLst/>
          </a:prstGeom>
          <a:solidFill>
            <a:schemeClr val="tx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B8687B2-3880-3AD6-499D-3BF39D1F79EA}"/>
              </a:ext>
            </a:extLst>
          </p:cNvPr>
          <p:cNvSpPr txBox="1"/>
          <p:nvPr/>
        </p:nvSpPr>
        <p:spPr>
          <a:xfrm>
            <a:off x="2363495" y="1866877"/>
            <a:ext cx="553998" cy="1704800"/>
          </a:xfrm>
          <a:prstGeom prst="rect">
            <a:avLst/>
          </a:prstGeom>
          <a:noFill/>
        </p:spPr>
        <p:txBody>
          <a:bodyPr vert="eaVert" wrap="square" rtlCol="0" anchor="ctr">
            <a:spAutoFit/>
          </a:bodyPr>
          <a:lstStyle/>
          <a:p>
            <a:pPr lvl="1" algn="ctr"/>
            <a:r>
              <a:rPr lang="en-US" altLang="ko-KR" sz="24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  .  .</a:t>
            </a:r>
          </a:p>
        </p:txBody>
      </p:sp>
      <p:sp>
        <p:nvSpPr>
          <p:cNvPr id="17" name="왼쪽 중괄호 16">
            <a:extLst>
              <a:ext uri="{FF2B5EF4-FFF2-40B4-BE49-F238E27FC236}">
                <a16:creationId xmlns:a16="http://schemas.microsoft.com/office/drawing/2014/main" id="{9A64B007-A9E5-E2B4-0FAF-5AC001458F8C}"/>
              </a:ext>
            </a:extLst>
          </p:cNvPr>
          <p:cNvSpPr/>
          <p:nvPr/>
        </p:nvSpPr>
        <p:spPr>
          <a:xfrm>
            <a:off x="1465268" y="2214848"/>
            <a:ext cx="51488" cy="1520488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AB1B2E7-45C6-3563-E4ED-60681D5CC37B}"/>
                  </a:ext>
                </a:extLst>
              </p:cNvPr>
              <p:cNvSpPr txBox="1"/>
              <p:nvPr/>
            </p:nvSpPr>
            <p:spPr>
              <a:xfrm>
                <a:off x="529567" y="2859453"/>
                <a:ext cx="8600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+1 </m:t>
                    </m:r>
                  </m:oMath>
                </a14:m>
                <a:r>
                  <a:rPr lang="ko-KR" altLang="en-US" dirty="0"/>
                  <a:t>개</a:t>
                </a:r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1AB1B2E7-45C6-3563-E4ED-60681D5CC3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567" y="2859453"/>
                <a:ext cx="860044" cy="276999"/>
              </a:xfrm>
              <a:prstGeom prst="rect">
                <a:avLst/>
              </a:prstGeom>
              <a:blipFill>
                <a:blip r:embed="rId4"/>
                <a:stretch>
                  <a:fillRect l="-9929" t="-28261" r="-15603" b="-5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왼쪽 중괄호 18">
            <a:extLst>
              <a:ext uri="{FF2B5EF4-FFF2-40B4-BE49-F238E27FC236}">
                <a16:creationId xmlns:a16="http://schemas.microsoft.com/office/drawing/2014/main" id="{C8D1211E-274C-ED92-7BA7-890141B3FC12}"/>
              </a:ext>
            </a:extLst>
          </p:cNvPr>
          <p:cNvSpPr/>
          <p:nvPr/>
        </p:nvSpPr>
        <p:spPr>
          <a:xfrm rot="5400000">
            <a:off x="2495088" y="1233419"/>
            <a:ext cx="51488" cy="1520488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7E71428-1DFF-BC3F-5DA7-181578213903}"/>
                  </a:ext>
                </a:extLst>
              </p:cNvPr>
              <p:cNvSpPr txBox="1"/>
              <p:nvPr/>
            </p:nvSpPr>
            <p:spPr>
              <a:xfrm>
                <a:off x="2173438" y="1562691"/>
                <a:ext cx="8600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+1 </m:t>
                    </m:r>
                  </m:oMath>
                </a14:m>
                <a:r>
                  <a:rPr lang="ko-KR" altLang="en-US" dirty="0"/>
                  <a:t>개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87E71428-1DFF-BC3F-5DA7-18157821390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3438" y="1562691"/>
                <a:ext cx="860044" cy="276999"/>
              </a:xfrm>
              <a:prstGeom prst="rect">
                <a:avLst/>
              </a:prstGeom>
              <a:blipFill>
                <a:blip r:embed="rId5"/>
                <a:stretch>
                  <a:fillRect l="-9929" t="-28261" r="-15603" b="-5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72" name="직사각형 7171">
            <a:extLst>
              <a:ext uri="{FF2B5EF4-FFF2-40B4-BE49-F238E27FC236}">
                <a16:creationId xmlns:a16="http://schemas.microsoft.com/office/drawing/2014/main" id="{6677FE64-D58C-FC87-75DC-D3714C850BE7}"/>
              </a:ext>
            </a:extLst>
          </p:cNvPr>
          <p:cNvSpPr/>
          <p:nvPr/>
        </p:nvSpPr>
        <p:spPr>
          <a:xfrm>
            <a:off x="1760589" y="2190039"/>
            <a:ext cx="269567" cy="288335"/>
          </a:xfrm>
          <a:prstGeom prst="rect">
            <a:avLst/>
          </a:prstGeom>
          <a:solidFill>
            <a:schemeClr val="accent2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74" name="직사각형 7173">
            <a:extLst>
              <a:ext uri="{FF2B5EF4-FFF2-40B4-BE49-F238E27FC236}">
                <a16:creationId xmlns:a16="http://schemas.microsoft.com/office/drawing/2014/main" id="{DB64D4E1-50D7-837F-4D85-60CF2BB44DB2}"/>
              </a:ext>
            </a:extLst>
          </p:cNvPr>
          <p:cNvSpPr/>
          <p:nvPr/>
        </p:nvSpPr>
        <p:spPr>
          <a:xfrm>
            <a:off x="3028077" y="2190838"/>
            <a:ext cx="269567" cy="288335"/>
          </a:xfrm>
          <a:prstGeom prst="rect">
            <a:avLst/>
          </a:prstGeom>
          <a:solidFill>
            <a:srgbClr val="FF0000"/>
          </a:solidFill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7176" name="그림 7175">
            <a:extLst>
              <a:ext uri="{FF2B5EF4-FFF2-40B4-BE49-F238E27FC236}">
                <a16:creationId xmlns:a16="http://schemas.microsoft.com/office/drawing/2014/main" id="{652DCFBF-A1DC-596C-2D82-34FD7424C4F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42983" y="5019454"/>
            <a:ext cx="3849017" cy="1838546"/>
          </a:xfrm>
          <a:prstGeom prst="rect">
            <a:avLst/>
          </a:prstGeom>
        </p:spPr>
      </p:pic>
      <p:sp>
        <p:nvSpPr>
          <p:cNvPr id="7169" name="TextBox 7168">
            <a:extLst>
              <a:ext uri="{FF2B5EF4-FFF2-40B4-BE49-F238E27FC236}">
                <a16:creationId xmlns:a16="http://schemas.microsoft.com/office/drawing/2014/main" id="{A67EE6D4-0CED-7064-8AA6-27946ED51463}"/>
              </a:ext>
            </a:extLst>
          </p:cNvPr>
          <p:cNvSpPr txBox="1"/>
          <p:nvPr/>
        </p:nvSpPr>
        <p:spPr>
          <a:xfrm>
            <a:off x="-539598" y="5238059"/>
            <a:ext cx="9389618" cy="573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>
              <a:lnSpc>
                <a:spcPct val="150000"/>
              </a:lnSpc>
            </a:pPr>
            <a:r>
              <a:rPr lang="en-US" altLang="ko-KR" sz="2400" b="0" i="0" dirty="0">
                <a:solidFill>
                  <a:srgbClr val="000000"/>
                </a:solidFill>
                <a:effectLst/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It contains a lot of information about the last patch</a:t>
            </a:r>
            <a:endParaRPr lang="ko-KR" altLang="en-US" sz="2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57AA42C7-224F-C8A8-7256-84AE142A426B}"/>
              </a:ext>
            </a:extLst>
          </p:cNvPr>
          <p:cNvSpPr/>
          <p:nvPr/>
        </p:nvSpPr>
        <p:spPr>
          <a:xfrm>
            <a:off x="5131317" y="2168532"/>
            <a:ext cx="1536801" cy="28833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AE0CA0D-5392-38B3-F5E0-B5DC19732264}"/>
              </a:ext>
            </a:extLst>
          </p:cNvPr>
          <p:cNvSpPr/>
          <p:nvPr/>
        </p:nvSpPr>
        <p:spPr>
          <a:xfrm>
            <a:off x="5131316" y="3356798"/>
            <a:ext cx="1536801" cy="288334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4F217CF-434D-917D-18BF-8B9A2FE29CEB}"/>
              </a:ext>
            </a:extLst>
          </p:cNvPr>
          <p:cNvSpPr txBox="1"/>
          <p:nvPr/>
        </p:nvSpPr>
        <p:spPr>
          <a:xfrm>
            <a:off x="5734223" y="1845369"/>
            <a:ext cx="553998" cy="1704800"/>
          </a:xfrm>
          <a:prstGeom prst="rect">
            <a:avLst/>
          </a:prstGeom>
          <a:noFill/>
        </p:spPr>
        <p:txBody>
          <a:bodyPr vert="eaVert" wrap="square" rtlCol="0" anchor="ctr">
            <a:spAutoFit/>
          </a:bodyPr>
          <a:lstStyle/>
          <a:p>
            <a:pPr lvl="1" algn="ctr"/>
            <a:r>
              <a:rPr lang="en-US" altLang="ko-KR" sz="24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  .  .</a:t>
            </a:r>
          </a:p>
        </p:txBody>
      </p:sp>
      <p:sp>
        <p:nvSpPr>
          <p:cNvPr id="5" name="왼쪽 중괄호 4">
            <a:extLst>
              <a:ext uri="{FF2B5EF4-FFF2-40B4-BE49-F238E27FC236}">
                <a16:creationId xmlns:a16="http://schemas.microsoft.com/office/drawing/2014/main" id="{B8E41D16-D280-4FB3-442B-34B159323C6B}"/>
              </a:ext>
            </a:extLst>
          </p:cNvPr>
          <p:cNvSpPr/>
          <p:nvPr/>
        </p:nvSpPr>
        <p:spPr>
          <a:xfrm>
            <a:off x="4835996" y="2193340"/>
            <a:ext cx="51488" cy="1520488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0B819FB-672D-9850-9C8D-8CA5ED7BF6EE}"/>
                  </a:ext>
                </a:extLst>
              </p:cNvPr>
              <p:cNvSpPr txBox="1"/>
              <p:nvPr/>
            </p:nvSpPr>
            <p:spPr>
              <a:xfrm>
                <a:off x="3900295" y="2858265"/>
                <a:ext cx="8600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+1 </m:t>
                    </m:r>
                  </m:oMath>
                </a14:m>
                <a:r>
                  <a:rPr lang="ko-KR" altLang="en-US" dirty="0"/>
                  <a:t>개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0B819FB-672D-9850-9C8D-8CA5ED7BF6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00295" y="2858265"/>
                <a:ext cx="860044" cy="276999"/>
              </a:xfrm>
              <a:prstGeom prst="rect">
                <a:avLst/>
              </a:prstGeom>
              <a:blipFill>
                <a:blip r:embed="rId7"/>
                <a:stretch>
                  <a:fillRect l="-9929" t="-28889" r="-15603" b="-5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89CBF9E-A7CC-43EC-02EF-39ECCC40245B}"/>
                  </a:ext>
                </a:extLst>
              </p:cNvPr>
              <p:cNvSpPr txBox="1"/>
              <p:nvPr/>
            </p:nvSpPr>
            <p:spPr>
              <a:xfrm>
                <a:off x="4008768" y="3810576"/>
                <a:ext cx="4526280" cy="5934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>
                  <a:lnSpc>
                    <a:spcPct val="150000"/>
                  </a:lnSpc>
                </a:pPr>
                <a:r>
                  <a:rPr lang="en-US" altLang="ko-KR" sz="24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Value</a:t>
                </a:r>
                <a14:m>
                  <m:oMath xmlns:m="http://schemas.openxmlformats.org/officeDocument/2006/math">
                    <m:r>
                      <a:rPr lang="en-US" altLang="ko-KR" sz="2400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altLang="ko-KR" sz="240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𝑁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+1)×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</m:sup>
                    </m:sSup>
                  </m:oMath>
                </a14:m>
                <a:r>
                  <a:rPr lang="en-US" altLang="ko-KR" sz="24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</a:t>
                </a:r>
                <a:endParaRPr lang="ko-KR" altLang="en-US" sz="24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89CBF9E-A7CC-43EC-02EF-39ECCC4024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8768" y="3810576"/>
                <a:ext cx="4526280" cy="593496"/>
              </a:xfrm>
              <a:prstGeom prst="rect">
                <a:avLst/>
              </a:prstGeom>
              <a:blipFill>
                <a:blip r:embed="rId8"/>
                <a:stretch>
                  <a:fillRect b="-2268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76D200D-AB33-F411-05E5-122EBFA4E158}"/>
                  </a:ext>
                </a:extLst>
              </p:cNvPr>
              <p:cNvSpPr txBox="1"/>
              <p:nvPr/>
            </p:nvSpPr>
            <p:spPr>
              <a:xfrm>
                <a:off x="7776115" y="3810575"/>
                <a:ext cx="4526280" cy="6693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𝐴𝑡𝑡𝑒𝑛𝑡𝑖𝑜𝑛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+1)×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ko-KR" altLang="en-US" sz="24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76D200D-AB33-F411-05E5-122EBFA4E1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76115" y="3810575"/>
                <a:ext cx="4526280" cy="66935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직사각형 11">
            <a:extLst>
              <a:ext uri="{FF2B5EF4-FFF2-40B4-BE49-F238E27FC236}">
                <a16:creationId xmlns:a16="http://schemas.microsoft.com/office/drawing/2014/main" id="{CCBE3DF1-900C-C02B-038E-E9C6A3739328}"/>
              </a:ext>
            </a:extLst>
          </p:cNvPr>
          <p:cNvSpPr/>
          <p:nvPr/>
        </p:nvSpPr>
        <p:spPr>
          <a:xfrm>
            <a:off x="9277975" y="2168532"/>
            <a:ext cx="1536801" cy="28833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914E4D0-550B-627E-F397-37E0C3D79352}"/>
              </a:ext>
            </a:extLst>
          </p:cNvPr>
          <p:cNvSpPr/>
          <p:nvPr/>
        </p:nvSpPr>
        <p:spPr>
          <a:xfrm>
            <a:off x="9277974" y="3356798"/>
            <a:ext cx="1536801" cy="28833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왼쪽 중괄호 21">
            <a:extLst>
              <a:ext uri="{FF2B5EF4-FFF2-40B4-BE49-F238E27FC236}">
                <a16:creationId xmlns:a16="http://schemas.microsoft.com/office/drawing/2014/main" id="{42914942-D4F9-69CA-272D-1A91170354CE}"/>
              </a:ext>
            </a:extLst>
          </p:cNvPr>
          <p:cNvSpPr/>
          <p:nvPr/>
        </p:nvSpPr>
        <p:spPr>
          <a:xfrm>
            <a:off x="8982654" y="2193340"/>
            <a:ext cx="51488" cy="1520488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30DA7AA-C092-7546-CD76-073ABA9C254D}"/>
                  </a:ext>
                </a:extLst>
              </p:cNvPr>
              <p:cNvSpPr txBox="1"/>
              <p:nvPr/>
            </p:nvSpPr>
            <p:spPr>
              <a:xfrm>
                <a:off x="8046953" y="2837945"/>
                <a:ext cx="8600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+1 </m:t>
                    </m:r>
                  </m:oMath>
                </a14:m>
                <a:r>
                  <a:rPr lang="ko-KR" altLang="en-US" dirty="0"/>
                  <a:t>개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30DA7AA-C092-7546-CD76-073ABA9C25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46953" y="2837945"/>
                <a:ext cx="860044" cy="276999"/>
              </a:xfrm>
              <a:prstGeom prst="rect">
                <a:avLst/>
              </a:prstGeom>
              <a:blipFill>
                <a:blip r:embed="rId10"/>
                <a:stretch>
                  <a:fillRect l="-9220" t="-28889" r="-16312" b="-5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A352551-C140-BC9B-AAC5-AA6D49C33DFE}"/>
                  </a:ext>
                </a:extLst>
              </p:cNvPr>
              <p:cNvSpPr txBox="1"/>
              <p:nvPr/>
            </p:nvSpPr>
            <p:spPr>
              <a:xfrm>
                <a:off x="6795374" y="3377014"/>
                <a:ext cx="6027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×0.8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A352551-C140-BC9B-AAC5-AA6D49C33D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5374" y="3377014"/>
                <a:ext cx="602729" cy="276999"/>
              </a:xfrm>
              <a:prstGeom prst="rect">
                <a:avLst/>
              </a:prstGeom>
              <a:blipFill>
                <a:blip r:embed="rId11"/>
                <a:stretch>
                  <a:fillRect l="-4040" r="-6061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8DB015B-E9E9-C7C5-53D3-3CB22317DB3D}"/>
                  </a:ext>
                </a:extLst>
              </p:cNvPr>
              <p:cNvSpPr txBox="1"/>
              <p:nvPr/>
            </p:nvSpPr>
            <p:spPr>
              <a:xfrm>
                <a:off x="6795374" y="2168532"/>
                <a:ext cx="60272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b="0" i="1" smtClean="0">
                          <a:latin typeface="Cambria Math" panose="02040503050406030204" pitchFamily="18" charset="0"/>
                        </a:rPr>
                        <m:t>×0.1</m:t>
                      </m:r>
                    </m:oMath>
                  </m:oMathPara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8DB015B-E9E9-C7C5-53D3-3CB22317DB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95374" y="2168532"/>
                <a:ext cx="602729" cy="276999"/>
              </a:xfrm>
              <a:prstGeom prst="rect">
                <a:avLst/>
              </a:prstGeom>
              <a:blipFill>
                <a:blip r:embed="rId12"/>
                <a:stretch>
                  <a:fillRect l="-4040" r="-6061" b="-111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0" name="직선 화살표 연결선 29">
            <a:extLst>
              <a:ext uri="{FF2B5EF4-FFF2-40B4-BE49-F238E27FC236}">
                <a16:creationId xmlns:a16="http://schemas.microsoft.com/office/drawing/2014/main" id="{8669BB31-1FAE-6DBF-187E-E515DD20A107}"/>
              </a:ext>
            </a:extLst>
          </p:cNvPr>
          <p:cNvCxnSpPr>
            <a:cxnSpLocks/>
            <a:endCxn id="12" idx="1"/>
          </p:cNvCxnSpPr>
          <p:nvPr/>
        </p:nvCxnSpPr>
        <p:spPr>
          <a:xfrm>
            <a:off x="7403682" y="2306812"/>
            <a:ext cx="1874293" cy="5887"/>
          </a:xfrm>
          <a:prstGeom prst="straightConnector1">
            <a:avLst/>
          </a:prstGeom>
          <a:ln w="28575">
            <a:prstDash val="dash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7168" name="직선 화살표 연결선 7167">
            <a:extLst>
              <a:ext uri="{FF2B5EF4-FFF2-40B4-BE49-F238E27FC236}">
                <a16:creationId xmlns:a16="http://schemas.microsoft.com/office/drawing/2014/main" id="{5B567A24-33E9-95C7-E6DE-150F9E8D6381}"/>
              </a:ext>
            </a:extLst>
          </p:cNvPr>
          <p:cNvCxnSpPr>
            <a:cxnSpLocks/>
            <a:endCxn id="12" idx="1"/>
          </p:cNvCxnSpPr>
          <p:nvPr/>
        </p:nvCxnSpPr>
        <p:spPr>
          <a:xfrm flipV="1">
            <a:off x="7427658" y="2312699"/>
            <a:ext cx="1850317" cy="1182761"/>
          </a:xfrm>
          <a:prstGeom prst="straightConnector1">
            <a:avLst/>
          </a:prstGeom>
          <a:ln w="28575">
            <a:prstDash val="dash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E8670075-82D9-6E16-90A6-EBA9A16581C5}"/>
              </a:ext>
            </a:extLst>
          </p:cNvPr>
          <p:cNvCxnSpPr>
            <a:cxnSpLocks/>
            <a:stCxn id="12" idx="2"/>
          </p:cNvCxnSpPr>
          <p:nvPr/>
        </p:nvCxnSpPr>
        <p:spPr>
          <a:xfrm flipH="1">
            <a:off x="6423241" y="2456866"/>
            <a:ext cx="3623135" cy="2694254"/>
          </a:xfrm>
          <a:prstGeom prst="straightConnector1">
            <a:avLst/>
          </a:prstGeom>
          <a:ln w="28575">
            <a:prstDash val="dash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1102482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89DF193-A687-97D9-F5FE-ABF45CCBF2F4}"/>
              </a:ext>
            </a:extLst>
          </p:cNvPr>
          <p:cNvCxnSpPr/>
          <p:nvPr/>
        </p:nvCxnSpPr>
        <p:spPr>
          <a:xfrm>
            <a:off x="817880" y="1270000"/>
            <a:ext cx="1055624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제목 1">
            <a:extLst>
              <a:ext uri="{FF2B5EF4-FFF2-40B4-BE49-F238E27FC236}">
                <a16:creationId xmlns:a16="http://schemas.microsoft.com/office/drawing/2014/main" id="{CD9379DB-D313-7C86-FD5C-18AF0D3765E1}"/>
              </a:ext>
            </a:extLst>
          </p:cNvPr>
          <p:cNvSpPr txBox="1">
            <a:spLocks/>
          </p:cNvSpPr>
          <p:nvPr/>
        </p:nvSpPr>
        <p:spPr>
          <a:xfrm>
            <a:off x="817880" y="395973"/>
            <a:ext cx="9438640" cy="8740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Method</a:t>
            </a:r>
            <a:endParaRPr lang="ko-KR" altLang="en-US" sz="3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309D627-5A70-0E25-CD06-2A280A39FC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2589" y="241507"/>
            <a:ext cx="5038725" cy="952500"/>
          </a:xfrm>
          <a:prstGeom prst="rect">
            <a:avLst/>
          </a:prstGeom>
        </p:spPr>
      </p:pic>
      <p:sp>
        <p:nvSpPr>
          <p:cNvPr id="7180" name="직사각형 7179">
            <a:extLst>
              <a:ext uri="{FF2B5EF4-FFF2-40B4-BE49-F238E27FC236}">
                <a16:creationId xmlns:a16="http://schemas.microsoft.com/office/drawing/2014/main" id="{743D4885-3751-382B-8A3F-0A183363FED5}"/>
              </a:ext>
            </a:extLst>
          </p:cNvPr>
          <p:cNvSpPr/>
          <p:nvPr/>
        </p:nvSpPr>
        <p:spPr>
          <a:xfrm>
            <a:off x="2081261" y="2572984"/>
            <a:ext cx="3396020" cy="29378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85" name="직사각형 7184">
            <a:extLst>
              <a:ext uri="{FF2B5EF4-FFF2-40B4-BE49-F238E27FC236}">
                <a16:creationId xmlns:a16="http://schemas.microsoft.com/office/drawing/2014/main" id="{77A27266-8AE7-BD54-195F-4E538AAAF5B3}"/>
              </a:ext>
            </a:extLst>
          </p:cNvPr>
          <p:cNvSpPr/>
          <p:nvPr/>
        </p:nvSpPr>
        <p:spPr>
          <a:xfrm>
            <a:off x="2081261" y="2021194"/>
            <a:ext cx="3396020" cy="29378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86" name="TextBox 7185">
            <a:extLst>
              <a:ext uri="{FF2B5EF4-FFF2-40B4-BE49-F238E27FC236}">
                <a16:creationId xmlns:a16="http://schemas.microsoft.com/office/drawing/2014/main" id="{093C1E31-90EC-7796-4317-C365DBD2DD5B}"/>
              </a:ext>
            </a:extLst>
          </p:cNvPr>
          <p:cNvSpPr txBox="1"/>
          <p:nvPr/>
        </p:nvSpPr>
        <p:spPr>
          <a:xfrm>
            <a:off x="3547535" y="2719875"/>
            <a:ext cx="553998" cy="1704800"/>
          </a:xfrm>
          <a:prstGeom prst="rect">
            <a:avLst/>
          </a:prstGeom>
          <a:noFill/>
        </p:spPr>
        <p:txBody>
          <a:bodyPr vert="eaVert" wrap="square" rtlCol="0" anchor="ctr">
            <a:spAutoFit/>
          </a:bodyPr>
          <a:lstStyle/>
          <a:p>
            <a:pPr lvl="1" algn="ctr"/>
            <a:r>
              <a:rPr lang="en-US" altLang="ko-KR" sz="24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  .  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87" name="TextBox 7186">
                <a:extLst>
                  <a:ext uri="{FF2B5EF4-FFF2-40B4-BE49-F238E27FC236}">
                    <a16:creationId xmlns:a16="http://schemas.microsoft.com/office/drawing/2014/main" id="{C8429A00-89AF-31AE-53D2-954C375CD860}"/>
                  </a:ext>
                </a:extLst>
              </p:cNvPr>
              <p:cNvSpPr txBox="1"/>
              <p:nvPr/>
            </p:nvSpPr>
            <p:spPr>
              <a:xfrm>
                <a:off x="1857555" y="5294956"/>
                <a:ext cx="4526280" cy="6693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𝐴𝑡𝑡𝑒𝑛𝑡𝑖𝑜𝑛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+1)×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ko-KR" altLang="en-US" sz="24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</mc:Choice>
        <mc:Fallback xmlns="">
          <p:sp>
            <p:nvSpPr>
              <p:cNvPr id="7187" name="TextBox 7186">
                <a:extLst>
                  <a:ext uri="{FF2B5EF4-FFF2-40B4-BE49-F238E27FC236}">
                    <a16:creationId xmlns:a16="http://schemas.microsoft.com/office/drawing/2014/main" id="{C8429A00-89AF-31AE-53D2-954C375CD8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7555" y="5294956"/>
                <a:ext cx="4526280" cy="6693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왼쪽 중괄호 12">
            <a:extLst>
              <a:ext uri="{FF2B5EF4-FFF2-40B4-BE49-F238E27FC236}">
                <a16:creationId xmlns:a16="http://schemas.microsoft.com/office/drawing/2014/main" id="{7477DB1D-8868-30DC-8F71-58ABEC8CA5E4}"/>
              </a:ext>
            </a:extLst>
          </p:cNvPr>
          <p:cNvSpPr/>
          <p:nvPr/>
        </p:nvSpPr>
        <p:spPr>
          <a:xfrm>
            <a:off x="1747645" y="2021194"/>
            <a:ext cx="173270" cy="3191919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8D18E9C-F5C5-B93C-FFA6-F3C2647A5855}"/>
                  </a:ext>
                </a:extLst>
              </p:cNvPr>
              <p:cNvSpPr txBox="1"/>
              <p:nvPr/>
            </p:nvSpPr>
            <p:spPr>
              <a:xfrm>
                <a:off x="476873" y="3462296"/>
                <a:ext cx="114460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+1 </m:t>
                    </m:r>
                  </m:oMath>
                </a14:m>
                <a:r>
                  <a:rPr lang="ko-KR" altLang="en-US" sz="2400" dirty="0"/>
                  <a:t>개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8D18E9C-F5C5-B93C-FFA6-F3C2647A58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873" y="3462296"/>
                <a:ext cx="1144609" cy="369332"/>
              </a:xfrm>
              <a:prstGeom prst="rect">
                <a:avLst/>
              </a:prstGeom>
              <a:blipFill>
                <a:blip r:embed="rId4"/>
                <a:stretch>
                  <a:fillRect l="-9043" t="-26230" r="-15426" b="-475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그림 10">
            <a:extLst>
              <a:ext uri="{FF2B5EF4-FFF2-40B4-BE49-F238E27FC236}">
                <a16:creationId xmlns:a16="http://schemas.microsoft.com/office/drawing/2014/main" id="{C2CB13AD-16C7-17E1-FEE9-BFB28E408B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26058" y="2021194"/>
            <a:ext cx="5006361" cy="186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3002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89DF193-A687-97D9-F5FE-ABF45CCBF2F4}"/>
              </a:ext>
            </a:extLst>
          </p:cNvPr>
          <p:cNvCxnSpPr/>
          <p:nvPr/>
        </p:nvCxnSpPr>
        <p:spPr>
          <a:xfrm>
            <a:off x="817880" y="1270000"/>
            <a:ext cx="1055624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제목 1">
            <a:extLst>
              <a:ext uri="{FF2B5EF4-FFF2-40B4-BE49-F238E27FC236}">
                <a16:creationId xmlns:a16="http://schemas.microsoft.com/office/drawing/2014/main" id="{CD9379DB-D313-7C86-FD5C-18AF0D3765E1}"/>
              </a:ext>
            </a:extLst>
          </p:cNvPr>
          <p:cNvSpPr txBox="1">
            <a:spLocks/>
          </p:cNvSpPr>
          <p:nvPr/>
        </p:nvSpPr>
        <p:spPr>
          <a:xfrm>
            <a:off x="817880" y="395973"/>
            <a:ext cx="9438640" cy="8740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Method</a:t>
            </a:r>
            <a:endParaRPr lang="ko-KR" altLang="en-US" sz="3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A2E434C-FED9-ABB6-705B-FC2251833B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4040" y="1513839"/>
            <a:ext cx="9158673" cy="4998720"/>
          </a:xfrm>
          <a:prstGeom prst="rect">
            <a:avLst/>
          </a:prstGeom>
        </p:spPr>
      </p:pic>
      <p:sp>
        <p:nvSpPr>
          <p:cNvPr id="2" name="액자 1">
            <a:extLst>
              <a:ext uri="{FF2B5EF4-FFF2-40B4-BE49-F238E27FC236}">
                <a16:creationId xmlns:a16="http://schemas.microsoft.com/office/drawing/2014/main" id="{C5C4BD8D-B702-6FC0-4CC4-47E4358AD8CC}"/>
              </a:ext>
            </a:extLst>
          </p:cNvPr>
          <p:cNvSpPr/>
          <p:nvPr/>
        </p:nvSpPr>
        <p:spPr>
          <a:xfrm>
            <a:off x="3316956" y="3180600"/>
            <a:ext cx="4841524" cy="1157721"/>
          </a:xfrm>
          <a:prstGeom prst="frame">
            <a:avLst>
              <a:gd name="adj1" fmla="val 12069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E448103-AB44-0E61-AD3C-22E416D3F4AB}"/>
              </a:ext>
            </a:extLst>
          </p:cNvPr>
          <p:cNvSpPr txBox="1"/>
          <p:nvPr/>
        </p:nvSpPr>
        <p:spPr>
          <a:xfrm>
            <a:off x="2869349" y="3559405"/>
            <a:ext cx="6299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⑤</a:t>
            </a:r>
          </a:p>
        </p:txBody>
      </p:sp>
      <p:sp>
        <p:nvSpPr>
          <p:cNvPr id="6" name="액자 5">
            <a:extLst>
              <a:ext uri="{FF2B5EF4-FFF2-40B4-BE49-F238E27FC236}">
                <a16:creationId xmlns:a16="http://schemas.microsoft.com/office/drawing/2014/main" id="{CC4D8385-8A73-1CF0-AF17-422CB45D8042}"/>
              </a:ext>
            </a:extLst>
          </p:cNvPr>
          <p:cNvSpPr/>
          <p:nvPr/>
        </p:nvSpPr>
        <p:spPr>
          <a:xfrm>
            <a:off x="8636000" y="3820160"/>
            <a:ext cx="2468880" cy="1270000"/>
          </a:xfrm>
          <a:prstGeom prst="frame">
            <a:avLst>
              <a:gd name="adj1" fmla="val 8368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7770469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89DF193-A687-97D9-F5FE-ABF45CCBF2F4}"/>
              </a:ext>
            </a:extLst>
          </p:cNvPr>
          <p:cNvCxnSpPr/>
          <p:nvPr/>
        </p:nvCxnSpPr>
        <p:spPr>
          <a:xfrm>
            <a:off x="817880" y="1270000"/>
            <a:ext cx="1055624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제목 1">
            <a:extLst>
              <a:ext uri="{FF2B5EF4-FFF2-40B4-BE49-F238E27FC236}">
                <a16:creationId xmlns:a16="http://schemas.microsoft.com/office/drawing/2014/main" id="{CD9379DB-D313-7C86-FD5C-18AF0D3765E1}"/>
              </a:ext>
            </a:extLst>
          </p:cNvPr>
          <p:cNvSpPr txBox="1">
            <a:spLocks/>
          </p:cNvSpPr>
          <p:nvPr/>
        </p:nvSpPr>
        <p:spPr>
          <a:xfrm>
            <a:off x="817880" y="395973"/>
            <a:ext cx="9438640" cy="8740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Method</a:t>
            </a:r>
            <a:endParaRPr lang="ko-KR" altLang="en-US" sz="3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180" name="직사각형 7179">
            <a:extLst>
              <a:ext uri="{FF2B5EF4-FFF2-40B4-BE49-F238E27FC236}">
                <a16:creationId xmlns:a16="http://schemas.microsoft.com/office/drawing/2014/main" id="{743D4885-3751-382B-8A3F-0A183363FED5}"/>
              </a:ext>
            </a:extLst>
          </p:cNvPr>
          <p:cNvSpPr/>
          <p:nvPr/>
        </p:nvSpPr>
        <p:spPr>
          <a:xfrm>
            <a:off x="2081261" y="2572984"/>
            <a:ext cx="3396020" cy="29378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85" name="직사각형 7184">
            <a:extLst>
              <a:ext uri="{FF2B5EF4-FFF2-40B4-BE49-F238E27FC236}">
                <a16:creationId xmlns:a16="http://schemas.microsoft.com/office/drawing/2014/main" id="{77A27266-8AE7-BD54-195F-4E538AAAF5B3}"/>
              </a:ext>
            </a:extLst>
          </p:cNvPr>
          <p:cNvSpPr/>
          <p:nvPr/>
        </p:nvSpPr>
        <p:spPr>
          <a:xfrm>
            <a:off x="2081261" y="2021194"/>
            <a:ext cx="3396020" cy="29378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86" name="TextBox 7185">
            <a:extLst>
              <a:ext uri="{FF2B5EF4-FFF2-40B4-BE49-F238E27FC236}">
                <a16:creationId xmlns:a16="http://schemas.microsoft.com/office/drawing/2014/main" id="{093C1E31-90EC-7796-4317-C365DBD2DD5B}"/>
              </a:ext>
            </a:extLst>
          </p:cNvPr>
          <p:cNvSpPr txBox="1"/>
          <p:nvPr/>
        </p:nvSpPr>
        <p:spPr>
          <a:xfrm>
            <a:off x="3547535" y="2719875"/>
            <a:ext cx="553998" cy="1704800"/>
          </a:xfrm>
          <a:prstGeom prst="rect">
            <a:avLst/>
          </a:prstGeom>
          <a:noFill/>
        </p:spPr>
        <p:txBody>
          <a:bodyPr vert="eaVert" wrap="square" rtlCol="0" anchor="ctr">
            <a:spAutoFit/>
          </a:bodyPr>
          <a:lstStyle/>
          <a:p>
            <a:pPr lvl="1" algn="ctr"/>
            <a:r>
              <a:rPr lang="en-US" altLang="ko-KR" sz="24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  .  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87" name="TextBox 7186">
                <a:extLst>
                  <a:ext uri="{FF2B5EF4-FFF2-40B4-BE49-F238E27FC236}">
                    <a16:creationId xmlns:a16="http://schemas.microsoft.com/office/drawing/2014/main" id="{C8429A00-89AF-31AE-53D2-954C375CD860}"/>
                  </a:ext>
                </a:extLst>
              </p:cNvPr>
              <p:cNvSpPr txBox="1"/>
              <p:nvPr/>
            </p:nvSpPr>
            <p:spPr>
              <a:xfrm>
                <a:off x="1857555" y="5294956"/>
                <a:ext cx="4526280" cy="6693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𝐴𝑡𝑡𝑒𝑛𝑡𝑖𝑜𝑛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+1)×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ko-KR" altLang="en-US" sz="24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</mc:Choice>
        <mc:Fallback xmlns="">
          <p:sp>
            <p:nvSpPr>
              <p:cNvPr id="7187" name="TextBox 7186">
                <a:extLst>
                  <a:ext uri="{FF2B5EF4-FFF2-40B4-BE49-F238E27FC236}">
                    <a16:creationId xmlns:a16="http://schemas.microsoft.com/office/drawing/2014/main" id="{C8429A00-89AF-31AE-53D2-954C375CD8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7555" y="5294956"/>
                <a:ext cx="4526280" cy="66935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TextBox 1">
            <a:extLst>
              <a:ext uri="{FF2B5EF4-FFF2-40B4-BE49-F238E27FC236}">
                <a16:creationId xmlns:a16="http://schemas.microsoft.com/office/drawing/2014/main" id="{1479512A-4201-6464-A899-0EB6DC2F16FB}"/>
              </a:ext>
            </a:extLst>
          </p:cNvPr>
          <p:cNvSpPr txBox="1"/>
          <p:nvPr/>
        </p:nvSpPr>
        <p:spPr>
          <a:xfrm>
            <a:off x="9432740" y="2426593"/>
            <a:ext cx="553998" cy="2810069"/>
          </a:xfrm>
          <a:prstGeom prst="rect">
            <a:avLst/>
          </a:prstGeom>
          <a:noFill/>
        </p:spPr>
        <p:txBody>
          <a:bodyPr vert="eaVert" wrap="square" rtlCol="0" anchor="ctr">
            <a:spAutoFit/>
          </a:bodyPr>
          <a:lstStyle/>
          <a:p>
            <a:pPr lvl="1" algn="ctr"/>
            <a:r>
              <a:rPr lang="en-US" altLang="ko-KR" sz="24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   .   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8BDEE57-06B5-0AB6-541B-1C7E4953783E}"/>
                  </a:ext>
                </a:extLst>
              </p:cNvPr>
              <p:cNvSpPr txBox="1"/>
              <p:nvPr/>
            </p:nvSpPr>
            <p:spPr>
              <a:xfrm>
                <a:off x="8950176" y="5425249"/>
                <a:ext cx="2079351" cy="42171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e>
                        <m:sub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sub>
                      </m:sSub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 ∈</m:t>
                      </m:r>
                      <m:sSup>
                        <m:sSupPr>
                          <m:ctrlP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+1)×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ko-KR" altLang="en-US" sz="2400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A8BDEE57-06B5-0AB6-541B-1C7E495378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0176" y="5425249"/>
                <a:ext cx="2079351" cy="421719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왼쪽 중괄호 3">
            <a:extLst>
              <a:ext uri="{FF2B5EF4-FFF2-40B4-BE49-F238E27FC236}">
                <a16:creationId xmlns:a16="http://schemas.microsoft.com/office/drawing/2014/main" id="{C2BF9EDE-DDF9-19B6-D543-D86844C152A3}"/>
              </a:ext>
            </a:extLst>
          </p:cNvPr>
          <p:cNvSpPr/>
          <p:nvPr/>
        </p:nvSpPr>
        <p:spPr>
          <a:xfrm>
            <a:off x="7654607" y="2021193"/>
            <a:ext cx="173270" cy="3191919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26905BC-6D8A-D5E7-60DA-FFBA6F00BA67}"/>
                  </a:ext>
                </a:extLst>
              </p:cNvPr>
              <p:cNvSpPr txBox="1"/>
              <p:nvPr/>
            </p:nvSpPr>
            <p:spPr>
              <a:xfrm>
                <a:off x="6383835" y="3462295"/>
                <a:ext cx="114460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+1 </m:t>
                    </m:r>
                  </m:oMath>
                </a14:m>
                <a:r>
                  <a:rPr lang="ko-KR" altLang="en-US" sz="2400" dirty="0"/>
                  <a:t>개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726905BC-6D8A-D5E7-60DA-FFBA6F00BA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83835" y="3462295"/>
                <a:ext cx="1144609" cy="369332"/>
              </a:xfrm>
              <a:prstGeom prst="rect">
                <a:avLst/>
              </a:prstGeom>
              <a:blipFill>
                <a:blip r:embed="rId4"/>
                <a:stretch>
                  <a:fillRect l="-9043" t="-26230" r="-15426" b="-475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직사각형 5">
            <a:extLst>
              <a:ext uri="{FF2B5EF4-FFF2-40B4-BE49-F238E27FC236}">
                <a16:creationId xmlns:a16="http://schemas.microsoft.com/office/drawing/2014/main" id="{98D951B8-2FD2-48EC-B397-9101EA694C1F}"/>
              </a:ext>
            </a:extLst>
          </p:cNvPr>
          <p:cNvSpPr/>
          <p:nvPr/>
        </p:nvSpPr>
        <p:spPr>
          <a:xfrm>
            <a:off x="7966927" y="2026942"/>
            <a:ext cx="3403600" cy="29378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EF9FB64-BF94-B6F9-126F-5BA1CC105107}"/>
              </a:ext>
            </a:extLst>
          </p:cNvPr>
          <p:cNvSpPr/>
          <p:nvPr/>
        </p:nvSpPr>
        <p:spPr>
          <a:xfrm>
            <a:off x="7962969" y="2572982"/>
            <a:ext cx="3403600" cy="293783"/>
          </a:xfrm>
          <a:prstGeom prst="rect">
            <a:avLst/>
          </a:prstGeom>
          <a:solidFill>
            <a:schemeClr val="bg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왼쪽 중괄호 12">
            <a:extLst>
              <a:ext uri="{FF2B5EF4-FFF2-40B4-BE49-F238E27FC236}">
                <a16:creationId xmlns:a16="http://schemas.microsoft.com/office/drawing/2014/main" id="{7477DB1D-8868-30DC-8F71-58ABEC8CA5E4}"/>
              </a:ext>
            </a:extLst>
          </p:cNvPr>
          <p:cNvSpPr/>
          <p:nvPr/>
        </p:nvSpPr>
        <p:spPr>
          <a:xfrm>
            <a:off x="1747645" y="2021194"/>
            <a:ext cx="173270" cy="3191919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8D18E9C-F5C5-B93C-FFA6-F3C2647A5855}"/>
                  </a:ext>
                </a:extLst>
              </p:cNvPr>
              <p:cNvSpPr txBox="1"/>
              <p:nvPr/>
            </p:nvSpPr>
            <p:spPr>
              <a:xfrm>
                <a:off x="476873" y="3462296"/>
                <a:ext cx="114460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+1 </m:t>
                    </m:r>
                  </m:oMath>
                </a14:m>
                <a:r>
                  <a:rPr lang="ko-KR" altLang="en-US" sz="2400" dirty="0"/>
                  <a:t>개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8D18E9C-F5C5-B93C-FFA6-F3C2647A58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873" y="3462296"/>
                <a:ext cx="1144609" cy="369332"/>
              </a:xfrm>
              <a:prstGeom prst="rect">
                <a:avLst/>
              </a:prstGeom>
              <a:blipFill>
                <a:blip r:embed="rId5"/>
                <a:stretch>
                  <a:fillRect l="-9043" t="-26230" r="-15426" b="-475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5" name="Picture 2" descr="벡터 더하기 아이콘, 더하기 아이콘, 게다가 아이콘, 더하다 PNG, 일러스트 및 벡터 에 대한 무료 다운로드 - Pngtree">
            <a:extLst>
              <a:ext uri="{FF2B5EF4-FFF2-40B4-BE49-F238E27FC236}">
                <a16:creationId xmlns:a16="http://schemas.microsoft.com/office/drawing/2014/main" id="{80B25699-5D59-1C6B-C796-17BBACBE7A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16471" y="3314488"/>
            <a:ext cx="845117" cy="8451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D8E3521B-0993-9037-4CA8-005390FC865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94652" y="5947519"/>
            <a:ext cx="2234875" cy="785567"/>
          </a:xfrm>
          <a:prstGeom prst="rect">
            <a:avLst/>
          </a:prstGeom>
        </p:spPr>
      </p:pic>
      <p:pic>
        <p:nvPicPr>
          <p:cNvPr id="18" name="그림 17">
            <a:extLst>
              <a:ext uri="{FF2B5EF4-FFF2-40B4-BE49-F238E27FC236}">
                <a16:creationId xmlns:a16="http://schemas.microsoft.com/office/drawing/2014/main" id="{D4F0C7D7-8C72-31DB-0BBC-C7D7E1243DE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83109" y="5876921"/>
            <a:ext cx="2482850" cy="8408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61888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ransformer 모델 (Attention is all you need) - gaussian37">
            <a:extLst>
              <a:ext uri="{FF2B5EF4-FFF2-40B4-BE49-F238E27FC236}">
                <a16:creationId xmlns:a16="http://schemas.microsoft.com/office/drawing/2014/main" id="{E4523892-A397-5E21-E4EE-3B20A77C4D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14865" y="3674118"/>
            <a:ext cx="1898015" cy="29504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89DF193-A687-97D9-F5FE-ABF45CCBF2F4}"/>
              </a:ext>
            </a:extLst>
          </p:cNvPr>
          <p:cNvCxnSpPr/>
          <p:nvPr/>
        </p:nvCxnSpPr>
        <p:spPr>
          <a:xfrm>
            <a:off x="817880" y="1270000"/>
            <a:ext cx="1055624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제목 1">
            <a:extLst>
              <a:ext uri="{FF2B5EF4-FFF2-40B4-BE49-F238E27FC236}">
                <a16:creationId xmlns:a16="http://schemas.microsoft.com/office/drawing/2014/main" id="{CD9379DB-D313-7C86-FD5C-18AF0D3765E1}"/>
              </a:ext>
            </a:extLst>
          </p:cNvPr>
          <p:cNvSpPr txBox="1">
            <a:spLocks/>
          </p:cNvSpPr>
          <p:nvPr/>
        </p:nvSpPr>
        <p:spPr>
          <a:xfrm>
            <a:off x="817880" y="395973"/>
            <a:ext cx="9438640" cy="8740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Introduction</a:t>
            </a:r>
            <a:endParaRPr lang="ko-KR" altLang="en-US" sz="3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1D1761-A1D7-08C4-C75C-DD5EF07C24F2}"/>
              </a:ext>
            </a:extLst>
          </p:cNvPr>
          <p:cNvSpPr txBox="1"/>
          <p:nvPr/>
        </p:nvSpPr>
        <p:spPr>
          <a:xfrm>
            <a:off x="817880" y="1564640"/>
            <a:ext cx="10556240" cy="5005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Appearance of Transformer 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The performance of transformer’s self-attention-based model has improved in NLP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Likewise, a self-attention-based structure was applied to Computer Vision</a:t>
            </a: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However, it was not more efficient than CNNs</a:t>
            </a: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Because of inductive bias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2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ko-KR" altLang="en-US" sz="2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60052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89DF193-A687-97D9-F5FE-ABF45CCBF2F4}"/>
              </a:ext>
            </a:extLst>
          </p:cNvPr>
          <p:cNvCxnSpPr/>
          <p:nvPr/>
        </p:nvCxnSpPr>
        <p:spPr>
          <a:xfrm>
            <a:off x="817880" y="1270000"/>
            <a:ext cx="1055624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제목 1">
            <a:extLst>
              <a:ext uri="{FF2B5EF4-FFF2-40B4-BE49-F238E27FC236}">
                <a16:creationId xmlns:a16="http://schemas.microsoft.com/office/drawing/2014/main" id="{CD9379DB-D313-7C86-FD5C-18AF0D3765E1}"/>
              </a:ext>
            </a:extLst>
          </p:cNvPr>
          <p:cNvSpPr txBox="1">
            <a:spLocks/>
          </p:cNvSpPr>
          <p:nvPr/>
        </p:nvSpPr>
        <p:spPr>
          <a:xfrm>
            <a:off x="817880" y="395973"/>
            <a:ext cx="9438640" cy="8740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Method</a:t>
            </a:r>
            <a:endParaRPr lang="ko-KR" altLang="en-US" sz="3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180" name="직사각형 7179">
            <a:extLst>
              <a:ext uri="{FF2B5EF4-FFF2-40B4-BE49-F238E27FC236}">
                <a16:creationId xmlns:a16="http://schemas.microsoft.com/office/drawing/2014/main" id="{743D4885-3751-382B-8A3F-0A183363FED5}"/>
              </a:ext>
            </a:extLst>
          </p:cNvPr>
          <p:cNvSpPr/>
          <p:nvPr/>
        </p:nvSpPr>
        <p:spPr>
          <a:xfrm>
            <a:off x="2081261" y="2572984"/>
            <a:ext cx="3396020" cy="29378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85" name="직사각형 7184">
            <a:extLst>
              <a:ext uri="{FF2B5EF4-FFF2-40B4-BE49-F238E27FC236}">
                <a16:creationId xmlns:a16="http://schemas.microsoft.com/office/drawing/2014/main" id="{77A27266-8AE7-BD54-195F-4E538AAAF5B3}"/>
              </a:ext>
            </a:extLst>
          </p:cNvPr>
          <p:cNvSpPr/>
          <p:nvPr/>
        </p:nvSpPr>
        <p:spPr>
          <a:xfrm>
            <a:off x="2081261" y="2021194"/>
            <a:ext cx="3396020" cy="29378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86" name="TextBox 7185">
            <a:extLst>
              <a:ext uri="{FF2B5EF4-FFF2-40B4-BE49-F238E27FC236}">
                <a16:creationId xmlns:a16="http://schemas.microsoft.com/office/drawing/2014/main" id="{093C1E31-90EC-7796-4317-C365DBD2DD5B}"/>
              </a:ext>
            </a:extLst>
          </p:cNvPr>
          <p:cNvSpPr txBox="1"/>
          <p:nvPr/>
        </p:nvSpPr>
        <p:spPr>
          <a:xfrm>
            <a:off x="3547535" y="2719875"/>
            <a:ext cx="553998" cy="1704800"/>
          </a:xfrm>
          <a:prstGeom prst="rect">
            <a:avLst/>
          </a:prstGeom>
          <a:noFill/>
        </p:spPr>
        <p:txBody>
          <a:bodyPr vert="eaVert" wrap="square" rtlCol="0" anchor="ctr">
            <a:spAutoFit/>
          </a:bodyPr>
          <a:lstStyle/>
          <a:p>
            <a:pPr lvl="1" algn="ctr"/>
            <a:r>
              <a:rPr lang="en-US" altLang="ko-KR" sz="24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  .  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87" name="TextBox 7186">
                <a:extLst>
                  <a:ext uri="{FF2B5EF4-FFF2-40B4-BE49-F238E27FC236}">
                    <a16:creationId xmlns:a16="http://schemas.microsoft.com/office/drawing/2014/main" id="{C8429A00-89AF-31AE-53D2-954C375CD860}"/>
                  </a:ext>
                </a:extLst>
              </p:cNvPr>
              <p:cNvSpPr txBox="1"/>
              <p:nvPr/>
            </p:nvSpPr>
            <p:spPr>
              <a:xfrm>
                <a:off x="1857555" y="5294956"/>
                <a:ext cx="4526280" cy="6693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𝐴𝑡𝑡𝑒𝑛𝑡𝑖𝑜𝑛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+1)×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ko-KR" altLang="en-US" sz="24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</mc:Choice>
        <mc:Fallback xmlns="">
          <p:sp>
            <p:nvSpPr>
              <p:cNvPr id="7187" name="TextBox 7186">
                <a:extLst>
                  <a:ext uri="{FF2B5EF4-FFF2-40B4-BE49-F238E27FC236}">
                    <a16:creationId xmlns:a16="http://schemas.microsoft.com/office/drawing/2014/main" id="{C8429A00-89AF-31AE-53D2-954C375CD8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7555" y="5294956"/>
                <a:ext cx="4526280" cy="66935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왼쪽 중괄호 12">
            <a:extLst>
              <a:ext uri="{FF2B5EF4-FFF2-40B4-BE49-F238E27FC236}">
                <a16:creationId xmlns:a16="http://schemas.microsoft.com/office/drawing/2014/main" id="{7477DB1D-8868-30DC-8F71-58ABEC8CA5E4}"/>
              </a:ext>
            </a:extLst>
          </p:cNvPr>
          <p:cNvSpPr/>
          <p:nvPr/>
        </p:nvSpPr>
        <p:spPr>
          <a:xfrm>
            <a:off x="1747645" y="2021194"/>
            <a:ext cx="173270" cy="3191919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8D18E9C-F5C5-B93C-FFA6-F3C2647A5855}"/>
                  </a:ext>
                </a:extLst>
              </p:cNvPr>
              <p:cNvSpPr txBox="1"/>
              <p:nvPr/>
            </p:nvSpPr>
            <p:spPr>
              <a:xfrm>
                <a:off x="476873" y="3462296"/>
                <a:ext cx="114460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+1 </m:t>
                    </m:r>
                  </m:oMath>
                </a14:m>
                <a:r>
                  <a:rPr lang="ko-KR" altLang="en-US" sz="2400" dirty="0"/>
                  <a:t>개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8D18E9C-F5C5-B93C-FFA6-F3C2647A58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873" y="3462296"/>
                <a:ext cx="1144609" cy="369332"/>
              </a:xfrm>
              <a:prstGeom prst="rect">
                <a:avLst/>
              </a:prstGeom>
              <a:blipFill>
                <a:blip r:embed="rId3"/>
                <a:stretch>
                  <a:fillRect l="-9043" t="-26230" r="-15426" b="-475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그림 10">
            <a:extLst>
              <a:ext uri="{FF2B5EF4-FFF2-40B4-BE49-F238E27FC236}">
                <a16:creationId xmlns:a16="http://schemas.microsoft.com/office/drawing/2014/main" id="{47CF27C4-A896-CB3D-AACF-ABA2631D17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90219" y="2705099"/>
            <a:ext cx="3796501" cy="760763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38122997-91AA-68BA-57CA-4B98DA998BD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790219" y="1743679"/>
            <a:ext cx="4771523" cy="762868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5F727254-1150-8CBD-86AF-6B7EDFC2AE2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90218" y="3568770"/>
            <a:ext cx="5006361" cy="1861520"/>
          </a:xfrm>
          <a:prstGeom prst="rect">
            <a:avLst/>
          </a:prstGeom>
        </p:spPr>
      </p:pic>
      <p:pic>
        <p:nvPicPr>
          <p:cNvPr id="17" name="Picture 2" descr="Red tick or checkmark icon. Check mark icon in flat style on isolated  background. Cartoon tick checkmark icon. vector (1165936967) - 게티이미지뱅크">
            <a:extLst>
              <a:ext uri="{FF2B5EF4-FFF2-40B4-BE49-F238E27FC236}">
                <a16:creationId xmlns:a16="http://schemas.microsoft.com/office/drawing/2014/main" id="{8E5AE860-62EA-AFB5-91D7-198C0E25A6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8139" y="1710506"/>
            <a:ext cx="672079" cy="672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Picture 2" descr="Red tick or checkmark icon. Check mark icon in flat style on isolated  background. Cartoon tick checkmark icon. vector (1165936967) - 게티이미지뱅크">
            <a:extLst>
              <a:ext uri="{FF2B5EF4-FFF2-40B4-BE49-F238E27FC236}">
                <a16:creationId xmlns:a16="http://schemas.microsoft.com/office/drawing/2014/main" id="{DF2C9664-B9E1-0290-2A13-F2B5DE2ECA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8139" y="2736100"/>
            <a:ext cx="672079" cy="672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9" name="Picture 2" descr="Red tick or checkmark icon. Check mark icon in flat style on isolated  background. Cartoon tick checkmark icon. vector (1165936967) - 게티이미지뱅크">
            <a:extLst>
              <a:ext uri="{FF2B5EF4-FFF2-40B4-BE49-F238E27FC236}">
                <a16:creationId xmlns:a16="http://schemas.microsoft.com/office/drawing/2014/main" id="{1111DA40-2BE4-28B5-5DC0-6F9A5002A3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8139" y="3606381"/>
            <a:ext cx="672079" cy="6720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0896475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89DF193-A687-97D9-F5FE-ABF45CCBF2F4}"/>
              </a:ext>
            </a:extLst>
          </p:cNvPr>
          <p:cNvCxnSpPr/>
          <p:nvPr/>
        </p:nvCxnSpPr>
        <p:spPr>
          <a:xfrm>
            <a:off x="817880" y="1270000"/>
            <a:ext cx="1055624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제목 1">
            <a:extLst>
              <a:ext uri="{FF2B5EF4-FFF2-40B4-BE49-F238E27FC236}">
                <a16:creationId xmlns:a16="http://schemas.microsoft.com/office/drawing/2014/main" id="{CD9379DB-D313-7C86-FD5C-18AF0D3765E1}"/>
              </a:ext>
            </a:extLst>
          </p:cNvPr>
          <p:cNvSpPr txBox="1">
            <a:spLocks/>
          </p:cNvSpPr>
          <p:nvPr/>
        </p:nvSpPr>
        <p:spPr>
          <a:xfrm>
            <a:off x="817880" y="395973"/>
            <a:ext cx="9438640" cy="8740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Method</a:t>
            </a:r>
            <a:endParaRPr lang="ko-KR" altLang="en-US" sz="3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A2E434C-FED9-ABB6-705B-FC2251833B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4040" y="1513839"/>
            <a:ext cx="9158673" cy="4998720"/>
          </a:xfrm>
          <a:prstGeom prst="rect">
            <a:avLst/>
          </a:prstGeom>
        </p:spPr>
      </p:pic>
      <p:sp>
        <p:nvSpPr>
          <p:cNvPr id="3" name="액자 2">
            <a:extLst>
              <a:ext uri="{FF2B5EF4-FFF2-40B4-BE49-F238E27FC236}">
                <a16:creationId xmlns:a16="http://schemas.microsoft.com/office/drawing/2014/main" id="{62926D15-41ED-3557-D507-CCC547A8611D}"/>
              </a:ext>
            </a:extLst>
          </p:cNvPr>
          <p:cNvSpPr/>
          <p:nvPr/>
        </p:nvSpPr>
        <p:spPr>
          <a:xfrm>
            <a:off x="2245360" y="2144027"/>
            <a:ext cx="2255520" cy="1361173"/>
          </a:xfrm>
          <a:prstGeom prst="frame">
            <a:avLst>
              <a:gd name="adj1" fmla="val 6500"/>
            </a:avLst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FF6EDE2-BFD2-667C-DC32-423D4698A99E}"/>
              </a:ext>
            </a:extLst>
          </p:cNvPr>
          <p:cNvSpPr txBox="1"/>
          <p:nvPr/>
        </p:nvSpPr>
        <p:spPr>
          <a:xfrm>
            <a:off x="4500880" y="2144027"/>
            <a:ext cx="62992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dirty="0">
                <a:solidFill>
                  <a:srgbClr val="FF0000"/>
                </a:solidFill>
                <a:latin typeface="HY헤드라인M" panose="02030600000101010101" pitchFamily="18" charset="-127"/>
                <a:ea typeface="HY헤드라인M" panose="02030600000101010101" pitchFamily="18" charset="-127"/>
              </a:rPr>
              <a:t>⑥</a:t>
            </a:r>
          </a:p>
        </p:txBody>
      </p:sp>
    </p:spTree>
    <p:extLst>
      <p:ext uri="{BB962C8B-B14F-4D97-AF65-F5344CB8AC3E}">
        <p14:creationId xmlns:p14="http://schemas.microsoft.com/office/powerpoint/2010/main" val="406050469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89DF193-A687-97D9-F5FE-ABF45CCBF2F4}"/>
              </a:ext>
            </a:extLst>
          </p:cNvPr>
          <p:cNvCxnSpPr/>
          <p:nvPr/>
        </p:nvCxnSpPr>
        <p:spPr>
          <a:xfrm>
            <a:off x="817880" y="1270000"/>
            <a:ext cx="1055624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제목 1">
            <a:extLst>
              <a:ext uri="{FF2B5EF4-FFF2-40B4-BE49-F238E27FC236}">
                <a16:creationId xmlns:a16="http://schemas.microsoft.com/office/drawing/2014/main" id="{CD9379DB-D313-7C86-FD5C-18AF0D3765E1}"/>
              </a:ext>
            </a:extLst>
          </p:cNvPr>
          <p:cNvSpPr txBox="1">
            <a:spLocks/>
          </p:cNvSpPr>
          <p:nvPr/>
        </p:nvSpPr>
        <p:spPr>
          <a:xfrm>
            <a:off x="817880" y="395973"/>
            <a:ext cx="9438640" cy="8740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Method</a:t>
            </a:r>
            <a:endParaRPr lang="ko-KR" altLang="en-US" sz="3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7180" name="직사각형 7179">
            <a:extLst>
              <a:ext uri="{FF2B5EF4-FFF2-40B4-BE49-F238E27FC236}">
                <a16:creationId xmlns:a16="http://schemas.microsoft.com/office/drawing/2014/main" id="{743D4885-3751-382B-8A3F-0A183363FED5}"/>
              </a:ext>
            </a:extLst>
          </p:cNvPr>
          <p:cNvSpPr/>
          <p:nvPr/>
        </p:nvSpPr>
        <p:spPr>
          <a:xfrm>
            <a:off x="2081261" y="2572984"/>
            <a:ext cx="3396020" cy="29378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85" name="직사각형 7184">
            <a:extLst>
              <a:ext uri="{FF2B5EF4-FFF2-40B4-BE49-F238E27FC236}">
                <a16:creationId xmlns:a16="http://schemas.microsoft.com/office/drawing/2014/main" id="{77A27266-8AE7-BD54-195F-4E538AAAF5B3}"/>
              </a:ext>
            </a:extLst>
          </p:cNvPr>
          <p:cNvSpPr/>
          <p:nvPr/>
        </p:nvSpPr>
        <p:spPr>
          <a:xfrm>
            <a:off x="2081261" y="2021194"/>
            <a:ext cx="3396020" cy="293782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86" name="TextBox 7185">
            <a:extLst>
              <a:ext uri="{FF2B5EF4-FFF2-40B4-BE49-F238E27FC236}">
                <a16:creationId xmlns:a16="http://schemas.microsoft.com/office/drawing/2014/main" id="{093C1E31-90EC-7796-4317-C365DBD2DD5B}"/>
              </a:ext>
            </a:extLst>
          </p:cNvPr>
          <p:cNvSpPr txBox="1"/>
          <p:nvPr/>
        </p:nvSpPr>
        <p:spPr>
          <a:xfrm>
            <a:off x="3547535" y="2719875"/>
            <a:ext cx="553998" cy="1704800"/>
          </a:xfrm>
          <a:prstGeom prst="rect">
            <a:avLst/>
          </a:prstGeom>
          <a:noFill/>
        </p:spPr>
        <p:txBody>
          <a:bodyPr vert="eaVert" wrap="square" rtlCol="0" anchor="ctr">
            <a:spAutoFit/>
          </a:bodyPr>
          <a:lstStyle/>
          <a:p>
            <a:pPr lvl="1" algn="ctr"/>
            <a:r>
              <a:rPr lang="en-US" altLang="ko-KR" sz="24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  .  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87" name="TextBox 7186">
                <a:extLst>
                  <a:ext uri="{FF2B5EF4-FFF2-40B4-BE49-F238E27FC236}">
                    <a16:creationId xmlns:a16="http://schemas.microsoft.com/office/drawing/2014/main" id="{C8429A00-89AF-31AE-53D2-954C375CD860}"/>
                  </a:ext>
                </a:extLst>
              </p:cNvPr>
              <p:cNvSpPr txBox="1"/>
              <p:nvPr/>
            </p:nvSpPr>
            <p:spPr>
              <a:xfrm>
                <a:off x="1857555" y="5294956"/>
                <a:ext cx="4526280" cy="6693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𝐴𝑡𝑡𝑒𝑛𝑡𝑖𝑜𝑛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+1)×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ko-KR" altLang="en-US" sz="24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</mc:Choice>
        <mc:Fallback xmlns="">
          <p:sp>
            <p:nvSpPr>
              <p:cNvPr id="7187" name="TextBox 7186">
                <a:extLst>
                  <a:ext uri="{FF2B5EF4-FFF2-40B4-BE49-F238E27FC236}">
                    <a16:creationId xmlns:a16="http://schemas.microsoft.com/office/drawing/2014/main" id="{C8429A00-89AF-31AE-53D2-954C375CD8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57555" y="5294956"/>
                <a:ext cx="4526280" cy="66935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왼쪽 중괄호 12">
            <a:extLst>
              <a:ext uri="{FF2B5EF4-FFF2-40B4-BE49-F238E27FC236}">
                <a16:creationId xmlns:a16="http://schemas.microsoft.com/office/drawing/2014/main" id="{7477DB1D-8868-30DC-8F71-58ABEC8CA5E4}"/>
              </a:ext>
            </a:extLst>
          </p:cNvPr>
          <p:cNvSpPr/>
          <p:nvPr/>
        </p:nvSpPr>
        <p:spPr>
          <a:xfrm>
            <a:off x="1747645" y="2021194"/>
            <a:ext cx="173270" cy="3191919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8D18E9C-F5C5-B93C-FFA6-F3C2647A5855}"/>
                  </a:ext>
                </a:extLst>
              </p:cNvPr>
              <p:cNvSpPr txBox="1"/>
              <p:nvPr/>
            </p:nvSpPr>
            <p:spPr>
              <a:xfrm>
                <a:off x="476873" y="3462296"/>
                <a:ext cx="1144609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sz="2400" b="0" i="1" smtClean="0">
                        <a:latin typeface="Cambria Math" panose="02040503050406030204" pitchFamily="18" charset="0"/>
                      </a:rPr>
                      <m:t>+1 </m:t>
                    </m:r>
                  </m:oMath>
                </a14:m>
                <a:r>
                  <a:rPr lang="ko-KR" altLang="en-US" sz="2400" dirty="0"/>
                  <a:t>개</a:t>
                </a:r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08D18E9C-F5C5-B93C-FFA6-F3C2647A58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873" y="3462296"/>
                <a:ext cx="1144609" cy="369332"/>
              </a:xfrm>
              <a:prstGeom prst="rect">
                <a:avLst/>
              </a:prstGeom>
              <a:blipFill>
                <a:blip r:embed="rId3"/>
                <a:stretch>
                  <a:fillRect l="-9043" t="-26230" r="-15426" b="-4754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A35B4971-F6FF-E749-B56B-5710534A74BB}"/>
              </a:ext>
            </a:extLst>
          </p:cNvPr>
          <p:cNvCxnSpPr>
            <a:cxnSpLocks/>
            <a:stCxn id="7185" idx="3"/>
          </p:cNvCxnSpPr>
          <p:nvPr/>
        </p:nvCxnSpPr>
        <p:spPr>
          <a:xfrm>
            <a:off x="5477281" y="2168085"/>
            <a:ext cx="1171320" cy="1589578"/>
          </a:xfrm>
          <a:prstGeom prst="straightConnector1">
            <a:avLst/>
          </a:prstGeom>
          <a:ln w="28575">
            <a:prstDash val="dash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5" name="사각형: 둥근 모서리 14">
            <a:extLst>
              <a:ext uri="{FF2B5EF4-FFF2-40B4-BE49-F238E27FC236}">
                <a16:creationId xmlns:a16="http://schemas.microsoft.com/office/drawing/2014/main" id="{CDC5AB55-8924-B118-59E0-033F7448CBC1}"/>
              </a:ext>
            </a:extLst>
          </p:cNvPr>
          <p:cNvSpPr/>
          <p:nvPr/>
        </p:nvSpPr>
        <p:spPr>
          <a:xfrm>
            <a:off x="6948034" y="2205947"/>
            <a:ext cx="553998" cy="3156448"/>
          </a:xfrm>
          <a:prstGeom prst="roundRect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264F223-7AA4-4AD4-1796-5DD301E328B5}"/>
                  </a:ext>
                </a:extLst>
              </p:cNvPr>
              <p:cNvSpPr txBox="1"/>
              <p:nvPr/>
            </p:nvSpPr>
            <p:spPr>
              <a:xfrm>
                <a:off x="5537200" y="5337788"/>
                <a:ext cx="4526280" cy="5836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>
                  <a:lnSpc>
                    <a:spcPct val="150000"/>
                  </a:lnSpc>
                </a:pPr>
                <a:r>
                  <a:rPr lang="en-US" altLang="ko-KR" sz="24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fc layer </a:t>
                </a:r>
                <a14:m>
                  <m:oMath xmlns:m="http://schemas.openxmlformats.org/officeDocument/2006/math">
                    <m:r>
                      <a:rPr lang="en-US" altLang="ko-KR" sz="240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ko-KR" sz="24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p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𝐷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×# 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𝑜𝑓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</m:t>
                        </m:r>
                        <m:r>
                          <a:rPr lang="en-US" altLang="ko-KR" sz="24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𝑐𝑙𝑎𝑠𝑠</m:t>
                        </m:r>
                      </m:sup>
                    </m:sSup>
                  </m:oMath>
                </a14:m>
                <a:r>
                  <a:rPr lang="en-US" altLang="ko-KR" sz="2400" dirty="0">
                    <a:latin typeface="함초롬돋움" panose="020B0604000101010101" pitchFamily="50" charset="-127"/>
                    <a:ea typeface="함초롬돋움" panose="020B0604000101010101" pitchFamily="50" charset="-127"/>
                    <a:cs typeface="함초롬돋움" panose="020B0604000101010101" pitchFamily="50" charset="-127"/>
                  </a:rPr>
                  <a:t> </a:t>
                </a:r>
                <a:endParaRPr lang="ko-KR" altLang="en-US" sz="24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4264F223-7AA4-4AD4-1796-5DD301E328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37200" y="5337788"/>
                <a:ext cx="4526280" cy="583686"/>
              </a:xfrm>
              <a:prstGeom prst="rect">
                <a:avLst/>
              </a:prstGeom>
              <a:blipFill>
                <a:blip r:embed="rId4"/>
                <a:stretch>
                  <a:fillRect b="-24211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3" name="그림 22">
            <a:extLst>
              <a:ext uri="{FF2B5EF4-FFF2-40B4-BE49-F238E27FC236}">
                <a16:creationId xmlns:a16="http://schemas.microsoft.com/office/drawing/2014/main" id="{04F006AC-957C-A950-5F36-8A3B54F001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230721" y="2507085"/>
            <a:ext cx="1401357" cy="2501156"/>
          </a:xfrm>
          <a:prstGeom prst="rect">
            <a:avLst/>
          </a:prstGeom>
        </p:spPr>
      </p:pic>
      <p:sp>
        <p:nvSpPr>
          <p:cNvPr id="24" name="TextBox 23">
            <a:extLst>
              <a:ext uri="{FF2B5EF4-FFF2-40B4-BE49-F238E27FC236}">
                <a16:creationId xmlns:a16="http://schemas.microsoft.com/office/drawing/2014/main" id="{E1384A94-AB20-EE30-10E8-83FDE1584694}"/>
              </a:ext>
            </a:extLst>
          </p:cNvPr>
          <p:cNvSpPr txBox="1"/>
          <p:nvPr/>
        </p:nvSpPr>
        <p:spPr>
          <a:xfrm>
            <a:off x="-1042707" y="1487253"/>
            <a:ext cx="9389618" cy="493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1" algn="ctr">
              <a:lnSpc>
                <a:spcPct val="150000"/>
              </a:lnSpc>
            </a:pPr>
            <a:r>
              <a:rPr lang="en-US" altLang="ko-KR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Image representation</a:t>
            </a:r>
            <a:endParaRPr lang="ko-KR" altLang="en-US" sz="20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FF1AA2AD-7E3E-B918-0F8F-5A8517CD7630}"/>
              </a:ext>
            </a:extLst>
          </p:cNvPr>
          <p:cNvSpPr/>
          <p:nvPr/>
        </p:nvSpPr>
        <p:spPr>
          <a:xfrm>
            <a:off x="8963228" y="183355"/>
            <a:ext cx="2505559" cy="2335232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26" name="Picture 2" descr="새 PNG 일러스트 무료 다운로드 - Lovepik">
            <a:extLst>
              <a:ext uri="{FF2B5EF4-FFF2-40B4-BE49-F238E27FC236}">
                <a16:creationId xmlns:a16="http://schemas.microsoft.com/office/drawing/2014/main" id="{B1FEAB72-E3E4-4C63-5ADB-FFAAC8723F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3556" b="99556" l="0" r="1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1538" y="1720947"/>
            <a:ext cx="761418" cy="7614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AA80A786-9C23-1A05-38E8-182F545132EE}"/>
              </a:ext>
            </a:extLst>
          </p:cNvPr>
          <p:cNvCxnSpPr/>
          <p:nvPr/>
        </p:nvCxnSpPr>
        <p:spPr>
          <a:xfrm>
            <a:off x="8963228" y="985520"/>
            <a:ext cx="2505559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7551A75-D4A1-E124-FBDE-ABEB32480A87}"/>
              </a:ext>
            </a:extLst>
          </p:cNvPr>
          <p:cNvCxnSpPr/>
          <p:nvPr/>
        </p:nvCxnSpPr>
        <p:spPr>
          <a:xfrm>
            <a:off x="8963228" y="1720947"/>
            <a:ext cx="2505559" cy="0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48F6A04-E4DE-BAF6-40F4-D70C8335A937}"/>
              </a:ext>
            </a:extLst>
          </p:cNvPr>
          <p:cNvCxnSpPr>
            <a:cxnSpLocks/>
          </p:cNvCxnSpPr>
          <p:nvPr/>
        </p:nvCxnSpPr>
        <p:spPr>
          <a:xfrm>
            <a:off x="9784080" y="183355"/>
            <a:ext cx="0" cy="2335232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9CD18FD5-462F-48C6-DE22-46286A2D9AD3}"/>
              </a:ext>
            </a:extLst>
          </p:cNvPr>
          <p:cNvCxnSpPr>
            <a:cxnSpLocks/>
          </p:cNvCxnSpPr>
          <p:nvPr/>
        </p:nvCxnSpPr>
        <p:spPr>
          <a:xfrm>
            <a:off x="10632078" y="171853"/>
            <a:ext cx="0" cy="2335232"/>
          </a:xfrm>
          <a:prstGeom prst="line">
            <a:avLst/>
          </a:prstGeom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935265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9 Transfer Learning with Pretrained Language Models - Real-World Natural  Language Processing">
            <a:extLst>
              <a:ext uri="{FF2B5EF4-FFF2-40B4-BE49-F238E27FC236}">
                <a16:creationId xmlns:a16="http://schemas.microsoft.com/office/drawing/2014/main" id="{E12B8624-AC1B-7147-73AF-77690963E3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84880" y="3829818"/>
            <a:ext cx="6248400" cy="29146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89DF193-A687-97D9-F5FE-ABF45CCBF2F4}"/>
              </a:ext>
            </a:extLst>
          </p:cNvPr>
          <p:cNvCxnSpPr/>
          <p:nvPr/>
        </p:nvCxnSpPr>
        <p:spPr>
          <a:xfrm>
            <a:off x="817880" y="1270000"/>
            <a:ext cx="1055624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제목 1">
            <a:extLst>
              <a:ext uri="{FF2B5EF4-FFF2-40B4-BE49-F238E27FC236}">
                <a16:creationId xmlns:a16="http://schemas.microsoft.com/office/drawing/2014/main" id="{CD9379DB-D313-7C86-FD5C-18AF0D3765E1}"/>
              </a:ext>
            </a:extLst>
          </p:cNvPr>
          <p:cNvSpPr txBox="1">
            <a:spLocks/>
          </p:cNvSpPr>
          <p:nvPr/>
        </p:nvSpPr>
        <p:spPr>
          <a:xfrm>
            <a:off x="817880" y="395973"/>
            <a:ext cx="9438640" cy="8740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Experiments</a:t>
            </a:r>
            <a:endParaRPr lang="ko-KR" altLang="en-US" sz="3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1D1761-A1D7-08C4-C75C-DD5EF07C24F2}"/>
              </a:ext>
            </a:extLst>
          </p:cNvPr>
          <p:cNvSpPr txBox="1"/>
          <p:nvPr/>
        </p:nvSpPr>
        <p:spPr>
          <a:xfrm>
            <a:off x="817880" y="1570857"/>
            <a:ext cx="10556240" cy="27891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 NLP,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Transfer with small dataset after performing pre-training with large scale dataset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Same setting as NLP in CV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ko-KR" altLang="en-US" sz="2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694649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89DF193-A687-97D9-F5FE-ABF45CCBF2F4}"/>
              </a:ext>
            </a:extLst>
          </p:cNvPr>
          <p:cNvCxnSpPr/>
          <p:nvPr/>
        </p:nvCxnSpPr>
        <p:spPr>
          <a:xfrm>
            <a:off x="817880" y="1270000"/>
            <a:ext cx="1055624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제목 1">
            <a:extLst>
              <a:ext uri="{FF2B5EF4-FFF2-40B4-BE49-F238E27FC236}">
                <a16:creationId xmlns:a16="http://schemas.microsoft.com/office/drawing/2014/main" id="{CD9379DB-D313-7C86-FD5C-18AF0D3765E1}"/>
              </a:ext>
            </a:extLst>
          </p:cNvPr>
          <p:cNvSpPr txBox="1">
            <a:spLocks/>
          </p:cNvSpPr>
          <p:nvPr/>
        </p:nvSpPr>
        <p:spPr>
          <a:xfrm>
            <a:off x="817880" y="395973"/>
            <a:ext cx="9438640" cy="8740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Experiments</a:t>
            </a:r>
            <a:endParaRPr lang="ko-KR" altLang="en-US" sz="3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1D1761-A1D7-08C4-C75C-DD5EF07C24F2}"/>
              </a:ext>
            </a:extLst>
          </p:cNvPr>
          <p:cNvSpPr txBox="1"/>
          <p:nvPr/>
        </p:nvSpPr>
        <p:spPr>
          <a:xfrm>
            <a:off x="817880" y="1270000"/>
            <a:ext cx="10556240" cy="5005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Dataset Setting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Pre-training Dataset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2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2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2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altLang="ko-KR" sz="2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Fine-tuning Dataset</a:t>
            </a:r>
          </a:p>
          <a:p>
            <a:pPr marL="1332000" lvl="1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ImageNet validation, ReaL, CIFAR-10/100, Oxford</a:t>
            </a:r>
          </a:p>
          <a:p>
            <a:pPr marL="1332000" lvl="1" indent="-4572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sz="20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VTAB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2D77FBDF-FC85-64F2-5662-CD6DAE8E8D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9570129"/>
              </p:ext>
            </p:extLst>
          </p:nvPr>
        </p:nvGraphicFramePr>
        <p:xfrm>
          <a:off x="2316000" y="2566815"/>
          <a:ext cx="8424000" cy="18720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808000">
                  <a:extLst>
                    <a:ext uri="{9D8B030D-6E8A-4147-A177-3AD203B41FA5}">
                      <a16:colId xmlns:a16="http://schemas.microsoft.com/office/drawing/2014/main" val="327733191"/>
                    </a:ext>
                  </a:extLst>
                </a:gridCol>
                <a:gridCol w="2808000">
                  <a:extLst>
                    <a:ext uri="{9D8B030D-6E8A-4147-A177-3AD203B41FA5}">
                      <a16:colId xmlns:a16="http://schemas.microsoft.com/office/drawing/2014/main" val="3101273678"/>
                    </a:ext>
                  </a:extLst>
                </a:gridCol>
                <a:gridCol w="2808000">
                  <a:extLst>
                    <a:ext uri="{9D8B030D-6E8A-4147-A177-3AD203B41FA5}">
                      <a16:colId xmlns:a16="http://schemas.microsoft.com/office/drawing/2014/main" val="1005976400"/>
                    </a:ext>
                  </a:extLst>
                </a:gridCol>
              </a:tblGrid>
              <a:tr h="46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/>
                        <a:t>Pre-trained Dataset</a:t>
                      </a:r>
                      <a:endParaRPr lang="ko-KR" altLang="en-US" sz="1800" b="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/>
                        <a:t># of classes</a:t>
                      </a:r>
                      <a:endParaRPr lang="ko-KR" altLang="en-US" sz="1800" b="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800" b="0" dirty="0"/>
                        <a:t># of images</a:t>
                      </a:r>
                      <a:endParaRPr lang="ko-KR" altLang="en-US" sz="1800" b="0" dirty="0"/>
                    </a:p>
                  </a:txBody>
                  <a:tcPr anchor="ctr"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32926751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/>
                        <a:t>ImageNet-1k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/>
                        <a:t>1000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/>
                        <a:t>1.3M</a:t>
                      </a:r>
                      <a:endParaRPr lang="ko-KR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32128714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/>
                        <a:t>ImageNet-21k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/>
                        <a:t>21k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/>
                        <a:t>14M</a:t>
                      </a:r>
                      <a:endParaRPr lang="ko-KR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798540073"/>
                  </a:ext>
                </a:extLst>
              </a:tr>
              <a:tr h="468000"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b="0" i="0" u="none" strike="noStrike" kern="1200" baseline="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JFT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/>
                        <a:t>18k</a:t>
                      </a:r>
                      <a:endParaRPr lang="ko-KR" altLang="en-US" sz="18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800" dirty="0"/>
                        <a:t>303M (high-resolution)</a:t>
                      </a:r>
                      <a:endParaRPr lang="ko-KR" altLang="en-US" sz="18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303305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977113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89DF193-A687-97D9-F5FE-ABF45CCBF2F4}"/>
              </a:ext>
            </a:extLst>
          </p:cNvPr>
          <p:cNvCxnSpPr/>
          <p:nvPr/>
        </p:nvCxnSpPr>
        <p:spPr>
          <a:xfrm>
            <a:off x="817880" y="1270000"/>
            <a:ext cx="1055624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제목 1">
            <a:extLst>
              <a:ext uri="{FF2B5EF4-FFF2-40B4-BE49-F238E27FC236}">
                <a16:creationId xmlns:a16="http://schemas.microsoft.com/office/drawing/2014/main" id="{CD9379DB-D313-7C86-FD5C-18AF0D3765E1}"/>
              </a:ext>
            </a:extLst>
          </p:cNvPr>
          <p:cNvSpPr txBox="1">
            <a:spLocks/>
          </p:cNvSpPr>
          <p:nvPr/>
        </p:nvSpPr>
        <p:spPr>
          <a:xfrm>
            <a:off x="817880" y="395973"/>
            <a:ext cx="9438640" cy="8740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Experiments</a:t>
            </a:r>
            <a:endParaRPr lang="ko-KR" altLang="en-US" sz="3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D7648F6-165D-FAC2-ECFD-6583E85A9F5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16000" y="2226451"/>
            <a:ext cx="9360000" cy="2177766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7F67EBA-7598-80D5-BF88-BD7CEC50DDC7}"/>
              </a:ext>
            </a:extLst>
          </p:cNvPr>
          <p:cNvSpPr txBox="1"/>
          <p:nvPr/>
        </p:nvSpPr>
        <p:spPr>
          <a:xfrm>
            <a:off x="817880" y="1270000"/>
            <a:ext cx="10556240" cy="573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Model Setting for scalability</a:t>
            </a:r>
          </a:p>
        </p:txBody>
      </p:sp>
    </p:spTree>
    <p:extLst>
      <p:ext uri="{BB962C8B-B14F-4D97-AF65-F5344CB8AC3E}">
        <p14:creationId xmlns:p14="http://schemas.microsoft.com/office/powerpoint/2010/main" val="150216080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89DF193-A687-97D9-F5FE-ABF45CCBF2F4}"/>
              </a:ext>
            </a:extLst>
          </p:cNvPr>
          <p:cNvCxnSpPr/>
          <p:nvPr/>
        </p:nvCxnSpPr>
        <p:spPr>
          <a:xfrm>
            <a:off x="817880" y="1270000"/>
            <a:ext cx="1055624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제목 1">
            <a:extLst>
              <a:ext uri="{FF2B5EF4-FFF2-40B4-BE49-F238E27FC236}">
                <a16:creationId xmlns:a16="http://schemas.microsoft.com/office/drawing/2014/main" id="{CD9379DB-D313-7C86-FD5C-18AF0D3765E1}"/>
              </a:ext>
            </a:extLst>
          </p:cNvPr>
          <p:cNvSpPr txBox="1">
            <a:spLocks/>
          </p:cNvSpPr>
          <p:nvPr/>
        </p:nvSpPr>
        <p:spPr>
          <a:xfrm>
            <a:off x="817880" y="395973"/>
            <a:ext cx="9438640" cy="8740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Experiments</a:t>
            </a:r>
            <a:endParaRPr lang="ko-KR" altLang="en-US" sz="3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02F64B-22D0-C571-E66D-2501B3389286}"/>
              </a:ext>
            </a:extLst>
          </p:cNvPr>
          <p:cNvSpPr txBox="1"/>
          <p:nvPr/>
        </p:nvSpPr>
        <p:spPr>
          <a:xfrm>
            <a:off x="817880" y="1270000"/>
            <a:ext cx="10556240" cy="573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Comparison</a:t>
            </a:r>
            <a:r>
              <a:rPr lang="ko-KR" altLang="en-US" sz="2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2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to</a:t>
            </a:r>
            <a:r>
              <a:rPr lang="ko-KR" altLang="en-US" sz="2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2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SOTA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98F1470-1C22-EED8-D3A1-89CA6C413E9B}"/>
              </a:ext>
            </a:extLst>
          </p:cNvPr>
          <p:cNvSpPr txBox="1"/>
          <p:nvPr/>
        </p:nvSpPr>
        <p:spPr>
          <a:xfrm>
            <a:off x="817879" y="5321075"/>
            <a:ext cx="10556240" cy="11271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ViT models pre-trained on JFT-300M outperform ResNet-based baselines with significantly </a:t>
            </a:r>
            <a:r>
              <a:rPr lang="en-US" altLang="ko-KR" sz="2400" b="1" dirty="0">
                <a:solidFill>
                  <a:srgbClr val="FF0000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less computational resources</a:t>
            </a:r>
            <a:r>
              <a:rPr lang="en-US" altLang="ko-KR" sz="2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.</a:t>
            </a:r>
            <a:endParaRPr lang="ko-KR" altLang="en-US" sz="2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48DC0E7-B933-BA0A-4664-595E8A8626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6000" y="2114508"/>
            <a:ext cx="8640000" cy="2678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1299372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89DF193-A687-97D9-F5FE-ABF45CCBF2F4}"/>
              </a:ext>
            </a:extLst>
          </p:cNvPr>
          <p:cNvCxnSpPr/>
          <p:nvPr/>
        </p:nvCxnSpPr>
        <p:spPr>
          <a:xfrm>
            <a:off x="817880" y="1270000"/>
            <a:ext cx="1055624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제목 1">
            <a:extLst>
              <a:ext uri="{FF2B5EF4-FFF2-40B4-BE49-F238E27FC236}">
                <a16:creationId xmlns:a16="http://schemas.microsoft.com/office/drawing/2014/main" id="{CD9379DB-D313-7C86-FD5C-18AF0D3765E1}"/>
              </a:ext>
            </a:extLst>
          </p:cNvPr>
          <p:cNvSpPr txBox="1">
            <a:spLocks/>
          </p:cNvSpPr>
          <p:nvPr/>
        </p:nvSpPr>
        <p:spPr>
          <a:xfrm>
            <a:off x="817880" y="395973"/>
            <a:ext cx="9438640" cy="8740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Experiments</a:t>
            </a:r>
            <a:endParaRPr lang="ko-KR" altLang="en-US" sz="3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902F64B-22D0-C571-E66D-2501B3389286}"/>
              </a:ext>
            </a:extLst>
          </p:cNvPr>
          <p:cNvSpPr txBox="1"/>
          <p:nvPr/>
        </p:nvSpPr>
        <p:spPr>
          <a:xfrm>
            <a:off x="817880" y="1270000"/>
            <a:ext cx="10556240" cy="18379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Comparison</a:t>
            </a:r>
            <a:r>
              <a:rPr lang="ko-KR" altLang="en-US" sz="2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2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to</a:t>
            </a:r>
            <a:r>
              <a:rPr lang="ko-KR" altLang="en-US" sz="2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</a:t>
            </a:r>
            <a:r>
              <a:rPr lang="en-US" altLang="ko-KR" sz="2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SOTA</a:t>
            </a:r>
          </a:p>
          <a:p>
            <a:pPr marL="6840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Natural – tasks like Pets, CIFAR, etc</a:t>
            </a:r>
          </a:p>
          <a:p>
            <a:pPr marL="6840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Specialized – medical and satellite imagery</a:t>
            </a:r>
          </a:p>
          <a:p>
            <a:pPr marL="684000" indent="-342900">
              <a:lnSpc>
                <a:spcPct val="150000"/>
              </a:lnSpc>
              <a:buFont typeface="Wingdings" panose="05000000000000000000" pitchFamily="2" charset="2"/>
              <a:buChar char="ü"/>
            </a:pPr>
            <a:r>
              <a:rPr lang="en-US" altLang="ko-KR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Structured – tasks that require geometric understanding like localization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15F9817-3231-B363-F929-E93455436F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5999" y="3184198"/>
            <a:ext cx="10440000" cy="256207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98F1470-1C22-EED8-D3A1-89CA6C413E9B}"/>
              </a:ext>
            </a:extLst>
          </p:cNvPr>
          <p:cNvSpPr txBox="1"/>
          <p:nvPr/>
        </p:nvSpPr>
        <p:spPr>
          <a:xfrm>
            <a:off x="817880" y="5666656"/>
            <a:ext cx="10556240" cy="11271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ViT-H/14 outperforms BiT-L and other methods on the respective groups of VTAB.</a:t>
            </a:r>
            <a:endParaRPr lang="ko-KR" altLang="en-US" sz="2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607554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89DF193-A687-97D9-F5FE-ABF45CCBF2F4}"/>
              </a:ext>
            </a:extLst>
          </p:cNvPr>
          <p:cNvCxnSpPr/>
          <p:nvPr/>
        </p:nvCxnSpPr>
        <p:spPr>
          <a:xfrm>
            <a:off x="817880" y="1270000"/>
            <a:ext cx="1055624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제목 1">
            <a:extLst>
              <a:ext uri="{FF2B5EF4-FFF2-40B4-BE49-F238E27FC236}">
                <a16:creationId xmlns:a16="http://schemas.microsoft.com/office/drawing/2014/main" id="{CD9379DB-D313-7C86-FD5C-18AF0D3765E1}"/>
              </a:ext>
            </a:extLst>
          </p:cNvPr>
          <p:cNvSpPr txBox="1">
            <a:spLocks/>
          </p:cNvSpPr>
          <p:nvPr/>
        </p:nvSpPr>
        <p:spPr>
          <a:xfrm>
            <a:off x="817880" y="395973"/>
            <a:ext cx="9438640" cy="8740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Experiments</a:t>
            </a:r>
            <a:endParaRPr lang="ko-KR" altLang="en-US" sz="3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1D1761-A1D7-08C4-C75C-DD5EF07C24F2}"/>
              </a:ext>
            </a:extLst>
          </p:cNvPr>
          <p:cNvSpPr txBox="1"/>
          <p:nvPr/>
        </p:nvSpPr>
        <p:spPr>
          <a:xfrm>
            <a:off x="817879" y="6009340"/>
            <a:ext cx="10556240" cy="573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Performance increases with larger pre-trained datasets and models.</a:t>
            </a:r>
            <a:endParaRPr lang="ko-KR" altLang="en-US" sz="2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02399A8-9C54-96FD-9BD1-AD8FE4E2DF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000" y="2026381"/>
            <a:ext cx="10800000" cy="3694024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3EEF58E-C984-28C3-F4EC-143662907842}"/>
              </a:ext>
            </a:extLst>
          </p:cNvPr>
          <p:cNvSpPr txBox="1"/>
          <p:nvPr/>
        </p:nvSpPr>
        <p:spPr>
          <a:xfrm>
            <a:off x="817880" y="1270000"/>
            <a:ext cx="10556240" cy="573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Pre-training Data Requirements</a:t>
            </a:r>
          </a:p>
        </p:txBody>
      </p:sp>
    </p:spTree>
    <p:extLst>
      <p:ext uri="{BB962C8B-B14F-4D97-AF65-F5344CB8AC3E}">
        <p14:creationId xmlns:p14="http://schemas.microsoft.com/office/powerpoint/2010/main" val="342730123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>
            <a:extLst>
              <a:ext uri="{FF2B5EF4-FFF2-40B4-BE49-F238E27FC236}">
                <a16:creationId xmlns:a16="http://schemas.microsoft.com/office/drawing/2014/main" id="{CC929D1C-B9A6-D7B6-7D6F-C55A61D418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6000" y="1892335"/>
            <a:ext cx="8640000" cy="3718253"/>
          </a:xfrm>
          <a:prstGeom prst="rect">
            <a:avLst/>
          </a:prstGeom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89DF193-A687-97D9-F5FE-ABF45CCBF2F4}"/>
              </a:ext>
            </a:extLst>
          </p:cNvPr>
          <p:cNvCxnSpPr/>
          <p:nvPr/>
        </p:nvCxnSpPr>
        <p:spPr>
          <a:xfrm>
            <a:off x="817880" y="1270000"/>
            <a:ext cx="1055624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제목 1">
            <a:extLst>
              <a:ext uri="{FF2B5EF4-FFF2-40B4-BE49-F238E27FC236}">
                <a16:creationId xmlns:a16="http://schemas.microsoft.com/office/drawing/2014/main" id="{CD9379DB-D313-7C86-FD5C-18AF0D3765E1}"/>
              </a:ext>
            </a:extLst>
          </p:cNvPr>
          <p:cNvSpPr txBox="1">
            <a:spLocks/>
          </p:cNvSpPr>
          <p:nvPr/>
        </p:nvSpPr>
        <p:spPr>
          <a:xfrm>
            <a:off x="817880" y="395973"/>
            <a:ext cx="9438640" cy="8740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Experiments</a:t>
            </a:r>
            <a:endParaRPr lang="ko-KR" altLang="en-US" sz="3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1D1761-A1D7-08C4-C75C-DD5EF07C24F2}"/>
              </a:ext>
            </a:extLst>
          </p:cNvPr>
          <p:cNvSpPr txBox="1"/>
          <p:nvPr/>
        </p:nvSpPr>
        <p:spPr>
          <a:xfrm>
            <a:off x="817879" y="6009340"/>
            <a:ext cx="10556240" cy="573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ViTs outperform ResNets with the same computational budget.</a:t>
            </a:r>
            <a:endParaRPr lang="ko-KR" altLang="en-US" sz="2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EEF58E-C984-28C3-F4EC-143662907842}"/>
              </a:ext>
            </a:extLst>
          </p:cNvPr>
          <p:cNvSpPr txBox="1"/>
          <p:nvPr/>
        </p:nvSpPr>
        <p:spPr>
          <a:xfrm>
            <a:off x="817880" y="1270000"/>
            <a:ext cx="10556240" cy="573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Scaling Study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F0D8FBA6-0499-3F36-4408-8A1191B74AA5}"/>
              </a:ext>
            </a:extLst>
          </p:cNvPr>
          <p:cNvSpPr/>
          <p:nvPr/>
        </p:nvSpPr>
        <p:spPr>
          <a:xfrm>
            <a:off x="3546000" y="1781373"/>
            <a:ext cx="36000" cy="3736258"/>
          </a:xfrm>
          <a:prstGeom prst="rect">
            <a:avLst/>
          </a:prstGeom>
          <a:solidFill>
            <a:srgbClr val="FF0000">
              <a:alpha val="65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566488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89DF193-A687-97D9-F5FE-ABF45CCBF2F4}"/>
              </a:ext>
            </a:extLst>
          </p:cNvPr>
          <p:cNvCxnSpPr/>
          <p:nvPr/>
        </p:nvCxnSpPr>
        <p:spPr>
          <a:xfrm>
            <a:off x="817880" y="1270000"/>
            <a:ext cx="1055624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제목 1">
            <a:extLst>
              <a:ext uri="{FF2B5EF4-FFF2-40B4-BE49-F238E27FC236}">
                <a16:creationId xmlns:a16="http://schemas.microsoft.com/office/drawing/2014/main" id="{CD9379DB-D313-7C86-FD5C-18AF0D3765E1}"/>
              </a:ext>
            </a:extLst>
          </p:cNvPr>
          <p:cNvSpPr txBox="1">
            <a:spLocks/>
          </p:cNvSpPr>
          <p:nvPr/>
        </p:nvSpPr>
        <p:spPr>
          <a:xfrm>
            <a:off x="817880" y="395973"/>
            <a:ext cx="9438640" cy="8740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Introduction</a:t>
            </a:r>
            <a:endParaRPr lang="ko-KR" altLang="en-US" sz="3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1D1761-A1D7-08C4-C75C-DD5EF07C24F2}"/>
              </a:ext>
            </a:extLst>
          </p:cNvPr>
          <p:cNvSpPr txBox="1"/>
          <p:nvPr/>
        </p:nvSpPr>
        <p:spPr>
          <a:xfrm>
            <a:off x="817880" y="1564640"/>
            <a:ext cx="10556240" cy="38971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Inductive bias in CNN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Prior knowledge: Locality &amp; Translation equivariance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Locality</a:t>
            </a: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Pixel local information is important 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Translation equivariance</a:t>
            </a: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Learn specific patterns regardless of object location</a:t>
            </a:r>
          </a:p>
          <a:p>
            <a:pPr marL="1371600" lvl="2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ko-KR" altLang="en-US" sz="2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D790E11-60F8-1ADB-5AFD-78283DB5C749}"/>
              </a:ext>
            </a:extLst>
          </p:cNvPr>
          <p:cNvSpPr/>
          <p:nvPr/>
        </p:nvSpPr>
        <p:spPr>
          <a:xfrm>
            <a:off x="802480" y="5162069"/>
            <a:ext cx="497840" cy="48339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4EA557CD-7360-06DD-839B-562C33216D48}"/>
              </a:ext>
            </a:extLst>
          </p:cNvPr>
          <p:cNvSpPr/>
          <p:nvPr/>
        </p:nvSpPr>
        <p:spPr>
          <a:xfrm>
            <a:off x="1300320" y="5162069"/>
            <a:ext cx="497840" cy="48339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63301AE5-0A15-8810-588A-F7628A3A3DEE}"/>
              </a:ext>
            </a:extLst>
          </p:cNvPr>
          <p:cNvSpPr/>
          <p:nvPr/>
        </p:nvSpPr>
        <p:spPr>
          <a:xfrm>
            <a:off x="802480" y="5645466"/>
            <a:ext cx="497840" cy="48339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464CECB-4111-3096-B29E-87B405683F30}"/>
              </a:ext>
            </a:extLst>
          </p:cNvPr>
          <p:cNvSpPr/>
          <p:nvPr/>
        </p:nvSpPr>
        <p:spPr>
          <a:xfrm>
            <a:off x="1300320" y="5645466"/>
            <a:ext cx="497840" cy="48339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8275D5B0-863F-2D5A-DFCF-571FFA5CB212}"/>
              </a:ext>
            </a:extLst>
          </p:cNvPr>
          <p:cNvSpPr/>
          <p:nvPr/>
        </p:nvSpPr>
        <p:spPr>
          <a:xfrm>
            <a:off x="1798160" y="5162069"/>
            <a:ext cx="497840" cy="48339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F8DE7E5D-CC5D-AF06-99BC-3A4463928D8D}"/>
              </a:ext>
            </a:extLst>
          </p:cNvPr>
          <p:cNvSpPr/>
          <p:nvPr/>
        </p:nvSpPr>
        <p:spPr>
          <a:xfrm>
            <a:off x="1798160" y="5645465"/>
            <a:ext cx="497840" cy="48339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99D5323-0036-F279-1ACF-C17038F74EBB}"/>
              </a:ext>
            </a:extLst>
          </p:cNvPr>
          <p:cNvSpPr/>
          <p:nvPr/>
        </p:nvSpPr>
        <p:spPr>
          <a:xfrm>
            <a:off x="802480" y="6128863"/>
            <a:ext cx="497840" cy="48339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7E06E49-B32B-1C06-CA25-713690AFCE2F}"/>
              </a:ext>
            </a:extLst>
          </p:cNvPr>
          <p:cNvSpPr/>
          <p:nvPr/>
        </p:nvSpPr>
        <p:spPr>
          <a:xfrm>
            <a:off x="1300320" y="6128863"/>
            <a:ext cx="497840" cy="48339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5EB877FA-591B-FCA3-37BD-D85D59C65836}"/>
              </a:ext>
            </a:extLst>
          </p:cNvPr>
          <p:cNvSpPr/>
          <p:nvPr/>
        </p:nvSpPr>
        <p:spPr>
          <a:xfrm>
            <a:off x="1798160" y="6128862"/>
            <a:ext cx="497840" cy="48339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5896C70-153C-E984-CCF2-328591326023}"/>
                  </a:ext>
                </a:extLst>
              </p:cNvPr>
              <p:cNvSpPr txBox="1"/>
              <p:nvPr/>
            </p:nvSpPr>
            <p:spPr>
              <a:xfrm>
                <a:off x="2406570" y="5567680"/>
                <a:ext cx="751840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3200" i="1" smtClean="0">
                          <a:latin typeface="Cambria Math" panose="02040503050406030204" pitchFamily="18" charset="0"/>
                        </a:rPr>
                        <m:t>⊗</m:t>
                      </m:r>
                    </m:oMath>
                  </m:oMathPara>
                </a14:m>
                <a:endParaRPr lang="ko-KR" altLang="en-US" sz="3200" dirty="0"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5896C70-153C-E984-CCF2-3285913260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6570" y="5567680"/>
                <a:ext cx="751840" cy="492443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직사각형 16">
            <a:extLst>
              <a:ext uri="{FF2B5EF4-FFF2-40B4-BE49-F238E27FC236}">
                <a16:creationId xmlns:a16="http://schemas.microsoft.com/office/drawing/2014/main" id="{73EBB4A6-DD2D-DDBC-06D0-4C13A75F22FC}"/>
              </a:ext>
            </a:extLst>
          </p:cNvPr>
          <p:cNvSpPr/>
          <p:nvPr/>
        </p:nvSpPr>
        <p:spPr>
          <a:xfrm>
            <a:off x="3827780" y="5350827"/>
            <a:ext cx="497840" cy="48339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B9EF27F-A279-E5B5-CFAC-A2D8867B8F1D}"/>
              </a:ext>
            </a:extLst>
          </p:cNvPr>
          <p:cNvSpPr/>
          <p:nvPr/>
        </p:nvSpPr>
        <p:spPr>
          <a:xfrm>
            <a:off x="3329940" y="5834225"/>
            <a:ext cx="497840" cy="48339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CC45B93-35CD-4669-06A1-EF1AF364F2EA}"/>
              </a:ext>
            </a:extLst>
          </p:cNvPr>
          <p:cNvSpPr/>
          <p:nvPr/>
        </p:nvSpPr>
        <p:spPr>
          <a:xfrm>
            <a:off x="3827780" y="5834224"/>
            <a:ext cx="497840" cy="48339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6BE5746F-AC61-C7E9-790C-A39311EF226C}"/>
              </a:ext>
            </a:extLst>
          </p:cNvPr>
          <p:cNvSpPr/>
          <p:nvPr/>
        </p:nvSpPr>
        <p:spPr>
          <a:xfrm>
            <a:off x="3329940" y="5350826"/>
            <a:ext cx="497840" cy="48339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9446B70-FBCB-0EDB-F1A2-10C8F0AF45B9}"/>
                  </a:ext>
                </a:extLst>
              </p:cNvPr>
              <p:cNvSpPr txBox="1"/>
              <p:nvPr/>
            </p:nvSpPr>
            <p:spPr>
              <a:xfrm>
                <a:off x="4541910" y="5607764"/>
                <a:ext cx="39433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9446B70-FBCB-0EDB-F1A2-10C8F0AF45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41910" y="5607764"/>
                <a:ext cx="394339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직사각형 21">
            <a:extLst>
              <a:ext uri="{FF2B5EF4-FFF2-40B4-BE49-F238E27FC236}">
                <a16:creationId xmlns:a16="http://schemas.microsoft.com/office/drawing/2014/main" id="{E50B253B-7691-539D-835D-949856AA3013}"/>
              </a:ext>
            </a:extLst>
          </p:cNvPr>
          <p:cNvSpPr/>
          <p:nvPr/>
        </p:nvSpPr>
        <p:spPr>
          <a:xfrm>
            <a:off x="5598160" y="5359088"/>
            <a:ext cx="497840" cy="48339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D2B8CEB9-4FEC-7166-2E56-1B888442257F}"/>
              </a:ext>
            </a:extLst>
          </p:cNvPr>
          <p:cNvSpPr/>
          <p:nvPr/>
        </p:nvSpPr>
        <p:spPr>
          <a:xfrm>
            <a:off x="5100320" y="5842486"/>
            <a:ext cx="497840" cy="48339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9B7D9865-92A6-8682-14E2-05845632FB08}"/>
              </a:ext>
            </a:extLst>
          </p:cNvPr>
          <p:cNvSpPr/>
          <p:nvPr/>
        </p:nvSpPr>
        <p:spPr>
          <a:xfrm>
            <a:off x="5598160" y="5842485"/>
            <a:ext cx="497840" cy="48339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CAC1B203-97CC-B7EE-1E34-13D8D0FE934D}"/>
              </a:ext>
            </a:extLst>
          </p:cNvPr>
          <p:cNvSpPr/>
          <p:nvPr/>
        </p:nvSpPr>
        <p:spPr>
          <a:xfrm>
            <a:off x="5100320" y="5359087"/>
            <a:ext cx="497840" cy="48339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7E26A370-6A58-7F25-428B-3DE8D9259380}"/>
              </a:ext>
            </a:extLst>
          </p:cNvPr>
          <p:cNvSpPr/>
          <p:nvPr/>
        </p:nvSpPr>
        <p:spPr>
          <a:xfrm>
            <a:off x="6588440" y="5162069"/>
            <a:ext cx="497840" cy="48339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D8997BF9-5B5C-BB2D-B95F-C3304E4921B8}"/>
              </a:ext>
            </a:extLst>
          </p:cNvPr>
          <p:cNvSpPr/>
          <p:nvPr/>
        </p:nvSpPr>
        <p:spPr>
          <a:xfrm>
            <a:off x="7086280" y="5162069"/>
            <a:ext cx="497840" cy="48339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E316453F-AE8D-530E-14E1-5BBB97793EF4}"/>
              </a:ext>
            </a:extLst>
          </p:cNvPr>
          <p:cNvSpPr/>
          <p:nvPr/>
        </p:nvSpPr>
        <p:spPr>
          <a:xfrm>
            <a:off x="6588440" y="5645466"/>
            <a:ext cx="497840" cy="48339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08A59963-723D-9E3B-5F19-5BC978EDC3D0}"/>
              </a:ext>
            </a:extLst>
          </p:cNvPr>
          <p:cNvSpPr/>
          <p:nvPr/>
        </p:nvSpPr>
        <p:spPr>
          <a:xfrm>
            <a:off x="7086280" y="5645466"/>
            <a:ext cx="497840" cy="48339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6913FDDF-016C-CCCB-9983-167B52707511}"/>
              </a:ext>
            </a:extLst>
          </p:cNvPr>
          <p:cNvSpPr/>
          <p:nvPr/>
        </p:nvSpPr>
        <p:spPr>
          <a:xfrm>
            <a:off x="7584120" y="5162069"/>
            <a:ext cx="497840" cy="48339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228DC21B-F28A-8B6E-17BC-AA452ECD37C5}"/>
              </a:ext>
            </a:extLst>
          </p:cNvPr>
          <p:cNvSpPr/>
          <p:nvPr/>
        </p:nvSpPr>
        <p:spPr>
          <a:xfrm>
            <a:off x="7584120" y="5645465"/>
            <a:ext cx="497840" cy="48339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144" name="직사각형 6143">
            <a:extLst>
              <a:ext uri="{FF2B5EF4-FFF2-40B4-BE49-F238E27FC236}">
                <a16:creationId xmlns:a16="http://schemas.microsoft.com/office/drawing/2014/main" id="{A8D50789-C06D-5166-4FB6-556884CF706B}"/>
              </a:ext>
            </a:extLst>
          </p:cNvPr>
          <p:cNvSpPr/>
          <p:nvPr/>
        </p:nvSpPr>
        <p:spPr>
          <a:xfrm>
            <a:off x="6588440" y="6128863"/>
            <a:ext cx="497840" cy="48339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0</a:t>
            </a:r>
            <a:endParaRPr lang="ko-KR" altLang="en-US" dirty="0"/>
          </a:p>
        </p:txBody>
      </p:sp>
      <p:sp>
        <p:nvSpPr>
          <p:cNvPr id="6145" name="직사각형 6144">
            <a:extLst>
              <a:ext uri="{FF2B5EF4-FFF2-40B4-BE49-F238E27FC236}">
                <a16:creationId xmlns:a16="http://schemas.microsoft.com/office/drawing/2014/main" id="{21214960-3416-B425-CC2E-6FBB4761234E}"/>
              </a:ext>
            </a:extLst>
          </p:cNvPr>
          <p:cNvSpPr/>
          <p:nvPr/>
        </p:nvSpPr>
        <p:spPr>
          <a:xfrm>
            <a:off x="7086280" y="6128863"/>
            <a:ext cx="497840" cy="48339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147" name="직사각형 6146">
            <a:extLst>
              <a:ext uri="{FF2B5EF4-FFF2-40B4-BE49-F238E27FC236}">
                <a16:creationId xmlns:a16="http://schemas.microsoft.com/office/drawing/2014/main" id="{4F9FC131-830A-ABB3-9806-EA221EBB9EA6}"/>
              </a:ext>
            </a:extLst>
          </p:cNvPr>
          <p:cNvSpPr/>
          <p:nvPr/>
        </p:nvSpPr>
        <p:spPr>
          <a:xfrm>
            <a:off x="7584120" y="6128862"/>
            <a:ext cx="497840" cy="48339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48" name="TextBox 6147">
                <a:extLst>
                  <a:ext uri="{FF2B5EF4-FFF2-40B4-BE49-F238E27FC236}">
                    <a16:creationId xmlns:a16="http://schemas.microsoft.com/office/drawing/2014/main" id="{5F0209CD-B0E6-B959-3463-B8727AF66F4F}"/>
                  </a:ext>
                </a:extLst>
              </p:cNvPr>
              <p:cNvSpPr txBox="1"/>
              <p:nvPr/>
            </p:nvSpPr>
            <p:spPr>
              <a:xfrm>
                <a:off x="8192530" y="5567680"/>
                <a:ext cx="751840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ko-KR" altLang="en-US" sz="3200" i="1" smtClean="0">
                          <a:latin typeface="Cambria Math" panose="02040503050406030204" pitchFamily="18" charset="0"/>
                        </a:rPr>
                        <m:t>⊗</m:t>
                      </m:r>
                    </m:oMath>
                  </m:oMathPara>
                </a14:m>
                <a:endParaRPr lang="ko-KR" altLang="en-US" sz="3200" dirty="0">
                  <a:latin typeface="HY헤드라인M" panose="02030600000101010101" pitchFamily="18" charset="-127"/>
                  <a:ea typeface="HY헤드라인M" panose="02030600000101010101" pitchFamily="18" charset="-127"/>
                </a:endParaRPr>
              </a:p>
            </p:txBody>
          </p:sp>
        </mc:Choice>
        <mc:Fallback xmlns="">
          <p:sp>
            <p:nvSpPr>
              <p:cNvPr id="6148" name="TextBox 6147">
                <a:extLst>
                  <a:ext uri="{FF2B5EF4-FFF2-40B4-BE49-F238E27FC236}">
                    <a16:creationId xmlns:a16="http://schemas.microsoft.com/office/drawing/2014/main" id="{5F0209CD-B0E6-B959-3463-B8727AF66F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2530" y="5567680"/>
                <a:ext cx="751840" cy="49244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49" name="직사각형 6148">
            <a:extLst>
              <a:ext uri="{FF2B5EF4-FFF2-40B4-BE49-F238E27FC236}">
                <a16:creationId xmlns:a16="http://schemas.microsoft.com/office/drawing/2014/main" id="{9349A720-8E18-6F13-A6AD-B28BADCBB7A4}"/>
              </a:ext>
            </a:extLst>
          </p:cNvPr>
          <p:cNvSpPr/>
          <p:nvPr/>
        </p:nvSpPr>
        <p:spPr>
          <a:xfrm>
            <a:off x="9613740" y="5350827"/>
            <a:ext cx="497840" cy="48339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150" name="직사각형 6149">
            <a:extLst>
              <a:ext uri="{FF2B5EF4-FFF2-40B4-BE49-F238E27FC236}">
                <a16:creationId xmlns:a16="http://schemas.microsoft.com/office/drawing/2014/main" id="{41E62EA6-396E-C56F-92D9-F0908B724002}"/>
              </a:ext>
            </a:extLst>
          </p:cNvPr>
          <p:cNvSpPr/>
          <p:nvPr/>
        </p:nvSpPr>
        <p:spPr>
          <a:xfrm>
            <a:off x="9115900" y="5834225"/>
            <a:ext cx="497840" cy="48339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151" name="직사각형 6150">
            <a:extLst>
              <a:ext uri="{FF2B5EF4-FFF2-40B4-BE49-F238E27FC236}">
                <a16:creationId xmlns:a16="http://schemas.microsoft.com/office/drawing/2014/main" id="{B1E6C06F-18A9-702D-2959-34866A10EBFD}"/>
              </a:ext>
            </a:extLst>
          </p:cNvPr>
          <p:cNvSpPr/>
          <p:nvPr/>
        </p:nvSpPr>
        <p:spPr>
          <a:xfrm>
            <a:off x="9613740" y="5834224"/>
            <a:ext cx="497840" cy="48339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sp>
        <p:nvSpPr>
          <p:cNvPr id="6152" name="직사각형 6151">
            <a:extLst>
              <a:ext uri="{FF2B5EF4-FFF2-40B4-BE49-F238E27FC236}">
                <a16:creationId xmlns:a16="http://schemas.microsoft.com/office/drawing/2014/main" id="{551792E6-19D8-FD9C-8A52-0D9167A76EA3}"/>
              </a:ext>
            </a:extLst>
          </p:cNvPr>
          <p:cNvSpPr/>
          <p:nvPr/>
        </p:nvSpPr>
        <p:spPr>
          <a:xfrm>
            <a:off x="9115900" y="5350826"/>
            <a:ext cx="497840" cy="48339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153" name="TextBox 6152">
                <a:extLst>
                  <a:ext uri="{FF2B5EF4-FFF2-40B4-BE49-F238E27FC236}">
                    <a16:creationId xmlns:a16="http://schemas.microsoft.com/office/drawing/2014/main" id="{8F7BAC57-2151-A122-EDCF-AB9E3CBBE770}"/>
                  </a:ext>
                </a:extLst>
              </p:cNvPr>
              <p:cNvSpPr txBox="1"/>
              <p:nvPr/>
            </p:nvSpPr>
            <p:spPr>
              <a:xfrm>
                <a:off x="10327870" y="5607764"/>
                <a:ext cx="394339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ko-KR" altLang="en-US" sz="2800" dirty="0"/>
              </a:p>
            </p:txBody>
          </p:sp>
        </mc:Choice>
        <mc:Fallback xmlns="">
          <p:sp>
            <p:nvSpPr>
              <p:cNvPr id="6153" name="TextBox 6152">
                <a:extLst>
                  <a:ext uri="{FF2B5EF4-FFF2-40B4-BE49-F238E27FC236}">
                    <a16:creationId xmlns:a16="http://schemas.microsoft.com/office/drawing/2014/main" id="{8F7BAC57-2151-A122-EDCF-AB9E3CBBE7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327870" y="5607764"/>
                <a:ext cx="394339" cy="43088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54" name="직사각형 6153">
            <a:extLst>
              <a:ext uri="{FF2B5EF4-FFF2-40B4-BE49-F238E27FC236}">
                <a16:creationId xmlns:a16="http://schemas.microsoft.com/office/drawing/2014/main" id="{249CF7D6-8AE6-AFF0-1D4E-714D3A8B1C7E}"/>
              </a:ext>
            </a:extLst>
          </p:cNvPr>
          <p:cNvSpPr/>
          <p:nvPr/>
        </p:nvSpPr>
        <p:spPr>
          <a:xfrm>
            <a:off x="11384120" y="5359088"/>
            <a:ext cx="497840" cy="48339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6155" name="직사각형 6154">
            <a:extLst>
              <a:ext uri="{FF2B5EF4-FFF2-40B4-BE49-F238E27FC236}">
                <a16:creationId xmlns:a16="http://schemas.microsoft.com/office/drawing/2014/main" id="{5DBAC26F-6FA5-E4A5-165B-90F5136E6A81}"/>
              </a:ext>
            </a:extLst>
          </p:cNvPr>
          <p:cNvSpPr/>
          <p:nvPr/>
        </p:nvSpPr>
        <p:spPr>
          <a:xfrm>
            <a:off x="10886280" y="5842486"/>
            <a:ext cx="497840" cy="48339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2</a:t>
            </a:r>
            <a:endParaRPr lang="ko-KR" altLang="en-US" dirty="0"/>
          </a:p>
        </p:txBody>
      </p:sp>
      <p:sp>
        <p:nvSpPr>
          <p:cNvPr id="6156" name="직사각형 6155">
            <a:extLst>
              <a:ext uri="{FF2B5EF4-FFF2-40B4-BE49-F238E27FC236}">
                <a16:creationId xmlns:a16="http://schemas.microsoft.com/office/drawing/2014/main" id="{3D1E01D5-F09D-F5F6-EFF5-0F42EBABCBF4}"/>
              </a:ext>
            </a:extLst>
          </p:cNvPr>
          <p:cNvSpPr/>
          <p:nvPr/>
        </p:nvSpPr>
        <p:spPr>
          <a:xfrm>
            <a:off x="11384120" y="5842485"/>
            <a:ext cx="497840" cy="48339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4</a:t>
            </a:r>
            <a:endParaRPr lang="ko-KR" altLang="en-US" dirty="0"/>
          </a:p>
        </p:txBody>
      </p:sp>
      <p:sp>
        <p:nvSpPr>
          <p:cNvPr id="6157" name="직사각형 6156">
            <a:extLst>
              <a:ext uri="{FF2B5EF4-FFF2-40B4-BE49-F238E27FC236}">
                <a16:creationId xmlns:a16="http://schemas.microsoft.com/office/drawing/2014/main" id="{7AE321CE-011B-0158-699D-247F94BE1DF2}"/>
              </a:ext>
            </a:extLst>
          </p:cNvPr>
          <p:cNvSpPr/>
          <p:nvPr/>
        </p:nvSpPr>
        <p:spPr>
          <a:xfrm>
            <a:off x="10886280" y="5359087"/>
            <a:ext cx="497840" cy="483397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1</a:t>
            </a:r>
            <a:endParaRPr lang="ko-KR" altLang="en-US" dirty="0"/>
          </a:p>
        </p:txBody>
      </p:sp>
      <p:cxnSp>
        <p:nvCxnSpPr>
          <p:cNvPr id="6159" name="직선 연결선 6158">
            <a:extLst>
              <a:ext uri="{FF2B5EF4-FFF2-40B4-BE49-F238E27FC236}">
                <a16:creationId xmlns:a16="http://schemas.microsoft.com/office/drawing/2014/main" id="{81F79182-92CE-DCF7-3D5F-08428352EEF2}"/>
              </a:ext>
            </a:extLst>
          </p:cNvPr>
          <p:cNvCxnSpPr/>
          <p:nvPr/>
        </p:nvCxnSpPr>
        <p:spPr>
          <a:xfrm>
            <a:off x="6350000" y="4968240"/>
            <a:ext cx="0" cy="1778000"/>
          </a:xfrm>
          <a:prstGeom prst="line">
            <a:avLst/>
          </a:prstGeom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2314768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89DF193-A687-97D9-F5FE-ABF45CCBF2F4}"/>
              </a:ext>
            </a:extLst>
          </p:cNvPr>
          <p:cNvCxnSpPr/>
          <p:nvPr/>
        </p:nvCxnSpPr>
        <p:spPr>
          <a:xfrm>
            <a:off x="817880" y="1270000"/>
            <a:ext cx="1055624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제목 1">
            <a:extLst>
              <a:ext uri="{FF2B5EF4-FFF2-40B4-BE49-F238E27FC236}">
                <a16:creationId xmlns:a16="http://schemas.microsoft.com/office/drawing/2014/main" id="{CD9379DB-D313-7C86-FD5C-18AF0D3765E1}"/>
              </a:ext>
            </a:extLst>
          </p:cNvPr>
          <p:cNvSpPr txBox="1">
            <a:spLocks/>
          </p:cNvSpPr>
          <p:nvPr/>
        </p:nvSpPr>
        <p:spPr>
          <a:xfrm>
            <a:off x="817880" y="395973"/>
            <a:ext cx="9438640" cy="8740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Experiments</a:t>
            </a:r>
            <a:endParaRPr lang="ko-KR" altLang="en-US" sz="3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1D1761-A1D7-08C4-C75C-DD5EF07C24F2}"/>
              </a:ext>
            </a:extLst>
          </p:cNvPr>
          <p:cNvSpPr txBox="1"/>
          <p:nvPr/>
        </p:nvSpPr>
        <p:spPr>
          <a:xfrm>
            <a:off x="817880" y="5696689"/>
            <a:ext cx="10556240" cy="11271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When achieving similar transfer accuracy, ViT has a lower pre-training cost than ResNet.</a:t>
            </a:r>
            <a:endParaRPr lang="ko-KR" altLang="en-US" sz="2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EEF58E-C984-28C3-F4EC-143662907842}"/>
              </a:ext>
            </a:extLst>
          </p:cNvPr>
          <p:cNvSpPr txBox="1"/>
          <p:nvPr/>
        </p:nvSpPr>
        <p:spPr>
          <a:xfrm>
            <a:off x="817880" y="1270000"/>
            <a:ext cx="10556240" cy="573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Scaling Study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AFFDDE7-5FD4-DA0E-CE0F-AE94AC1900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6000" y="1892335"/>
            <a:ext cx="8640000" cy="3718253"/>
          </a:xfrm>
          <a:prstGeom prst="rect">
            <a:avLst/>
          </a:prstGeom>
        </p:spPr>
      </p:pic>
      <p:sp>
        <p:nvSpPr>
          <p:cNvPr id="4" name="직사각형 3">
            <a:extLst>
              <a:ext uri="{FF2B5EF4-FFF2-40B4-BE49-F238E27FC236}">
                <a16:creationId xmlns:a16="http://schemas.microsoft.com/office/drawing/2014/main" id="{F0D8FBA6-0499-3F36-4408-8A1191B74AA5}"/>
              </a:ext>
            </a:extLst>
          </p:cNvPr>
          <p:cNvSpPr/>
          <p:nvPr/>
        </p:nvSpPr>
        <p:spPr>
          <a:xfrm rot="5400000">
            <a:off x="4219206" y="1589334"/>
            <a:ext cx="36000" cy="4140000"/>
          </a:xfrm>
          <a:prstGeom prst="rect">
            <a:avLst/>
          </a:prstGeom>
          <a:solidFill>
            <a:srgbClr val="0000FF">
              <a:alpha val="64706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56633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89DF193-A687-97D9-F5FE-ABF45CCBF2F4}"/>
              </a:ext>
            </a:extLst>
          </p:cNvPr>
          <p:cNvCxnSpPr/>
          <p:nvPr/>
        </p:nvCxnSpPr>
        <p:spPr>
          <a:xfrm>
            <a:off x="817880" y="1270000"/>
            <a:ext cx="1055624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제목 1">
            <a:extLst>
              <a:ext uri="{FF2B5EF4-FFF2-40B4-BE49-F238E27FC236}">
                <a16:creationId xmlns:a16="http://schemas.microsoft.com/office/drawing/2014/main" id="{CD9379DB-D313-7C86-FD5C-18AF0D3765E1}"/>
              </a:ext>
            </a:extLst>
          </p:cNvPr>
          <p:cNvSpPr txBox="1">
            <a:spLocks/>
          </p:cNvSpPr>
          <p:nvPr/>
        </p:nvSpPr>
        <p:spPr>
          <a:xfrm>
            <a:off x="817880" y="395973"/>
            <a:ext cx="9438640" cy="8740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Experiments</a:t>
            </a:r>
            <a:endParaRPr lang="ko-KR" altLang="en-US" sz="3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1D1761-A1D7-08C4-C75C-DD5EF07C24F2}"/>
              </a:ext>
            </a:extLst>
          </p:cNvPr>
          <p:cNvSpPr txBox="1"/>
          <p:nvPr/>
        </p:nvSpPr>
        <p:spPr>
          <a:xfrm>
            <a:off x="817880" y="2092407"/>
            <a:ext cx="10556240" cy="573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Reflects the patch location information well</a:t>
            </a:r>
            <a:endParaRPr lang="ko-KR" altLang="en-US" sz="2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BFE65D07-0CED-293F-36E7-8CA30BFAE81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5766" y="2792956"/>
            <a:ext cx="4208354" cy="382682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668A243-1879-F85A-EE31-CBC10EBE2EA7}"/>
              </a:ext>
            </a:extLst>
          </p:cNvPr>
          <p:cNvSpPr txBox="1"/>
          <p:nvPr/>
        </p:nvSpPr>
        <p:spPr>
          <a:xfrm>
            <a:off x="817880" y="1270000"/>
            <a:ext cx="10556240" cy="5731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Similarity of position embeddings of ViT-L/32</a:t>
            </a:r>
          </a:p>
        </p:txBody>
      </p:sp>
    </p:spTree>
    <p:extLst>
      <p:ext uri="{BB962C8B-B14F-4D97-AF65-F5344CB8AC3E}">
        <p14:creationId xmlns:p14="http://schemas.microsoft.com/office/powerpoint/2010/main" val="3917341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89DF193-A687-97D9-F5FE-ABF45CCBF2F4}"/>
              </a:ext>
            </a:extLst>
          </p:cNvPr>
          <p:cNvCxnSpPr/>
          <p:nvPr/>
        </p:nvCxnSpPr>
        <p:spPr>
          <a:xfrm>
            <a:off x="817880" y="1270000"/>
            <a:ext cx="1055624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C71D1761-A1D7-08C4-C75C-DD5EF07C24F2}"/>
              </a:ext>
            </a:extLst>
          </p:cNvPr>
          <p:cNvSpPr txBox="1"/>
          <p:nvPr/>
        </p:nvSpPr>
        <p:spPr>
          <a:xfrm>
            <a:off x="817880" y="3352800"/>
            <a:ext cx="10556240" cy="9181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32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Thank you.</a:t>
            </a:r>
            <a:endParaRPr lang="ko-KR" altLang="en-US" sz="3200" b="1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21291921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89DF193-A687-97D9-F5FE-ABF45CCBF2F4}"/>
              </a:ext>
            </a:extLst>
          </p:cNvPr>
          <p:cNvCxnSpPr/>
          <p:nvPr/>
        </p:nvCxnSpPr>
        <p:spPr>
          <a:xfrm>
            <a:off x="817880" y="1270000"/>
            <a:ext cx="1055624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제목 1">
            <a:extLst>
              <a:ext uri="{FF2B5EF4-FFF2-40B4-BE49-F238E27FC236}">
                <a16:creationId xmlns:a16="http://schemas.microsoft.com/office/drawing/2014/main" id="{CD9379DB-D313-7C86-FD5C-18AF0D3765E1}"/>
              </a:ext>
            </a:extLst>
          </p:cNvPr>
          <p:cNvSpPr txBox="1">
            <a:spLocks/>
          </p:cNvSpPr>
          <p:nvPr/>
        </p:nvSpPr>
        <p:spPr>
          <a:xfrm>
            <a:off x="817880" y="395973"/>
            <a:ext cx="9438640" cy="8740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Method</a:t>
            </a:r>
            <a:endParaRPr lang="ko-KR" altLang="en-US" sz="3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C309D627-5A70-0E25-CD06-2A280A39FC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82589" y="241507"/>
            <a:ext cx="5038725" cy="9525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76D200D-AB33-F411-05E5-122EBFA4E158}"/>
                  </a:ext>
                </a:extLst>
              </p:cNvPr>
              <p:cNvSpPr txBox="1"/>
              <p:nvPr/>
            </p:nvSpPr>
            <p:spPr>
              <a:xfrm>
                <a:off x="817881" y="3485707"/>
                <a:ext cx="4526280" cy="6693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𝐴𝑡𝑡𝑒𝑛𝑡𝑖𝑜𝑛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 1 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𝑡h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+1)×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</m:oMath>
                  </m:oMathPara>
                </a14:m>
                <a:endParaRPr lang="ko-KR" altLang="en-US" sz="24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76D200D-AB33-F411-05E5-122EBFA4E1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881" y="3485707"/>
                <a:ext cx="4526280" cy="66935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직사각형 11">
            <a:extLst>
              <a:ext uri="{FF2B5EF4-FFF2-40B4-BE49-F238E27FC236}">
                <a16:creationId xmlns:a16="http://schemas.microsoft.com/office/drawing/2014/main" id="{CCBE3DF1-900C-C02B-038E-E9C6A3739328}"/>
              </a:ext>
            </a:extLst>
          </p:cNvPr>
          <p:cNvSpPr/>
          <p:nvPr/>
        </p:nvSpPr>
        <p:spPr>
          <a:xfrm>
            <a:off x="2319741" y="1843664"/>
            <a:ext cx="1536801" cy="28833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3914E4D0-550B-627E-F397-37E0C3D79352}"/>
              </a:ext>
            </a:extLst>
          </p:cNvPr>
          <p:cNvSpPr/>
          <p:nvPr/>
        </p:nvSpPr>
        <p:spPr>
          <a:xfrm>
            <a:off x="2319740" y="3031930"/>
            <a:ext cx="1536801" cy="28833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왼쪽 중괄호 21">
            <a:extLst>
              <a:ext uri="{FF2B5EF4-FFF2-40B4-BE49-F238E27FC236}">
                <a16:creationId xmlns:a16="http://schemas.microsoft.com/office/drawing/2014/main" id="{42914942-D4F9-69CA-272D-1A91170354CE}"/>
              </a:ext>
            </a:extLst>
          </p:cNvPr>
          <p:cNvSpPr/>
          <p:nvPr/>
        </p:nvSpPr>
        <p:spPr>
          <a:xfrm>
            <a:off x="2024420" y="1868472"/>
            <a:ext cx="51488" cy="1520488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30DA7AA-C092-7546-CD76-073ABA9C254D}"/>
                  </a:ext>
                </a:extLst>
              </p:cNvPr>
              <p:cNvSpPr txBox="1"/>
              <p:nvPr/>
            </p:nvSpPr>
            <p:spPr>
              <a:xfrm>
                <a:off x="1088719" y="2513077"/>
                <a:ext cx="8600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+1 </m:t>
                    </m:r>
                  </m:oMath>
                </a14:m>
                <a:r>
                  <a:rPr lang="ko-KR" altLang="en-US" dirty="0"/>
                  <a:t>개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30DA7AA-C092-7546-CD76-073ABA9C254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8719" y="2513077"/>
                <a:ext cx="860044" cy="276999"/>
              </a:xfrm>
              <a:prstGeom prst="rect">
                <a:avLst/>
              </a:prstGeom>
              <a:blipFill>
                <a:blip r:embed="rId4"/>
                <a:stretch>
                  <a:fillRect l="-9929" t="-28261" r="-15603" b="-5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TextBox 26">
            <a:extLst>
              <a:ext uri="{FF2B5EF4-FFF2-40B4-BE49-F238E27FC236}">
                <a16:creationId xmlns:a16="http://schemas.microsoft.com/office/drawing/2014/main" id="{C499A057-BD00-A4B2-F048-F671EC1D2B68}"/>
              </a:ext>
            </a:extLst>
          </p:cNvPr>
          <p:cNvSpPr txBox="1"/>
          <p:nvPr/>
        </p:nvSpPr>
        <p:spPr>
          <a:xfrm>
            <a:off x="2918343" y="1525342"/>
            <a:ext cx="553998" cy="1704800"/>
          </a:xfrm>
          <a:prstGeom prst="rect">
            <a:avLst/>
          </a:prstGeom>
          <a:noFill/>
        </p:spPr>
        <p:txBody>
          <a:bodyPr vert="eaVert" wrap="square" rtlCol="0" anchor="ctr">
            <a:spAutoFit/>
          </a:bodyPr>
          <a:lstStyle/>
          <a:p>
            <a:pPr lvl="1" algn="ctr"/>
            <a:r>
              <a:rPr lang="en-US" altLang="ko-KR" sz="24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  .  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64F0533-6944-939B-8600-1A9EB29219A2}"/>
                  </a:ext>
                </a:extLst>
              </p:cNvPr>
              <p:cNvSpPr txBox="1"/>
              <p:nvPr/>
            </p:nvSpPr>
            <p:spPr>
              <a:xfrm>
                <a:off x="7367520" y="3485707"/>
                <a:ext cx="4526280" cy="6693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𝐴𝑡𝑡𝑒𝑛𝑡𝑖𝑜𝑛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h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𝑡h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+1)×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𝑑</m:t>
                          </m:r>
                        </m:sup>
                      </m:sSup>
                    </m:oMath>
                  </m:oMathPara>
                </a14:m>
                <a:endParaRPr lang="ko-KR" altLang="en-US" sz="24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264F0533-6944-939B-8600-1A9EB29219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7520" y="3485707"/>
                <a:ext cx="4526280" cy="66935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1" name="직사각형 30">
            <a:extLst>
              <a:ext uri="{FF2B5EF4-FFF2-40B4-BE49-F238E27FC236}">
                <a16:creationId xmlns:a16="http://schemas.microsoft.com/office/drawing/2014/main" id="{27F4BFA7-1E4F-81BE-A595-906967C5E265}"/>
              </a:ext>
            </a:extLst>
          </p:cNvPr>
          <p:cNvSpPr/>
          <p:nvPr/>
        </p:nvSpPr>
        <p:spPr>
          <a:xfrm>
            <a:off x="8869380" y="1843664"/>
            <a:ext cx="1536801" cy="28833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70" name="직사각형 7169">
            <a:extLst>
              <a:ext uri="{FF2B5EF4-FFF2-40B4-BE49-F238E27FC236}">
                <a16:creationId xmlns:a16="http://schemas.microsoft.com/office/drawing/2014/main" id="{02FEABD7-7375-80AC-824F-8C04DA9A174B}"/>
              </a:ext>
            </a:extLst>
          </p:cNvPr>
          <p:cNvSpPr/>
          <p:nvPr/>
        </p:nvSpPr>
        <p:spPr>
          <a:xfrm>
            <a:off x="8869379" y="3031930"/>
            <a:ext cx="1536801" cy="288334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71" name="왼쪽 중괄호 7170">
            <a:extLst>
              <a:ext uri="{FF2B5EF4-FFF2-40B4-BE49-F238E27FC236}">
                <a16:creationId xmlns:a16="http://schemas.microsoft.com/office/drawing/2014/main" id="{5B865F97-9954-C8F5-651D-BDA7CB31373E}"/>
              </a:ext>
            </a:extLst>
          </p:cNvPr>
          <p:cNvSpPr/>
          <p:nvPr/>
        </p:nvSpPr>
        <p:spPr>
          <a:xfrm>
            <a:off x="8574059" y="1868472"/>
            <a:ext cx="51488" cy="1520488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73" name="TextBox 7172">
                <a:extLst>
                  <a:ext uri="{FF2B5EF4-FFF2-40B4-BE49-F238E27FC236}">
                    <a16:creationId xmlns:a16="http://schemas.microsoft.com/office/drawing/2014/main" id="{69BADB6C-B3CC-4448-E855-1DC89CB3369D}"/>
                  </a:ext>
                </a:extLst>
              </p:cNvPr>
              <p:cNvSpPr txBox="1"/>
              <p:nvPr/>
            </p:nvSpPr>
            <p:spPr>
              <a:xfrm>
                <a:off x="7638358" y="2513077"/>
                <a:ext cx="8600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+1 </m:t>
                    </m:r>
                  </m:oMath>
                </a14:m>
                <a:r>
                  <a:rPr lang="ko-KR" altLang="en-US" dirty="0"/>
                  <a:t>개</a:t>
                </a:r>
              </a:p>
            </p:txBody>
          </p:sp>
        </mc:Choice>
        <mc:Fallback xmlns="">
          <p:sp>
            <p:nvSpPr>
              <p:cNvPr id="7173" name="TextBox 7172">
                <a:extLst>
                  <a:ext uri="{FF2B5EF4-FFF2-40B4-BE49-F238E27FC236}">
                    <a16:creationId xmlns:a16="http://schemas.microsoft.com/office/drawing/2014/main" id="{69BADB6C-B3CC-4448-E855-1DC89CB336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38358" y="2513077"/>
                <a:ext cx="860044" cy="276999"/>
              </a:xfrm>
              <a:prstGeom prst="rect">
                <a:avLst/>
              </a:prstGeom>
              <a:blipFill>
                <a:blip r:embed="rId6"/>
                <a:stretch>
                  <a:fillRect l="-9220" t="-28261" r="-16312" b="-5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75" name="TextBox 7174">
            <a:extLst>
              <a:ext uri="{FF2B5EF4-FFF2-40B4-BE49-F238E27FC236}">
                <a16:creationId xmlns:a16="http://schemas.microsoft.com/office/drawing/2014/main" id="{0AD36119-BAD3-3AA4-6D2D-A19E5DE25B17}"/>
              </a:ext>
            </a:extLst>
          </p:cNvPr>
          <p:cNvSpPr txBox="1"/>
          <p:nvPr/>
        </p:nvSpPr>
        <p:spPr>
          <a:xfrm>
            <a:off x="9467982" y="1525342"/>
            <a:ext cx="553998" cy="1704800"/>
          </a:xfrm>
          <a:prstGeom prst="rect">
            <a:avLst/>
          </a:prstGeom>
          <a:noFill/>
        </p:spPr>
        <p:txBody>
          <a:bodyPr vert="eaVert" wrap="square" rtlCol="0" anchor="ctr">
            <a:spAutoFit/>
          </a:bodyPr>
          <a:lstStyle/>
          <a:p>
            <a:pPr lvl="1" algn="ctr"/>
            <a:r>
              <a:rPr lang="en-US" altLang="ko-KR" sz="24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  .  .</a:t>
            </a:r>
          </a:p>
        </p:txBody>
      </p:sp>
      <p:sp>
        <p:nvSpPr>
          <p:cNvPr id="7177" name="왼쪽 중괄호 7176">
            <a:extLst>
              <a:ext uri="{FF2B5EF4-FFF2-40B4-BE49-F238E27FC236}">
                <a16:creationId xmlns:a16="http://schemas.microsoft.com/office/drawing/2014/main" id="{C6C761C0-8430-2040-137C-AC56A708AA23}"/>
              </a:ext>
            </a:extLst>
          </p:cNvPr>
          <p:cNvSpPr/>
          <p:nvPr/>
        </p:nvSpPr>
        <p:spPr>
          <a:xfrm rot="16200000">
            <a:off x="6077611" y="387432"/>
            <a:ext cx="181752" cy="8033973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78" name="TextBox 7177">
                <a:extLst>
                  <a:ext uri="{FF2B5EF4-FFF2-40B4-BE49-F238E27FC236}">
                    <a16:creationId xmlns:a16="http://schemas.microsoft.com/office/drawing/2014/main" id="{46A079A9-CF85-0B01-BBA2-5EFDE2F01559}"/>
                  </a:ext>
                </a:extLst>
              </p:cNvPr>
              <p:cNvSpPr txBox="1"/>
              <p:nvPr/>
            </p:nvSpPr>
            <p:spPr>
              <a:xfrm>
                <a:off x="5880704" y="4640230"/>
                <a:ext cx="250530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h𝑒𝑎𝑑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ko-KR" altLang="en-US" dirty="0"/>
                  <a:t>개</a:t>
                </a:r>
                <a:r>
                  <a:rPr lang="en-US" altLang="ko-KR" dirty="0"/>
                  <a:t>, </a:t>
                </a:r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𝑑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h𝑒𝑎𝑑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ko-KR" altLang="en-US" dirty="0"/>
              </a:p>
            </p:txBody>
          </p:sp>
        </mc:Choice>
        <mc:Fallback xmlns="">
          <p:sp>
            <p:nvSpPr>
              <p:cNvPr id="7178" name="TextBox 7177">
                <a:extLst>
                  <a:ext uri="{FF2B5EF4-FFF2-40B4-BE49-F238E27FC236}">
                    <a16:creationId xmlns:a16="http://schemas.microsoft.com/office/drawing/2014/main" id="{46A079A9-CF85-0B01-BBA2-5EFDE2F015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80704" y="4640230"/>
                <a:ext cx="2505301" cy="276999"/>
              </a:xfrm>
              <a:prstGeom prst="rect">
                <a:avLst/>
              </a:prstGeom>
              <a:blipFill>
                <a:blip r:embed="rId7"/>
                <a:stretch>
                  <a:fillRect l="-3406" t="-28261" r="-3406" b="-5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80" name="직사각형 7179">
            <a:extLst>
              <a:ext uri="{FF2B5EF4-FFF2-40B4-BE49-F238E27FC236}">
                <a16:creationId xmlns:a16="http://schemas.microsoft.com/office/drawing/2014/main" id="{743D4885-3751-382B-8A3F-0A183363FED5}"/>
              </a:ext>
            </a:extLst>
          </p:cNvPr>
          <p:cNvSpPr/>
          <p:nvPr/>
        </p:nvSpPr>
        <p:spPr>
          <a:xfrm>
            <a:off x="4473660" y="6273683"/>
            <a:ext cx="3396020" cy="29378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81" name="왼쪽 중괄호 7180">
            <a:extLst>
              <a:ext uri="{FF2B5EF4-FFF2-40B4-BE49-F238E27FC236}">
                <a16:creationId xmlns:a16="http://schemas.microsoft.com/office/drawing/2014/main" id="{093FCC20-F2F7-7090-7E61-B85C23CA894D}"/>
              </a:ext>
            </a:extLst>
          </p:cNvPr>
          <p:cNvSpPr/>
          <p:nvPr/>
        </p:nvSpPr>
        <p:spPr>
          <a:xfrm>
            <a:off x="4178340" y="5110225"/>
            <a:ext cx="51488" cy="1520488"/>
          </a:xfrm>
          <a:prstGeom prst="leftBrac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82" name="TextBox 7181">
                <a:extLst>
                  <a:ext uri="{FF2B5EF4-FFF2-40B4-BE49-F238E27FC236}">
                    <a16:creationId xmlns:a16="http://schemas.microsoft.com/office/drawing/2014/main" id="{A31862E4-D6E2-A315-40E4-660A75D9907B}"/>
                  </a:ext>
                </a:extLst>
              </p:cNvPr>
              <p:cNvSpPr txBox="1"/>
              <p:nvPr/>
            </p:nvSpPr>
            <p:spPr>
              <a:xfrm>
                <a:off x="3242639" y="5754830"/>
                <a:ext cx="86004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altLang="ko-KR" b="0" i="1" smtClean="0">
                        <a:latin typeface="Cambria Math" panose="02040503050406030204" pitchFamily="18" charset="0"/>
                      </a:rPr>
                      <m:t>+1 </m:t>
                    </m:r>
                  </m:oMath>
                </a14:m>
                <a:r>
                  <a:rPr lang="ko-KR" altLang="en-US" dirty="0"/>
                  <a:t>개</a:t>
                </a:r>
              </a:p>
            </p:txBody>
          </p:sp>
        </mc:Choice>
        <mc:Fallback xmlns="">
          <p:sp>
            <p:nvSpPr>
              <p:cNvPr id="7182" name="TextBox 7181">
                <a:extLst>
                  <a:ext uri="{FF2B5EF4-FFF2-40B4-BE49-F238E27FC236}">
                    <a16:creationId xmlns:a16="http://schemas.microsoft.com/office/drawing/2014/main" id="{A31862E4-D6E2-A315-40E4-660A75D990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42639" y="5754830"/>
                <a:ext cx="860044" cy="276999"/>
              </a:xfrm>
              <a:prstGeom prst="rect">
                <a:avLst/>
              </a:prstGeom>
              <a:blipFill>
                <a:blip r:embed="rId8"/>
                <a:stretch>
                  <a:fillRect l="-9929" t="-28889" r="-15603" b="-53333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185" name="직사각형 7184">
            <a:extLst>
              <a:ext uri="{FF2B5EF4-FFF2-40B4-BE49-F238E27FC236}">
                <a16:creationId xmlns:a16="http://schemas.microsoft.com/office/drawing/2014/main" id="{77A27266-8AE7-BD54-195F-4E538AAAF5B3}"/>
              </a:ext>
            </a:extLst>
          </p:cNvPr>
          <p:cNvSpPr/>
          <p:nvPr/>
        </p:nvSpPr>
        <p:spPr>
          <a:xfrm>
            <a:off x="4473660" y="5081776"/>
            <a:ext cx="3396020" cy="29378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186" name="TextBox 7185">
            <a:extLst>
              <a:ext uri="{FF2B5EF4-FFF2-40B4-BE49-F238E27FC236}">
                <a16:creationId xmlns:a16="http://schemas.microsoft.com/office/drawing/2014/main" id="{093C1E31-90EC-7796-4317-C365DBD2DD5B}"/>
              </a:ext>
            </a:extLst>
          </p:cNvPr>
          <p:cNvSpPr txBox="1"/>
          <p:nvPr/>
        </p:nvSpPr>
        <p:spPr>
          <a:xfrm>
            <a:off x="5972294" y="4782355"/>
            <a:ext cx="553998" cy="1704800"/>
          </a:xfrm>
          <a:prstGeom prst="rect">
            <a:avLst/>
          </a:prstGeom>
          <a:noFill/>
        </p:spPr>
        <p:txBody>
          <a:bodyPr vert="eaVert" wrap="square" rtlCol="0" anchor="ctr">
            <a:spAutoFit/>
          </a:bodyPr>
          <a:lstStyle/>
          <a:p>
            <a:pPr lvl="1" algn="ctr"/>
            <a:r>
              <a:rPr lang="en-US" altLang="ko-KR" sz="2400" b="1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.  .  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187" name="TextBox 7186">
                <a:extLst>
                  <a:ext uri="{FF2B5EF4-FFF2-40B4-BE49-F238E27FC236}">
                    <a16:creationId xmlns:a16="http://schemas.microsoft.com/office/drawing/2014/main" id="{C8429A00-89AF-31AE-53D2-954C375CD860}"/>
                  </a:ext>
                </a:extLst>
              </p:cNvPr>
              <p:cNvSpPr txBox="1"/>
              <p:nvPr/>
            </p:nvSpPr>
            <p:spPr>
              <a:xfrm>
                <a:off x="7869680" y="5445848"/>
                <a:ext cx="4526280" cy="66935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lvl="1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𝐴𝑡𝑡𝑒𝑛𝑡𝑖𝑜𝑛</m:t>
                      </m:r>
                      <m:r>
                        <a:rPr lang="en-US" altLang="ko-KR" sz="2400" i="1"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𝑅</m:t>
                          </m:r>
                        </m:e>
                        <m:sup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ko-KR" sz="2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+1)×</m:t>
                          </m:r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𝐷</m:t>
                          </m:r>
                        </m:sup>
                      </m:sSup>
                    </m:oMath>
                  </m:oMathPara>
                </a14:m>
                <a:endParaRPr lang="ko-KR" altLang="en-US" sz="2400" dirty="0">
                  <a:latin typeface="함초롬돋움" panose="020B0604000101010101" pitchFamily="50" charset="-127"/>
                  <a:ea typeface="함초롬돋움" panose="020B0604000101010101" pitchFamily="50" charset="-127"/>
                  <a:cs typeface="함초롬돋움" panose="020B0604000101010101" pitchFamily="50" charset="-127"/>
                </a:endParaRPr>
              </a:p>
            </p:txBody>
          </p:sp>
        </mc:Choice>
        <mc:Fallback xmlns="">
          <p:sp>
            <p:nvSpPr>
              <p:cNvPr id="7187" name="TextBox 7186">
                <a:extLst>
                  <a:ext uri="{FF2B5EF4-FFF2-40B4-BE49-F238E27FC236}">
                    <a16:creationId xmlns:a16="http://schemas.microsoft.com/office/drawing/2014/main" id="{C8429A00-89AF-31AE-53D2-954C375CD8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9680" y="5445848"/>
                <a:ext cx="4526280" cy="669350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23487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89DF193-A687-97D9-F5FE-ABF45CCBF2F4}"/>
              </a:ext>
            </a:extLst>
          </p:cNvPr>
          <p:cNvCxnSpPr/>
          <p:nvPr/>
        </p:nvCxnSpPr>
        <p:spPr>
          <a:xfrm>
            <a:off x="817880" y="1270000"/>
            <a:ext cx="1055624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제목 1">
            <a:extLst>
              <a:ext uri="{FF2B5EF4-FFF2-40B4-BE49-F238E27FC236}">
                <a16:creationId xmlns:a16="http://schemas.microsoft.com/office/drawing/2014/main" id="{CD9379DB-D313-7C86-FD5C-18AF0D3765E1}"/>
              </a:ext>
            </a:extLst>
          </p:cNvPr>
          <p:cNvSpPr txBox="1">
            <a:spLocks/>
          </p:cNvSpPr>
          <p:nvPr/>
        </p:nvSpPr>
        <p:spPr>
          <a:xfrm>
            <a:off x="817880" y="395973"/>
            <a:ext cx="9438640" cy="8740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Introduction</a:t>
            </a:r>
            <a:endParaRPr lang="ko-KR" altLang="en-US" sz="3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1D1761-A1D7-08C4-C75C-DD5EF07C24F2}"/>
              </a:ext>
            </a:extLst>
          </p:cNvPr>
          <p:cNvSpPr txBox="1"/>
          <p:nvPr/>
        </p:nvSpPr>
        <p:spPr>
          <a:xfrm>
            <a:off x="817880" y="1564640"/>
            <a:ext cx="10556240" cy="3343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Advantage of transformer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Computational efficiency</a:t>
            </a: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Parallel processing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Scalability</a:t>
            </a:r>
          </a:p>
          <a:p>
            <a:pPr marL="1371600" lvl="2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Continuous improvement as dataset and model sizes </a:t>
            </a:r>
            <a:b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</a:b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continue to grow</a:t>
            </a:r>
            <a:endParaRPr lang="ko-KR" altLang="en-US" sz="2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23431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89DF193-A687-97D9-F5FE-ABF45CCBF2F4}"/>
              </a:ext>
            </a:extLst>
          </p:cNvPr>
          <p:cNvCxnSpPr/>
          <p:nvPr/>
        </p:nvCxnSpPr>
        <p:spPr>
          <a:xfrm>
            <a:off x="817880" y="1270000"/>
            <a:ext cx="1055624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제목 1">
            <a:extLst>
              <a:ext uri="{FF2B5EF4-FFF2-40B4-BE49-F238E27FC236}">
                <a16:creationId xmlns:a16="http://schemas.microsoft.com/office/drawing/2014/main" id="{CD9379DB-D313-7C86-FD5C-18AF0D3765E1}"/>
              </a:ext>
            </a:extLst>
          </p:cNvPr>
          <p:cNvSpPr txBox="1">
            <a:spLocks/>
          </p:cNvSpPr>
          <p:nvPr/>
        </p:nvSpPr>
        <p:spPr>
          <a:xfrm>
            <a:off x="817880" y="395973"/>
            <a:ext cx="9438640" cy="8740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Summarization</a:t>
            </a:r>
            <a:endParaRPr lang="ko-KR" altLang="en-US" sz="3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1D1761-A1D7-08C4-C75C-DD5EF07C24F2}"/>
              </a:ext>
            </a:extLst>
          </p:cNvPr>
          <p:cNvSpPr txBox="1"/>
          <p:nvPr/>
        </p:nvSpPr>
        <p:spPr>
          <a:xfrm>
            <a:off x="817880" y="2753360"/>
            <a:ext cx="10556240" cy="19030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200000"/>
              </a:lnSpc>
            </a:pPr>
            <a:r>
              <a:rPr lang="en-US" altLang="ko-KR" sz="3200" b="1" dirty="0">
                <a:solidFill>
                  <a:schemeClr val="accent2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“Using the computational efficiency and scalability, shows that CNN is not necessary”</a:t>
            </a:r>
            <a:endParaRPr lang="ko-KR" altLang="en-US" sz="3200" b="1" dirty="0">
              <a:solidFill>
                <a:schemeClr val="accent2"/>
              </a:solidFill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178140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ransformer 모델 (Attention is all you need) - gaussian37">
            <a:extLst>
              <a:ext uri="{FF2B5EF4-FFF2-40B4-BE49-F238E27FC236}">
                <a16:creationId xmlns:a16="http://schemas.microsoft.com/office/drawing/2014/main" id="{E4523892-A397-5E21-E4EE-3B20A77C4D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8800" y="1333683"/>
            <a:ext cx="3403601" cy="5290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89DF193-A687-97D9-F5FE-ABF45CCBF2F4}"/>
              </a:ext>
            </a:extLst>
          </p:cNvPr>
          <p:cNvCxnSpPr/>
          <p:nvPr/>
        </p:nvCxnSpPr>
        <p:spPr>
          <a:xfrm>
            <a:off x="817880" y="1270000"/>
            <a:ext cx="1055624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제목 1">
            <a:extLst>
              <a:ext uri="{FF2B5EF4-FFF2-40B4-BE49-F238E27FC236}">
                <a16:creationId xmlns:a16="http://schemas.microsoft.com/office/drawing/2014/main" id="{CD9379DB-D313-7C86-FD5C-18AF0D3765E1}"/>
              </a:ext>
            </a:extLst>
          </p:cNvPr>
          <p:cNvSpPr txBox="1">
            <a:spLocks/>
          </p:cNvSpPr>
          <p:nvPr/>
        </p:nvSpPr>
        <p:spPr>
          <a:xfrm>
            <a:off x="817880" y="395973"/>
            <a:ext cx="9438640" cy="8740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Background</a:t>
            </a:r>
            <a:endParaRPr lang="ko-KR" altLang="en-US" sz="3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71D1761-A1D7-08C4-C75C-DD5EF07C24F2}"/>
              </a:ext>
            </a:extLst>
          </p:cNvPr>
          <p:cNvSpPr txBox="1"/>
          <p:nvPr/>
        </p:nvSpPr>
        <p:spPr>
          <a:xfrm>
            <a:off x="817880" y="1564640"/>
            <a:ext cx="10556240" cy="38971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Encoder in Transformer 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Input Embedding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Positional Embedding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Self-attention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Add &amp; Normalization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Feed Forward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ko-KR" altLang="en-US" sz="2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5" name="Picture 2" descr="Transformer 모델 (Attention is all you need) - gaussian37">
            <a:extLst>
              <a:ext uri="{FF2B5EF4-FFF2-40B4-BE49-F238E27FC236}">
                <a16:creationId xmlns:a16="http://schemas.microsoft.com/office/drawing/2014/main" id="{507E52FA-50DC-8EED-552F-6B43FA0A6E2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8800" y="1333683"/>
            <a:ext cx="3403601" cy="5290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Transformer 모델 (Attention is all you need) - gaussian37">
            <a:extLst>
              <a:ext uri="{FF2B5EF4-FFF2-40B4-BE49-F238E27FC236}">
                <a16:creationId xmlns:a16="http://schemas.microsoft.com/office/drawing/2014/main" id="{53A097A3-155F-819D-3B10-89AFB2EE6F5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865" r="48657" b="9607"/>
          <a:stretch/>
        </p:blipFill>
        <p:spPr bwMode="auto">
          <a:xfrm>
            <a:off x="8178800" y="2966719"/>
            <a:ext cx="1747521" cy="314960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40512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Transformer 모델 (Attention is all you need) - gaussian37">
            <a:extLst>
              <a:ext uri="{FF2B5EF4-FFF2-40B4-BE49-F238E27FC236}">
                <a16:creationId xmlns:a16="http://schemas.microsoft.com/office/drawing/2014/main" id="{E4523892-A397-5E21-E4EE-3B20A77C4D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8800" y="1333683"/>
            <a:ext cx="3403601" cy="5290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89DF193-A687-97D9-F5FE-ABF45CCBF2F4}"/>
              </a:ext>
            </a:extLst>
          </p:cNvPr>
          <p:cNvCxnSpPr/>
          <p:nvPr/>
        </p:nvCxnSpPr>
        <p:spPr>
          <a:xfrm>
            <a:off x="817880" y="1270000"/>
            <a:ext cx="1055624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제목 1">
            <a:extLst>
              <a:ext uri="{FF2B5EF4-FFF2-40B4-BE49-F238E27FC236}">
                <a16:creationId xmlns:a16="http://schemas.microsoft.com/office/drawing/2014/main" id="{CD9379DB-D313-7C86-FD5C-18AF0D3765E1}"/>
              </a:ext>
            </a:extLst>
          </p:cNvPr>
          <p:cNvSpPr txBox="1">
            <a:spLocks/>
          </p:cNvSpPr>
          <p:nvPr/>
        </p:nvSpPr>
        <p:spPr>
          <a:xfrm>
            <a:off x="817880" y="395973"/>
            <a:ext cx="9438640" cy="8740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Background</a:t>
            </a:r>
            <a:endParaRPr lang="ko-KR" altLang="en-US" sz="3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3" name="Picture 2" descr="Transformer 모델 (Attention is all you need) - gaussian37">
            <a:extLst>
              <a:ext uri="{FF2B5EF4-FFF2-40B4-BE49-F238E27FC236}">
                <a16:creationId xmlns:a16="http://schemas.microsoft.com/office/drawing/2014/main" id="{59F26CE5-77D1-280E-42A8-5BE3434E980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0865" r="48657" b="9607"/>
          <a:stretch/>
        </p:blipFill>
        <p:spPr bwMode="auto">
          <a:xfrm>
            <a:off x="8178800" y="2966719"/>
            <a:ext cx="1747521" cy="314960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9A3FB6D-6C0E-DC98-DE34-7A3DCD27DDBB}"/>
              </a:ext>
            </a:extLst>
          </p:cNvPr>
          <p:cNvSpPr txBox="1"/>
          <p:nvPr/>
        </p:nvSpPr>
        <p:spPr>
          <a:xfrm>
            <a:off x="817880" y="1564640"/>
            <a:ext cx="10556240" cy="38971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Encoder in Transformer 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Input Embedding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Positional Embedding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Self-attention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400" dirty="0">
                <a:solidFill>
                  <a:schemeClr val="bg2">
                    <a:lumMod val="9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Add &amp; Normalization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400" dirty="0">
                <a:solidFill>
                  <a:schemeClr val="bg2">
                    <a:lumMod val="90000"/>
                  </a:schemeClr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Feed Forward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ko-KR" altLang="en-US" sz="2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9295560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양방향 화살표 PNG 이미지 | PNGWing">
            <a:extLst>
              <a:ext uri="{FF2B5EF4-FFF2-40B4-BE49-F238E27FC236}">
                <a16:creationId xmlns:a16="http://schemas.microsoft.com/office/drawing/2014/main" id="{EF50F436-7EFE-1B59-DE3C-29A4E08EC6C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45442" y="5833193"/>
            <a:ext cx="834348" cy="7366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7" name="직선 연결선 6">
            <a:extLst>
              <a:ext uri="{FF2B5EF4-FFF2-40B4-BE49-F238E27FC236}">
                <a16:creationId xmlns:a16="http://schemas.microsoft.com/office/drawing/2014/main" id="{889DF193-A687-97D9-F5FE-ABF45CCBF2F4}"/>
              </a:ext>
            </a:extLst>
          </p:cNvPr>
          <p:cNvCxnSpPr/>
          <p:nvPr/>
        </p:nvCxnSpPr>
        <p:spPr>
          <a:xfrm>
            <a:off x="817880" y="1270000"/>
            <a:ext cx="1055624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제목 1">
            <a:extLst>
              <a:ext uri="{FF2B5EF4-FFF2-40B4-BE49-F238E27FC236}">
                <a16:creationId xmlns:a16="http://schemas.microsoft.com/office/drawing/2014/main" id="{CD9379DB-D313-7C86-FD5C-18AF0D3765E1}"/>
              </a:ext>
            </a:extLst>
          </p:cNvPr>
          <p:cNvSpPr txBox="1">
            <a:spLocks/>
          </p:cNvSpPr>
          <p:nvPr/>
        </p:nvSpPr>
        <p:spPr>
          <a:xfrm>
            <a:off x="817880" y="395973"/>
            <a:ext cx="9438640" cy="87402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altLang="ko-KR" sz="32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Background</a:t>
            </a:r>
            <a:endParaRPr lang="ko-KR" altLang="en-US" sz="32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3" name="Picture 2" descr="Transformer 모델 (Attention is all you need) - gaussian37">
            <a:extLst>
              <a:ext uri="{FF2B5EF4-FFF2-40B4-BE49-F238E27FC236}">
                <a16:creationId xmlns:a16="http://schemas.microsoft.com/office/drawing/2014/main" id="{59F26CE5-77D1-280E-42A8-5BE3434E980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t="30865" r="48657" b="9607"/>
          <a:stretch/>
        </p:blipFill>
        <p:spPr bwMode="auto">
          <a:xfrm>
            <a:off x="9149080" y="2071247"/>
            <a:ext cx="2214880" cy="3991934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19A3FB6D-6C0E-DC98-DE34-7A3DCD27DDBB}"/>
              </a:ext>
            </a:extLst>
          </p:cNvPr>
          <p:cNvSpPr txBox="1"/>
          <p:nvPr/>
        </p:nvSpPr>
        <p:spPr>
          <a:xfrm>
            <a:off x="817880" y="1564640"/>
            <a:ext cx="10556240" cy="5005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 Input Embedding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Semantic information about the input data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Positional Embedding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Location information about data</a:t>
            </a:r>
          </a:p>
          <a:p>
            <a:pPr marL="457200" indent="-4572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b="1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Self-attention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Can see correlation information between data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E.g.</a:t>
            </a:r>
          </a:p>
          <a:p>
            <a:pPr lvl="2">
              <a:lnSpc>
                <a:spcPct val="150000"/>
              </a:lnSpc>
            </a:pPr>
            <a:r>
              <a:rPr lang="en-US" altLang="ko-KR" sz="2400" dirty="0"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rPr>
              <a:t>I have a friend named Mary. She is a student.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ko-KR" altLang="en-US" sz="2400" dirty="0">
              <a:latin typeface="함초롬돋움" panose="020B0604000101010101" pitchFamily="50" charset="-127"/>
              <a:ea typeface="함초롬돋움" panose="020B0604000101010101" pitchFamily="50" charset="-127"/>
              <a:cs typeface="함초롬돋움" panose="020B0604000101010101" pitchFamily="50" charset="-127"/>
            </a:endParaRPr>
          </a:p>
        </p:txBody>
      </p:sp>
      <p:pic>
        <p:nvPicPr>
          <p:cNvPr id="2" name="Picture 2" descr="Transformer 모델 (Attention is all you need) - gaussian37">
            <a:extLst>
              <a:ext uri="{FF2B5EF4-FFF2-40B4-BE49-F238E27FC236}">
                <a16:creationId xmlns:a16="http://schemas.microsoft.com/office/drawing/2014/main" id="{2294C75D-F06E-0F4C-B734-5D0893E77604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54521" r="48539" b="9607"/>
          <a:stretch/>
        </p:blipFill>
        <p:spPr bwMode="auto">
          <a:xfrm>
            <a:off x="9149080" y="3657599"/>
            <a:ext cx="2219960" cy="2405581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597051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1784</TotalTime>
  <Words>1001</Words>
  <Application>Microsoft Office PowerPoint</Application>
  <PresentationFormat>와이드스크린</PresentationFormat>
  <Paragraphs>342</Paragraphs>
  <Slides>43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43</vt:i4>
      </vt:variant>
    </vt:vector>
  </HeadingPairs>
  <TitlesOfParts>
    <vt:vector size="51" baseType="lpstr">
      <vt:lpstr>Apple SD Gothic Neo</vt:lpstr>
      <vt:lpstr>HY헤드라인M</vt:lpstr>
      <vt:lpstr>맑은 고딕</vt:lpstr>
      <vt:lpstr>함초롬돋움</vt:lpstr>
      <vt:lpstr>Arial</vt:lpstr>
      <vt:lpstr>Cambria Math</vt:lpstr>
      <vt:lpstr>Wingdings</vt:lpstr>
      <vt:lpstr>Office 테마</vt:lpstr>
      <vt:lpstr>An Image is Worth 16x16 Words:  Transformers for Image Recognition at Scale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Reading Wikipedia to Answer  Open-Domain Questions </dc:title>
  <dc:creator>미자 김</dc:creator>
  <cp:lastModifiedBy>미자 김</cp:lastModifiedBy>
  <cp:revision>35</cp:revision>
  <dcterms:created xsi:type="dcterms:W3CDTF">2023-09-13T02:20:10Z</dcterms:created>
  <dcterms:modified xsi:type="dcterms:W3CDTF">2023-11-26T04:38:51Z</dcterms:modified>
</cp:coreProperties>
</file>