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0" r:id="rId2"/>
    <p:sldId id="271" r:id="rId3"/>
    <p:sldId id="269" r:id="rId4"/>
    <p:sldId id="266" r:id="rId5"/>
    <p:sldId id="267" r:id="rId6"/>
    <p:sldId id="268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50D1B-9E71-4D53-9353-F0088D4433B3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6D8C8-5B7F-469C-B773-236C74820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324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45EE1-AB5F-9CFA-CD33-FEAF98372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2020FE-692B-8333-35A0-2BE72DB40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81528-5ACB-9481-76EE-D3C245F2A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8DD1-8686-493D-B322-992CA8003A7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AB9D0-DDDC-C962-D440-6A984A26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DD6C66-9DE8-0779-0033-43F74807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3F8-D90F-42C4-AD2C-07E569A16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1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68030-5401-A023-01DB-2B4AC22C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13066D-F878-A719-FBB6-2013F1004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7B3A24-D874-74A9-4E1A-7770FC36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8DD1-8686-493D-B322-992CA8003A7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A4ACB-3571-A9D0-4AF1-704216DAA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06A28-8FF9-B0A8-0481-8AF7CD23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3F8-D90F-42C4-AD2C-07E569A16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69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BD905D-6264-52BF-901D-895F7812F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544944-7B75-B75E-B56E-F8B66CB3E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43485-46C1-EA73-D342-8C1EBE81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8DD1-8686-493D-B322-992CA8003A7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8AF490-8BBE-4673-85E3-1AC5127B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91DB4-C431-736D-DCE3-3D70E130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3F8-D90F-42C4-AD2C-07E569A16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44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4ACB7-001B-DAC6-0AB5-AEE923EF9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AC514-3EED-046E-BDDC-98B8E7BC2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BA1D9-D275-7225-C0F0-96C9722F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8DD1-8686-493D-B322-992CA8003A7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EEA86-AB54-4C80-8A81-18DB5BF9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EA7088-DD3F-7284-3AA0-A7A7A5764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3F8-D90F-42C4-AD2C-07E569A16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31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3A840-CE0C-AF35-FB72-184660BDF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D10DDF-D84C-64A3-5AF1-5D162E67F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A7D7D5-C568-B34F-8BF6-D08578E8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8DD1-8686-493D-B322-992CA8003A7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B8816-F829-2A12-3853-EC3C2E20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2C54B7-E55A-5277-B681-F7D619293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3F8-D90F-42C4-AD2C-07E569A16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3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A9361-1996-B12D-3215-0026DB1A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A4F56-9E27-9C3F-E98E-E1E36E198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C29B99-C125-C964-B7CA-39C132781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91027B-7721-42B5-9CFA-7067BE6C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8DD1-8686-493D-B322-992CA8003A7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ED130F-A515-478C-D123-D52BD2CE8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6DA93A-FF87-9B90-615F-F35A4A9A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3F8-D90F-42C4-AD2C-07E569A16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77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63BE7-B562-B3BC-CB5A-CDB83DE8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373939-E87C-0AB5-C2A5-C1D3E8F90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804965-D5E4-81A3-077E-C469524D8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72D768-C77F-27D1-B646-6519E6E2B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B9732C-8E9D-0B6E-7751-F86B88088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B06DF4-B58C-4ECC-A272-0B1BFF65C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8DD1-8686-493D-B322-992CA8003A7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D779B6-90C2-6206-CE62-C2C72CAB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493FC0-6ECD-5BA6-78A4-AE686119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3F8-D90F-42C4-AD2C-07E569A16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54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24A39-A84E-DCCF-4B54-08AF93E13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22D7EC-0097-8A69-9DCF-E71D3060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8DD1-8686-493D-B322-992CA8003A7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70D222-C55C-C3EA-79F5-B0DEC800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73E9CC-7DEA-6298-092E-9B7B7B43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3F8-D90F-42C4-AD2C-07E569A16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87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BDDD05-6464-9207-AD9E-4F5B4A4B2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8DD1-8686-493D-B322-992CA8003A7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21A7E8-9B41-878D-2A49-8AFEE431D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AB4E5B-04B9-C58B-95C2-086700C81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3F8-D90F-42C4-AD2C-07E569A16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28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ACE78-3C39-0027-ACD1-F8EF67764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F6F9BB-854F-4EA4-78E8-EF9F33349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CDC3DA-D05F-E00C-57F6-4C684CC24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99DAEC-4002-2022-209C-2B481A3E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8DD1-8686-493D-B322-992CA8003A7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91629E-A44B-4D57-330A-43B4889C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166B77-1EE9-F621-6E3F-14C4D6DF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3F8-D90F-42C4-AD2C-07E569A16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814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DFAEC-1685-C651-2496-924AAD6BA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71D969-4547-1E9D-DBCC-CB17A5157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DD8D3E-F3D3-AFB6-BC3E-4FAD56BB5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458E23-C810-FB20-1B7E-C2AD83E7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8DD1-8686-493D-B322-992CA8003A7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262748-2F30-4D6A-05D3-C3E334178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0B12CA-4607-0E88-54BE-1FC09F67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3F8-D90F-42C4-AD2C-07E569A16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49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C90843-54EC-41E7-471A-41EF8B7FD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72447D-6989-EEA5-932D-E0300CDC4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17E015-6D71-4B65-E42C-4F44A6B7A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F8DD1-8686-493D-B322-992CA8003A7F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74807-0E4E-C962-EBC6-D5B274160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910F76-0DD6-CB26-FC30-B330228D8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6B3F8-D90F-42C4-AD2C-07E569A16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72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1C00F-5282-BB86-D135-3B10763DA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C02F5B-D4BA-52A5-D567-19796705A8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837822-58C5-1E55-D84E-F8BB8BAE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0729"/>
            <a:ext cx="12192000" cy="581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6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7B610F6-53A9-E557-685E-8A2F736DE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687" y="523875"/>
            <a:ext cx="4352925" cy="3371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F3A63E-3DA7-7796-9738-119E74CF7E4B}"/>
              </a:ext>
            </a:extLst>
          </p:cNvPr>
          <p:cNvSpPr txBox="1"/>
          <p:nvPr/>
        </p:nvSpPr>
        <p:spPr>
          <a:xfrm>
            <a:off x="771525" y="409575"/>
            <a:ext cx="8410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Relu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당시</a:t>
            </a:r>
            <a:r>
              <a:rPr lang="en-US" altLang="ko-KR" dirty="0"/>
              <a:t>, activation function</a:t>
            </a:r>
            <a:r>
              <a:rPr lang="ko-KR" altLang="en-US" dirty="0"/>
              <a:t>은 </a:t>
            </a:r>
            <a:r>
              <a:rPr lang="en-US" altLang="ko-KR" dirty="0"/>
              <a:t>tanh or sigmoid</a:t>
            </a:r>
            <a:r>
              <a:rPr lang="ko-KR" altLang="en-US" dirty="0"/>
              <a:t>로 </a:t>
            </a:r>
            <a:r>
              <a:rPr lang="en-US" altLang="ko-KR" dirty="0"/>
              <a:t>saturating </a:t>
            </a:r>
            <a:r>
              <a:rPr lang="ko-KR" altLang="en-US" dirty="0"/>
              <a:t>함수이다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7C053-BD94-CE1D-D376-3AABB2389A4D}"/>
              </a:ext>
            </a:extLst>
          </p:cNvPr>
          <p:cNvSpPr txBox="1"/>
          <p:nvPr/>
        </p:nvSpPr>
        <p:spPr>
          <a:xfrm>
            <a:off x="914400" y="169545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Gradient vanishing </a:t>
            </a:r>
            <a:r>
              <a:rPr lang="ko-KR" altLang="en-US" dirty="0"/>
              <a:t>문제와</a:t>
            </a:r>
            <a:r>
              <a:rPr lang="en-US" altLang="ko-KR" dirty="0"/>
              <a:t>, </a:t>
            </a:r>
            <a:r>
              <a:rPr lang="ko-KR" altLang="en-US" dirty="0"/>
              <a:t>수렴 속도 문제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8802C3E-C16D-8819-1FA6-5BDFD39D6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2427327"/>
            <a:ext cx="5210175" cy="4114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882339-3A85-499B-CB56-DE64D5E38E25}"/>
              </a:ext>
            </a:extLst>
          </p:cNvPr>
          <p:cNvSpPr txBox="1"/>
          <p:nvPr/>
        </p:nvSpPr>
        <p:spPr>
          <a:xfrm>
            <a:off x="3209923" y="4990147"/>
            <a:ext cx="6029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0.25%(error rate)</a:t>
            </a:r>
            <a:r>
              <a:rPr lang="ko-KR" altLang="en-US" dirty="0"/>
              <a:t>에 도달하기 까지 몇 </a:t>
            </a:r>
            <a:r>
              <a:rPr lang="en-US" altLang="ko-KR" dirty="0"/>
              <a:t>epoch</a:t>
            </a:r>
            <a:r>
              <a:rPr lang="ko-KR" altLang="en-US" dirty="0"/>
              <a:t>를 했는가</a:t>
            </a:r>
            <a:r>
              <a:rPr lang="en-US" altLang="ko-KR" dirty="0"/>
              <a:t>? =&gt; </a:t>
            </a:r>
            <a:r>
              <a:rPr lang="en-US" altLang="ko-KR" dirty="0" err="1"/>
              <a:t>ReLU</a:t>
            </a:r>
            <a:r>
              <a:rPr lang="ko-KR" altLang="en-US" dirty="0"/>
              <a:t>를 쓰면 더 빨리 도달</a:t>
            </a:r>
          </a:p>
        </p:txBody>
      </p:sp>
    </p:spTree>
    <p:extLst>
      <p:ext uri="{BB962C8B-B14F-4D97-AF65-F5344CB8AC3E}">
        <p14:creationId xmlns:p14="http://schemas.microsoft.com/office/powerpoint/2010/main" val="1789937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83A83E-CD4B-724B-AAF3-6F00A26D9016}"/>
              </a:ext>
            </a:extLst>
          </p:cNvPr>
          <p:cNvSpPr txBox="1"/>
          <p:nvPr/>
        </p:nvSpPr>
        <p:spPr>
          <a:xfrm>
            <a:off x="1123950" y="407343"/>
            <a:ext cx="9096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GPU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GPU</a:t>
            </a:r>
            <a:r>
              <a:rPr lang="ko-KR" altLang="en-US" dirty="0"/>
              <a:t>로 병렬학습을 함으로써</a:t>
            </a:r>
            <a:r>
              <a:rPr lang="en-US" altLang="ko-KR" dirty="0"/>
              <a:t>, </a:t>
            </a:r>
            <a:r>
              <a:rPr lang="ko-KR" altLang="en-US" dirty="0"/>
              <a:t>학습 속도 개선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 Local Response Normalization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8097F6-B535-B371-5CEE-E54C63403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257425"/>
            <a:ext cx="6153150" cy="13144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8467017-5600-AAD8-1E87-3F9659114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162" y="3854588"/>
            <a:ext cx="4638675" cy="314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E75125-3699-F38D-2344-F4AF4B1BD319}"/>
              </a:ext>
            </a:extLst>
          </p:cNvPr>
          <p:cNvSpPr txBox="1"/>
          <p:nvPr/>
        </p:nvSpPr>
        <p:spPr>
          <a:xfrm>
            <a:off x="1066800" y="4544794"/>
            <a:ext cx="832485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Positive value</a:t>
            </a:r>
            <a:r>
              <a:rPr lang="ko-KR" altLang="en-US" dirty="0"/>
              <a:t>를 그대로 출력하는 </a:t>
            </a:r>
            <a:r>
              <a:rPr lang="en-US" altLang="ko-KR" dirty="0" err="1"/>
              <a:t>relu</a:t>
            </a:r>
            <a:r>
              <a:rPr lang="ko-KR" altLang="en-US" dirty="0"/>
              <a:t>의 특성으로 인해</a:t>
            </a:r>
            <a:r>
              <a:rPr lang="en-US" altLang="ko-KR" dirty="0"/>
              <a:t>, </a:t>
            </a:r>
            <a:r>
              <a:rPr lang="ko-KR" altLang="en-US" dirty="0"/>
              <a:t>한 노드의 값이 커질 수 있다는 문제가 생길 수 있다</a:t>
            </a:r>
            <a:r>
              <a:rPr lang="en-US" altLang="ko-KR" dirty="0"/>
              <a:t>. =&gt; activation value </a:t>
            </a:r>
            <a:r>
              <a:rPr lang="ko-KR" altLang="en-US" dirty="0"/>
              <a:t>억제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2BB6E9-44BD-6C68-0A42-11674123550A}"/>
              </a:ext>
            </a:extLst>
          </p:cNvPr>
          <p:cNvSpPr txBox="1"/>
          <p:nvPr/>
        </p:nvSpPr>
        <p:spPr>
          <a:xfrm>
            <a:off x="7086599" y="1660947"/>
            <a:ext cx="4295775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K = bias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i</a:t>
            </a:r>
            <a:r>
              <a:rPr lang="en-US" altLang="ko-KR" dirty="0"/>
              <a:t> = </a:t>
            </a:r>
            <a:r>
              <a:rPr lang="en-US" altLang="ko-KR" dirty="0" err="1"/>
              <a:t>i</a:t>
            </a:r>
            <a:r>
              <a:rPr lang="ko-KR" altLang="en-US" dirty="0"/>
              <a:t>번째 </a:t>
            </a:r>
            <a:r>
              <a:rPr lang="en-US" altLang="ko-KR" dirty="0"/>
              <a:t>kernel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ai(</a:t>
            </a:r>
            <a:r>
              <a:rPr lang="en-US" altLang="ko-KR" dirty="0" err="1"/>
              <a:t>x,y</a:t>
            </a:r>
            <a:r>
              <a:rPr lang="en-US" altLang="ko-KR" dirty="0"/>
              <a:t>) : </a:t>
            </a:r>
            <a:r>
              <a:rPr lang="en-US" altLang="ko-KR" dirty="0" err="1"/>
              <a:t>i</a:t>
            </a:r>
            <a:r>
              <a:rPr lang="ko-KR" altLang="en-US" dirty="0"/>
              <a:t>번째 </a:t>
            </a:r>
            <a:r>
              <a:rPr lang="en-US" altLang="ko-KR" dirty="0"/>
              <a:t>kernel</a:t>
            </a:r>
            <a:r>
              <a:rPr lang="ko-KR" altLang="en-US" dirty="0"/>
              <a:t>의 </a:t>
            </a:r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/>
              <a:t>) feature</a:t>
            </a:r>
            <a:r>
              <a:rPr lang="ko-KR" altLang="en-US" dirty="0"/>
              <a:t>의 </a:t>
            </a:r>
            <a:r>
              <a:rPr lang="en-US" altLang="ko-KR" dirty="0"/>
              <a:t>activation </a:t>
            </a:r>
            <a:r>
              <a:rPr lang="ko-KR" altLang="en-US" dirty="0"/>
              <a:t>값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n : </a:t>
            </a:r>
            <a:r>
              <a:rPr lang="ko-KR" altLang="en-US" dirty="0"/>
              <a:t>내가 몇 개의 </a:t>
            </a:r>
            <a:r>
              <a:rPr lang="en-US" altLang="ko-KR" dirty="0"/>
              <a:t>kernel</a:t>
            </a:r>
            <a:r>
              <a:rPr lang="ko-KR" altLang="en-US" dirty="0"/>
              <a:t>을 참고할 것인가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N : </a:t>
            </a:r>
            <a:r>
              <a:rPr lang="ko-KR" altLang="en-US" dirty="0"/>
              <a:t>실제 총 </a:t>
            </a:r>
            <a:r>
              <a:rPr lang="en-US" altLang="ko-KR" dirty="0"/>
              <a:t>kernel </a:t>
            </a:r>
            <a:r>
              <a:rPr lang="ko-KR" altLang="en-US" dirty="0"/>
              <a:t>개수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D3C5C0-3938-D359-4748-116A79240ADC}"/>
              </a:ext>
            </a:extLst>
          </p:cNvPr>
          <p:cNvSpPr txBox="1"/>
          <p:nvPr/>
        </p:nvSpPr>
        <p:spPr>
          <a:xfrm>
            <a:off x="1076325" y="57912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 </a:t>
            </a:r>
            <a:r>
              <a:rPr lang="ko-KR" altLang="en-US" dirty="0"/>
              <a:t>번째 </a:t>
            </a:r>
            <a:r>
              <a:rPr lang="en-US" altLang="ko-KR" dirty="0"/>
              <a:t>activation </a:t>
            </a:r>
            <a:r>
              <a:rPr lang="ko-KR" altLang="en-US" dirty="0"/>
              <a:t>값이 주변 </a:t>
            </a:r>
            <a:r>
              <a:rPr lang="en-US" altLang="ko-KR" dirty="0"/>
              <a:t>kernel</a:t>
            </a:r>
            <a:r>
              <a:rPr lang="ko-KR" altLang="en-US" dirty="0"/>
              <a:t>의 </a:t>
            </a:r>
            <a:r>
              <a:rPr lang="en-US" altLang="ko-KR" dirty="0"/>
              <a:t>activation</a:t>
            </a:r>
            <a:r>
              <a:rPr lang="ko-KR" altLang="en-US" dirty="0"/>
              <a:t>값에 의해 규제된다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366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EF1E45-39E0-D12A-C71C-E137F2EA1DC4}"/>
              </a:ext>
            </a:extLst>
          </p:cNvPr>
          <p:cNvSpPr txBox="1"/>
          <p:nvPr/>
        </p:nvSpPr>
        <p:spPr>
          <a:xfrm>
            <a:off x="638175" y="495300"/>
            <a:ext cx="8067675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6. Overlapping Pooling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기존의 </a:t>
            </a:r>
            <a:r>
              <a:rPr lang="en-US" altLang="ko-KR" dirty="0"/>
              <a:t>Pooling</a:t>
            </a:r>
            <a:r>
              <a:rPr lang="ko-KR" altLang="en-US" dirty="0"/>
              <a:t>은 영역이 겹치지 않도록 구성했지만</a:t>
            </a:r>
            <a:r>
              <a:rPr lang="en-US" altLang="ko-KR" dirty="0"/>
              <a:t>, </a:t>
            </a:r>
            <a:r>
              <a:rPr lang="ko-KR" altLang="en-US" dirty="0"/>
              <a:t>이 논문에서는 겹치게 구성함으로써</a:t>
            </a:r>
            <a:r>
              <a:rPr lang="en-US" altLang="ko-KR" dirty="0"/>
              <a:t>, </a:t>
            </a:r>
            <a:r>
              <a:rPr lang="ko-KR" altLang="en-US" dirty="0"/>
              <a:t>성능을 올릴 수 있었다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D60D6-6DF3-AE09-3926-D2EADC16E501}"/>
              </a:ext>
            </a:extLst>
          </p:cNvPr>
          <p:cNvSpPr txBox="1"/>
          <p:nvPr/>
        </p:nvSpPr>
        <p:spPr>
          <a:xfrm>
            <a:off x="638175" y="2762250"/>
            <a:ext cx="85534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Data</a:t>
            </a:r>
            <a:r>
              <a:rPr lang="ko-KR" altLang="en-US" dirty="0"/>
              <a:t> </a:t>
            </a:r>
            <a:r>
              <a:rPr lang="en-US" altLang="ko-KR" dirty="0"/>
              <a:t>augmentation</a:t>
            </a:r>
          </a:p>
          <a:p>
            <a:endParaRPr lang="en-US" altLang="ko-KR" dirty="0"/>
          </a:p>
          <a:p>
            <a:r>
              <a:rPr lang="en-US" altLang="ko-KR" dirty="0"/>
              <a:t>256 x 256 </a:t>
            </a:r>
            <a:r>
              <a:rPr lang="ko-KR" altLang="en-US" dirty="0"/>
              <a:t>이미지를 </a:t>
            </a:r>
            <a:r>
              <a:rPr lang="en-US" altLang="ko-KR" dirty="0"/>
              <a:t>227 x 227</a:t>
            </a:r>
            <a:r>
              <a:rPr lang="ko-KR" altLang="en-US" dirty="0"/>
              <a:t>로 </a:t>
            </a:r>
            <a:r>
              <a:rPr lang="en-US" altLang="ko-KR" dirty="0"/>
              <a:t>patch </a:t>
            </a:r>
            <a:r>
              <a:rPr lang="ko-KR" altLang="en-US" dirty="0"/>
              <a:t>추출 </a:t>
            </a:r>
            <a:r>
              <a:rPr lang="en-US" altLang="ko-KR" dirty="0"/>
              <a:t>: kernel </a:t>
            </a:r>
            <a:r>
              <a:rPr lang="ko-KR" altLang="en-US" dirty="0"/>
              <a:t>처럼 움직여서 뽑아낸다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그럼</a:t>
            </a:r>
            <a:r>
              <a:rPr lang="en-US" altLang="ko-KR" dirty="0"/>
              <a:t>, (256 – 227) * (256 – 227) </a:t>
            </a:r>
            <a:r>
              <a:rPr lang="ko-KR" altLang="en-US" dirty="0"/>
              <a:t>가지의 경우의 수가 나옴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수평 방향으로 뒤집어서 </a:t>
            </a:r>
            <a:r>
              <a:rPr lang="en-US" altLang="ko-KR" dirty="0"/>
              <a:t>(256 – 227) * (256 – 227) *2</a:t>
            </a:r>
          </a:p>
          <a:p>
            <a:endParaRPr lang="en-US" altLang="ko-KR" dirty="0"/>
          </a:p>
          <a:p>
            <a:r>
              <a:rPr lang="ko-KR" altLang="en-US" dirty="0"/>
              <a:t>실제로는</a:t>
            </a:r>
            <a:r>
              <a:rPr lang="en-US" altLang="ko-KR" dirty="0"/>
              <a:t>, </a:t>
            </a:r>
            <a:r>
              <a:rPr lang="ko-KR" altLang="en-US" dirty="0"/>
              <a:t>기존 </a:t>
            </a:r>
            <a:r>
              <a:rPr lang="en-US" altLang="ko-KR" dirty="0"/>
              <a:t>data</a:t>
            </a:r>
            <a:r>
              <a:rPr lang="ko-KR" altLang="en-US" dirty="0"/>
              <a:t>보다 </a:t>
            </a:r>
            <a:r>
              <a:rPr lang="en-US" altLang="ko-KR" dirty="0"/>
              <a:t>10</a:t>
            </a:r>
            <a:r>
              <a:rPr lang="ko-KR" altLang="en-US" dirty="0"/>
              <a:t>배 늘려서 학습 </a:t>
            </a:r>
            <a:r>
              <a:rPr lang="en-US" altLang="ko-KR" dirty="0"/>
              <a:t>(1200</a:t>
            </a:r>
            <a:r>
              <a:rPr lang="ko-KR" altLang="en-US" dirty="0"/>
              <a:t>만장</a:t>
            </a:r>
            <a:r>
              <a:rPr lang="en-US" altLang="ko-KR" dirty="0"/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859CB9-D810-6F88-B861-8A61D83D3F6A}"/>
              </a:ext>
            </a:extLst>
          </p:cNvPr>
          <p:cNvSpPr/>
          <p:nvPr/>
        </p:nvSpPr>
        <p:spPr>
          <a:xfrm>
            <a:off x="8829675" y="3114675"/>
            <a:ext cx="2276475" cy="2047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E8BA13-435D-F491-A2C4-69476584F463}"/>
              </a:ext>
            </a:extLst>
          </p:cNvPr>
          <p:cNvSpPr/>
          <p:nvPr/>
        </p:nvSpPr>
        <p:spPr>
          <a:xfrm>
            <a:off x="8829675" y="3114674"/>
            <a:ext cx="1809750" cy="1724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320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E22E18-88BC-1A64-4198-06FA8C0CDBE5}"/>
              </a:ext>
            </a:extLst>
          </p:cNvPr>
          <p:cNvSpPr txBox="1"/>
          <p:nvPr/>
        </p:nvSpPr>
        <p:spPr>
          <a:xfrm>
            <a:off x="628650" y="1771650"/>
            <a:ext cx="104679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Dropout</a:t>
            </a:r>
          </a:p>
          <a:p>
            <a:endParaRPr lang="en-US" altLang="ko-KR" dirty="0"/>
          </a:p>
          <a:p>
            <a:r>
              <a:rPr lang="en-US" altLang="ko-KR" dirty="0"/>
              <a:t>P = 0.5</a:t>
            </a:r>
            <a:r>
              <a:rPr lang="ko-KR" altLang="en-US" dirty="0"/>
              <a:t>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9. Details of learning</a:t>
            </a:r>
          </a:p>
          <a:p>
            <a:endParaRPr lang="en-US" altLang="ko-KR" dirty="0"/>
          </a:p>
          <a:p>
            <a:r>
              <a:rPr lang="en-US" altLang="ko-KR" dirty="0"/>
              <a:t>Batch size = 128</a:t>
            </a:r>
          </a:p>
          <a:p>
            <a:r>
              <a:rPr lang="en-US" altLang="ko-KR" dirty="0"/>
              <a:t>Optimizer = SGD (momentum = 0.9, weight decay = 0.0005)</a:t>
            </a:r>
          </a:p>
          <a:p>
            <a:r>
              <a:rPr lang="ko-KR" altLang="en-US" dirty="0"/>
              <a:t>가중치 초기화 </a:t>
            </a:r>
            <a:r>
              <a:rPr lang="en-US" altLang="ko-KR" dirty="0"/>
              <a:t>: </a:t>
            </a:r>
            <a:r>
              <a:rPr lang="ko-KR" altLang="en-US" dirty="0"/>
              <a:t>표준 편차가 </a:t>
            </a:r>
            <a:r>
              <a:rPr lang="en-US" altLang="ko-KR" dirty="0"/>
              <a:t>0.01</a:t>
            </a:r>
            <a:r>
              <a:rPr lang="ko-KR" altLang="en-US" dirty="0"/>
              <a:t>인 </a:t>
            </a:r>
            <a:r>
              <a:rPr lang="ko-KR" altLang="en-US" dirty="0" err="1"/>
              <a:t>가우시안</a:t>
            </a:r>
            <a:r>
              <a:rPr lang="ko-KR" altLang="en-US" dirty="0"/>
              <a:t> 분포 따르도록 조절</a:t>
            </a:r>
          </a:p>
        </p:txBody>
      </p:sp>
    </p:spTree>
    <p:extLst>
      <p:ext uri="{BB962C8B-B14F-4D97-AF65-F5344CB8AC3E}">
        <p14:creationId xmlns:p14="http://schemas.microsoft.com/office/powerpoint/2010/main" val="2870112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28BE0D6-B440-7FFD-1315-749C6265F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5125" y="385762"/>
            <a:ext cx="6381750" cy="3609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229840-7935-E31A-1B49-ED2615859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5" y="4333875"/>
            <a:ext cx="65532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83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124FBB7-191C-9FD9-6A86-43E28922E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425" y="141426"/>
            <a:ext cx="10515600" cy="39478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120F6D-8B04-23B9-7063-B58DC939933E}"/>
              </a:ext>
            </a:extLst>
          </p:cNvPr>
          <p:cNvSpPr txBox="1"/>
          <p:nvPr/>
        </p:nvSpPr>
        <p:spPr>
          <a:xfrm>
            <a:off x="752475" y="4324350"/>
            <a:ext cx="1002030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AlexNet</a:t>
            </a:r>
            <a:r>
              <a:rPr lang="ko-KR" altLang="en-US" dirty="0"/>
              <a:t>은 위치가 다른 </a:t>
            </a:r>
            <a:r>
              <a:rPr lang="en-US" altLang="ko-KR" dirty="0"/>
              <a:t>data</a:t>
            </a:r>
            <a:r>
              <a:rPr lang="ko-KR" altLang="en-US" dirty="0"/>
              <a:t>도 효과적으로 분류</a:t>
            </a:r>
            <a:r>
              <a:rPr lang="en-US" altLang="ko-KR" dirty="0"/>
              <a:t>,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코끼리의 자세가 다른 것과 같이</a:t>
            </a:r>
            <a:r>
              <a:rPr lang="en-US" altLang="ko-KR" dirty="0"/>
              <a:t>, pixel</a:t>
            </a:r>
            <a:r>
              <a:rPr lang="ko-KR" altLang="en-US" dirty="0"/>
              <a:t>이 다름에도 분류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7205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3280C5-164B-B007-4F0A-F10655363D60}"/>
              </a:ext>
            </a:extLst>
          </p:cNvPr>
          <p:cNvSpPr txBox="1"/>
          <p:nvPr/>
        </p:nvSpPr>
        <p:spPr>
          <a:xfrm>
            <a:off x="819150" y="1504950"/>
            <a:ext cx="10020300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AlexNet</a:t>
            </a:r>
            <a:r>
              <a:rPr lang="ko-KR" altLang="en-US" dirty="0"/>
              <a:t>은 중앙을 벗어나는 </a:t>
            </a:r>
            <a:r>
              <a:rPr lang="en-US" altLang="ko-KR" dirty="0"/>
              <a:t>data</a:t>
            </a:r>
            <a:r>
              <a:rPr lang="ko-KR" altLang="en-US" dirty="0"/>
              <a:t>도 효과적으로 분류</a:t>
            </a:r>
            <a:r>
              <a:rPr lang="en-US" altLang="ko-KR" dirty="0"/>
              <a:t>,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코끼리의 자세가 다른 것과 같이</a:t>
            </a:r>
            <a:r>
              <a:rPr lang="en-US" altLang="ko-KR" dirty="0"/>
              <a:t>, pixel</a:t>
            </a:r>
            <a:r>
              <a:rPr lang="ko-KR" altLang="en-US" dirty="0"/>
              <a:t>이 다름에도 분류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Why? </a:t>
            </a:r>
            <a:r>
              <a:rPr lang="ko-KR" altLang="en-US" dirty="0"/>
              <a:t>각 </a:t>
            </a:r>
            <a:r>
              <a:rPr lang="en-US" altLang="ko-KR" dirty="0"/>
              <a:t>filter</a:t>
            </a:r>
            <a:r>
              <a:rPr lang="ko-KR" altLang="en-US" dirty="0"/>
              <a:t>는 특정 기준</a:t>
            </a:r>
            <a:r>
              <a:rPr lang="en-US" altLang="ko-KR" dirty="0"/>
              <a:t>(weight)</a:t>
            </a:r>
            <a:r>
              <a:rPr lang="ko-KR" altLang="en-US" dirty="0"/>
              <a:t>를 가지고 </a:t>
            </a:r>
            <a:r>
              <a:rPr lang="en-US" altLang="ko-KR" dirty="0"/>
              <a:t>feature</a:t>
            </a:r>
            <a:r>
              <a:rPr lang="ko-KR" altLang="en-US" dirty="0"/>
              <a:t>를 뽑아낸다</a:t>
            </a:r>
            <a:r>
              <a:rPr lang="en-US" altLang="ko-KR" dirty="0"/>
              <a:t>. </a:t>
            </a:r>
            <a:r>
              <a:rPr lang="ko-KR" altLang="en-US" dirty="0"/>
              <a:t>그 </a:t>
            </a:r>
            <a:r>
              <a:rPr lang="en-US" altLang="ko-KR" dirty="0"/>
              <a:t>feature</a:t>
            </a:r>
            <a:r>
              <a:rPr lang="ko-KR" altLang="en-US" dirty="0"/>
              <a:t>들은 결국</a:t>
            </a:r>
            <a:r>
              <a:rPr lang="en-US" altLang="ko-KR" dirty="0"/>
              <a:t>, flatten</a:t>
            </a:r>
            <a:r>
              <a:rPr lang="ko-KR" altLang="en-US" dirty="0"/>
              <a:t>되어</a:t>
            </a:r>
            <a:r>
              <a:rPr lang="en-US" altLang="ko-KR" dirty="0"/>
              <a:t> </a:t>
            </a:r>
            <a:r>
              <a:rPr lang="ko-KR" altLang="en-US" dirty="0"/>
              <a:t>공간 정보 소실 </a:t>
            </a:r>
            <a:r>
              <a:rPr lang="en-US" altLang="ko-KR" dirty="0"/>
              <a:t>=&gt; </a:t>
            </a:r>
            <a:r>
              <a:rPr lang="ko-KR" altLang="en-US" dirty="0"/>
              <a:t>나열된 </a:t>
            </a:r>
            <a:r>
              <a:rPr lang="en-US" altLang="ko-KR" dirty="0"/>
              <a:t>feature</a:t>
            </a:r>
            <a:r>
              <a:rPr lang="ko-KR" altLang="en-US" dirty="0"/>
              <a:t>들을 가지고 조합을 하는데 정답을 가지고 학습하므로 위치적인 배열을 같이 학습한다</a:t>
            </a:r>
            <a:r>
              <a:rPr lang="en-US" altLang="ko-KR" dirty="0"/>
              <a:t>. =&gt; ex)</a:t>
            </a:r>
            <a:r>
              <a:rPr lang="ko-KR" altLang="en-US" dirty="0"/>
              <a:t> 이미지 상에 코가 어디에 위치하든 그 아래에는 입이 존재할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501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08DA6-77A7-B350-0417-20610748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052644D-C1FD-CC4F-7D0E-ACC70BFAA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033" y="1027906"/>
            <a:ext cx="8775930" cy="4351338"/>
          </a:xfrm>
        </p:spPr>
      </p:pic>
    </p:spTree>
    <p:extLst>
      <p:ext uri="{BB962C8B-B14F-4D97-AF65-F5344CB8AC3E}">
        <p14:creationId xmlns:p14="http://schemas.microsoft.com/office/powerpoint/2010/main" val="275596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24CAE-FF67-A7AD-A614-613E701569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B6730D-434D-7393-9FB3-66912B7266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4BC3E9-7E54-8EE9-003B-E67269EB8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519112"/>
            <a:ext cx="1190625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15FA52C-1FA2-2AF0-915E-B6C877840592}"/>
              </a:ext>
            </a:extLst>
          </p:cNvPr>
          <p:cNvSpPr txBox="1"/>
          <p:nvPr/>
        </p:nvSpPr>
        <p:spPr>
          <a:xfrm>
            <a:off x="864066" y="436228"/>
            <a:ext cx="587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Norm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크기를 나타낼 때 사용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10A73F-D304-FA87-598E-6295AD482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08" y="1059135"/>
            <a:ext cx="3674335" cy="16229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925F035-283B-5BA3-5C5D-F8C09D1B3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45" y="2682074"/>
            <a:ext cx="5362575" cy="15906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E3DB89B-C55F-09C1-68AF-4F69397AA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08" y="4125898"/>
            <a:ext cx="5010150" cy="23812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8F6596-75A8-8438-E549-C8146B7AECDE}"/>
              </a:ext>
            </a:extLst>
          </p:cNvPr>
          <p:cNvSpPr txBox="1"/>
          <p:nvPr/>
        </p:nvSpPr>
        <p:spPr>
          <a:xfrm>
            <a:off x="5941021" y="5205282"/>
            <a:ext cx="519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Vector</a:t>
            </a:r>
            <a:r>
              <a:rPr lang="ko-KR" altLang="en-US" dirty="0"/>
              <a:t>와 </a:t>
            </a:r>
            <a:r>
              <a:rPr lang="en-US" altLang="ko-KR" dirty="0"/>
              <a:t>vector </a:t>
            </a:r>
            <a:r>
              <a:rPr lang="ko-KR" altLang="en-US" dirty="0"/>
              <a:t>사이의 거리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866145-BAC8-5F1E-8372-02F35B01BAB0}"/>
              </a:ext>
            </a:extLst>
          </p:cNvPr>
          <p:cNvSpPr txBox="1"/>
          <p:nvPr/>
        </p:nvSpPr>
        <p:spPr>
          <a:xfrm>
            <a:off x="5941021" y="3065960"/>
            <a:ext cx="519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Vector</a:t>
            </a:r>
            <a:r>
              <a:rPr lang="ko-KR" altLang="en-US" dirty="0"/>
              <a:t>와 </a:t>
            </a:r>
            <a:r>
              <a:rPr lang="en-US" altLang="ko-KR" dirty="0"/>
              <a:t>vector </a:t>
            </a:r>
            <a:r>
              <a:rPr lang="ko-KR" altLang="en-US" dirty="0"/>
              <a:t>원소의 차</a:t>
            </a:r>
          </a:p>
        </p:txBody>
      </p:sp>
    </p:spTree>
    <p:extLst>
      <p:ext uri="{BB962C8B-B14F-4D97-AF65-F5344CB8AC3E}">
        <p14:creationId xmlns:p14="http://schemas.microsoft.com/office/powerpoint/2010/main" val="373052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3584791-1C5C-8858-4B2A-71DCDCF55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97" y="488832"/>
            <a:ext cx="3138205" cy="20530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204773-A50B-8CF4-446A-27414BD1CC35}"/>
              </a:ext>
            </a:extLst>
          </p:cNvPr>
          <p:cNvSpPr txBox="1"/>
          <p:nvPr/>
        </p:nvSpPr>
        <p:spPr>
          <a:xfrm>
            <a:off x="1249960" y="2676088"/>
            <a:ext cx="385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L2</a:t>
            </a:r>
            <a:r>
              <a:rPr lang="ko-KR" altLang="en-US" dirty="0"/>
              <a:t> </a:t>
            </a:r>
            <a:r>
              <a:rPr lang="en-US" altLang="ko-KR" dirty="0"/>
              <a:t>		  L1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1E486F-1077-EC0F-FDA9-DEC6BCC4A98A}"/>
              </a:ext>
            </a:extLst>
          </p:cNvPr>
          <p:cNvSpPr txBox="1"/>
          <p:nvPr/>
        </p:nvSpPr>
        <p:spPr>
          <a:xfrm>
            <a:off x="5838737" y="1082179"/>
            <a:ext cx="5058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L2 : (X)^2 + (Y)^2 = 1 =&gt; </a:t>
            </a:r>
            <a:r>
              <a:rPr lang="ko-KR" altLang="en-US" dirty="0"/>
              <a:t>원의 방정식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L1 : |X| + |Y| = 1 =&gt; </a:t>
            </a:r>
            <a:r>
              <a:rPr lang="ko-KR" altLang="en-US" dirty="0"/>
              <a:t>마름모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1561DB-8AD6-A7B2-CA7E-C9E74AA2AE3B}"/>
              </a:ext>
            </a:extLst>
          </p:cNvPr>
          <p:cNvSpPr txBox="1"/>
          <p:nvPr/>
        </p:nvSpPr>
        <p:spPr>
          <a:xfrm>
            <a:off x="5838737" y="276458"/>
            <a:ext cx="4077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Norm</a:t>
            </a:r>
            <a:r>
              <a:rPr lang="ko-KR" altLang="en-US" dirty="0"/>
              <a:t>이 어떤 상수로 고정됐을 때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Ex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Norm = 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EE55CD-DED1-D8D9-29E3-5BAE59B7FF83}"/>
              </a:ext>
            </a:extLst>
          </p:cNvPr>
          <p:cNvSpPr txBox="1"/>
          <p:nvPr/>
        </p:nvSpPr>
        <p:spPr>
          <a:xfrm>
            <a:off x="746619" y="3429000"/>
            <a:ext cx="10150679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(1) Norm</a:t>
            </a:r>
            <a:r>
              <a:rPr lang="ko-KR" altLang="en-US" dirty="0"/>
              <a:t>이 동일할 때</a:t>
            </a:r>
            <a:r>
              <a:rPr lang="en-US" altLang="ko-KR" dirty="0"/>
              <a:t>, Norm</a:t>
            </a:r>
            <a:r>
              <a:rPr lang="ko-KR" altLang="en-US" dirty="0"/>
              <a:t>의 영역은 </a:t>
            </a:r>
            <a:r>
              <a:rPr lang="en-US" altLang="ko-KR" dirty="0"/>
              <a:t>L2 &gt; L1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(2) L1 distance</a:t>
            </a:r>
            <a:r>
              <a:rPr lang="ko-KR" altLang="en-US" dirty="0"/>
              <a:t>를 보면</a:t>
            </a:r>
            <a:r>
              <a:rPr lang="en-US" altLang="ko-KR" dirty="0"/>
              <a:t>, </a:t>
            </a:r>
            <a:r>
              <a:rPr lang="ko-KR" altLang="en-US" dirty="0"/>
              <a:t>좌표 축을 경계로 각이 생긴 걸 볼 수 있다</a:t>
            </a:r>
            <a:r>
              <a:rPr lang="en-US" altLang="ko-KR" dirty="0"/>
              <a:t>. </a:t>
            </a:r>
            <a:r>
              <a:rPr lang="ko-KR" altLang="en-US" dirty="0"/>
              <a:t>이는 좌표축에 영향을 받는다고 해석</a:t>
            </a:r>
            <a:r>
              <a:rPr lang="en-US" altLang="ko-KR" dirty="0"/>
              <a:t>. </a:t>
            </a:r>
            <a:r>
              <a:rPr lang="ko-KR" altLang="en-US" dirty="0"/>
              <a:t>반면 </a:t>
            </a:r>
            <a:r>
              <a:rPr lang="en-US" altLang="ko-KR" dirty="0"/>
              <a:t>L2 distance</a:t>
            </a:r>
            <a:r>
              <a:rPr lang="ko-KR" altLang="en-US" dirty="0"/>
              <a:t>는 그래프가 일관된 원형이므로 좌표축의 영향을 덜 받는다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(3) </a:t>
            </a:r>
            <a:r>
              <a:rPr lang="ko-KR" altLang="en-US" dirty="0"/>
              <a:t>각 축이 입력 데이터의 </a:t>
            </a:r>
            <a:r>
              <a:rPr lang="en-US" altLang="ko-KR" dirty="0"/>
              <a:t>feature</a:t>
            </a:r>
            <a:r>
              <a:rPr lang="ko-KR" altLang="en-US" dirty="0"/>
              <a:t>라고 봤을 때</a:t>
            </a:r>
            <a:r>
              <a:rPr lang="en-US" altLang="ko-KR" dirty="0"/>
              <a:t>, L1</a:t>
            </a:r>
            <a:r>
              <a:rPr lang="ko-KR" altLang="en-US" dirty="0"/>
              <a:t>은 </a:t>
            </a:r>
            <a:r>
              <a:rPr lang="en-US" altLang="ko-KR" dirty="0"/>
              <a:t>L2</a:t>
            </a:r>
            <a:r>
              <a:rPr lang="ko-KR" altLang="en-US" dirty="0"/>
              <a:t>보다 </a:t>
            </a:r>
            <a:r>
              <a:rPr lang="en-US" altLang="ko-KR" dirty="0"/>
              <a:t>feature</a:t>
            </a:r>
            <a:r>
              <a:rPr lang="ko-KR" altLang="en-US" dirty="0"/>
              <a:t>에 더 민감하게 반응한다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(4)</a:t>
            </a:r>
            <a:r>
              <a:rPr lang="ko-KR" altLang="en-US" dirty="0"/>
              <a:t> 따라서</a:t>
            </a:r>
            <a:r>
              <a:rPr lang="en-US" altLang="ko-KR" dirty="0"/>
              <a:t>, </a:t>
            </a:r>
            <a:r>
              <a:rPr lang="ko-KR" altLang="en-US" dirty="0"/>
              <a:t>입력데이터의 </a:t>
            </a:r>
            <a:r>
              <a:rPr lang="en-US" altLang="ko-KR" dirty="0"/>
              <a:t>feature</a:t>
            </a:r>
            <a:r>
              <a:rPr lang="ko-KR" altLang="en-US" dirty="0"/>
              <a:t>가 중요한 의미를 지닌다면 </a:t>
            </a:r>
            <a:r>
              <a:rPr lang="en-US" altLang="ko-KR" dirty="0"/>
              <a:t>L1-distance</a:t>
            </a:r>
            <a:r>
              <a:rPr lang="ko-KR" altLang="en-US" dirty="0"/>
              <a:t>가 더 적합할 것이고 </a:t>
            </a:r>
            <a:r>
              <a:rPr lang="en-US" altLang="ko-KR" dirty="0"/>
              <a:t>general</a:t>
            </a:r>
            <a:r>
              <a:rPr lang="ko-KR" altLang="en-US" dirty="0"/>
              <a:t>한 결과를 얻고 싶으면 </a:t>
            </a:r>
            <a:r>
              <a:rPr lang="en-US" altLang="ko-KR" dirty="0"/>
              <a:t>L2-distance</a:t>
            </a:r>
            <a:r>
              <a:rPr lang="ko-KR" altLang="en-US" dirty="0"/>
              <a:t>가 더 적합할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304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3C60D84-C97B-DE0B-A03A-1AE31B8E2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0048626" cy="66274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48E0C9-E890-10A5-F3DD-8646A957BDE9}"/>
              </a:ext>
            </a:extLst>
          </p:cNvPr>
          <p:cNvSpPr txBox="1"/>
          <p:nvPr/>
        </p:nvSpPr>
        <p:spPr>
          <a:xfrm>
            <a:off x="8313489" y="2491530"/>
            <a:ext cx="3674378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(5) L2</a:t>
            </a:r>
            <a:r>
              <a:rPr lang="ko-KR" altLang="en-US" dirty="0"/>
              <a:t>는 </a:t>
            </a:r>
            <a:r>
              <a:rPr lang="en-US" altLang="ko-KR" dirty="0"/>
              <a:t>outlier</a:t>
            </a:r>
            <a:r>
              <a:rPr lang="ko-KR" altLang="en-US" dirty="0"/>
              <a:t>에 더 관대하고</a:t>
            </a:r>
            <a:r>
              <a:rPr lang="en-US" altLang="ko-KR" dirty="0"/>
              <a:t>, L1</a:t>
            </a:r>
            <a:r>
              <a:rPr lang="ko-KR" altLang="en-US" dirty="0"/>
              <a:t>은 </a:t>
            </a:r>
            <a:r>
              <a:rPr lang="en-US" altLang="ko-KR" dirty="0"/>
              <a:t>feature </a:t>
            </a:r>
            <a:r>
              <a:rPr lang="ko-KR" altLang="en-US" dirty="0"/>
              <a:t>값에 더 민감하게 반응하는 걸 볼 </a:t>
            </a:r>
            <a:r>
              <a:rPr lang="ko-KR" altLang="en-US" dirty="0" err="1"/>
              <a:t>수있다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9851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BDF9BB-9EC5-CF47-99EB-694C552290FF}"/>
              </a:ext>
            </a:extLst>
          </p:cNvPr>
          <p:cNvSpPr txBox="1"/>
          <p:nvPr/>
        </p:nvSpPr>
        <p:spPr>
          <a:xfrm>
            <a:off x="752476" y="475178"/>
            <a:ext cx="1082040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AlexNet</a:t>
            </a:r>
            <a:r>
              <a:rPr lang="en-US" altLang="ko-KR" dirty="0"/>
              <a:t> </a:t>
            </a:r>
            <a:r>
              <a:rPr lang="ko-KR" altLang="en-US" dirty="0"/>
              <a:t>관련 논문 리뷰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제목 </a:t>
            </a:r>
            <a:r>
              <a:rPr lang="en-US" altLang="ko-KR" dirty="0"/>
              <a:t>: ImageNet Classification with Deep Convolutional Neural Networks</a:t>
            </a:r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AlexNet</a:t>
            </a:r>
            <a:r>
              <a:rPr lang="en-US" altLang="ko-KR" dirty="0"/>
              <a:t> : </a:t>
            </a:r>
            <a:r>
              <a:rPr lang="ko-KR" altLang="en-US" dirty="0"/>
              <a:t>기존 </a:t>
            </a:r>
            <a:r>
              <a:rPr lang="ko-KR" altLang="en-US" dirty="0" err="1"/>
              <a:t>머신러닝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을 제치고 딥러닝 </a:t>
            </a:r>
            <a:r>
              <a:rPr lang="en-US" altLang="ko-KR" dirty="0"/>
              <a:t>model</a:t>
            </a:r>
            <a:r>
              <a:rPr lang="ko-KR" altLang="en-US" dirty="0"/>
              <a:t>이 더 우수한 성능을 보일 수 있음을 증명한 최초의 </a:t>
            </a:r>
            <a:r>
              <a:rPr lang="en-US" altLang="ko-KR" dirty="0"/>
              <a:t>model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	</a:t>
            </a:r>
            <a:r>
              <a:rPr lang="en-US" altLang="ko-KR" sz="2000" b="1" dirty="0"/>
              <a:t>top 1 error rate : 37.5%</a:t>
            </a:r>
          </a:p>
          <a:p>
            <a:r>
              <a:rPr lang="en-US" altLang="ko-KR" sz="2000" b="1" dirty="0"/>
              <a:t>		top 5 error rate : 17.0%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		6000</a:t>
            </a:r>
            <a:r>
              <a:rPr lang="ko-KR" altLang="en-US" sz="2000" b="1" dirty="0"/>
              <a:t>만 </a:t>
            </a:r>
            <a:r>
              <a:rPr lang="en-US" altLang="ko-KR" sz="2000" b="1" dirty="0"/>
              <a:t>parameter </a:t>
            </a:r>
          </a:p>
          <a:p>
            <a:r>
              <a:rPr lang="en-US" altLang="ko-KR" sz="2000" b="1" dirty="0"/>
              <a:t>		8</a:t>
            </a:r>
            <a:r>
              <a:rPr lang="ko-KR" altLang="en-US" sz="2000" b="1" dirty="0"/>
              <a:t>개의 </a:t>
            </a:r>
            <a:r>
              <a:rPr lang="en-US" altLang="ko-KR" sz="2000" b="1" dirty="0"/>
              <a:t>Layer</a:t>
            </a:r>
          </a:p>
          <a:p>
            <a:r>
              <a:rPr lang="en-US" altLang="ko-KR" sz="2000" b="1" dirty="0"/>
              <a:t>		</a:t>
            </a:r>
          </a:p>
          <a:p>
            <a:r>
              <a:rPr lang="en-US" altLang="ko-KR" sz="2000" b="1" dirty="0"/>
              <a:t>		GPU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개 사용</a:t>
            </a:r>
            <a:endParaRPr lang="en-US" altLang="ko-KR" sz="2000" b="1" dirty="0"/>
          </a:p>
          <a:p>
            <a:r>
              <a:rPr lang="en-US" altLang="ko-KR" sz="2000" b="1" dirty="0"/>
              <a:t>		Data augmentation</a:t>
            </a:r>
          </a:p>
          <a:p>
            <a:r>
              <a:rPr lang="en-US" altLang="ko-KR" sz="2000" b="1" dirty="0"/>
              <a:t>		drop out</a:t>
            </a:r>
          </a:p>
          <a:p>
            <a:r>
              <a:rPr lang="en-US" altLang="ko-KR" sz="2000" b="1" dirty="0"/>
              <a:t>		</a:t>
            </a:r>
            <a:r>
              <a:rPr lang="en-US" altLang="ko-KR" sz="2000" b="1" dirty="0" err="1"/>
              <a:t>relu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25532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97CC7E-83C6-04E7-820C-D5BC2C51F84B}"/>
              </a:ext>
            </a:extLst>
          </p:cNvPr>
          <p:cNvSpPr txBox="1"/>
          <p:nvPr/>
        </p:nvSpPr>
        <p:spPr>
          <a:xfrm>
            <a:off x="1019175" y="466725"/>
            <a:ext cx="102489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Introduction</a:t>
            </a:r>
          </a:p>
          <a:p>
            <a:endParaRPr lang="en-US" altLang="ko-KR" dirty="0"/>
          </a:p>
          <a:p>
            <a:r>
              <a:rPr lang="en-US" altLang="ko-KR" dirty="0" err="1"/>
              <a:t>AlexNet</a:t>
            </a:r>
            <a:r>
              <a:rPr lang="en-US" altLang="ko-KR" dirty="0"/>
              <a:t> </a:t>
            </a:r>
            <a:r>
              <a:rPr lang="ko-KR" altLang="en-US" dirty="0"/>
              <a:t>이전의 객체 인식 모델은 대부분 고전적인 </a:t>
            </a:r>
            <a:r>
              <a:rPr lang="en-US" altLang="ko-KR" dirty="0"/>
              <a:t>ML </a:t>
            </a:r>
            <a:r>
              <a:rPr lang="ko-KR" altLang="en-US" dirty="0"/>
              <a:t>모델로</a:t>
            </a:r>
            <a:r>
              <a:rPr lang="en-US" altLang="ko-KR" dirty="0"/>
              <a:t>, </a:t>
            </a:r>
            <a:r>
              <a:rPr lang="ko-KR" altLang="en-US" dirty="0"/>
              <a:t>작은 </a:t>
            </a:r>
            <a:r>
              <a:rPr lang="en-US" altLang="ko-KR" dirty="0"/>
              <a:t>dataset</a:t>
            </a:r>
            <a:r>
              <a:rPr lang="ko-KR" altLang="en-US" dirty="0"/>
              <a:t>을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간단한 인식 문제는 </a:t>
            </a:r>
            <a:r>
              <a:rPr lang="en-US" altLang="ko-KR" dirty="0"/>
              <a:t>augmentation</a:t>
            </a:r>
            <a:r>
              <a:rPr lang="ko-KR" altLang="en-US" dirty="0"/>
              <a:t>으로 해결가능 </a:t>
            </a:r>
            <a:r>
              <a:rPr lang="en-US" altLang="ko-KR" dirty="0"/>
              <a:t>ex) MNIST</a:t>
            </a:r>
            <a:r>
              <a:rPr lang="ko-KR" altLang="en-US" dirty="0"/>
              <a:t> </a:t>
            </a:r>
            <a:r>
              <a:rPr lang="en-US" altLang="ko-KR" dirty="0"/>
              <a:t>error</a:t>
            </a:r>
            <a:r>
              <a:rPr lang="ko-KR" altLang="en-US" dirty="0"/>
              <a:t> </a:t>
            </a:r>
            <a:r>
              <a:rPr lang="en-US" altLang="ko-KR" dirty="0"/>
              <a:t>rate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 </a:t>
            </a:r>
            <a:r>
              <a:rPr lang="en-US" altLang="ko-KR" dirty="0"/>
              <a:t>0.3%</a:t>
            </a:r>
          </a:p>
          <a:p>
            <a:endParaRPr lang="en-US" altLang="ko-KR" dirty="0"/>
          </a:p>
          <a:p>
            <a:r>
              <a:rPr lang="ko-KR" altLang="en-US" dirty="0"/>
              <a:t>반면</a:t>
            </a:r>
            <a:r>
              <a:rPr lang="en-US" altLang="ko-KR" dirty="0"/>
              <a:t>, </a:t>
            </a:r>
            <a:r>
              <a:rPr lang="ko-KR" altLang="en-US" dirty="0"/>
              <a:t>현실적인 물체는 가변성을 가지고 있기 때문에 더 많은 </a:t>
            </a:r>
            <a:r>
              <a:rPr lang="en-US" altLang="ko-KR" dirty="0"/>
              <a:t>dataset</a:t>
            </a:r>
            <a:r>
              <a:rPr lang="ko-KR" altLang="en-US" dirty="0"/>
              <a:t>이 필요했다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Why? </a:t>
            </a:r>
            <a:r>
              <a:rPr lang="ko-KR" altLang="en-US" dirty="0"/>
              <a:t>많은 </a:t>
            </a:r>
            <a:r>
              <a:rPr lang="en-US" altLang="ko-KR" dirty="0"/>
              <a:t>parameter</a:t>
            </a:r>
            <a:r>
              <a:rPr lang="ko-KR" altLang="en-US" dirty="0"/>
              <a:t>로 </a:t>
            </a:r>
            <a:r>
              <a:rPr lang="en-US" altLang="ko-KR" dirty="0"/>
              <a:t>prediction</a:t>
            </a:r>
            <a:r>
              <a:rPr lang="ko-KR" altLang="en-US" dirty="0"/>
              <a:t>을 해야 하는데 적은 </a:t>
            </a:r>
            <a:r>
              <a:rPr lang="en-US" altLang="ko-KR" dirty="0"/>
              <a:t>dataset</a:t>
            </a:r>
            <a:r>
              <a:rPr lang="ko-KR" altLang="en-US" dirty="0"/>
              <a:t>으로는 한계가 존재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이후</a:t>
            </a:r>
            <a:r>
              <a:rPr lang="en-US" altLang="ko-KR" dirty="0"/>
              <a:t>, 1500</a:t>
            </a:r>
            <a:r>
              <a:rPr lang="ko-KR" altLang="en-US" dirty="0"/>
              <a:t>만 개 이상의 고해상도 이미지로 구성된 </a:t>
            </a:r>
            <a:r>
              <a:rPr lang="en-US" altLang="ko-KR" dirty="0"/>
              <a:t>ImageNet</a:t>
            </a:r>
            <a:r>
              <a:rPr lang="ko-KR" altLang="en-US" dirty="0"/>
              <a:t>과 </a:t>
            </a:r>
            <a:r>
              <a:rPr lang="en-US" altLang="ko-KR" dirty="0"/>
              <a:t>GPU</a:t>
            </a:r>
            <a:r>
              <a:rPr lang="ko-KR" altLang="en-US" dirty="0"/>
              <a:t>의 등장으로 인해 많은 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Dataset</a:t>
            </a:r>
            <a:r>
              <a:rPr lang="ko-KR" altLang="en-US" dirty="0"/>
              <a:t>과</a:t>
            </a:r>
            <a:r>
              <a:rPr lang="en-US" altLang="ko-KR" dirty="0"/>
              <a:t> Parameter</a:t>
            </a:r>
            <a:r>
              <a:rPr lang="ko-KR" altLang="en-US" dirty="0"/>
              <a:t>를 다룰 수 있게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So, </a:t>
            </a:r>
            <a:r>
              <a:rPr lang="en-US" altLang="ko-KR" dirty="0" err="1"/>
              <a:t>AlexNet</a:t>
            </a:r>
            <a:r>
              <a:rPr lang="en-US" altLang="ko-KR" dirty="0"/>
              <a:t> model </a:t>
            </a:r>
            <a:r>
              <a:rPr lang="ko-KR" altLang="en-US" dirty="0"/>
              <a:t>제시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8715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54463E-FD0A-FDA6-673D-F1360015A692}"/>
              </a:ext>
            </a:extLst>
          </p:cNvPr>
          <p:cNvSpPr txBox="1"/>
          <p:nvPr/>
        </p:nvSpPr>
        <p:spPr>
          <a:xfrm>
            <a:off x="809625" y="1504950"/>
            <a:ext cx="97726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Dataset</a:t>
            </a:r>
          </a:p>
          <a:p>
            <a:endParaRPr lang="en-US" altLang="ko-KR" dirty="0"/>
          </a:p>
          <a:p>
            <a:r>
              <a:rPr lang="en-US" altLang="ko-KR" dirty="0"/>
              <a:t>ImageNet : 1500</a:t>
            </a:r>
            <a:r>
              <a:rPr lang="ko-KR" altLang="en-US" dirty="0"/>
              <a:t>만 개의 이미지</a:t>
            </a:r>
            <a:r>
              <a:rPr lang="en-US" altLang="ko-KR" dirty="0"/>
              <a:t>, 22000</a:t>
            </a:r>
            <a:r>
              <a:rPr lang="ko-KR" altLang="en-US" dirty="0"/>
              <a:t>개의 </a:t>
            </a:r>
            <a:r>
              <a:rPr lang="en-US" altLang="ko-KR" dirty="0"/>
              <a:t>categories</a:t>
            </a:r>
          </a:p>
          <a:p>
            <a:endParaRPr lang="en-US" altLang="ko-KR" dirty="0"/>
          </a:p>
          <a:p>
            <a:r>
              <a:rPr lang="ko-KR" altLang="en-US" dirty="0"/>
              <a:t>객체 인식 대회</a:t>
            </a:r>
            <a:r>
              <a:rPr lang="en-US" altLang="ko-KR" dirty="0"/>
              <a:t> : ImageNet Large-Scale Visual Recognition Challenge</a:t>
            </a:r>
          </a:p>
          <a:p>
            <a:endParaRPr lang="en-US" altLang="ko-KR" dirty="0"/>
          </a:p>
          <a:p>
            <a:r>
              <a:rPr lang="en-US" altLang="ko-KR" dirty="0"/>
              <a:t>ImageNet</a:t>
            </a:r>
            <a:r>
              <a:rPr lang="ko-KR" altLang="en-US" dirty="0"/>
              <a:t>의 </a:t>
            </a:r>
            <a:r>
              <a:rPr lang="en-US" altLang="ko-KR" dirty="0"/>
              <a:t>subset</a:t>
            </a:r>
            <a:r>
              <a:rPr lang="ko-KR" altLang="en-US" dirty="0"/>
              <a:t>으로</a:t>
            </a:r>
            <a:r>
              <a:rPr lang="en-US" altLang="ko-KR" dirty="0"/>
              <a:t>, 120</a:t>
            </a:r>
            <a:r>
              <a:rPr lang="ko-KR" altLang="en-US" dirty="0"/>
              <a:t>만개의 이미지와 </a:t>
            </a:r>
            <a:r>
              <a:rPr lang="en-US" altLang="ko-KR" dirty="0"/>
              <a:t>1000</a:t>
            </a:r>
            <a:r>
              <a:rPr lang="ko-KR" altLang="en-US" dirty="0"/>
              <a:t>개의 </a:t>
            </a:r>
            <a:r>
              <a:rPr lang="en-US" altLang="ko-KR" dirty="0"/>
              <a:t>label</a:t>
            </a:r>
            <a:r>
              <a:rPr lang="ko-KR" altLang="en-US" dirty="0"/>
              <a:t>로 이루어짐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이 이미지들은 가변 해상도로 구성되어 있어</a:t>
            </a:r>
            <a:r>
              <a:rPr lang="en-US" altLang="ko-KR" dirty="0"/>
              <a:t>, </a:t>
            </a:r>
            <a:r>
              <a:rPr lang="ko-KR" altLang="en-US" dirty="0"/>
              <a:t>본 논문에서는 </a:t>
            </a:r>
            <a:r>
              <a:rPr lang="en-US" altLang="ko-KR" dirty="0"/>
              <a:t>256 x 256</a:t>
            </a:r>
            <a:r>
              <a:rPr lang="ko-KR" altLang="en-US" dirty="0"/>
              <a:t>의 고정 해상도로 다운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샘플링을 했다</a:t>
            </a:r>
            <a:r>
              <a:rPr lang="en-US" altLang="ko-KR" dirty="0"/>
              <a:t>. (</a:t>
            </a:r>
            <a:r>
              <a:rPr lang="ko-KR" altLang="en-US" dirty="0"/>
              <a:t>직사각형 이미지의 경우 작은 </a:t>
            </a:r>
            <a:r>
              <a:rPr lang="en-US" altLang="ko-KR" dirty="0"/>
              <a:t>scale</a:t>
            </a:r>
            <a:r>
              <a:rPr lang="ko-KR" altLang="en-US" dirty="0"/>
              <a:t>을 먼저 </a:t>
            </a:r>
            <a:r>
              <a:rPr lang="en-US" altLang="ko-KR" dirty="0"/>
              <a:t>rescale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en-US" altLang="ko-KR" dirty="0" err="1"/>
              <a:t>centercrop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586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6차 ppt</Template>
  <TotalTime>2911</TotalTime>
  <Words>783</Words>
  <Application>Microsoft Office PowerPoint</Application>
  <PresentationFormat>와이드스크린</PresentationFormat>
  <Paragraphs>103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미자 김</dc:creator>
  <cp:lastModifiedBy>미자 김</cp:lastModifiedBy>
  <cp:revision>5</cp:revision>
  <dcterms:created xsi:type="dcterms:W3CDTF">2022-09-29T05:56:14Z</dcterms:created>
  <dcterms:modified xsi:type="dcterms:W3CDTF">2022-10-06T12:04:21Z</dcterms:modified>
</cp:coreProperties>
</file>