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69" r:id="rId16"/>
    <p:sldId id="270" r:id="rId17"/>
    <p:sldId id="271" r:id="rId18"/>
    <p:sldId id="275" r:id="rId19"/>
    <p:sldId id="276" r:id="rId20"/>
    <p:sldId id="277" r:id="rId21"/>
    <p:sldId id="278" r:id="rId22"/>
    <p:sldId id="279" r:id="rId23"/>
    <p:sldId id="280" r:id="rId24"/>
    <p:sldId id="287" r:id="rId25"/>
    <p:sldId id="297" r:id="rId26"/>
    <p:sldId id="298" r:id="rId27"/>
    <p:sldId id="281" r:id="rId28"/>
    <p:sldId id="282" r:id="rId29"/>
    <p:sldId id="283" r:id="rId30"/>
    <p:sldId id="284" r:id="rId31"/>
    <p:sldId id="296" r:id="rId32"/>
    <p:sldId id="295" r:id="rId33"/>
    <p:sldId id="285" r:id="rId34"/>
    <p:sldId id="288" r:id="rId35"/>
    <p:sldId id="289" r:id="rId36"/>
    <p:sldId id="290" r:id="rId37"/>
    <p:sldId id="291" r:id="rId38"/>
    <p:sldId id="292" r:id="rId39"/>
    <p:sldId id="272" r:id="rId40"/>
    <p:sldId id="293" r:id="rId41"/>
    <p:sldId id="294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4FFEF-5F40-4E99-9F38-ED0F89B9B1FE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528C-7990-45BA-8139-F672FEE11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82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일반적인 </a:t>
            </a:r>
            <a:r>
              <a:rPr lang="en-US" altLang="ko-KR" dirty="0"/>
              <a:t>captioning</a:t>
            </a:r>
            <a:r>
              <a:rPr lang="ko-KR" altLang="en-US" dirty="0"/>
              <a:t>과는 다른</a:t>
            </a:r>
            <a:r>
              <a:rPr lang="en-US" altLang="ko-KR" dirty="0"/>
              <a:t>, </a:t>
            </a:r>
            <a:r>
              <a:rPr lang="ko-KR" altLang="en-US" dirty="0"/>
              <a:t>미술 작품의 광범위한 설명을 제공하고자 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28C-7990-45BA-8139-F672FEE11A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8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이를 위해서 다양한 문제가 발생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28C-7990-45BA-8139-F672FEE11A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24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28C-7990-45BA-8139-F672FEE11A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58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28C-7990-45BA-8139-F672FEE11AA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706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28C-7990-45BA-8139-F672FEE11AA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32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81108-558A-82E0-7280-A224A2A7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28D5-C299-881D-705A-024803425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451C0-175E-D6CF-7421-49E7EDF1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3B9EC-62DA-A9D3-95D4-E26E7E17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B60DE-CC78-FF05-4EE3-F65C18AD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4C320-D866-E520-8937-EF01567A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2AF69-9772-0E59-4A04-82AC15ED3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081F5-DEEE-391F-E246-3881E945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AB25F-629C-C0F5-A22F-89732C51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23C9-46BF-C8B8-432A-F2F67AF5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0474C6-2983-01AC-D26C-76F52E03B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D40A9-23B2-BFBE-0C33-1B991A3B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E5218-E99F-69DC-3147-CB545166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A97C4-59B0-9934-0ACA-2175A745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7263E-CBE4-2EAD-03A5-C9F57982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AB2E-7452-057C-5BF2-B707A9A3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43CFC-E301-13E5-C77A-9EC5514B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203EE-BE50-3699-A966-F317B61E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F7BA5-12A0-AD58-8D51-E41665AC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5D3C4-063C-760B-34B8-C93C39A1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5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961B2-CA10-72C5-A2CF-3963958C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7EAD7-5998-A9D7-7C95-AE2914FB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378D2-9081-BF1D-90BD-9E292107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1E567-2308-07A3-B19A-650E6794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1B929-C4F1-892D-57E4-686AC45D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1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14E9-5160-ADC8-F7D9-1F018B62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7B931-2E00-5E09-948F-2F251185B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F3D0B-52C6-645D-2371-F8EA6E54E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7699B-13E5-D298-9462-333D1073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BCEF17-EA1A-CBD9-E962-56F4B6C2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B2BF6-FB67-4874-6110-96AD06B7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1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FD9D-37A3-7A62-F91F-2D3AC56A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7C65D-8B7C-F08D-887C-06CED880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CB882-2ADA-2799-7694-FE39FAF9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F0D58-F8C4-43B4-A4AC-CF509409B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358B10-8D98-3208-6075-149CD065A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366A4-3B11-203E-B7DE-89CAB138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7BCFDA-7104-6D09-0A7D-E525B1D4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6C1144-2F78-018D-0ED5-F10BA080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21926-DE05-A7EF-273C-AE750FBC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272819-22DA-D975-4A94-D757456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A9FCC-849D-A231-D941-D61CF726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D175B-546B-60E5-F611-72084476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6DECDC-F8BC-85D5-DB71-360D74BE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0F486-0AD4-6EB0-1507-9222D0FD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FF80C-4925-E922-7888-42DCF784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3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9B97-B038-4D1D-35D8-1DDBCED3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96E97-91A9-EA67-5897-AFFC4D33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2A543-72CF-CB64-65FE-C8FD2F0D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AD5E0-DC87-B5F0-A058-D65AC0D7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076DC-9BF4-0EA6-4435-34431565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DBC1-1801-8998-8940-4C7CC1DE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7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04306-FCF7-0645-E492-8AAE2834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9A4138-2AC2-B368-E044-9AA613BBC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ECE26-03E0-B96B-8155-595CD8B4F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83467-F77C-6A59-D046-2733AB8F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DABB0-6063-0CC7-6046-A5600725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062DD-1C00-D7B9-FE96-EC66E70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771E7C-DE58-C14F-A8A3-88F64850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FD05D-9B4E-2B57-BF05-4C454B83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4F395-2AEE-D300-2E9D-2F68CD42A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CBFE-3090-44E5-9785-29D3BBE2235B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91BAF-5AA5-E856-EDFF-C697D487A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C10BC-916F-79D5-ED4D-818F6A6C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0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86B98-639B-3772-D96F-0149014E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" y="1137443"/>
            <a:ext cx="12131040" cy="2387600"/>
          </a:xfrm>
        </p:spPr>
        <p:txBody>
          <a:bodyPr>
            <a:normAutofit/>
          </a:bodyPr>
          <a:lstStyle/>
          <a:p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Explain Me the Painting : </a:t>
            </a:r>
            <a:b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Multi-Topic Knowledgeable </a:t>
            </a:r>
            <a:b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Art Description Generation</a:t>
            </a:r>
            <a:endParaRPr lang="ko-KR" altLang="en-US" sz="4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37084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F6AD9C9-00B4-A121-93BC-F2FFEC0D6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71" y="3891758"/>
            <a:ext cx="6931660" cy="10295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EBC698-A3C1-2D4E-3607-BF178315071D}"/>
              </a:ext>
            </a:extLst>
          </p:cNvPr>
          <p:cNvSpPr txBox="1"/>
          <p:nvPr/>
        </p:nvSpPr>
        <p:spPr>
          <a:xfrm>
            <a:off x="3612127" y="5104688"/>
            <a:ext cx="4677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noto"/>
                <a:ea typeface="HY헤드라인M" panose="02030600000101010101" pitchFamily="18" charset="-127"/>
              </a:rPr>
              <a:t>ICCV 2021</a:t>
            </a:r>
            <a:endParaRPr lang="ko-KR" altLang="en-US" sz="2400" dirty="0">
              <a:latin typeface="noto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454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9096D4-288E-B02B-3BD6-3E40ECA1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611947"/>
            <a:ext cx="10829925" cy="4467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969C9F-CA75-5D9C-1EEA-6B808E549D09}"/>
              </a:ext>
            </a:extLst>
          </p:cNvPr>
          <p:cNvSpPr txBox="1"/>
          <p:nvPr/>
        </p:nvSpPr>
        <p:spPr>
          <a:xfrm>
            <a:off x="3749040" y="1297393"/>
            <a:ext cx="3590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150399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Masked Sentence Generation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3FDC0-9089-52BB-147C-DBBC322DAE76}"/>
              </a:ext>
            </a:extLst>
          </p:cNvPr>
          <p:cNvSpPr txBox="1"/>
          <p:nvPr/>
        </p:nvSpPr>
        <p:spPr>
          <a:xfrm>
            <a:off x="457200" y="1727405"/>
            <a:ext cx="10403840" cy="1867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Masked sentence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생성하는 것이 목적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이때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entity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masking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구체적으로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Stanford </a:t>
            </a: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CoreNLP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tagger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것을 사용하여 주어진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안의 단어들을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교체한다 </a:t>
            </a:r>
            <a:r>
              <a:rPr lang="en-US" altLang="ko-KR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(Preprocessing)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9702D1-EDEA-2A4A-CDD1-3999ADDFC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910" y="3594519"/>
            <a:ext cx="7658100" cy="1552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7BCAD3-3A4F-9B3D-3785-F602F2884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260" y="5277167"/>
            <a:ext cx="7391400" cy="1381125"/>
          </a:xfrm>
          <a:prstGeom prst="rect">
            <a:avLst/>
          </a:prstGeom>
        </p:spPr>
      </p:pic>
      <p:pic>
        <p:nvPicPr>
          <p:cNvPr id="10" name="Picture 16" descr="오른쪽 화살표 아이콘 화살 - ico,png,icns,무료 아이콘 다운로드">
            <a:extLst>
              <a:ext uri="{FF2B5EF4-FFF2-40B4-BE49-F238E27FC236}">
                <a16:creationId xmlns:a16="http://schemas.microsoft.com/office/drawing/2014/main" id="{028D6D3D-BE7D-A6DE-E414-D1DC09466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618480" y="4908334"/>
            <a:ext cx="477520" cy="47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Masked Sentence Generation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63FDC0-9089-52BB-147C-DBBC322DAE76}"/>
              </a:ext>
            </a:extLst>
          </p:cNvPr>
          <p:cNvSpPr txBox="1"/>
          <p:nvPr/>
        </p:nvSpPr>
        <p:spPr>
          <a:xfrm>
            <a:off x="335280" y="1564420"/>
            <a:ext cx="1040384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Masked sentence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생성하는 것이 목적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17BCAD3-3A4F-9B3D-3785-F602F2884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" y="2144027"/>
            <a:ext cx="7391400" cy="1381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5AAF35-272C-6C87-B00E-7B30D5F4C709}"/>
              </a:ext>
            </a:extLst>
          </p:cNvPr>
          <p:cNvSpPr txBox="1"/>
          <p:nvPr/>
        </p:nvSpPr>
        <p:spPr>
          <a:xfrm>
            <a:off x="335280" y="3572106"/>
            <a:ext cx="1040384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 decoder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것을 통해 생성한다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(LSTM)</a:t>
            </a:r>
          </a:p>
        </p:txBody>
      </p:sp>
    </p:spTree>
    <p:extLst>
      <p:ext uri="{BB962C8B-B14F-4D97-AF65-F5344CB8AC3E}">
        <p14:creationId xmlns:p14="http://schemas.microsoft.com/office/powerpoint/2010/main" val="400114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9096D4-288E-B02B-3BD6-3E40ECA1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611947"/>
            <a:ext cx="10829925" cy="44672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36CDFD-7C34-1C09-4CD2-732E0BD95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856" y="2073013"/>
            <a:ext cx="6606553" cy="31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67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Masked Sentence Generation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5217DA-A4E4-B6FA-1B24-CB6A5796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36" y="1564420"/>
            <a:ext cx="5953125" cy="2743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07C00A-E721-1EA6-F31A-43B8367E3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761" y="2012095"/>
            <a:ext cx="5495925" cy="22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182A45-5F15-D301-7C1D-E7BA87035D8A}"/>
                  </a:ext>
                </a:extLst>
              </p:cNvPr>
              <p:cNvSpPr txBox="1"/>
              <p:nvPr/>
            </p:nvSpPr>
            <p:spPr>
              <a:xfrm>
                <a:off x="401636" y="4908753"/>
                <a:ext cx="10403840" cy="493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Time step</a:t>
                </a:r>
                <a:r>
                  <a:rPr lang="ko-KR" altLang="en-US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마다 </a:t>
                </a:r>
                <a:r>
                  <a:rPr lang="en-US" altLang="ko-KR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one 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(one-hot vector)</a:t>
                </a:r>
                <a:r>
                  <a:rPr lang="ko-KR" altLang="en-US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를 생성한다</a:t>
                </a:r>
                <a:endParaRPr lang="en-US" altLang="ko-KR" sz="20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A182A45-5F15-D301-7C1D-E7BA87035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36" y="4908753"/>
                <a:ext cx="10403840" cy="493212"/>
              </a:xfrm>
              <a:prstGeom prst="rect">
                <a:avLst/>
              </a:prstGeom>
              <a:blipFill>
                <a:blip r:embed="rId5"/>
                <a:stretch>
                  <a:fillRect b="-197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274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Masked Sentence Generation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5217DA-A4E4-B6FA-1B24-CB6A5796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6" y="1564420"/>
            <a:ext cx="5953125" cy="2743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07C00A-E721-1EA6-F31A-43B8367E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761" y="2012095"/>
            <a:ext cx="5495925" cy="22955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DEDCB7-EE3D-7346-9BB8-DEA6248EAD8A}"/>
              </a:ext>
            </a:extLst>
          </p:cNvPr>
          <p:cNvSpPr txBox="1"/>
          <p:nvPr/>
        </p:nvSpPr>
        <p:spPr>
          <a:xfrm>
            <a:off x="335280" y="5679220"/>
            <a:ext cx="1040384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f_att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multi layer perceptron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18CFE05-8A39-F166-9A43-55A0D588FFF3}"/>
              </a:ext>
            </a:extLst>
          </p:cNvPr>
          <p:cNvCxnSpPr>
            <a:cxnSpLocks/>
          </p:cNvCxnSpPr>
          <p:nvPr/>
        </p:nvCxnSpPr>
        <p:spPr>
          <a:xfrm flipV="1">
            <a:off x="973667" y="3615267"/>
            <a:ext cx="203200" cy="6923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2EA0F0-9298-4482-95CC-35DAEB3854B6}"/>
                  </a:ext>
                </a:extLst>
              </p:cNvPr>
              <p:cNvSpPr txBox="1"/>
              <p:nvPr/>
            </p:nvSpPr>
            <p:spPr>
              <a:xfrm>
                <a:off x="-55034" y="4127127"/>
                <a:ext cx="22606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40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0" dirty="0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2400" i="0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2EA0F0-9298-4482-95CC-35DAEB385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034" y="4127127"/>
                <a:ext cx="226060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ACCA0640-3C1C-0231-2F2D-C9B7C2083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3170" y="4758470"/>
            <a:ext cx="2752725" cy="895350"/>
          </a:xfrm>
          <a:prstGeom prst="rect">
            <a:avLst/>
          </a:prstGeom>
        </p:spPr>
      </p:pic>
      <p:pic>
        <p:nvPicPr>
          <p:cNvPr id="22" name="Picture 16" descr="오른쪽 화살표 아이콘 화살 - ico,png,icns,무료 아이콘 다운로드">
            <a:extLst>
              <a:ext uri="{FF2B5EF4-FFF2-40B4-BE49-F238E27FC236}">
                <a16:creationId xmlns:a16="http://schemas.microsoft.com/office/drawing/2014/main" id="{1ECCC972-DE0D-CEC7-493B-5DC2DB3A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414" y="4939689"/>
            <a:ext cx="477520" cy="47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9657A4B-3035-02B7-8E81-294A002C75B1}"/>
              </a:ext>
            </a:extLst>
          </p:cNvPr>
          <p:cNvSpPr txBox="1"/>
          <p:nvPr/>
        </p:nvSpPr>
        <p:spPr>
          <a:xfrm>
            <a:off x="5223934" y="5718216"/>
            <a:ext cx="6248399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time step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hidden state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와의 연관성을 고려한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feature(V)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027018B-3DAC-C3F9-2EC3-975C95C97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7200" y="4669127"/>
            <a:ext cx="2419350" cy="1114425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A5C2699-EAEE-7268-C43D-ECFA430DE91F}"/>
              </a:ext>
            </a:extLst>
          </p:cNvPr>
          <p:cNvCxnSpPr>
            <a:cxnSpLocks/>
          </p:cNvCxnSpPr>
          <p:nvPr/>
        </p:nvCxnSpPr>
        <p:spPr>
          <a:xfrm flipH="1">
            <a:off x="8246533" y="2144027"/>
            <a:ext cx="160867" cy="42137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46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Masked Sentence Generation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5217DA-A4E4-B6FA-1B24-CB6A5796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6" y="1564420"/>
            <a:ext cx="5953125" cy="2743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07C00A-E721-1EA6-F31A-43B8367E3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761" y="2012095"/>
            <a:ext cx="5495925" cy="2295525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7947EFB-B257-1FA8-6427-D77B9D2F03A9}"/>
              </a:ext>
            </a:extLst>
          </p:cNvPr>
          <p:cNvCxnSpPr>
            <a:cxnSpLocks/>
          </p:cNvCxnSpPr>
          <p:nvPr/>
        </p:nvCxnSpPr>
        <p:spPr>
          <a:xfrm flipH="1">
            <a:off x="8246533" y="2144027"/>
            <a:ext cx="160867" cy="42137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4134A63-C24E-C51C-155A-E4C0A24131B5}"/>
              </a:ext>
            </a:extLst>
          </p:cNvPr>
          <p:cNvCxnSpPr>
            <a:cxnSpLocks/>
          </p:cNvCxnSpPr>
          <p:nvPr/>
        </p:nvCxnSpPr>
        <p:spPr>
          <a:xfrm flipH="1">
            <a:off x="8729133" y="2144027"/>
            <a:ext cx="160867" cy="42137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7D6B2954-A80B-912E-D95B-10A90612D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592" y="5110162"/>
            <a:ext cx="895350" cy="6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4FA53F-960F-E918-61DA-C55E498CDB35}"/>
              </a:ext>
            </a:extLst>
          </p:cNvPr>
          <p:cNvSpPr txBox="1"/>
          <p:nvPr/>
        </p:nvSpPr>
        <p:spPr>
          <a:xfrm>
            <a:off x="2011680" y="5110162"/>
            <a:ext cx="7479453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LSTM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이전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time step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예측한 단어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5006E5-81D0-31C7-9D6B-0018E52A28C3}"/>
              </a:ext>
            </a:extLst>
          </p:cNvPr>
          <p:cNvCxnSpPr>
            <a:cxnSpLocks/>
          </p:cNvCxnSpPr>
          <p:nvPr/>
        </p:nvCxnSpPr>
        <p:spPr>
          <a:xfrm flipH="1">
            <a:off x="9491133" y="2144027"/>
            <a:ext cx="160867" cy="421372"/>
          </a:xfrm>
          <a:prstGeom prst="line">
            <a:avLst/>
          </a:prstGeom>
          <a:ln w="571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34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Masked Sentence Generation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5217DA-A4E4-B6FA-1B24-CB6A57963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5" y="3125691"/>
            <a:ext cx="6837364" cy="3150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6E553A-CBA5-4057-B94C-CF56E0FAA42F}"/>
              </a:ext>
            </a:extLst>
          </p:cNvPr>
          <p:cNvSpPr txBox="1"/>
          <p:nvPr/>
        </p:nvSpPr>
        <p:spPr>
          <a:xfrm>
            <a:off x="341314" y="1674861"/>
            <a:ext cx="7479453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실제 단어 예측은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C5C57F-41BF-9CDC-F50E-9FEB0B6B1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1674860"/>
            <a:ext cx="2981325" cy="61912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995AC9-5222-DC0B-579B-B60F80F4B2E1}"/>
              </a:ext>
            </a:extLst>
          </p:cNvPr>
          <p:cNvSpPr/>
          <p:nvPr/>
        </p:nvSpPr>
        <p:spPr>
          <a:xfrm>
            <a:off x="4876800" y="3495243"/>
            <a:ext cx="1219200" cy="38946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Layer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0564DF-6E03-B343-1175-07798763DBF7}"/>
              </a:ext>
            </a:extLst>
          </p:cNvPr>
          <p:cNvCxnSpPr/>
          <p:nvPr/>
        </p:nvCxnSpPr>
        <p:spPr>
          <a:xfrm flipV="1">
            <a:off x="5461000" y="2929467"/>
            <a:ext cx="0" cy="499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79CB74-412F-4368-29FE-0A139E64B169}"/>
              </a:ext>
            </a:extLst>
          </p:cNvPr>
          <p:cNvSpPr txBox="1"/>
          <p:nvPr/>
        </p:nvSpPr>
        <p:spPr>
          <a:xfrm>
            <a:off x="5091115" y="2991318"/>
            <a:ext cx="205475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Softmax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0863D2-F961-CD54-83F4-21114DD88E23}"/>
                  </a:ext>
                </a:extLst>
              </p:cNvPr>
              <p:cNvSpPr txBox="1"/>
              <p:nvPr/>
            </p:nvSpPr>
            <p:spPr>
              <a:xfrm>
                <a:off x="4696090" y="2434689"/>
                <a:ext cx="205475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000" i="1" dirty="0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0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0863D2-F961-CD54-83F4-21114DD88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090" y="2434689"/>
                <a:ext cx="205475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753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Masked Sentence Generation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0CCE8B-6DDC-7887-0817-494F910C9FA3}"/>
              </a:ext>
            </a:extLst>
          </p:cNvPr>
          <p:cNvGrpSpPr/>
          <p:nvPr/>
        </p:nvGrpSpPr>
        <p:grpSpPr>
          <a:xfrm>
            <a:off x="7959708" y="2024951"/>
            <a:ext cx="2390510" cy="1444505"/>
            <a:chOff x="9134955" y="1403760"/>
            <a:chExt cx="2390510" cy="1444505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C995AC9-5222-DC0B-579B-B60F80F4B2E1}"/>
                </a:ext>
              </a:extLst>
            </p:cNvPr>
            <p:cNvSpPr/>
            <p:nvPr/>
          </p:nvSpPr>
          <p:spPr>
            <a:xfrm>
              <a:off x="9256398" y="2458799"/>
              <a:ext cx="1219200" cy="3894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Layer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5F0564DF-6E03-B343-1175-07798763DBF7}"/>
                </a:ext>
              </a:extLst>
            </p:cNvPr>
            <p:cNvCxnSpPr/>
            <p:nvPr/>
          </p:nvCxnSpPr>
          <p:spPr>
            <a:xfrm flipV="1">
              <a:off x="9897533" y="1954874"/>
              <a:ext cx="0" cy="4995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79CB74-412F-4368-29FE-0A139E64B169}"/>
                </a:ext>
              </a:extLst>
            </p:cNvPr>
            <p:cNvSpPr txBox="1"/>
            <p:nvPr/>
          </p:nvSpPr>
          <p:spPr>
            <a:xfrm>
              <a:off x="9470713" y="1954874"/>
              <a:ext cx="2054752" cy="4042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16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Softmax</a:t>
              </a:r>
              <a:endPara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F0863D2-F961-CD54-83F4-21114DD88E23}"/>
                    </a:ext>
                  </a:extLst>
                </p:cNvPr>
                <p:cNvSpPr txBox="1"/>
                <p:nvPr/>
              </p:nvSpPr>
              <p:spPr>
                <a:xfrm>
                  <a:off x="9134955" y="1403760"/>
                  <a:ext cx="205475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dirty="0" err="1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ko-KR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F0863D2-F961-CD54-83F4-21114DD88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955" y="1403760"/>
                  <a:ext cx="2054752" cy="55399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0AC2BE7-63F9-AFD3-7D09-C03BE4660C90}"/>
              </a:ext>
            </a:extLst>
          </p:cNvPr>
          <p:cNvSpPr/>
          <p:nvPr/>
        </p:nvSpPr>
        <p:spPr>
          <a:xfrm>
            <a:off x="3553459" y="3930748"/>
            <a:ext cx="1441874" cy="65616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390438A-97E3-EFF3-EB42-1F12432BF32D}"/>
              </a:ext>
            </a:extLst>
          </p:cNvPr>
          <p:cNvSpPr/>
          <p:nvPr/>
        </p:nvSpPr>
        <p:spPr>
          <a:xfrm>
            <a:off x="910166" y="3022600"/>
            <a:ext cx="973667" cy="24299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3B052-3211-A615-71FB-D6480CA96D30}"/>
              </a:ext>
            </a:extLst>
          </p:cNvPr>
          <p:cNvSpPr txBox="1"/>
          <p:nvPr/>
        </p:nvSpPr>
        <p:spPr>
          <a:xfrm>
            <a:off x="0" y="5452533"/>
            <a:ext cx="7479453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Visual feature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1E9F5D7-4298-8F7B-D7B4-85D2937A5CE9}"/>
              </a:ext>
            </a:extLst>
          </p:cNvPr>
          <p:cNvSpPr/>
          <p:nvPr/>
        </p:nvSpPr>
        <p:spPr>
          <a:xfrm>
            <a:off x="7988802" y="3956867"/>
            <a:ext cx="1441874" cy="656166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CFFA2-EEDF-CF57-2417-03B468D5831F}"/>
              </a:ext>
            </a:extLst>
          </p:cNvPr>
          <p:cNvSpPr txBox="1"/>
          <p:nvPr/>
        </p:nvSpPr>
        <p:spPr>
          <a:xfrm>
            <a:off x="9637714" y="4003918"/>
            <a:ext cx="7479453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B726D0-ABA9-AB07-87D2-1B46DB2AAE06}"/>
              </a:ext>
            </a:extLst>
          </p:cNvPr>
          <p:cNvSpPr txBox="1"/>
          <p:nvPr/>
        </p:nvSpPr>
        <p:spPr>
          <a:xfrm>
            <a:off x="8127206" y="5306029"/>
            <a:ext cx="7479453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9ADB22-2F69-AD48-F038-48F30E84088B}"/>
              </a:ext>
            </a:extLst>
          </p:cNvPr>
          <p:cNvSpPr txBox="1"/>
          <p:nvPr/>
        </p:nvSpPr>
        <p:spPr>
          <a:xfrm>
            <a:off x="3553459" y="5293565"/>
            <a:ext cx="144780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t-1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384C4C7-9CF8-2AE0-AF3D-DD0DFB34F4A7}"/>
              </a:ext>
            </a:extLst>
          </p:cNvPr>
          <p:cNvGrpSpPr/>
          <p:nvPr/>
        </p:nvGrpSpPr>
        <p:grpSpPr>
          <a:xfrm>
            <a:off x="3529256" y="1993529"/>
            <a:ext cx="2390510" cy="1444505"/>
            <a:chOff x="9134955" y="1403760"/>
            <a:chExt cx="2390510" cy="1444505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C5856BA-F511-C96E-8A24-04D46EAAF9A8}"/>
                </a:ext>
              </a:extLst>
            </p:cNvPr>
            <p:cNvSpPr/>
            <p:nvPr/>
          </p:nvSpPr>
          <p:spPr>
            <a:xfrm>
              <a:off x="9256398" y="2458799"/>
              <a:ext cx="1219200" cy="389466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Layer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E933E4E-AFC6-37C9-DAC4-016645CD8E08}"/>
                </a:ext>
              </a:extLst>
            </p:cNvPr>
            <p:cNvCxnSpPr/>
            <p:nvPr/>
          </p:nvCxnSpPr>
          <p:spPr>
            <a:xfrm flipV="1">
              <a:off x="9897533" y="1954874"/>
              <a:ext cx="0" cy="4995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61E9B1-E2AB-4269-FAB2-5AC4FD9A3BAB}"/>
                </a:ext>
              </a:extLst>
            </p:cNvPr>
            <p:cNvSpPr txBox="1"/>
            <p:nvPr/>
          </p:nvSpPr>
          <p:spPr>
            <a:xfrm>
              <a:off x="9470713" y="1954874"/>
              <a:ext cx="2054752" cy="4042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1600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Softmax</a:t>
              </a:r>
              <a:endPara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E25000-1F74-2993-AA4D-50C07398D32E}"/>
                    </a:ext>
                  </a:extLst>
                </p:cNvPr>
                <p:cNvSpPr txBox="1"/>
                <p:nvPr/>
              </p:nvSpPr>
              <p:spPr>
                <a:xfrm>
                  <a:off x="9134955" y="1403760"/>
                  <a:ext cx="2054752" cy="5539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lvl="1"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𝑡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  <a:ea typeface="HY헤드라인M" panose="02030600000101010101" pitchFamily="18" charset="-127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ko-KR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E25000-1F74-2993-AA4D-50C07398D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4955" y="1403760"/>
                  <a:ext cx="2054752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901D49A-B3C5-6ACA-4946-56D3BDFA3FC5}"/>
              </a:ext>
            </a:extLst>
          </p:cNvPr>
          <p:cNvCxnSpPr/>
          <p:nvPr/>
        </p:nvCxnSpPr>
        <p:spPr>
          <a:xfrm flipV="1">
            <a:off x="4259533" y="3438034"/>
            <a:ext cx="0" cy="499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C7E0055-9F89-6BF6-7920-0950C822971D}"/>
              </a:ext>
            </a:extLst>
          </p:cNvPr>
          <p:cNvCxnSpPr/>
          <p:nvPr/>
        </p:nvCxnSpPr>
        <p:spPr>
          <a:xfrm flipV="1">
            <a:off x="8680645" y="3469456"/>
            <a:ext cx="0" cy="4995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77A857C-4F3D-7125-257A-99A9819823F1}"/>
              </a:ext>
            </a:extLst>
          </p:cNvPr>
          <p:cNvSpPr/>
          <p:nvPr/>
        </p:nvSpPr>
        <p:spPr>
          <a:xfrm>
            <a:off x="1888067" y="4258733"/>
            <a:ext cx="4004733" cy="2205417"/>
          </a:xfrm>
          <a:custGeom>
            <a:avLst/>
            <a:gdLst>
              <a:gd name="connsiteX0" fmla="*/ 0 w 4004733"/>
              <a:gd name="connsiteY0" fmla="*/ 0 h 2205417"/>
              <a:gd name="connsiteX1" fmla="*/ 1718733 w 4004733"/>
              <a:gd name="connsiteY1" fmla="*/ 2133600 h 2205417"/>
              <a:gd name="connsiteX2" fmla="*/ 4004733 w 4004733"/>
              <a:gd name="connsiteY2" fmla="*/ 1651000 h 2205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4733" h="2205417">
                <a:moveTo>
                  <a:pt x="0" y="0"/>
                </a:moveTo>
                <a:cubicBezTo>
                  <a:pt x="525639" y="929216"/>
                  <a:pt x="1051278" y="1858433"/>
                  <a:pt x="1718733" y="2133600"/>
                </a:cubicBezTo>
                <a:cubicBezTo>
                  <a:pt x="2386188" y="2408767"/>
                  <a:pt x="3388078" y="1816100"/>
                  <a:pt x="4004733" y="16510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245599F4-38C9-438C-823E-5B22196DFB7A}"/>
              </a:ext>
            </a:extLst>
          </p:cNvPr>
          <p:cNvSpPr/>
          <p:nvPr/>
        </p:nvSpPr>
        <p:spPr>
          <a:xfrm>
            <a:off x="4995333" y="4250267"/>
            <a:ext cx="897467" cy="1684866"/>
          </a:xfrm>
          <a:custGeom>
            <a:avLst/>
            <a:gdLst>
              <a:gd name="connsiteX0" fmla="*/ 0 w 897467"/>
              <a:gd name="connsiteY0" fmla="*/ 0 h 1684866"/>
              <a:gd name="connsiteX1" fmla="*/ 897467 w 897467"/>
              <a:gd name="connsiteY1" fmla="*/ 1684866 h 1684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7467" h="1684866">
                <a:moveTo>
                  <a:pt x="0" y="0"/>
                </a:moveTo>
                <a:cubicBezTo>
                  <a:pt x="304800" y="685799"/>
                  <a:pt x="609600" y="1371599"/>
                  <a:pt x="897467" y="168486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7E73A1-731E-368F-0A72-FC8532A84B5A}"/>
                  </a:ext>
                </a:extLst>
              </p:cNvPr>
              <p:cNvSpPr txBox="1"/>
              <p:nvPr/>
            </p:nvSpPr>
            <p:spPr>
              <a:xfrm>
                <a:off x="1883833" y="4079982"/>
                <a:ext cx="7479453" cy="555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sz="20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37E73A1-731E-368F-0A72-FC8532A84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833" y="4079982"/>
                <a:ext cx="7479453" cy="555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018C33-7570-00FF-901A-419F9D21E208}"/>
                  </a:ext>
                </a:extLst>
              </p:cNvPr>
              <p:cNvSpPr txBox="1"/>
              <p:nvPr/>
            </p:nvSpPr>
            <p:spPr>
              <a:xfrm>
                <a:off x="-706013" y="5812412"/>
                <a:ext cx="7479453" cy="555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𝑉</m:t>
                      </m:r>
                    </m:oMath>
                  </m:oMathPara>
                </a14:m>
                <a:endParaRPr lang="en-US" altLang="ko-KR" sz="20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018C33-7570-00FF-901A-419F9D21E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6013" y="5812412"/>
                <a:ext cx="7479453" cy="555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348443C-4B86-B742-33CE-DE20D2C90623}"/>
                  </a:ext>
                </a:extLst>
              </p:cNvPr>
              <p:cNvSpPr txBox="1"/>
              <p:nvPr/>
            </p:nvSpPr>
            <p:spPr>
              <a:xfrm>
                <a:off x="2594080" y="5611485"/>
                <a:ext cx="7479453" cy="555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𝑍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sz="20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348443C-4B86-B742-33CE-DE20D2C90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080" y="5611485"/>
                <a:ext cx="7479453" cy="5550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84C3A86-71C4-CBE5-6E71-CCCC59E0DF78}"/>
              </a:ext>
            </a:extLst>
          </p:cNvPr>
          <p:cNvCxnSpPr/>
          <p:nvPr/>
        </p:nvCxnSpPr>
        <p:spPr>
          <a:xfrm>
            <a:off x="5748867" y="4466782"/>
            <a:ext cx="1472406" cy="625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D59D8E1-046C-C258-F9EB-9E94E90C0F2B}"/>
              </a:ext>
            </a:extLst>
          </p:cNvPr>
          <p:cNvCxnSpPr>
            <a:cxnSpLocks/>
          </p:cNvCxnSpPr>
          <p:nvPr/>
        </p:nvCxnSpPr>
        <p:spPr>
          <a:xfrm flipV="1">
            <a:off x="6333806" y="5340588"/>
            <a:ext cx="865508" cy="48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9FE0FE6-B904-B5A8-CE02-48CD84986EBF}"/>
              </a:ext>
            </a:extLst>
          </p:cNvPr>
          <p:cNvCxnSpPr>
            <a:cxnSpLocks/>
          </p:cNvCxnSpPr>
          <p:nvPr/>
        </p:nvCxnSpPr>
        <p:spPr>
          <a:xfrm>
            <a:off x="4861400" y="2401126"/>
            <a:ext cx="2238430" cy="247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B26BD19-A2E7-08C4-6EA4-907778550BA3}"/>
                  </a:ext>
                </a:extLst>
              </p:cNvPr>
              <p:cNvSpPr txBox="1"/>
              <p:nvPr/>
            </p:nvSpPr>
            <p:spPr>
              <a:xfrm>
                <a:off x="5414855" y="4833049"/>
                <a:ext cx="7479453" cy="555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[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, 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𝐸𝑚𝑏𝑒𝑑𝑑𝑖𝑛𝑔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HY헤드라인M" panose="0203060000010101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HY헤드라인M" panose="02030600000101010101" pitchFamily="18" charset="-127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HY헤드라인M" panose="02030600000101010101" pitchFamily="18" charset="-127"/>
                        </a:rPr>
                        <m:t>]</m:t>
                      </m:r>
                    </m:oMath>
                  </m:oMathPara>
                </a14:m>
                <a:endParaRPr lang="en-US" altLang="ko-KR" sz="20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B26BD19-A2E7-08C4-6EA4-90777855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855" y="4833049"/>
                <a:ext cx="7479453" cy="555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6E407848-9A4B-2FBB-5A52-DF541C0939AA}"/>
              </a:ext>
            </a:extLst>
          </p:cNvPr>
          <p:cNvSpPr txBox="1"/>
          <p:nvPr/>
        </p:nvSpPr>
        <p:spPr>
          <a:xfrm>
            <a:off x="5306430" y="3182407"/>
            <a:ext cx="20547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Embedding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BC1CF18-5C0A-9AEE-1504-8CBFA881172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321261" y="3274723"/>
            <a:ext cx="1759890" cy="2526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72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Masked Sentence Generation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E553A-CBA5-4057-B94C-CF56E0FAA42F}"/>
              </a:ext>
            </a:extLst>
          </p:cNvPr>
          <p:cNvSpPr txBox="1"/>
          <p:nvPr/>
        </p:nvSpPr>
        <p:spPr>
          <a:xfrm>
            <a:off x="370190" y="1621223"/>
            <a:ext cx="96882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Multi-topic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이므로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topic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고려한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decoder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구축해야 한다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6F706-2A51-4F5A-2BCC-7E65D51EB4C1}"/>
              </a:ext>
            </a:extLst>
          </p:cNvPr>
          <p:cNvSpPr txBox="1"/>
          <p:nvPr/>
        </p:nvSpPr>
        <p:spPr>
          <a:xfrm>
            <a:off x="370190" y="2271256"/>
            <a:ext cx="96882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Parallel Decoder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Conditional Decoder</a:t>
            </a:r>
          </a:p>
        </p:txBody>
      </p:sp>
    </p:spTree>
    <p:extLst>
      <p:ext uri="{BB962C8B-B14F-4D97-AF65-F5344CB8AC3E}">
        <p14:creationId xmlns:p14="http://schemas.microsoft.com/office/powerpoint/2010/main" val="3950205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44D44-3776-24F0-AB97-3C7746111E9B}"/>
              </a:ext>
            </a:extLst>
          </p:cNvPr>
          <p:cNvSpPr txBox="1"/>
          <p:nvPr/>
        </p:nvSpPr>
        <p:spPr>
          <a:xfrm>
            <a:off x="817880" y="3429000"/>
            <a:ext cx="8183880" cy="943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미술 작품의 광범위한 설명을 제공한다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일반적인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image captioning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과는 다르다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48A5CB-35F2-654C-EF7B-6B94FCC22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19" y="1733552"/>
            <a:ext cx="6225481" cy="472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65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Masked Sentence Generation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E553A-CBA5-4057-B94C-CF56E0FAA42F}"/>
              </a:ext>
            </a:extLst>
          </p:cNvPr>
          <p:cNvSpPr txBox="1"/>
          <p:nvPr/>
        </p:nvSpPr>
        <p:spPr>
          <a:xfrm>
            <a:off x="370190" y="1621223"/>
            <a:ext cx="96882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Multi-topic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이므로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topic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고려한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decoder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구축해야 한다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6F706-2A51-4F5A-2BCC-7E65D51EB4C1}"/>
              </a:ext>
            </a:extLst>
          </p:cNvPr>
          <p:cNvSpPr txBox="1"/>
          <p:nvPr/>
        </p:nvSpPr>
        <p:spPr>
          <a:xfrm>
            <a:off x="370190" y="2271256"/>
            <a:ext cx="96882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Parallel Decoder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Conditional Decoder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4A23FE-9680-21A3-45A0-DF099A920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595" y="2635249"/>
            <a:ext cx="6788969" cy="3861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27E7D9-6F2D-6D75-72A0-30FEDBAB9170}"/>
              </a:ext>
            </a:extLst>
          </p:cNvPr>
          <p:cNvSpPr txBox="1"/>
          <p:nvPr/>
        </p:nvSpPr>
        <p:spPr>
          <a:xfrm>
            <a:off x="370190" y="3579034"/>
            <a:ext cx="9688210" cy="140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개수만큼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decoder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구축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따른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decoder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선택하기 위해 </a:t>
            </a:r>
            <a:b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추가 입력으로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이용한다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2168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Masked Sentence Generation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E553A-CBA5-4057-B94C-CF56E0FAA42F}"/>
              </a:ext>
            </a:extLst>
          </p:cNvPr>
          <p:cNvSpPr txBox="1"/>
          <p:nvPr/>
        </p:nvSpPr>
        <p:spPr>
          <a:xfrm>
            <a:off x="370190" y="1621223"/>
            <a:ext cx="96882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Multi-topic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이므로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topic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고려한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decoder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구축해야 한다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36F706-2A51-4F5A-2BCC-7E65D51EB4C1}"/>
              </a:ext>
            </a:extLst>
          </p:cNvPr>
          <p:cNvSpPr txBox="1"/>
          <p:nvPr/>
        </p:nvSpPr>
        <p:spPr>
          <a:xfrm>
            <a:off x="370190" y="2271256"/>
            <a:ext cx="9688210" cy="943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chemeClr val="bg2">
                    <a:lumMod val="9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Parallel Decoder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Conditional Decoder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99203-0052-AE11-C0C2-CBA4F9EA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988" y="2583170"/>
            <a:ext cx="7831832" cy="38788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87566F-B03D-1FC1-AFB1-89309006F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90" y="4433585"/>
            <a:ext cx="5703827" cy="803192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F7D7137-0FEB-FDF5-38C3-18567F5C124F}"/>
              </a:ext>
            </a:extLst>
          </p:cNvPr>
          <p:cNvCxnSpPr>
            <a:cxnSpLocks/>
          </p:cNvCxnSpPr>
          <p:nvPr/>
        </p:nvCxnSpPr>
        <p:spPr>
          <a:xfrm flipV="1">
            <a:off x="3445844" y="5149516"/>
            <a:ext cx="1472665" cy="56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618FDE-8BBF-DBF6-4362-D7FA9220CBA6}"/>
              </a:ext>
            </a:extLst>
          </p:cNvPr>
          <p:cNvSpPr txBox="1"/>
          <p:nvPr/>
        </p:nvSpPr>
        <p:spPr>
          <a:xfrm>
            <a:off x="360565" y="5711648"/>
            <a:ext cx="96882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embedding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추가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7DA03B-BF97-A366-B879-088F05AD7756}"/>
              </a:ext>
            </a:extLst>
          </p:cNvPr>
          <p:cNvCxnSpPr>
            <a:cxnSpLocks/>
          </p:cNvCxnSpPr>
          <p:nvPr/>
        </p:nvCxnSpPr>
        <p:spPr>
          <a:xfrm>
            <a:off x="10183528" y="2954956"/>
            <a:ext cx="551436" cy="100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8FE5A6-01D1-015E-F06B-EAB2950DFFAD}"/>
              </a:ext>
            </a:extLst>
          </p:cNvPr>
          <p:cNvSpPr txBox="1"/>
          <p:nvPr/>
        </p:nvSpPr>
        <p:spPr>
          <a:xfrm>
            <a:off x="6977705" y="2337154"/>
            <a:ext cx="96882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sentence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주제에 맞는지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83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9096D4-288E-B02B-3BD6-3E40ECA1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611947"/>
            <a:ext cx="10829925" cy="4467225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D6D41EEC-43D9-92F4-BBDB-C24D996B1133}"/>
              </a:ext>
            </a:extLst>
          </p:cNvPr>
          <p:cNvSpPr/>
          <p:nvPr/>
        </p:nvSpPr>
        <p:spPr>
          <a:xfrm>
            <a:off x="510139" y="1751798"/>
            <a:ext cx="9148299" cy="2648768"/>
          </a:xfrm>
          <a:custGeom>
            <a:avLst/>
            <a:gdLst>
              <a:gd name="connsiteX0" fmla="*/ 9115124 w 9148299"/>
              <a:gd name="connsiteY0" fmla="*/ 0 h 2648768"/>
              <a:gd name="connsiteX1" fmla="*/ 9144000 w 9148299"/>
              <a:gd name="connsiteY1" fmla="*/ 288758 h 2648768"/>
              <a:gd name="connsiteX2" fmla="*/ 9105499 w 9148299"/>
              <a:gd name="connsiteY2" fmla="*/ 1309036 h 2648768"/>
              <a:gd name="connsiteX3" fmla="*/ 9086248 w 9148299"/>
              <a:gd name="connsiteY3" fmla="*/ 1395663 h 2648768"/>
              <a:gd name="connsiteX4" fmla="*/ 9076623 w 9148299"/>
              <a:gd name="connsiteY4" fmla="*/ 1491916 h 2648768"/>
              <a:gd name="connsiteX5" fmla="*/ 9047747 w 9148299"/>
              <a:gd name="connsiteY5" fmla="*/ 1568918 h 2648768"/>
              <a:gd name="connsiteX6" fmla="*/ 9028497 w 9148299"/>
              <a:gd name="connsiteY6" fmla="*/ 1607419 h 2648768"/>
              <a:gd name="connsiteX7" fmla="*/ 8989996 w 9148299"/>
              <a:gd name="connsiteY7" fmla="*/ 1626669 h 2648768"/>
              <a:gd name="connsiteX8" fmla="*/ 8133347 w 9148299"/>
              <a:gd name="connsiteY8" fmla="*/ 1645920 h 2648768"/>
              <a:gd name="connsiteX9" fmla="*/ 4225490 w 9148299"/>
              <a:gd name="connsiteY9" fmla="*/ 1617044 h 2648768"/>
              <a:gd name="connsiteX10" fmla="*/ 3542097 w 9148299"/>
              <a:gd name="connsiteY10" fmla="*/ 1636295 h 2648768"/>
              <a:gd name="connsiteX11" fmla="*/ 3416968 w 9148299"/>
              <a:gd name="connsiteY11" fmla="*/ 1645920 h 2648768"/>
              <a:gd name="connsiteX12" fmla="*/ 3243714 w 9148299"/>
              <a:gd name="connsiteY12" fmla="*/ 1674796 h 2648768"/>
              <a:gd name="connsiteX13" fmla="*/ 3157086 w 9148299"/>
              <a:gd name="connsiteY13" fmla="*/ 1713297 h 2648768"/>
              <a:gd name="connsiteX14" fmla="*/ 3128210 w 9148299"/>
              <a:gd name="connsiteY14" fmla="*/ 1790299 h 2648768"/>
              <a:gd name="connsiteX15" fmla="*/ 2993457 w 9148299"/>
              <a:gd name="connsiteY15" fmla="*/ 2050181 h 2648768"/>
              <a:gd name="connsiteX16" fmla="*/ 2916455 w 9148299"/>
              <a:gd name="connsiteY16" fmla="*/ 2184935 h 2648768"/>
              <a:gd name="connsiteX17" fmla="*/ 2675823 w 9148299"/>
              <a:gd name="connsiteY17" fmla="*/ 2338939 h 2648768"/>
              <a:gd name="connsiteX18" fmla="*/ 2030930 w 9148299"/>
              <a:gd name="connsiteY18" fmla="*/ 2512194 h 2648768"/>
              <a:gd name="connsiteX19" fmla="*/ 1732547 w 9148299"/>
              <a:gd name="connsiteY19" fmla="*/ 2550695 h 2648768"/>
              <a:gd name="connsiteX20" fmla="*/ 1501541 w 9148299"/>
              <a:gd name="connsiteY20" fmla="*/ 2589196 h 2648768"/>
              <a:gd name="connsiteX21" fmla="*/ 1174282 w 9148299"/>
              <a:gd name="connsiteY21" fmla="*/ 2608446 h 2648768"/>
              <a:gd name="connsiteX22" fmla="*/ 808522 w 9148299"/>
              <a:gd name="connsiteY22" fmla="*/ 2637322 h 2648768"/>
              <a:gd name="connsiteX23" fmla="*/ 298383 w 9148299"/>
              <a:gd name="connsiteY23" fmla="*/ 2598821 h 2648768"/>
              <a:gd name="connsiteX24" fmla="*/ 202130 w 9148299"/>
              <a:gd name="connsiteY24" fmla="*/ 2541069 h 2648768"/>
              <a:gd name="connsiteX25" fmla="*/ 0 w 9148299"/>
              <a:gd name="connsiteY25" fmla="*/ 2329314 h 2648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9148299" h="2648768">
                <a:moveTo>
                  <a:pt x="9115124" y="0"/>
                </a:moveTo>
                <a:cubicBezTo>
                  <a:pt x="9128726" y="95216"/>
                  <a:pt x="9144000" y="193295"/>
                  <a:pt x="9144000" y="288758"/>
                </a:cubicBezTo>
                <a:cubicBezTo>
                  <a:pt x="9144000" y="658055"/>
                  <a:pt x="9167279" y="969245"/>
                  <a:pt x="9105499" y="1309036"/>
                </a:cubicBezTo>
                <a:cubicBezTo>
                  <a:pt x="9100208" y="1338139"/>
                  <a:pt x="9092665" y="1366787"/>
                  <a:pt x="9086248" y="1395663"/>
                </a:cubicBezTo>
                <a:cubicBezTo>
                  <a:pt x="9083040" y="1427747"/>
                  <a:pt x="9083618" y="1460439"/>
                  <a:pt x="9076623" y="1491916"/>
                </a:cubicBezTo>
                <a:cubicBezTo>
                  <a:pt x="9070676" y="1518676"/>
                  <a:pt x="9058290" y="1543614"/>
                  <a:pt x="9047747" y="1568918"/>
                </a:cubicBezTo>
                <a:cubicBezTo>
                  <a:pt x="9042228" y="1582163"/>
                  <a:pt x="9038643" y="1597273"/>
                  <a:pt x="9028497" y="1607419"/>
                </a:cubicBezTo>
                <a:cubicBezTo>
                  <a:pt x="9018351" y="1617565"/>
                  <a:pt x="9004331" y="1626052"/>
                  <a:pt x="8989996" y="1626669"/>
                </a:cubicBezTo>
                <a:cubicBezTo>
                  <a:pt x="8704638" y="1638942"/>
                  <a:pt x="8418897" y="1639503"/>
                  <a:pt x="8133347" y="1645920"/>
                </a:cubicBezTo>
                <a:lnTo>
                  <a:pt x="4225490" y="1617044"/>
                </a:lnTo>
                <a:lnTo>
                  <a:pt x="3542097" y="1636295"/>
                </a:lnTo>
                <a:cubicBezTo>
                  <a:pt x="3500291" y="1637788"/>
                  <a:pt x="3458457" y="1640567"/>
                  <a:pt x="3416968" y="1645920"/>
                </a:cubicBezTo>
                <a:cubicBezTo>
                  <a:pt x="3358901" y="1653412"/>
                  <a:pt x="3301465" y="1665171"/>
                  <a:pt x="3243714" y="1674796"/>
                </a:cubicBezTo>
                <a:cubicBezTo>
                  <a:pt x="3214838" y="1687630"/>
                  <a:pt x="3179430" y="1690953"/>
                  <a:pt x="3157086" y="1713297"/>
                </a:cubicBezTo>
                <a:cubicBezTo>
                  <a:pt x="3137702" y="1732681"/>
                  <a:pt x="3140187" y="1765641"/>
                  <a:pt x="3128210" y="1790299"/>
                </a:cubicBezTo>
                <a:cubicBezTo>
                  <a:pt x="3085577" y="1878073"/>
                  <a:pt x="3041870" y="1965458"/>
                  <a:pt x="2993457" y="2050181"/>
                </a:cubicBezTo>
                <a:cubicBezTo>
                  <a:pt x="2967790" y="2095099"/>
                  <a:pt x="2954735" y="2150135"/>
                  <a:pt x="2916455" y="2184935"/>
                </a:cubicBezTo>
                <a:cubicBezTo>
                  <a:pt x="2845990" y="2248994"/>
                  <a:pt x="2760665" y="2295686"/>
                  <a:pt x="2675823" y="2338939"/>
                </a:cubicBezTo>
                <a:cubicBezTo>
                  <a:pt x="2464092" y="2446880"/>
                  <a:pt x="2267930" y="2472694"/>
                  <a:pt x="2030930" y="2512194"/>
                </a:cubicBezTo>
                <a:cubicBezTo>
                  <a:pt x="1932009" y="2528681"/>
                  <a:pt x="1831788" y="2536260"/>
                  <a:pt x="1732547" y="2550695"/>
                </a:cubicBezTo>
                <a:cubicBezTo>
                  <a:pt x="1655296" y="2561932"/>
                  <a:pt x="1579002" y="2579513"/>
                  <a:pt x="1501541" y="2589196"/>
                </a:cubicBezTo>
                <a:cubicBezTo>
                  <a:pt x="1476290" y="2592352"/>
                  <a:pt x="1189187" y="2607299"/>
                  <a:pt x="1174282" y="2608446"/>
                </a:cubicBezTo>
                <a:cubicBezTo>
                  <a:pt x="658192" y="2648146"/>
                  <a:pt x="1249260" y="2611397"/>
                  <a:pt x="808522" y="2637322"/>
                </a:cubicBezTo>
                <a:cubicBezTo>
                  <a:pt x="585014" y="2632463"/>
                  <a:pt x="461111" y="2684972"/>
                  <a:pt x="298383" y="2598821"/>
                </a:cubicBezTo>
                <a:cubicBezTo>
                  <a:pt x="265315" y="2581314"/>
                  <a:pt x="229941" y="2566099"/>
                  <a:pt x="202130" y="2541069"/>
                </a:cubicBezTo>
                <a:cubicBezTo>
                  <a:pt x="129599" y="2475791"/>
                  <a:pt x="68999" y="2398313"/>
                  <a:pt x="0" y="2329314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0948B-4EE7-617C-7B95-BA614A10579D}"/>
              </a:ext>
            </a:extLst>
          </p:cNvPr>
          <p:cNvSpPr txBox="1"/>
          <p:nvPr/>
        </p:nvSpPr>
        <p:spPr>
          <a:xfrm>
            <a:off x="3180080" y="532275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402972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Knowledge Retrieval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A5E646-F5F1-DCB2-30E2-429EC24A5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90" y="3626671"/>
            <a:ext cx="5610121" cy="30472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B7E689D-D858-1FAC-2DD4-182E0DDEC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621" y="3626672"/>
            <a:ext cx="6215380" cy="32202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B74A62-36F3-CDD2-9032-814299F58E06}"/>
              </a:ext>
            </a:extLst>
          </p:cNvPr>
          <p:cNvSpPr txBox="1"/>
          <p:nvPr/>
        </p:nvSpPr>
        <p:spPr>
          <a:xfrm>
            <a:off x="370190" y="1621223"/>
            <a:ext cx="9688210" cy="1867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External knowledge base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이용해 유익한 정보를 추출한다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Use </a:t>
            </a: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DrQA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DrQA</a:t>
            </a:r>
            <a:r>
              <a:rPr lang="ko-KR" altLang="en-US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text</a:t>
            </a:r>
            <a:r>
              <a:rPr lang="ko-KR" altLang="en-US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query</a:t>
            </a:r>
            <a:r>
              <a:rPr lang="ko-KR" altLang="en-US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들어가서 문서를 찾는다</a:t>
            </a:r>
            <a:r>
              <a:rPr lang="en-US" altLang="ko-KR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하지만 본 논문에서는 이미지가 </a:t>
            </a:r>
            <a:r>
              <a:rPr lang="en-US" altLang="ko-KR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query</a:t>
            </a:r>
            <a:r>
              <a:rPr lang="ko-KR" altLang="en-US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이기 때문에 </a:t>
            </a:r>
            <a:r>
              <a:rPr lang="en-US" altLang="ko-KR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image</a:t>
            </a:r>
            <a:r>
              <a:rPr lang="ko-KR" altLang="en-US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</a:t>
            </a:r>
            <a:r>
              <a:rPr lang="en-US" altLang="ko-KR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text</a:t>
            </a:r>
            <a:r>
              <a:rPr lang="ko-KR" altLang="en-US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추출해야 한다</a:t>
            </a:r>
            <a:endParaRPr lang="en-US" altLang="ko-KR" sz="2000" dirty="0">
              <a:solidFill>
                <a:schemeClr val="accent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6713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9096D4-288E-B02B-3BD6-3E40ECA1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611947"/>
            <a:ext cx="10829925" cy="4467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6F98CE-6BAD-2EA1-46F7-C9F31D410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7639" y="1611946"/>
            <a:ext cx="8079121" cy="417639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E676F1E-9649-FF8E-87FF-4088945255D0}"/>
              </a:ext>
            </a:extLst>
          </p:cNvPr>
          <p:cNvCxnSpPr>
            <a:cxnSpLocks/>
          </p:cNvCxnSpPr>
          <p:nvPr/>
        </p:nvCxnSpPr>
        <p:spPr>
          <a:xfrm flipV="1">
            <a:off x="6448926" y="2435192"/>
            <a:ext cx="221381" cy="596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0584EF-FDF8-687B-5F91-3DCD2F1E7D02}"/>
              </a:ext>
            </a:extLst>
          </p:cNvPr>
          <p:cNvSpPr txBox="1"/>
          <p:nvPr/>
        </p:nvSpPr>
        <p:spPr>
          <a:xfrm>
            <a:off x="4499427" y="1852185"/>
            <a:ext cx="96882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예술적 특성을 추출한다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E.g.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예술가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기간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(timeframe)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27A60-5C8D-7672-1A7A-F5D4BD76CD7B}"/>
              </a:ext>
            </a:extLst>
          </p:cNvPr>
          <p:cNvSpPr txBox="1"/>
          <p:nvPr/>
        </p:nvSpPr>
        <p:spPr>
          <a:xfrm>
            <a:off x="4499427" y="6028578"/>
            <a:ext cx="96882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시각적 개념을 추출한다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E.g.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나무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79B8036-A605-005A-44DB-AD23AB24947F}"/>
              </a:ext>
            </a:extLst>
          </p:cNvPr>
          <p:cNvCxnSpPr>
            <a:cxnSpLocks/>
          </p:cNvCxnSpPr>
          <p:nvPr/>
        </p:nvCxnSpPr>
        <p:spPr>
          <a:xfrm flipH="1">
            <a:off x="7363326" y="5378918"/>
            <a:ext cx="96863" cy="7002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1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C1C2D3C-7676-7347-7896-F4F267160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5335" y="1803407"/>
            <a:ext cx="8079121" cy="417639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F164E48-8826-E59C-C1B2-836B69FC8E0B}"/>
              </a:ext>
            </a:extLst>
          </p:cNvPr>
          <p:cNvCxnSpPr>
            <a:cxnSpLocks/>
          </p:cNvCxnSpPr>
          <p:nvPr/>
        </p:nvCxnSpPr>
        <p:spPr>
          <a:xfrm flipV="1">
            <a:off x="4855952" y="2626653"/>
            <a:ext cx="221381" cy="5967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9D66E4-F348-BD23-A2F3-28FEAB471EEC}"/>
              </a:ext>
            </a:extLst>
          </p:cNvPr>
          <p:cNvSpPr txBox="1"/>
          <p:nvPr/>
        </p:nvSpPr>
        <p:spPr>
          <a:xfrm>
            <a:off x="2906453" y="2043646"/>
            <a:ext cx="9688210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예술적 특성을 추출한다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E.g.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예술가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기간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(timeframe)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BACBD3-EFA0-3594-E69E-BF5EDFBA5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92" y="4329755"/>
            <a:ext cx="9871843" cy="18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08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901B0F4-F795-91AC-F7E3-5452976ED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" y="1270000"/>
            <a:ext cx="12077700" cy="47148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96032800-4E9E-B79B-D7C7-D0738068C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59794"/>
            <a:ext cx="3124200" cy="16761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D5C37D-8208-F266-C094-64CBDAFC0CA4}"/>
              </a:ext>
            </a:extLst>
          </p:cNvPr>
          <p:cNvSpPr txBox="1"/>
          <p:nvPr/>
        </p:nvSpPr>
        <p:spPr>
          <a:xfrm>
            <a:off x="456565" y="4116855"/>
            <a:ext cx="3696547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 x W -&gt; L x 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2612C-4E91-1767-5B91-B6A7B18640CC}"/>
              </a:ext>
            </a:extLst>
          </p:cNvPr>
          <p:cNvSpPr txBox="1"/>
          <p:nvPr/>
        </p:nvSpPr>
        <p:spPr>
          <a:xfrm>
            <a:off x="1569084" y="2627061"/>
            <a:ext cx="3696547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 : visual feature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448447-58EB-F575-5957-DD7D7E7880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759" y="4713875"/>
            <a:ext cx="2807793" cy="596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1EC41C-C80A-7FF4-7C9F-2CB043942154}"/>
              </a:ext>
            </a:extLst>
          </p:cNvPr>
          <p:cNvSpPr txBox="1"/>
          <p:nvPr/>
        </p:nvSpPr>
        <p:spPr>
          <a:xfrm>
            <a:off x="1061720" y="5792977"/>
            <a:ext cx="1171448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Average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통해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vector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를 얻어낸다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58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4A3505D-BF85-11E9-F634-7E702C9146E3}"/>
              </a:ext>
            </a:extLst>
          </p:cNvPr>
          <p:cNvSpPr txBox="1"/>
          <p:nvPr/>
        </p:nvSpPr>
        <p:spPr>
          <a:xfrm>
            <a:off x="817880" y="1643541"/>
            <a:ext cx="11714480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질문이 주어졌을 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효율적으로 질문과 관련 있는 문서의 하위 집합을 반환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Non-machine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learning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N-gram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TF-IDF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45189B-FE19-420E-88E8-90FDCC55AF3A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Knowledge Retrieval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3077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N-gram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3505D-BF85-11E9-F634-7E702C9146E3}"/>
              </a:ext>
            </a:extLst>
          </p:cNvPr>
          <p:cNvSpPr txBox="1"/>
          <p:nvPr/>
        </p:nvSpPr>
        <p:spPr>
          <a:xfrm>
            <a:off x="817880" y="1643541"/>
            <a:ext cx="11714480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연속적인 단어의 나열을 하나의 묶음으로 간주한다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논문에서는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Bigram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사용했을 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성능이 가장 좋았다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Bigram : local word order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고려할 수 있다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e.g.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오늘 저녁 추천 메뉴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-&gt;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오늘 저녁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저녁 추천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추천 메뉴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17569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TF-IDF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3505D-BF85-11E9-F634-7E702C9146E3}"/>
              </a:ext>
            </a:extLst>
          </p:cNvPr>
          <p:cNvSpPr txBox="1"/>
          <p:nvPr/>
        </p:nvSpPr>
        <p:spPr>
          <a:xfrm>
            <a:off x="817880" y="1643541"/>
            <a:ext cx="10556240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(Term Frequency)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단어가 문서 내에 얼마나 등장하는지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값이 클수록 문서에서 중요하다고 여겨질 수 있다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DF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(Document Frequency)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단어가 등장한 문서의 수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IDF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(Inverse Document Frequency)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DF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역수 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653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44D44-3776-24F0-AB97-3C7746111E9B}"/>
              </a:ext>
            </a:extLst>
          </p:cNvPr>
          <p:cNvSpPr txBox="1"/>
          <p:nvPr/>
        </p:nvSpPr>
        <p:spPr>
          <a:xfrm>
            <a:off x="817880" y="1631494"/>
            <a:ext cx="8183880" cy="380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Problem.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다양한 관점에서 설명해야 한다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화가의 배경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화가와 작품의 영향력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역사적 시대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작품의 내용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작품의 구성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사람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or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물체의 비율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패턴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447039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TF-IDF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3505D-BF85-11E9-F634-7E702C9146E3}"/>
              </a:ext>
            </a:extLst>
          </p:cNvPr>
          <p:cNvSpPr txBox="1"/>
          <p:nvPr/>
        </p:nvSpPr>
        <p:spPr>
          <a:xfrm>
            <a:off x="817880" y="1377695"/>
            <a:ext cx="10556240" cy="222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TF-IDF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(Term</a:t>
            </a:r>
            <a:r>
              <a:rPr lang="ko-KR" altLang="en-US" sz="2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Frequency – Inverse Document Frequency)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IDF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곱한 값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높을수록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다른 문서에는 많지 않고 해당 문서에서 자주 등장한 단어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문서에서 중요한 단어라고 볼 수 있다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871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TF-IDF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3505D-BF85-11E9-F634-7E702C9146E3}"/>
              </a:ext>
            </a:extLst>
          </p:cNvPr>
          <p:cNvSpPr txBox="1"/>
          <p:nvPr/>
        </p:nvSpPr>
        <p:spPr>
          <a:xfrm>
            <a:off x="817880" y="1377695"/>
            <a:ext cx="1055624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text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tokenize -&gt; bigram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TF-IDF vector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표현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Similarity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계산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D72C24-88E7-B172-0363-3FC58EF4C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135" y="2890520"/>
            <a:ext cx="3033924" cy="13360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055D62-31E3-468D-F42C-B6A585A3C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" y="2489916"/>
            <a:ext cx="5634540" cy="32911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7C095A-5CFA-8839-4119-4E96DFAE473E}"/>
                  </a:ext>
                </a:extLst>
              </p:cNvPr>
              <p:cNvSpPr txBox="1"/>
              <p:nvPr/>
            </p:nvSpPr>
            <p:spPr>
              <a:xfrm>
                <a:off x="7939498" y="4392929"/>
                <a:ext cx="5512342" cy="1195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Query text : q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All articles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7C095A-5CFA-8839-4119-4E96DFAE4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9498" y="4392929"/>
                <a:ext cx="5512342" cy="1195071"/>
              </a:xfrm>
              <a:prstGeom prst="rect">
                <a:avLst/>
              </a:prstGeom>
              <a:blipFill>
                <a:blip r:embed="rId4"/>
                <a:stretch>
                  <a:fillRect l="-1657" b="-7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8145F-FDF2-FD07-A043-997BA917460D}"/>
              </a:ext>
            </a:extLst>
          </p:cNvPr>
          <p:cNvSpPr txBox="1"/>
          <p:nvPr/>
        </p:nvSpPr>
        <p:spPr>
          <a:xfrm>
            <a:off x="2781029" y="1916746"/>
            <a:ext cx="5512342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Query text : q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27B299-2416-1201-063A-72664B9A2030}"/>
                  </a:ext>
                </a:extLst>
              </p:cNvPr>
              <p:cNvSpPr txBox="1"/>
              <p:nvPr/>
            </p:nvSpPr>
            <p:spPr>
              <a:xfrm>
                <a:off x="4439788" y="5586172"/>
                <a:ext cx="5512342" cy="641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All articles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함초롬돋움" panose="020B0604000101010101" pitchFamily="50" charset="-127"/>
                            <a:cs typeface="함초롬돋움" panose="020B0604000101010101" pitchFamily="50" charset="-127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27B299-2416-1201-063A-72664B9A2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88" y="5586172"/>
                <a:ext cx="5512342" cy="641073"/>
              </a:xfrm>
              <a:prstGeom prst="rect">
                <a:avLst/>
              </a:prstGeom>
              <a:blipFill>
                <a:blip r:embed="rId5"/>
                <a:stretch>
                  <a:fillRect l="-1657" b="-141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021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TF-IDF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89C410-D18F-67E5-6054-0294431B4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8873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C5B98E-4500-59D0-E89F-44A52AAF1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37" y="3266440"/>
            <a:ext cx="7167963" cy="2806063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9F9C37C-9723-6427-8D5A-6198C7729628}"/>
              </a:ext>
            </a:extLst>
          </p:cNvPr>
          <p:cNvCxnSpPr/>
          <p:nvPr/>
        </p:nvCxnSpPr>
        <p:spPr>
          <a:xfrm>
            <a:off x="3799840" y="1676400"/>
            <a:ext cx="1224197" cy="1513840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AECE94-9536-5245-378D-12BAED47CFDD}"/>
              </a:ext>
            </a:extLst>
          </p:cNvPr>
          <p:cNvCxnSpPr>
            <a:cxnSpLocks/>
          </p:cNvCxnSpPr>
          <p:nvPr/>
        </p:nvCxnSpPr>
        <p:spPr>
          <a:xfrm>
            <a:off x="2032050" y="2433320"/>
            <a:ext cx="2905710" cy="2606040"/>
          </a:xfrm>
          <a:prstGeom prst="straightConnector1">
            <a:avLst/>
          </a:prstGeom>
          <a:ln w="381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액자 13">
            <a:extLst>
              <a:ext uri="{FF2B5EF4-FFF2-40B4-BE49-F238E27FC236}">
                <a16:creationId xmlns:a16="http://schemas.microsoft.com/office/drawing/2014/main" id="{00EAAEAE-0467-653E-771D-1583CE74ACFA}"/>
              </a:ext>
            </a:extLst>
          </p:cNvPr>
          <p:cNvSpPr/>
          <p:nvPr/>
        </p:nvSpPr>
        <p:spPr>
          <a:xfrm>
            <a:off x="4947887" y="3242785"/>
            <a:ext cx="7254240" cy="1610361"/>
          </a:xfrm>
          <a:prstGeom prst="frame">
            <a:avLst>
              <a:gd name="adj1" fmla="val 1549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3E08CADD-3684-0950-2FDC-90DEDBFB91EF}"/>
              </a:ext>
            </a:extLst>
          </p:cNvPr>
          <p:cNvSpPr/>
          <p:nvPr/>
        </p:nvSpPr>
        <p:spPr>
          <a:xfrm>
            <a:off x="4937760" y="4836162"/>
            <a:ext cx="7254240" cy="438470"/>
          </a:xfrm>
          <a:prstGeom prst="frame">
            <a:avLst>
              <a:gd name="adj1" fmla="val 1549"/>
            </a:avLst>
          </a:prstGeom>
          <a:solidFill>
            <a:schemeClr val="accent6"/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406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A3505D-BF85-11E9-F634-7E702C9146E3}"/>
                  </a:ext>
                </a:extLst>
              </p:cNvPr>
              <p:cNvSpPr txBox="1"/>
              <p:nvPr/>
            </p:nvSpPr>
            <p:spPr>
              <a:xfrm>
                <a:off x="817880" y="1643541"/>
                <a:ext cx="11714480" cy="1195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Bigram + TF-IDF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𝑆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HY헤드라인M" panose="02030600000101010101" pitchFamily="18" charset="-127"/>
                          </a:rPr>
                          <m:t>𝑗</m:t>
                        </m:r>
                      </m:sub>
                    </m:sSub>
                    <m:r>
                      <a:rPr lang="ko-KR" altLang="en-US" sz="2400" i="1">
                        <a:latin typeface="Cambria Math" panose="02040503050406030204" pitchFamily="18" charset="0"/>
                        <a:ea typeface="HY헤드라인M" panose="02030600000101010101" pitchFamily="18" charset="-127"/>
                      </a:rPr>
                      <m:t>값</m:t>
                    </m:r>
                  </m:oMath>
                </a14:m>
                <a:r>
                  <a:rPr lang="ko-KR" altLang="en-US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이 높은 문서 </a:t>
                </a:r>
                <a:r>
                  <a:rPr lang="en-US" altLang="ko-KR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5</a:t>
                </a:r>
                <a:r>
                  <a:rPr lang="ko-KR" altLang="en-US" sz="24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개를 선정한다</a:t>
                </a:r>
                <a:endParaRPr lang="en-US" altLang="ko-KR" sz="24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A3505D-BF85-11E9-F634-7E702C914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1643541"/>
                <a:ext cx="11714480" cy="1195071"/>
              </a:xfrm>
              <a:prstGeom prst="rect">
                <a:avLst/>
              </a:prstGeom>
              <a:blipFill>
                <a:blip r:embed="rId2"/>
                <a:stretch>
                  <a:fillRect l="-676" b="-7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711AD270-D1F8-4550-D2E4-0E620448170C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Knowledge Retrieval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489676-2E03-CF28-B00E-B1F93D3E1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575" y="1643540"/>
            <a:ext cx="3033924" cy="13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91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9096D4-288E-B02B-3BD6-3E40ECA1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611947"/>
            <a:ext cx="10829925" cy="4467225"/>
          </a:xfrm>
          <a:prstGeom prst="rect">
            <a:avLst/>
          </a:prstGeom>
        </p:spPr>
      </p:pic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C41DA5A0-457E-E474-3DF8-61AC995370E6}"/>
              </a:ext>
            </a:extLst>
          </p:cNvPr>
          <p:cNvSpPr/>
          <p:nvPr/>
        </p:nvSpPr>
        <p:spPr>
          <a:xfrm>
            <a:off x="6160168" y="1703672"/>
            <a:ext cx="3507156" cy="3965608"/>
          </a:xfrm>
          <a:custGeom>
            <a:avLst/>
            <a:gdLst>
              <a:gd name="connsiteX0" fmla="*/ 3455470 w 3507156"/>
              <a:gd name="connsiteY0" fmla="*/ 0 h 3965608"/>
              <a:gd name="connsiteX1" fmla="*/ 3474720 w 3507156"/>
              <a:gd name="connsiteY1" fmla="*/ 57751 h 3965608"/>
              <a:gd name="connsiteX2" fmla="*/ 3493971 w 3507156"/>
              <a:gd name="connsiteY2" fmla="*/ 606391 h 3965608"/>
              <a:gd name="connsiteX3" fmla="*/ 3474720 w 3507156"/>
              <a:gd name="connsiteY3" fmla="*/ 818147 h 3965608"/>
              <a:gd name="connsiteX4" fmla="*/ 3465095 w 3507156"/>
              <a:gd name="connsiteY4" fmla="*/ 943275 h 3965608"/>
              <a:gd name="connsiteX5" fmla="*/ 3445845 w 3507156"/>
              <a:gd name="connsiteY5" fmla="*/ 1463040 h 3965608"/>
              <a:gd name="connsiteX6" fmla="*/ 3436219 w 3507156"/>
              <a:gd name="connsiteY6" fmla="*/ 1501541 h 3965608"/>
              <a:gd name="connsiteX7" fmla="*/ 3407344 w 3507156"/>
              <a:gd name="connsiteY7" fmla="*/ 1530416 h 3965608"/>
              <a:gd name="connsiteX8" fmla="*/ 3099335 w 3507156"/>
              <a:gd name="connsiteY8" fmla="*/ 1549667 h 3965608"/>
              <a:gd name="connsiteX9" fmla="*/ 2954956 w 3507156"/>
              <a:gd name="connsiteY9" fmla="*/ 1568917 h 3965608"/>
              <a:gd name="connsiteX10" fmla="*/ 2435192 w 3507156"/>
              <a:gd name="connsiteY10" fmla="*/ 1559292 h 3965608"/>
              <a:gd name="connsiteX11" fmla="*/ 2184935 w 3507156"/>
              <a:gd name="connsiteY11" fmla="*/ 1549667 h 3965608"/>
              <a:gd name="connsiteX12" fmla="*/ 2156059 w 3507156"/>
              <a:gd name="connsiteY12" fmla="*/ 1540042 h 3965608"/>
              <a:gd name="connsiteX13" fmla="*/ 1742173 w 3507156"/>
              <a:gd name="connsiteY13" fmla="*/ 1549667 h 3965608"/>
              <a:gd name="connsiteX14" fmla="*/ 1626670 w 3507156"/>
              <a:gd name="connsiteY14" fmla="*/ 1559292 h 3965608"/>
              <a:gd name="connsiteX15" fmla="*/ 1366788 w 3507156"/>
              <a:gd name="connsiteY15" fmla="*/ 1568917 h 3965608"/>
              <a:gd name="connsiteX16" fmla="*/ 1222409 w 3507156"/>
              <a:gd name="connsiteY16" fmla="*/ 1588168 h 3965608"/>
              <a:gd name="connsiteX17" fmla="*/ 1029904 w 3507156"/>
              <a:gd name="connsiteY17" fmla="*/ 1607419 h 3965608"/>
              <a:gd name="connsiteX18" fmla="*/ 933651 w 3507156"/>
              <a:gd name="connsiteY18" fmla="*/ 1626669 h 3965608"/>
              <a:gd name="connsiteX19" fmla="*/ 885525 w 3507156"/>
              <a:gd name="connsiteY19" fmla="*/ 1645920 h 3965608"/>
              <a:gd name="connsiteX20" fmla="*/ 798897 w 3507156"/>
              <a:gd name="connsiteY20" fmla="*/ 1876926 h 3965608"/>
              <a:gd name="connsiteX21" fmla="*/ 808523 w 3507156"/>
              <a:gd name="connsiteY21" fmla="*/ 2233061 h 3965608"/>
              <a:gd name="connsiteX22" fmla="*/ 818148 w 3507156"/>
              <a:gd name="connsiteY22" fmla="*/ 2358189 h 3965608"/>
              <a:gd name="connsiteX23" fmla="*/ 847024 w 3507156"/>
              <a:gd name="connsiteY23" fmla="*/ 2723949 h 3965608"/>
              <a:gd name="connsiteX24" fmla="*/ 837398 w 3507156"/>
              <a:gd name="connsiteY24" fmla="*/ 3465094 h 3965608"/>
              <a:gd name="connsiteX25" fmla="*/ 818148 w 3507156"/>
              <a:gd name="connsiteY25" fmla="*/ 3676850 h 3965608"/>
              <a:gd name="connsiteX26" fmla="*/ 798897 w 3507156"/>
              <a:gd name="connsiteY26" fmla="*/ 3782728 h 3965608"/>
              <a:gd name="connsiteX27" fmla="*/ 741146 w 3507156"/>
              <a:gd name="connsiteY27" fmla="*/ 3936732 h 3965608"/>
              <a:gd name="connsiteX28" fmla="*/ 683394 w 3507156"/>
              <a:gd name="connsiteY28" fmla="*/ 3965608 h 3965608"/>
              <a:gd name="connsiteX29" fmla="*/ 115504 w 3507156"/>
              <a:gd name="connsiteY29" fmla="*/ 3946357 h 3965608"/>
              <a:gd name="connsiteX30" fmla="*/ 0 w 3507156"/>
              <a:gd name="connsiteY30" fmla="*/ 3936732 h 396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07156" h="3965608">
                <a:moveTo>
                  <a:pt x="3455470" y="0"/>
                </a:moveTo>
                <a:cubicBezTo>
                  <a:pt x="3461887" y="19250"/>
                  <a:pt x="3470741" y="37853"/>
                  <a:pt x="3474720" y="57751"/>
                </a:cubicBezTo>
                <a:cubicBezTo>
                  <a:pt x="3521074" y="289520"/>
                  <a:pt x="3508271" y="320396"/>
                  <a:pt x="3493971" y="606391"/>
                </a:cubicBezTo>
                <a:cubicBezTo>
                  <a:pt x="3490432" y="677179"/>
                  <a:pt x="3480773" y="747530"/>
                  <a:pt x="3474720" y="818147"/>
                </a:cubicBezTo>
                <a:cubicBezTo>
                  <a:pt x="3471147" y="859827"/>
                  <a:pt x="3468303" y="901566"/>
                  <a:pt x="3465095" y="943275"/>
                </a:cubicBezTo>
                <a:cubicBezTo>
                  <a:pt x="3458678" y="1116530"/>
                  <a:pt x="3454801" y="1289898"/>
                  <a:pt x="3445845" y="1463040"/>
                </a:cubicBezTo>
                <a:cubicBezTo>
                  <a:pt x="3445162" y="1476251"/>
                  <a:pt x="3442782" y="1490055"/>
                  <a:pt x="3436219" y="1501541"/>
                </a:cubicBezTo>
                <a:cubicBezTo>
                  <a:pt x="3429466" y="1513359"/>
                  <a:pt x="3420819" y="1528491"/>
                  <a:pt x="3407344" y="1530416"/>
                </a:cubicBezTo>
                <a:cubicBezTo>
                  <a:pt x="3305508" y="1544964"/>
                  <a:pt x="3099335" y="1549667"/>
                  <a:pt x="3099335" y="1549667"/>
                </a:cubicBezTo>
                <a:cubicBezTo>
                  <a:pt x="3082721" y="1552040"/>
                  <a:pt x="2967395" y="1568917"/>
                  <a:pt x="2954956" y="1568917"/>
                </a:cubicBezTo>
                <a:cubicBezTo>
                  <a:pt x="2781672" y="1568917"/>
                  <a:pt x="2608447" y="1562500"/>
                  <a:pt x="2435192" y="1559292"/>
                </a:cubicBezTo>
                <a:cubicBezTo>
                  <a:pt x="2351773" y="1556084"/>
                  <a:pt x="2268218" y="1555410"/>
                  <a:pt x="2184935" y="1549667"/>
                </a:cubicBezTo>
                <a:cubicBezTo>
                  <a:pt x="2174813" y="1548969"/>
                  <a:pt x="2166205" y="1540042"/>
                  <a:pt x="2156059" y="1540042"/>
                </a:cubicBezTo>
                <a:cubicBezTo>
                  <a:pt x="2018060" y="1540042"/>
                  <a:pt x="1880135" y="1546459"/>
                  <a:pt x="1742173" y="1549667"/>
                </a:cubicBezTo>
                <a:cubicBezTo>
                  <a:pt x="1703672" y="1552875"/>
                  <a:pt x="1665254" y="1557313"/>
                  <a:pt x="1626670" y="1559292"/>
                </a:cubicBezTo>
                <a:cubicBezTo>
                  <a:pt x="1540097" y="1563732"/>
                  <a:pt x="1453254" y="1562741"/>
                  <a:pt x="1366788" y="1568917"/>
                </a:cubicBezTo>
                <a:cubicBezTo>
                  <a:pt x="1318359" y="1572376"/>
                  <a:pt x="1270586" y="1582146"/>
                  <a:pt x="1222409" y="1588168"/>
                </a:cubicBezTo>
                <a:cubicBezTo>
                  <a:pt x="1150228" y="1597191"/>
                  <a:pt x="1104133" y="1600670"/>
                  <a:pt x="1029904" y="1607419"/>
                </a:cubicBezTo>
                <a:cubicBezTo>
                  <a:pt x="997820" y="1613836"/>
                  <a:pt x="965266" y="1618238"/>
                  <a:pt x="933651" y="1626669"/>
                </a:cubicBezTo>
                <a:cubicBezTo>
                  <a:pt x="916957" y="1631121"/>
                  <a:pt x="893716" y="1630707"/>
                  <a:pt x="885525" y="1645920"/>
                </a:cubicBezTo>
                <a:cubicBezTo>
                  <a:pt x="846536" y="1718328"/>
                  <a:pt x="798897" y="1876926"/>
                  <a:pt x="798897" y="1876926"/>
                </a:cubicBezTo>
                <a:cubicBezTo>
                  <a:pt x="802106" y="1995638"/>
                  <a:pt x="803776" y="2114401"/>
                  <a:pt x="808523" y="2233061"/>
                </a:cubicBezTo>
                <a:cubicBezTo>
                  <a:pt x="810195" y="2274860"/>
                  <a:pt x="815168" y="2316463"/>
                  <a:pt x="818148" y="2358189"/>
                </a:cubicBezTo>
                <a:cubicBezTo>
                  <a:pt x="838520" y="2643400"/>
                  <a:pt x="814657" y="2351740"/>
                  <a:pt x="847024" y="2723949"/>
                </a:cubicBezTo>
                <a:cubicBezTo>
                  <a:pt x="843815" y="2970997"/>
                  <a:pt x="842768" y="3218083"/>
                  <a:pt x="837398" y="3465094"/>
                </a:cubicBezTo>
                <a:cubicBezTo>
                  <a:pt x="834775" y="3585759"/>
                  <a:pt x="830591" y="3583526"/>
                  <a:pt x="818148" y="3676850"/>
                </a:cubicBezTo>
                <a:cubicBezTo>
                  <a:pt x="806055" y="3767547"/>
                  <a:pt x="817178" y="3727890"/>
                  <a:pt x="798897" y="3782728"/>
                </a:cubicBezTo>
                <a:cubicBezTo>
                  <a:pt x="784710" y="3867855"/>
                  <a:pt x="803505" y="3893081"/>
                  <a:pt x="741146" y="3936732"/>
                </a:cubicBezTo>
                <a:cubicBezTo>
                  <a:pt x="723514" y="3949075"/>
                  <a:pt x="702645" y="3955983"/>
                  <a:pt x="683394" y="3965608"/>
                </a:cubicBezTo>
                <a:lnTo>
                  <a:pt x="115504" y="3946357"/>
                </a:lnTo>
                <a:cubicBezTo>
                  <a:pt x="-135002" y="3935140"/>
                  <a:pt x="144131" y="3936732"/>
                  <a:pt x="0" y="3936732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9A56E-8115-71D0-E181-90C7474B9D04}"/>
              </a:ext>
            </a:extLst>
          </p:cNvPr>
          <p:cNvSpPr txBox="1"/>
          <p:nvPr/>
        </p:nvSpPr>
        <p:spPr>
          <a:xfrm>
            <a:off x="9144000" y="535100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727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9096D4-288E-B02B-3BD6-3E40ECA1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611947"/>
            <a:ext cx="10829925" cy="4467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647B88-581A-A20A-6E51-D33D897F5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859" y="2144027"/>
            <a:ext cx="4742046" cy="2951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5FCCA-2139-399D-6F60-BFA5BC25FF81}"/>
              </a:ext>
            </a:extLst>
          </p:cNvPr>
          <p:cNvSpPr txBox="1"/>
          <p:nvPr/>
        </p:nvSpPr>
        <p:spPr>
          <a:xfrm>
            <a:off x="-22943" y="6129132"/>
            <a:ext cx="12518038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Knowledge retrieval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추출한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문서에서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Stanford </a:t>
            </a: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CoreNLP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tagger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추출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13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9096D4-288E-B02B-3BD6-3E40ECA1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611947"/>
            <a:ext cx="10829925" cy="4467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5FCCA-2139-399D-6F60-BFA5BC25FF81}"/>
              </a:ext>
            </a:extLst>
          </p:cNvPr>
          <p:cNvSpPr txBox="1"/>
          <p:nvPr/>
        </p:nvSpPr>
        <p:spPr>
          <a:xfrm>
            <a:off x="817880" y="6079172"/>
            <a:ext cx="12518038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추출한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masked sentence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BERT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완성된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sentence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생성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2881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BERT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5FCCA-2139-399D-6F60-BFA5BC25FF81}"/>
              </a:ext>
            </a:extLst>
          </p:cNvPr>
          <p:cNvSpPr txBox="1"/>
          <p:nvPr/>
        </p:nvSpPr>
        <p:spPr>
          <a:xfrm>
            <a:off x="2059539" y="5838540"/>
            <a:ext cx="12518038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Masking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token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무엇인지 예측할 수 있는 기능이 있다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CF54CF-806C-16B3-68F1-426CDAF5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63" y="2469080"/>
            <a:ext cx="8305095" cy="288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537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BERT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5FCCA-2139-399D-6F60-BFA5BC25FF81}"/>
              </a:ext>
            </a:extLst>
          </p:cNvPr>
          <p:cNvSpPr txBox="1"/>
          <p:nvPr/>
        </p:nvSpPr>
        <p:spPr>
          <a:xfrm>
            <a:off x="1597526" y="5979907"/>
            <a:ext cx="3517575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Masked sentence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B2656B2-052C-F91D-E3FD-359C9E947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2119312"/>
            <a:ext cx="8391525" cy="2619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39CBC4-0BAD-22EB-A4C6-AFD41C045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5208381"/>
            <a:ext cx="4781550" cy="7715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C4D535C-F9D0-2709-DE12-4152BD88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259" y="5385480"/>
            <a:ext cx="2615362" cy="41645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9DE4DA-3236-FCF5-8256-FFB0C105E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9621" y="5331814"/>
            <a:ext cx="1427347" cy="4320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9A4E98-CD91-23C1-A65C-6D2C2C639614}"/>
              </a:ext>
            </a:extLst>
          </p:cNvPr>
          <p:cNvSpPr txBox="1"/>
          <p:nvPr/>
        </p:nvSpPr>
        <p:spPr>
          <a:xfrm>
            <a:off x="5115101" y="5281756"/>
            <a:ext cx="12518038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sep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2BD7F7-B8F6-EFB6-DBC5-8F01A6A36F62}"/>
              </a:ext>
            </a:extLst>
          </p:cNvPr>
          <p:cNvSpPr txBox="1"/>
          <p:nvPr/>
        </p:nvSpPr>
        <p:spPr>
          <a:xfrm>
            <a:off x="263968" y="5300788"/>
            <a:ext cx="12518038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9C45EF-76B4-89CF-E170-CD16802229DD}"/>
              </a:ext>
            </a:extLst>
          </p:cNvPr>
          <p:cNvSpPr txBox="1"/>
          <p:nvPr/>
        </p:nvSpPr>
        <p:spPr>
          <a:xfrm>
            <a:off x="9846680" y="5256727"/>
            <a:ext cx="1415975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781D2F-BB1B-AD08-8947-8E76927A62A2}"/>
              </a:ext>
            </a:extLst>
          </p:cNvPr>
          <p:cNvSpPr txBox="1"/>
          <p:nvPr/>
        </p:nvSpPr>
        <p:spPr>
          <a:xfrm>
            <a:off x="7856545" y="5975676"/>
            <a:ext cx="3517575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</a:t>
            </a:r>
          </a:p>
        </p:txBody>
      </p:sp>
      <p:pic>
        <p:nvPicPr>
          <p:cNvPr id="20" name="Picture 16" descr="오른쪽 화살표 아이콘 화살 - ico,png,icns,무료 아이콘 다운로드">
            <a:extLst>
              <a:ext uri="{FF2B5EF4-FFF2-40B4-BE49-F238E27FC236}">
                <a16:creationId xmlns:a16="http://schemas.microsoft.com/office/drawing/2014/main" id="{73F90AA2-FF5B-9DB2-A8DA-964B83E05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46425" y="5756868"/>
            <a:ext cx="383580" cy="3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오른쪽 화살표 아이콘 화살 - ico,png,icns,무료 아이콘 다운로드">
            <a:extLst>
              <a:ext uri="{FF2B5EF4-FFF2-40B4-BE49-F238E27FC236}">
                <a16:creationId xmlns:a16="http://schemas.microsoft.com/office/drawing/2014/main" id="{0CD37ACA-FB7E-CF52-8DF2-9EB74D58C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530652" y="5708380"/>
            <a:ext cx="383580" cy="3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AB7C015-5648-2BD6-1F6E-576C00C93712}"/>
              </a:ext>
            </a:extLst>
          </p:cNvPr>
          <p:cNvSpPr txBox="1"/>
          <p:nvPr/>
        </p:nvSpPr>
        <p:spPr>
          <a:xfrm>
            <a:off x="553520" y="1601272"/>
            <a:ext cx="12518038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Masked sentence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주고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entity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중에서 골라서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masking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token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채워주기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65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A518FA-644A-617E-A1B7-B61653CDD80E}"/>
              </a:ext>
            </a:extLst>
          </p:cNvPr>
          <p:cNvSpPr txBox="1"/>
          <p:nvPr/>
        </p:nvSpPr>
        <p:spPr>
          <a:xfrm>
            <a:off x="341764" y="1518802"/>
            <a:ext cx="12518038" cy="166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Dataset : </a:t>
            </a:r>
            <a:r>
              <a:rPr lang="en-US" altLang="ko-KR" sz="2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SemArt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dataset (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예술적인 논평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예술 이미지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논평을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content, context, form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나누어서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labeling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183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44D44-3776-24F0-AB97-3C7746111E9B}"/>
              </a:ext>
            </a:extLst>
          </p:cNvPr>
          <p:cNvSpPr txBox="1"/>
          <p:nvPr/>
        </p:nvSpPr>
        <p:spPr>
          <a:xfrm>
            <a:off x="817880" y="1631494"/>
            <a:ext cx="10805160" cy="3806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Image captioning &lt;-&gt; Ours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예술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작품의 포괄적인 설명은 사실적인 묘사 뿐만 아니라 작가에 대한 세부정보 및 창작 과정의 맥락 등과 같은 배경지식이 필요하다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미술 역자학자에 따르면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예술 작품의 설명은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주요 주제를 다뤄야 한다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Context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내용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당시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작품이나 작가의 상황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맥락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작품이 전하고자 하는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message        Image caption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Form 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형식</a:t>
            </a:r>
            <a:r>
              <a:rPr lang="en-US" altLang="ko-KR" sz="20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작품에 대한 내용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구도와 배치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작품의 스타일 등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pic>
        <p:nvPicPr>
          <p:cNvPr id="1026" name="Picture 2" descr="근사 - 무료 모양과 기호개 아이콘">
            <a:extLst>
              <a:ext uri="{FF2B5EF4-FFF2-40B4-BE49-F238E27FC236}">
                <a16:creationId xmlns:a16="http://schemas.microsoft.com/office/drawing/2014/main" id="{4D4EDA66-253F-FA29-F6F1-1042FE5A0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1399" y="4512925"/>
            <a:ext cx="512761" cy="51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862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A518FA-644A-617E-A1B7-B61653CDD80E}"/>
              </a:ext>
            </a:extLst>
          </p:cNvPr>
          <p:cNvSpPr txBox="1"/>
          <p:nvPr/>
        </p:nvSpPr>
        <p:spPr>
          <a:xfrm>
            <a:off x="3672103" y="1518598"/>
            <a:ext cx="4538246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이해 가능성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관련성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/ 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진실성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ECFF2-9EDF-1EF2-18DA-B3099B160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000719"/>
            <a:ext cx="11315700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417C9-B8AF-96DD-CEA9-28F0CD0D8E7C}"/>
              </a:ext>
            </a:extLst>
          </p:cNvPr>
          <p:cNvSpPr txBox="1"/>
          <p:nvPr/>
        </p:nvSpPr>
        <p:spPr>
          <a:xfrm>
            <a:off x="718686" y="3981919"/>
            <a:ext cx="10655434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이해 가능성 관점에서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SAT model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짧은 문장을 생성하기 때문에 점수가 높다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6B2E51-62DC-675B-9B34-D7EBE60B8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29" y="5175524"/>
            <a:ext cx="5154128" cy="477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54B644D-7A17-0081-C349-F068E8B76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434" y="4597400"/>
            <a:ext cx="3743325" cy="1981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AB571B-1014-F37B-0714-351433F69043}"/>
              </a:ext>
            </a:extLst>
          </p:cNvPr>
          <p:cNvSpPr txBox="1"/>
          <p:nvPr/>
        </p:nvSpPr>
        <p:spPr>
          <a:xfrm>
            <a:off x="5865059" y="5173081"/>
            <a:ext cx="4538246" cy="482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4214100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6A2622-7AAF-BD48-B7CD-93E329BCA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45" y="1722154"/>
            <a:ext cx="10582275" cy="2038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7D68F6-D609-0398-4032-C1A0F234E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80" y="3930093"/>
            <a:ext cx="11171539" cy="212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7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A44D44-3776-24F0-AB97-3C7746111E9B}"/>
              </a:ext>
            </a:extLst>
          </p:cNvPr>
          <p:cNvSpPr txBox="1"/>
          <p:nvPr/>
        </p:nvSpPr>
        <p:spPr>
          <a:xfrm>
            <a:off x="817880" y="1631494"/>
            <a:ext cx="1080516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e.g.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0A500-436E-F99D-95E1-4B85ECFFC919}"/>
              </a:ext>
            </a:extLst>
          </p:cNvPr>
          <p:cNvSpPr txBox="1"/>
          <p:nvPr/>
        </p:nvSpPr>
        <p:spPr>
          <a:xfrm>
            <a:off x="894080" y="4755085"/>
            <a:ext cx="10403840" cy="1867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Context (</a:t>
            </a:r>
            <a:r>
              <a:rPr lang="ko-KR" altLang="en-US" sz="2000" dirty="0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내용</a:t>
            </a:r>
            <a:r>
              <a:rPr lang="en-US" altLang="ko-KR" sz="2000" dirty="0">
                <a:solidFill>
                  <a:schemeClr val="accent6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: </a:t>
            </a:r>
            <a:r>
              <a:rPr lang="ko-KR" altLang="en-US" sz="2000" b="0" i="0" dirty="0">
                <a:solidFill>
                  <a:schemeClr val="accent6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이 그림은 </a:t>
            </a:r>
            <a:r>
              <a:rPr lang="en-US" altLang="ko-KR" sz="2000" b="0" i="0" dirty="0" err="1">
                <a:solidFill>
                  <a:schemeClr val="accent6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Beyeren</a:t>
            </a:r>
            <a:r>
              <a:rPr lang="ko-KR" altLang="en-US" sz="2000" b="0" i="0" dirty="0">
                <a:solidFill>
                  <a:schemeClr val="accent6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의 알려진 가장 초기 작품 중 하나입니다</a:t>
            </a:r>
            <a:endParaRPr lang="en-US" altLang="ko-KR" sz="2000" dirty="0">
              <a:solidFill>
                <a:schemeClr val="accent6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 (</a:t>
            </a:r>
            <a:r>
              <a:rPr lang="ko-KR" altLang="en-US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맥락</a:t>
            </a:r>
            <a:r>
              <a:rPr lang="en-US" altLang="ko-KR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: </a:t>
            </a:r>
            <a:r>
              <a:rPr lang="ko-KR" altLang="en-US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 그림은 배가 있는 강가 경치를 묘사하고 있습니다</a:t>
            </a:r>
            <a:r>
              <a:rPr lang="en-US" altLang="ko-KR" sz="2000" dirty="0">
                <a:solidFill>
                  <a:schemeClr val="accent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Form (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형식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 : </a:t>
            </a:r>
            <a:r>
              <a:rPr lang="ko-KR" alt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이 그림은 </a:t>
            </a:r>
            <a:r>
              <a:rPr lang="en-US" altLang="ko-KR" sz="2000" b="0" i="0" dirty="0" err="1">
                <a:solidFill>
                  <a:schemeClr val="accent1">
                    <a:lumMod val="7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Beyeren</a:t>
            </a:r>
            <a:r>
              <a:rPr lang="ko-KR" alt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의 풍경화의 전형적인 예로</a:t>
            </a:r>
            <a:r>
              <a:rPr lang="en-US" altLang="ko-KR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그는 그의 동시대 예술가들의 좋은 예 중 하나였습니다</a:t>
            </a:r>
            <a:r>
              <a:rPr lang="en-US" altLang="ko-KR" sz="2000" b="0" i="0" dirty="0">
                <a:solidFill>
                  <a:schemeClr val="accent1">
                    <a:lumMod val="75000"/>
                  </a:schemeClr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0E03ABC-416D-B858-7E27-CDA4B780D7E7}"/>
              </a:ext>
            </a:extLst>
          </p:cNvPr>
          <p:cNvCxnSpPr/>
          <p:nvPr/>
        </p:nvCxnSpPr>
        <p:spPr>
          <a:xfrm>
            <a:off x="5440680" y="6126747"/>
            <a:ext cx="701040" cy="3352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4BCA371-B39F-4C4D-0E12-42688143CBB5}"/>
              </a:ext>
            </a:extLst>
          </p:cNvPr>
          <p:cNvSpPr txBox="1"/>
          <p:nvPr/>
        </p:nvSpPr>
        <p:spPr>
          <a:xfrm>
            <a:off x="6164580" y="6253770"/>
            <a:ext cx="818388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6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예술가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3FC17A2-2FF9-8D64-4E80-227735CFF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735" y="1631494"/>
            <a:ext cx="3857625" cy="30099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626EA86-C801-A548-10E7-7D702D56B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207" y="1677213"/>
            <a:ext cx="3781425" cy="2343150"/>
          </a:xfrm>
          <a:prstGeom prst="rect">
            <a:avLst/>
          </a:prstGeom>
        </p:spPr>
      </p:pic>
      <p:pic>
        <p:nvPicPr>
          <p:cNvPr id="17" name="Picture 16" descr="오른쪽 화살표 아이콘 화살 - ico,png,icns,무료 아이콘 다운로드">
            <a:extLst>
              <a:ext uri="{FF2B5EF4-FFF2-40B4-BE49-F238E27FC236}">
                <a16:creationId xmlns:a16="http://schemas.microsoft.com/office/drawing/2014/main" id="{41478500-E0BE-7A80-493C-6A7040E36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880" y="2447802"/>
            <a:ext cx="801972" cy="80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2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0A500-436E-F99D-95E1-4B85ECFFC919}"/>
              </a:ext>
            </a:extLst>
          </p:cNvPr>
          <p:cNvSpPr txBox="1"/>
          <p:nvPr/>
        </p:nvSpPr>
        <p:spPr>
          <a:xfrm>
            <a:off x="1330960" y="4336517"/>
            <a:ext cx="10403840" cy="2328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Description generation process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external knowledge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도입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작품을 여러 관점에서 설명하는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multi-topic language model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제안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Context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Form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972978-9966-3BC5-D4E7-E99C216AE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587" y="1688567"/>
            <a:ext cx="52292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3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0A500-436E-F99D-95E1-4B85ECFFC919}"/>
              </a:ext>
            </a:extLst>
          </p:cNvPr>
          <p:cNvSpPr txBox="1"/>
          <p:nvPr/>
        </p:nvSpPr>
        <p:spPr>
          <a:xfrm>
            <a:off x="386080" y="1585165"/>
            <a:ext cx="11653520" cy="3059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작가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창작 날짜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위치 등 외부 정보가 필요한 개념에 대해서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masking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sentence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생성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Knowledge retrieval module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사용해서 그림과 관련된 외부 정보를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open access database (e.g., Wikipedia)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검색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검색된 지식으로부터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knowledge filling module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후보 단어를 추출하고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slot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적절한 개념을 선택한다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343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9096D4-288E-B02B-3BD6-3E40ECA1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611947"/>
            <a:ext cx="10829925" cy="4467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29FBE2-3535-8278-090E-7A0BAB82C979}"/>
              </a:ext>
            </a:extLst>
          </p:cNvPr>
          <p:cNvSpPr txBox="1"/>
          <p:nvPr/>
        </p:nvSpPr>
        <p:spPr>
          <a:xfrm>
            <a:off x="3749040" y="1297393"/>
            <a:ext cx="359073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CAAF3-D4F4-4EE8-75CA-074A13F23B7B}"/>
              </a:ext>
            </a:extLst>
          </p:cNvPr>
          <p:cNvSpPr txBox="1"/>
          <p:nvPr/>
        </p:nvSpPr>
        <p:spPr>
          <a:xfrm>
            <a:off x="3180080" y="532275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165DB6-A3AB-1C02-8C31-B94B2A42FAA0}"/>
              </a:ext>
            </a:extLst>
          </p:cNvPr>
          <p:cNvSpPr txBox="1"/>
          <p:nvPr/>
        </p:nvSpPr>
        <p:spPr>
          <a:xfrm>
            <a:off x="6532403" y="532275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3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9096D4-288E-B02B-3BD6-3E40ECA1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611947"/>
            <a:ext cx="10829925" cy="4467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0FD47C-0143-4D26-3483-EF923A860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115" y="2061845"/>
            <a:ext cx="5935190" cy="3184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EF4E04-56C4-70B4-C527-10DD8383813E}"/>
              </a:ext>
            </a:extLst>
          </p:cNvPr>
          <p:cNvSpPr txBox="1"/>
          <p:nvPr/>
        </p:nvSpPr>
        <p:spPr>
          <a:xfrm>
            <a:off x="4947920" y="4403389"/>
            <a:ext cx="10403840" cy="63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 x W -&gt; L x 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CB48C-4998-AB38-56A3-A88C90F2A7B2}"/>
              </a:ext>
            </a:extLst>
          </p:cNvPr>
          <p:cNvSpPr txBox="1"/>
          <p:nvPr/>
        </p:nvSpPr>
        <p:spPr>
          <a:xfrm>
            <a:off x="5918199" y="2061845"/>
            <a:ext cx="3696547" cy="638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 : visual feature</a:t>
            </a:r>
          </a:p>
        </p:txBody>
      </p:sp>
    </p:spTree>
    <p:extLst>
      <p:ext uri="{BB962C8B-B14F-4D97-AF65-F5344CB8AC3E}">
        <p14:creationId xmlns:p14="http://schemas.microsoft.com/office/powerpoint/2010/main" val="350002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914</Words>
  <Application>Microsoft Office PowerPoint</Application>
  <PresentationFormat>와이드스크린</PresentationFormat>
  <Paragraphs>182</Paragraphs>
  <Slides>41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HY헤드라인M</vt:lpstr>
      <vt:lpstr>noto</vt:lpstr>
      <vt:lpstr>맑은 고딕</vt:lpstr>
      <vt:lpstr>함초롬돋움</vt:lpstr>
      <vt:lpstr>Arial</vt:lpstr>
      <vt:lpstr>Cambria Math</vt:lpstr>
      <vt:lpstr>Wingdings</vt:lpstr>
      <vt:lpstr>Office 테마</vt:lpstr>
      <vt:lpstr>Explain Me the Painting :  Multi-Topic Knowledgeable  Art Description Generation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Wikipedia to Answer  Open-Domain Questions </dc:title>
  <dc:creator>미자 김</dc:creator>
  <cp:lastModifiedBy>미자 김</cp:lastModifiedBy>
  <cp:revision>9</cp:revision>
  <dcterms:created xsi:type="dcterms:W3CDTF">2023-09-13T02:20:10Z</dcterms:created>
  <dcterms:modified xsi:type="dcterms:W3CDTF">2023-10-26T04:55:33Z</dcterms:modified>
</cp:coreProperties>
</file>