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1108-558A-82E0-7280-A224A2A7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28D5-C299-881D-705A-02480342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51C0-175E-D6CF-7421-49E7EDF1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3B9EC-62DA-A9D3-95D4-E26E7E17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B60DE-CC78-FF05-4EE3-F65C18A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C320-D866-E520-8937-EF01567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2AF69-9772-0E59-4A04-82AC15ED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81F5-DEEE-391F-E246-3881E94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AB25F-629C-C0F5-A22F-89732C5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23C9-46BF-C8B8-432A-F2F67AF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474C6-2983-01AC-D26C-76F52E0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D40A9-23B2-BFBE-0C33-1B991A3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5218-E99F-69DC-3147-CB545166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A97C4-59B0-9934-0ACA-2175A745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7263E-CBE4-2EAD-03A5-C9F57982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AB2E-7452-057C-5BF2-B707A9A3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3CFC-E301-13E5-C77A-9EC5514B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03EE-BE50-3699-A966-F317B61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F7BA5-12A0-AD58-8D51-E41665AC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5D3C4-063C-760B-34B8-C93C39A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961B2-CA10-72C5-A2CF-3963958C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7EAD7-5998-A9D7-7C95-AE2914FB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78D2-9081-BF1D-90BD-9E292107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1E567-2308-07A3-B19A-650E6794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1B929-C4F1-892D-57E4-686AC45D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14E9-5160-ADC8-F7D9-1F018B62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B931-2E00-5E09-948F-2F251185B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F3D0B-52C6-645D-2371-F8EA6E54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699B-13E5-D298-9462-333D107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CEF17-EA1A-CBD9-E962-56F4B6C2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B2BF6-FB67-4874-6110-96AD06B7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FD9D-37A3-7A62-F91F-2D3AC56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7C65D-8B7C-F08D-887C-06CED880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CB882-2ADA-2799-7694-FE39FAF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F0D58-F8C4-43B4-A4AC-CF509409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58B10-8D98-3208-6075-149CD065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366A4-3B11-203E-B7DE-89CAB13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BCFDA-7104-6D09-0A7D-E525B1D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C1144-2F78-018D-0ED5-F10BA08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21926-DE05-A7EF-273C-AE750FB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72819-22DA-D975-4A94-D757456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A9FCC-849D-A231-D941-D61CF726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D175B-546B-60E5-F611-7208447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DECDC-F8BC-85D5-DB71-360D74BE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0F486-0AD4-6EB0-1507-9222D0F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FF80C-4925-E922-7888-42DCF784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9B97-B038-4D1D-35D8-1DDBCED3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96E97-91A9-EA67-5897-AFFC4D33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2A543-72CF-CB64-65FE-C8FD2F0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AD5E0-DC87-B5F0-A058-D65AC0D7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076DC-9BF4-0EA6-4435-3443156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DBC1-1801-8998-8940-4C7CC1D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7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04306-FCF7-0645-E492-8AAE2834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A4138-2AC2-B368-E044-9AA613BB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ECE26-03E0-B96B-8155-595CD8B4F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83467-F77C-6A59-D046-2733AB8F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DABB0-6063-0CC7-6046-A560072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062DD-1C00-D7B9-FE96-EC66E70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71E7C-DE58-C14F-A8A3-88F64850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FD05D-9B4E-2B57-BF05-4C454B83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4F395-2AEE-D300-2E9D-2F68CD42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CBFE-3090-44E5-9785-29D3BBE2235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91BAF-5AA5-E856-EDFF-C697D487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C10BC-916F-79D5-ED4D-818F6A6C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86B98-639B-3772-D96F-0149014E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" y="1137443"/>
            <a:ext cx="12131040" cy="238760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KL-Divergence</a:t>
            </a: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37084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부제목 5">
            <a:extLst>
              <a:ext uri="{FF2B5EF4-FFF2-40B4-BE49-F238E27FC236}">
                <a16:creationId xmlns:a16="http://schemas.microsoft.com/office/drawing/2014/main" id="{2A79196D-7E18-1D0D-F007-876CE7FAD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4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이론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E3C91-D067-70AB-E43A-AEFF99C73822}"/>
              </a:ext>
            </a:extLst>
          </p:cNvPr>
          <p:cNvSpPr txBox="1"/>
          <p:nvPr/>
        </p:nvSpPr>
        <p:spPr>
          <a:xfrm>
            <a:off x="817880" y="1645325"/>
            <a:ext cx="11028680" cy="11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P(x)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값은 실제로 알 수 없다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이 확률분포를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modeling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해서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정보량의 평균을 계산해야 한다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EF60AB-1079-1F60-E20A-F357F98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0" y="4105234"/>
            <a:ext cx="2438400" cy="561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627D3E-ECEF-EAE5-38D7-D46D1DB9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60" y="4105234"/>
            <a:ext cx="3038475" cy="723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BB200F-96C8-61F2-12B2-995F47281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0" y="3848058"/>
            <a:ext cx="2133600" cy="1076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DFEA15-DDCB-6B4D-E4E4-D98B41D607CB}"/>
              </a:ext>
            </a:extLst>
          </p:cNvPr>
          <p:cNvSpPr txBox="1"/>
          <p:nvPr/>
        </p:nvSpPr>
        <p:spPr>
          <a:xfrm>
            <a:off x="6708140" y="4105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040C28"/>
                </a:solidFill>
                <a:effectLst/>
                <a:latin typeface="Apple SD Gothic Neo"/>
              </a:rPr>
              <a:t>≃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D935A-971C-F77C-1CBF-0E5AEB327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300" y="5200526"/>
            <a:ext cx="1905000" cy="981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E20A5C-8B6E-53F0-12D4-C2521888A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360" y="5267200"/>
            <a:ext cx="2571750" cy="1009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071FDF-4651-FC01-6C08-B5CEDB974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255" y="5566348"/>
            <a:ext cx="285750" cy="333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B4D4B-C60D-7A14-5332-D5684542F1E3}"/>
                  </a:ext>
                </a:extLst>
              </p:cNvPr>
              <p:cNvSpPr txBox="1"/>
              <p:nvPr/>
            </p:nvSpPr>
            <p:spPr>
              <a:xfrm>
                <a:off x="7076440" y="5306856"/>
                <a:ext cx="3276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0</m:t>
                      </m:r>
                    </m:oMath>
                  </m:oMathPara>
                </a14:m>
                <a:endParaRPr lang="en-US" altLang="ko-KR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B4D4B-C60D-7A14-5332-D5684542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440" y="5306856"/>
                <a:ext cx="327660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8EB5842-70D7-8394-53B3-85ED20B0560C}"/>
              </a:ext>
            </a:extLst>
          </p:cNvPr>
          <p:cNvSpPr txBox="1"/>
          <p:nvPr/>
        </p:nvSpPr>
        <p:spPr>
          <a:xfrm>
            <a:off x="3926840" y="5999948"/>
            <a:ext cx="1102868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KL-Divergence&gt;</a:t>
            </a:r>
          </a:p>
        </p:txBody>
      </p:sp>
    </p:spTree>
    <p:extLst>
      <p:ext uri="{BB962C8B-B14F-4D97-AF65-F5344CB8AC3E}">
        <p14:creationId xmlns:p14="http://schemas.microsoft.com/office/powerpoint/2010/main" val="137616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이론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E3C91-D067-70AB-E43A-AEFF99C73822}"/>
              </a:ext>
            </a:extLst>
          </p:cNvPr>
          <p:cNvSpPr txBox="1"/>
          <p:nvPr/>
        </p:nvSpPr>
        <p:spPr>
          <a:xfrm>
            <a:off x="817880" y="1645325"/>
            <a:ext cx="1102868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잘못된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modeling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으로부터 발생하는 추가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D935A-971C-F77C-1CBF-0E5AEB327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40" y="2629578"/>
            <a:ext cx="1905000" cy="981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E20A5C-8B6E-53F0-12D4-C2521888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2696252"/>
            <a:ext cx="2571750" cy="1009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071FDF-4651-FC01-6C08-B5CEDB974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695" y="2995400"/>
            <a:ext cx="285750" cy="333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B4D4B-C60D-7A14-5332-D5684542F1E3}"/>
                  </a:ext>
                </a:extLst>
              </p:cNvPr>
              <p:cNvSpPr txBox="1"/>
              <p:nvPr/>
            </p:nvSpPr>
            <p:spPr>
              <a:xfrm>
                <a:off x="7167880" y="2735908"/>
                <a:ext cx="3276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0</m:t>
                      </m:r>
                    </m:oMath>
                  </m:oMathPara>
                </a14:m>
                <a:endParaRPr lang="en-US" altLang="ko-KR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B4D4B-C60D-7A14-5332-D5684542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80" y="2735908"/>
                <a:ext cx="32766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8EB5842-70D7-8394-53B3-85ED20B0560C}"/>
              </a:ext>
            </a:extLst>
          </p:cNvPr>
          <p:cNvSpPr txBox="1"/>
          <p:nvPr/>
        </p:nvSpPr>
        <p:spPr>
          <a:xfrm>
            <a:off x="4018280" y="3429000"/>
            <a:ext cx="1102868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KL-Divergence&gt;</a:t>
            </a:r>
          </a:p>
        </p:txBody>
      </p:sp>
    </p:spTree>
    <p:extLst>
      <p:ext uri="{BB962C8B-B14F-4D97-AF65-F5344CB8AC3E}">
        <p14:creationId xmlns:p14="http://schemas.microsoft.com/office/powerpoint/2010/main" val="406439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47EDE4-80E9-92BC-1399-AD7A3D71F6AE}"/>
              </a:ext>
            </a:extLst>
          </p:cNvPr>
          <p:cNvSpPr txBox="1">
            <a:spLocks/>
          </p:cNvSpPr>
          <p:nvPr/>
        </p:nvSpPr>
        <p:spPr>
          <a:xfrm>
            <a:off x="4198620" y="2554973"/>
            <a:ext cx="43840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분포 간의 거리 측정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589064D-75A8-3061-216A-A0CCF3920061}"/>
              </a:ext>
            </a:extLst>
          </p:cNvPr>
          <p:cNvSpPr txBox="1">
            <a:spLocks/>
          </p:cNvSpPr>
          <p:nvPr/>
        </p:nvSpPr>
        <p:spPr>
          <a:xfrm>
            <a:off x="2663190" y="4276958"/>
            <a:ext cx="745490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잘못된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modeling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인한 추가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cost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46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이론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E3C91-D067-70AB-E43A-AEFF99C73822}"/>
              </a:ext>
            </a:extLst>
          </p:cNvPr>
          <p:cNvSpPr txBox="1"/>
          <p:nvPr/>
        </p:nvSpPr>
        <p:spPr>
          <a:xfrm>
            <a:off x="817880" y="1625599"/>
            <a:ext cx="1055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확률 분포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P(X)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불확실 정도를 평가하는 방법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정보량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불확실함을 해소하기 위한 정량화된 정보의 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(Positive)</a:t>
            </a:r>
          </a:p>
          <a:p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정보량">
            <a:extLst>
              <a:ext uri="{FF2B5EF4-FFF2-40B4-BE49-F238E27FC236}">
                <a16:creationId xmlns:a16="http://schemas.microsoft.com/office/drawing/2014/main" id="{975B605B-8ABE-4096-2599-9F9D6100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075517"/>
            <a:ext cx="4046220" cy="338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E85CA8-ACF1-A587-62EA-8F5144FA3F59}"/>
              </a:ext>
            </a:extLst>
          </p:cNvPr>
          <p:cNvSpPr txBox="1"/>
          <p:nvPr/>
        </p:nvSpPr>
        <p:spPr>
          <a:xfrm>
            <a:off x="5588179" y="3662742"/>
            <a:ext cx="535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자주 일어나는 사건의 정보량은 작게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7902B-13A3-555D-F85A-EC213EA7DF3A}"/>
              </a:ext>
            </a:extLst>
          </p:cNvPr>
          <p:cNvSpPr txBox="1"/>
          <p:nvPr/>
        </p:nvSpPr>
        <p:spPr>
          <a:xfrm>
            <a:off x="5588178" y="4676379"/>
            <a:ext cx="6458509" cy="11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사건이 일어날 확률을 이용하여 정보량을 표현할 수 있다는 걸 알 수 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70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이론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E3C91-D067-70AB-E43A-AEFF99C73822}"/>
              </a:ext>
            </a:extLst>
          </p:cNvPr>
          <p:cNvSpPr txBox="1"/>
          <p:nvPr/>
        </p:nvSpPr>
        <p:spPr>
          <a:xfrm>
            <a:off x="817880" y="1625599"/>
            <a:ext cx="10556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P(X)  -&gt;                 -&gt; H(X) : X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정보량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사건이 일어날 확률        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정보량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BF3B13C-F785-15AF-89AA-7784D798C3E3}"/>
              </a:ext>
            </a:extLst>
          </p:cNvPr>
          <p:cNvCxnSpPr/>
          <p:nvPr/>
        </p:nvCxnSpPr>
        <p:spPr>
          <a:xfrm flipV="1">
            <a:off x="4178595" y="2648180"/>
            <a:ext cx="0" cy="563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5584F8-75D1-D715-281B-AE83E8167E8F}"/>
              </a:ext>
            </a:extLst>
          </p:cNvPr>
          <p:cNvCxnSpPr>
            <a:cxnSpLocks/>
          </p:cNvCxnSpPr>
          <p:nvPr/>
        </p:nvCxnSpPr>
        <p:spPr>
          <a:xfrm>
            <a:off x="6096000" y="2680078"/>
            <a:ext cx="0" cy="563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물음표 기호가 있는 블랙 박스 모형 | 프리미엄 사진">
            <a:extLst>
              <a:ext uri="{FF2B5EF4-FFF2-40B4-BE49-F238E27FC236}">
                <a16:creationId xmlns:a16="http://schemas.microsoft.com/office/drawing/2014/main" id="{C1231A83-36A6-17B3-5763-7C03FABAE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84" y="1462158"/>
            <a:ext cx="1338040" cy="89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9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이론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E3C91-D067-70AB-E43A-AEFF99C73822}"/>
              </a:ext>
            </a:extLst>
          </p:cNvPr>
          <p:cNvSpPr txBox="1"/>
          <p:nvPr/>
        </p:nvSpPr>
        <p:spPr>
          <a:xfrm>
            <a:off x="817880" y="1625599"/>
            <a:ext cx="11028680" cy="389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흔히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가정하는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확률변수의 독립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적용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일반적으로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machine learning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</a:t>
            </a:r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i.i.d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data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가정하니까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P(</a:t>
            </a:r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x,y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= P(x)P(y)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정보량의 관점에서 두 사건이 동시에 발생하면 어떻게 정보를 받아들여야 하나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H(</a:t>
            </a:r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x,y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= H(x) + H(y)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조건을 만족하는 함수는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26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이론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3E3C91-D067-70AB-E43A-AEFF99C73822}"/>
                  </a:ext>
                </a:extLst>
              </p:cNvPr>
              <p:cNvSpPr txBox="1"/>
              <p:nvPr/>
            </p:nvSpPr>
            <p:spPr>
              <a:xfrm>
                <a:off x="817880" y="1625599"/>
                <a:ext cx="11028680" cy="136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여기서 밑은 정보량의 단위이다</a:t>
                </a:r>
                <a:endParaRPr lang="en-US" altLang="ko-KR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8</m:t>
                            </m:r>
                          </m:den>
                        </m:f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=3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𝑏𝑖𝑡</m:t>
                    </m:r>
                  </m:oMath>
                </a14:m>
                <a:endParaRPr lang="en-US" altLang="ko-KR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3E3C91-D067-70AB-E43A-AEFF99C7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1625599"/>
                <a:ext cx="11028680" cy="1366977"/>
              </a:xfrm>
              <a:prstGeom prst="rect">
                <a:avLst/>
              </a:prstGeom>
              <a:blipFill>
                <a:blip r:embed="rId2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정보 엔트로피 - 위키백과, 우리 모두의 백과사전">
            <a:extLst>
              <a:ext uri="{FF2B5EF4-FFF2-40B4-BE49-F238E27FC236}">
                <a16:creationId xmlns:a16="http://schemas.microsoft.com/office/drawing/2014/main" id="{0FCC3711-E1E3-BC21-63AE-8DE41888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78" y="2062746"/>
            <a:ext cx="4620865" cy="428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2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이론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E3C91-D067-70AB-E43A-AEFF99C73822}"/>
              </a:ext>
            </a:extLst>
          </p:cNvPr>
          <p:cNvSpPr txBox="1"/>
          <p:nvPr/>
        </p:nvSpPr>
        <p:spPr>
          <a:xfrm>
            <a:off x="817880" y="1625599"/>
            <a:ext cx="11028680" cy="334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그럼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정보량의 평균값은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이게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entropy.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최소 평균 정보량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4" name="Picture 2" descr="정보 엔트로피 - 위키백과, 우리 모두의 백과사전">
            <a:extLst>
              <a:ext uri="{FF2B5EF4-FFF2-40B4-BE49-F238E27FC236}">
                <a16:creationId xmlns:a16="http://schemas.microsoft.com/office/drawing/2014/main" id="{0FCC3711-E1E3-BC21-63AE-8DE41888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82" y="2144027"/>
            <a:ext cx="3864938" cy="358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EF60AB-1079-1F60-E20A-F357F983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" y="2747687"/>
            <a:ext cx="2438400" cy="561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627D3E-ECEF-EAE5-38D7-D46D1DB96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280" y="2747687"/>
            <a:ext cx="30384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이론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E3C91-D067-70AB-E43A-AEFF99C73822}"/>
              </a:ext>
            </a:extLst>
          </p:cNvPr>
          <p:cNvSpPr txBox="1"/>
          <p:nvPr/>
        </p:nvSpPr>
        <p:spPr>
          <a:xfrm>
            <a:off x="817880" y="1625599"/>
            <a:ext cx="11028680" cy="11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P(x)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값은 실제로 알 수 없다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이 확률분포를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modeling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해서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정보량의 평균을 계산해야 한다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EF60AB-1079-1F60-E20A-F357F98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0" y="4105234"/>
            <a:ext cx="2438400" cy="561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627D3E-ECEF-EAE5-38D7-D46D1DB9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60" y="4105234"/>
            <a:ext cx="3038475" cy="723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BB200F-96C8-61F2-12B2-995F47281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0" y="3848058"/>
            <a:ext cx="2133600" cy="1076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DFEA15-DDCB-6B4D-E4E4-D98B41D607CB}"/>
              </a:ext>
            </a:extLst>
          </p:cNvPr>
          <p:cNvSpPr txBox="1"/>
          <p:nvPr/>
        </p:nvSpPr>
        <p:spPr>
          <a:xfrm>
            <a:off x="6708140" y="4105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040C28"/>
                </a:solidFill>
                <a:effectLst/>
                <a:latin typeface="Apple SD Gothic Neo"/>
              </a:rPr>
              <a:t>≃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880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이론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E3C91-D067-70AB-E43A-AEFF99C73822}"/>
              </a:ext>
            </a:extLst>
          </p:cNvPr>
          <p:cNvSpPr txBox="1"/>
          <p:nvPr/>
        </p:nvSpPr>
        <p:spPr>
          <a:xfrm>
            <a:off x="817880" y="1625599"/>
            <a:ext cx="11028680" cy="11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P(x)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값은 실제로 알 수 없다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이 확률분포를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modeling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해서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정보량의 평균을 계산해야 한다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EF60AB-1079-1F60-E20A-F357F98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0" y="4105234"/>
            <a:ext cx="2438400" cy="561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627D3E-ECEF-EAE5-38D7-D46D1DB9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60" y="4105234"/>
            <a:ext cx="3038475" cy="723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BB200F-96C8-61F2-12B2-995F47281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0" y="3848058"/>
            <a:ext cx="2133600" cy="1076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DFEA15-DDCB-6B4D-E4E4-D98B41D607CB}"/>
              </a:ext>
            </a:extLst>
          </p:cNvPr>
          <p:cNvSpPr txBox="1"/>
          <p:nvPr/>
        </p:nvSpPr>
        <p:spPr>
          <a:xfrm>
            <a:off x="6708140" y="4105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040C28"/>
                </a:solidFill>
                <a:effectLst/>
                <a:latin typeface="Apple SD Gothic Neo"/>
              </a:rPr>
              <a:t>≃</a:t>
            </a:r>
            <a:endParaRPr lang="ko-KR" altLang="en-US" sz="24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5244F497-76C4-B726-06C8-D3881CED6C0A}"/>
              </a:ext>
            </a:extLst>
          </p:cNvPr>
          <p:cNvSpPr/>
          <p:nvPr/>
        </p:nvSpPr>
        <p:spPr>
          <a:xfrm>
            <a:off x="6075673" y="4704080"/>
            <a:ext cx="1332185" cy="457200"/>
          </a:xfrm>
          <a:custGeom>
            <a:avLst/>
            <a:gdLst>
              <a:gd name="connsiteX0" fmla="*/ 1320807 w 1332185"/>
              <a:gd name="connsiteY0" fmla="*/ 142240 h 457200"/>
              <a:gd name="connsiteX1" fmla="*/ 1330967 w 1332185"/>
              <a:gd name="connsiteY1" fmla="*/ 203200 h 457200"/>
              <a:gd name="connsiteX2" fmla="*/ 1290327 w 1332185"/>
              <a:gd name="connsiteY2" fmla="*/ 264160 h 457200"/>
              <a:gd name="connsiteX3" fmla="*/ 1158247 w 1332185"/>
              <a:gd name="connsiteY3" fmla="*/ 355600 h 457200"/>
              <a:gd name="connsiteX4" fmla="*/ 1026167 w 1332185"/>
              <a:gd name="connsiteY4" fmla="*/ 375920 h 457200"/>
              <a:gd name="connsiteX5" fmla="*/ 579127 w 1332185"/>
              <a:gd name="connsiteY5" fmla="*/ 457200 h 457200"/>
              <a:gd name="connsiteX6" fmla="*/ 355607 w 1332185"/>
              <a:gd name="connsiteY6" fmla="*/ 436880 h 457200"/>
              <a:gd name="connsiteX7" fmla="*/ 213367 w 1332185"/>
              <a:gd name="connsiteY7" fmla="*/ 365760 h 457200"/>
              <a:gd name="connsiteX8" fmla="*/ 152407 w 1332185"/>
              <a:gd name="connsiteY8" fmla="*/ 314960 h 457200"/>
              <a:gd name="connsiteX9" fmla="*/ 121927 w 1332185"/>
              <a:gd name="connsiteY9" fmla="*/ 264160 h 457200"/>
              <a:gd name="connsiteX10" fmla="*/ 81287 w 1332185"/>
              <a:gd name="connsiteY10" fmla="*/ 213360 h 457200"/>
              <a:gd name="connsiteX11" fmla="*/ 10167 w 1332185"/>
              <a:gd name="connsiteY11" fmla="*/ 60960 h 457200"/>
              <a:gd name="connsiteX12" fmla="*/ 7 w 1332185"/>
              <a:gd name="connsiteY1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2185" h="457200">
                <a:moveTo>
                  <a:pt x="1320807" y="142240"/>
                </a:moveTo>
                <a:cubicBezTo>
                  <a:pt x="1324194" y="162560"/>
                  <a:pt x="1335963" y="183215"/>
                  <a:pt x="1330967" y="203200"/>
                </a:cubicBezTo>
                <a:cubicBezTo>
                  <a:pt x="1325044" y="226892"/>
                  <a:pt x="1305792" y="245259"/>
                  <a:pt x="1290327" y="264160"/>
                </a:cubicBezTo>
                <a:cubicBezTo>
                  <a:pt x="1253822" y="308777"/>
                  <a:pt x="1215771" y="339165"/>
                  <a:pt x="1158247" y="355600"/>
                </a:cubicBezTo>
                <a:cubicBezTo>
                  <a:pt x="1115416" y="367837"/>
                  <a:pt x="1069925" y="367585"/>
                  <a:pt x="1026167" y="375920"/>
                </a:cubicBezTo>
                <a:cubicBezTo>
                  <a:pt x="582252" y="460475"/>
                  <a:pt x="881574" y="416874"/>
                  <a:pt x="579127" y="457200"/>
                </a:cubicBezTo>
                <a:cubicBezTo>
                  <a:pt x="504620" y="450427"/>
                  <a:pt x="429140" y="450667"/>
                  <a:pt x="355607" y="436880"/>
                </a:cubicBezTo>
                <a:cubicBezTo>
                  <a:pt x="291266" y="424816"/>
                  <a:pt x="258592" y="401940"/>
                  <a:pt x="213367" y="365760"/>
                </a:cubicBezTo>
                <a:cubicBezTo>
                  <a:pt x="192712" y="349236"/>
                  <a:pt x="170102" y="334621"/>
                  <a:pt x="152407" y="314960"/>
                </a:cubicBezTo>
                <a:cubicBezTo>
                  <a:pt x="139197" y="300282"/>
                  <a:pt x="133251" y="280338"/>
                  <a:pt x="121927" y="264160"/>
                </a:cubicBezTo>
                <a:cubicBezTo>
                  <a:pt x="109491" y="246395"/>
                  <a:pt x="92282" y="232051"/>
                  <a:pt x="81287" y="213360"/>
                </a:cubicBezTo>
                <a:cubicBezTo>
                  <a:pt x="69359" y="193083"/>
                  <a:pt x="22009" y="108330"/>
                  <a:pt x="10167" y="60960"/>
                </a:cubicBezTo>
                <a:cubicBezTo>
                  <a:pt x="-657" y="17663"/>
                  <a:pt x="7" y="25306"/>
                  <a:pt x="7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E063D-E094-DD4E-B3FB-593F4DE16822}"/>
              </a:ext>
            </a:extLst>
          </p:cNvPr>
          <p:cNvSpPr txBox="1"/>
          <p:nvPr/>
        </p:nvSpPr>
        <p:spPr>
          <a:xfrm>
            <a:off x="3688080" y="5296760"/>
            <a:ext cx="790448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값은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entropy(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최소 평균 정보량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작을 수 없다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8580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274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Apple SD Gothic Neo</vt:lpstr>
      <vt:lpstr>HY헤드라인M</vt:lpstr>
      <vt:lpstr>맑은 고딕</vt:lpstr>
      <vt:lpstr>함초롬돋움</vt:lpstr>
      <vt:lpstr>Arial</vt:lpstr>
      <vt:lpstr>Cambria Math</vt:lpstr>
      <vt:lpstr>Wingdings</vt:lpstr>
      <vt:lpstr>Office 테마</vt:lpstr>
      <vt:lpstr>KL-Divergence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Wikipedia to Answer  Open-Domain Questions </dc:title>
  <dc:creator>미자 김</dc:creator>
  <cp:lastModifiedBy>미자 김</cp:lastModifiedBy>
  <cp:revision>2</cp:revision>
  <dcterms:created xsi:type="dcterms:W3CDTF">2023-09-13T02:20:10Z</dcterms:created>
  <dcterms:modified xsi:type="dcterms:W3CDTF">2023-10-04T08:09:01Z</dcterms:modified>
</cp:coreProperties>
</file>