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1" r:id="rId6"/>
    <p:sldId id="264" r:id="rId7"/>
    <p:sldId id="260" r:id="rId8"/>
    <p:sldId id="258" r:id="rId9"/>
    <p:sldId id="262" r:id="rId10"/>
    <p:sldId id="263" r:id="rId11"/>
    <p:sldId id="270" r:id="rId12"/>
    <p:sldId id="279" r:id="rId13"/>
    <p:sldId id="269" r:id="rId14"/>
    <p:sldId id="271" r:id="rId15"/>
    <p:sldId id="272" r:id="rId16"/>
    <p:sldId id="265" r:id="rId17"/>
    <p:sldId id="273" r:id="rId18"/>
    <p:sldId id="275" r:id="rId19"/>
    <p:sldId id="274" r:id="rId20"/>
    <p:sldId id="280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DFBF-E2F7-0362-F7FD-53DA1928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F7288-FD40-5803-1935-0119A00F2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56D23-0D3B-68E4-1A0A-C45D25D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C767A-FBBC-0658-6028-FD8B2D5C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40FC7-0ACE-BFF7-72E3-19C63641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79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15031-5153-70BC-89A8-8CC164C5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A23AE-A780-D448-EEAF-6163F47B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DB6C8-0B8C-9A39-4A91-6B3CB84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45F85-4F02-4949-8972-6497FE4D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01705-B80E-20CC-8E60-5E54B68F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39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FCE296-08F5-E5B8-F2DD-EAD48312E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CEAE8-C758-860A-0A0F-CAF78FF5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80EB9-031D-5B65-07F2-B062C0D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32E3C-D959-F49D-1D12-D789866A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90433-E66C-BB7E-8B7D-811CE55E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27203-BF8A-E5F7-C9AB-76DEBE67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98B09-1C6E-1F3D-B1FA-E3D39192E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F22B2-22C2-1C0F-A3E6-5A158607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B32EE-5E2A-8A5E-FAE0-66CD9D48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72A5-AB9B-13F2-3746-B0A699FF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CB5B5-B1D2-B528-9694-3689B99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E4A7D-65ED-0278-5286-AD31D45B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9C897A-891E-202C-42B7-D91212D5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8F8DA-5B2C-7696-D9C1-47AD2D5A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16B9E-62C7-D042-D3D4-D1BAEE0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92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73D02-2E2A-58D6-F23D-C12F5FDB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B711D-FAE8-DD61-F4B7-BD987950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6BD7C-A515-1A0F-C6B4-202B59A50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7617B-B1A8-EEC5-9489-AB11A220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E61EC-A488-F4EB-F7C0-DECD217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09D1C3-EBD7-7858-41CB-897CF42F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2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ED1D9-0008-B7E4-11CD-7723BE4E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0AA19-3C49-5E99-A59F-AB72BA46B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01639-A167-52D3-C03B-CF8A536D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31473-1550-8D3F-13A8-3393547DE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D2946-C5F7-6EA4-7C76-A60020D2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41BCAF-C082-F4D5-B0E9-8B4BA8B2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C21881-5EF7-C17F-1595-3B6E4878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024D67-E8E9-590E-09E2-E9C4E6A7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FC64D-B994-344C-2E4D-1649CA0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5D23E-E78F-B2B8-68B2-612135B2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AFB05-7CA2-B2D6-20D3-0973968B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D9626-2C3E-6295-0219-AC04E40F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DA792-4577-FCD8-E03E-A531C260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BC0CB-D12A-C398-287D-803E0F4F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15F6C-AFF6-82CD-4881-76E433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4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6B6E1-9415-3F65-390A-00BFAEFF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63592-3FFC-AA8E-8384-744E8E26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3EDE3-E020-AFFC-F767-E6A161365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BC3FC-0E33-076E-F206-DFE989B9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BE17D-B4B5-26FB-0350-7F8B17E1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26EE1-F497-7181-EA93-D437AFB7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F186-1BCE-8E0B-9DFC-F237AC7B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2B82FD-95F6-3279-C73B-CB20F869D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2644D2-62A3-DA8F-AF0C-5DC2AF245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8C52A-1F22-893F-74E1-3876FD96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B5245E-ACBA-B61F-FD8B-56920508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C9A1CC-CC48-384F-F26C-95F55FBC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2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B3E9-B22B-6ABD-1C3D-94725D3E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5EA6C-1630-A21B-00D6-3178E0D3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B3EA0E-07EA-DC2B-6D14-E045EE0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70DE-ADFA-4214-A699-B1E29E00D47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FD787-0F21-BED3-9AF9-F1AF613C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000DC-127F-747E-D437-AFFFA9448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1319-CA4F-487E-9BA6-09AB4D49F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0774750-D38A-59C9-21A6-BC99D0281C31}"/>
              </a:ext>
            </a:extLst>
          </p:cNvPr>
          <p:cNvSpPr/>
          <p:nvPr/>
        </p:nvSpPr>
        <p:spPr>
          <a:xfrm>
            <a:off x="-432391" y="-186070"/>
            <a:ext cx="13056782" cy="72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400ADD-9171-BAD3-5C61-7C0D3181F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9616" y="1452439"/>
            <a:ext cx="15171233" cy="3953123"/>
          </a:xfrm>
        </p:spPr>
        <p:txBody>
          <a:bodyPr anchor="ctr">
            <a:norm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Membership Inference Attacks Against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 Learning Models 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66B9FA-A3B3-5471-D935-D10292075BE6}"/>
              </a:ext>
            </a:extLst>
          </p:cNvPr>
          <p:cNvSpPr/>
          <p:nvPr/>
        </p:nvSpPr>
        <p:spPr>
          <a:xfrm>
            <a:off x="883920" y="2527090"/>
            <a:ext cx="1042416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18240-5070-B00C-C485-46336E7B20AF}"/>
              </a:ext>
            </a:extLst>
          </p:cNvPr>
          <p:cNvSpPr/>
          <p:nvPr/>
        </p:nvSpPr>
        <p:spPr>
          <a:xfrm>
            <a:off x="1178560" y="4250582"/>
            <a:ext cx="9834880" cy="803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E9AF1E9-0DD8-FFB2-53E9-F0E2AA09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58723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2017, Cornel Tech, IEEE S&amp;P, 3000+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2106612" y="5725605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Require data record, prediction, class label, (in/out)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 attack model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1C7F27-BEB0-C20E-1F88-4F62385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2" y="1740022"/>
            <a:ext cx="7978775" cy="36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2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5565673" y="5625560"/>
            <a:ext cx="181690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[in/out] 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 attack model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1C7F27-BEB0-C20E-1F88-4F62385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2" y="1740022"/>
            <a:ext cx="7978775" cy="36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3346133" y="5165452"/>
            <a:ext cx="181690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[in / out]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 attack model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1C7F27-BEB0-C20E-1F88-4F62385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2" y="1740022"/>
            <a:ext cx="7978775" cy="360370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A77BCF-4B2E-BDF4-1AEF-3F9280995C75}"/>
              </a:ext>
            </a:extLst>
          </p:cNvPr>
          <p:cNvSpPr/>
          <p:nvPr/>
        </p:nvSpPr>
        <p:spPr>
          <a:xfrm>
            <a:off x="7528560" y="2174240"/>
            <a:ext cx="2265680" cy="77216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Shadow model</a:t>
            </a:r>
            <a:endParaRPr lang="ko-KR" altLang="en-US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E1FB56B-2206-91C4-1628-32CC9A3EE63F}"/>
              </a:ext>
            </a:extLst>
          </p:cNvPr>
          <p:cNvCxnSpPr/>
          <p:nvPr/>
        </p:nvCxnSpPr>
        <p:spPr>
          <a:xfrm rot="10800000" flipV="1">
            <a:off x="4785360" y="3017520"/>
            <a:ext cx="3860800" cy="2509520"/>
          </a:xfrm>
          <a:prstGeom prst="curvedConnector3">
            <a:avLst>
              <a:gd name="adj1" fmla="val -1789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398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7419565" y="3612306"/>
            <a:ext cx="3986148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Similar to target model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shadow model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4CC29F-9362-A7EE-B043-C970C298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83" y="1351057"/>
            <a:ext cx="66103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420033" y="1651936"/>
            <a:ext cx="11659671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 ways 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  model-based : use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high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score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of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generate data &amp; label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7C51B0-D315-F8E5-FC6E-80EBD4ED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FBBEC9B2-94EC-B3D6-5420-BC317D69DAD3}"/>
              </a:ext>
            </a:extLst>
          </p:cNvPr>
          <p:cNvSpPr/>
          <p:nvPr/>
        </p:nvSpPr>
        <p:spPr>
          <a:xfrm>
            <a:off x="1330960" y="4267200"/>
            <a:ext cx="579120" cy="110744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3BDE77-041B-7968-6567-49D046036676}"/>
              </a:ext>
            </a:extLst>
          </p:cNvPr>
          <p:cNvSpPr txBox="1"/>
          <p:nvPr/>
        </p:nvSpPr>
        <p:spPr>
          <a:xfrm>
            <a:off x="944880" y="4525276"/>
            <a:ext cx="9220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Assume that attacker knows the population </a:t>
            </a:r>
          </a:p>
          <a:p>
            <a:pPr algn="ctr"/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distribution of target train dataset.</a:t>
            </a:r>
          </a:p>
          <a:p>
            <a:pPr algn="ctr"/>
            <a:endParaRPr lang="ko-KR" altLang="en-US" sz="2400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5D13E72A-0A43-5F7B-A761-A62F9542DAD0}"/>
              </a:ext>
            </a:extLst>
          </p:cNvPr>
          <p:cNvSpPr/>
          <p:nvPr/>
        </p:nvSpPr>
        <p:spPr>
          <a:xfrm>
            <a:off x="453071" y="2860331"/>
            <a:ext cx="491809" cy="456550"/>
          </a:xfrm>
          <a:prstGeom prst="donut">
            <a:avLst>
              <a:gd name="adj" fmla="val 10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algorithm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7C51B0-D315-F8E5-FC6E-80EBD4ED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9F4EE7-CCF5-C979-FE51-48D3D31B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48" y="354279"/>
            <a:ext cx="4695825" cy="639127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2ABE10-55C2-6795-CB07-7D771EC97452}"/>
              </a:ext>
            </a:extLst>
          </p:cNvPr>
          <p:cNvSpPr txBox="1"/>
          <p:nvPr/>
        </p:nvSpPr>
        <p:spPr>
          <a:xfrm>
            <a:off x="621589" y="1246599"/>
            <a:ext cx="5319947" cy="16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score : Y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score :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y_c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c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 내가 가지고 있는 가장 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prediction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score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y_star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C06716-AEF2-D927-83FA-F6B2618DAD6C}"/>
              </a:ext>
            </a:extLst>
          </p:cNvPr>
          <p:cNvCxnSpPr>
            <a:cxnSpLocks/>
          </p:cNvCxnSpPr>
          <p:nvPr/>
        </p:nvCxnSpPr>
        <p:spPr>
          <a:xfrm flipH="1">
            <a:off x="5390147" y="856648"/>
            <a:ext cx="1953929" cy="30558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714AA-D468-2487-4331-FE886E86EF09}"/>
              </a:ext>
            </a:extLst>
          </p:cNvPr>
          <p:cNvSpPr txBox="1"/>
          <p:nvPr/>
        </p:nvSpPr>
        <p:spPr>
          <a:xfrm>
            <a:off x="1297402" y="3720774"/>
            <a:ext cx="576580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set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만들겠다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C18FF4D-4C60-0599-84CC-7043740AAC84}"/>
              </a:ext>
            </a:extLst>
          </p:cNvPr>
          <p:cNvCxnSpPr>
            <a:cxnSpLocks/>
          </p:cNvCxnSpPr>
          <p:nvPr/>
        </p:nvCxnSpPr>
        <p:spPr>
          <a:xfrm flipH="1">
            <a:off x="5390147" y="1098910"/>
            <a:ext cx="2358575" cy="2813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E1A59A-6A5C-464D-A149-C20DD4E30DC4}"/>
              </a:ext>
            </a:extLst>
          </p:cNvPr>
          <p:cNvSpPr txBox="1"/>
          <p:nvPr/>
        </p:nvSpPr>
        <p:spPr>
          <a:xfrm>
            <a:off x="700179" y="3733555"/>
            <a:ext cx="7048543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uniform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sampling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만든다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9FAE9BC-8B85-E2B6-EBBD-17833238A8C3}"/>
              </a:ext>
            </a:extLst>
          </p:cNvPr>
          <p:cNvCxnSpPr>
            <a:cxnSpLocks/>
          </p:cNvCxnSpPr>
          <p:nvPr/>
        </p:nvCxnSpPr>
        <p:spPr>
          <a:xfrm flipH="1">
            <a:off x="5390147" y="1315174"/>
            <a:ext cx="2358574" cy="2597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FB346D-DAC7-A290-3F5E-F592B3E9C812}"/>
              </a:ext>
            </a:extLst>
          </p:cNvPr>
          <p:cNvSpPr txBox="1"/>
          <p:nvPr/>
        </p:nvSpPr>
        <p:spPr>
          <a:xfrm>
            <a:off x="889161" y="3765135"/>
            <a:ext cx="667057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내가 가지고 있는 가장 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score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ADDCB3-84D8-D733-672E-E55CAEF883C2}"/>
              </a:ext>
            </a:extLst>
          </p:cNvPr>
          <p:cNvCxnSpPr>
            <a:cxnSpLocks/>
          </p:cNvCxnSpPr>
          <p:nvPr/>
        </p:nvCxnSpPr>
        <p:spPr>
          <a:xfrm flipH="1">
            <a:off x="5390147" y="2001435"/>
            <a:ext cx="2358574" cy="183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FA42B9-C5B2-C56E-7034-12D9D3EEE0B6}"/>
              </a:ext>
            </a:extLst>
          </p:cNvPr>
          <p:cNvSpPr txBox="1"/>
          <p:nvPr/>
        </p:nvSpPr>
        <p:spPr>
          <a:xfrm>
            <a:off x="2686262" y="3765135"/>
            <a:ext cx="667057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만큼 반복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E4354C9-5A56-0E2D-EEA2-D3CB6301C886}"/>
              </a:ext>
            </a:extLst>
          </p:cNvPr>
          <p:cNvCxnSpPr>
            <a:cxnSpLocks/>
          </p:cNvCxnSpPr>
          <p:nvPr/>
        </p:nvCxnSpPr>
        <p:spPr>
          <a:xfrm flipH="1">
            <a:off x="5476775" y="2165684"/>
            <a:ext cx="2492943" cy="1674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44A149-0F09-6A62-E3E6-33392289A215}"/>
              </a:ext>
            </a:extLst>
          </p:cNvPr>
          <p:cNvSpPr txBox="1"/>
          <p:nvPr/>
        </p:nvSpPr>
        <p:spPr>
          <a:xfrm>
            <a:off x="734192" y="3776997"/>
            <a:ext cx="6670577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X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target model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score 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7C458D1-FD14-C099-EE7B-0F9642CA47AD}"/>
              </a:ext>
            </a:extLst>
          </p:cNvPr>
          <p:cNvCxnSpPr>
            <a:cxnSpLocks/>
          </p:cNvCxnSpPr>
          <p:nvPr/>
        </p:nvCxnSpPr>
        <p:spPr>
          <a:xfrm flipH="1">
            <a:off x="5476775" y="2384593"/>
            <a:ext cx="2516860" cy="1455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6029BB-7AE3-EE27-89AC-9DC813D46037}"/>
              </a:ext>
            </a:extLst>
          </p:cNvPr>
          <p:cNvSpPr txBox="1"/>
          <p:nvPr/>
        </p:nvSpPr>
        <p:spPr>
          <a:xfrm>
            <a:off x="734191" y="3776997"/>
            <a:ext cx="6670577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내가 가진 가장 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score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크면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고려해본다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545C05-F06F-4BAA-3B3A-8DAA6584067E}"/>
              </a:ext>
            </a:extLst>
          </p:cNvPr>
          <p:cNvCxnSpPr>
            <a:cxnSpLocks/>
          </p:cNvCxnSpPr>
          <p:nvPr/>
        </p:nvCxnSpPr>
        <p:spPr>
          <a:xfrm flipH="1">
            <a:off x="5476775" y="2594460"/>
            <a:ext cx="2806452" cy="1246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B2392AB-E955-311D-5392-26D2F08E8A0E}"/>
              </a:ext>
            </a:extLst>
          </p:cNvPr>
          <p:cNvSpPr txBox="1"/>
          <p:nvPr/>
        </p:nvSpPr>
        <p:spPr>
          <a:xfrm>
            <a:off x="691990" y="3744066"/>
            <a:ext cx="6670577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적어도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conf_min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보다는 크고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가장 큰 값이면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더욱 고려하겠다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8E021B-D0BE-5E61-2BC2-37C6EC0486FD}"/>
              </a:ext>
            </a:extLst>
          </p:cNvPr>
          <p:cNvSpPr txBox="1"/>
          <p:nvPr/>
        </p:nvSpPr>
        <p:spPr>
          <a:xfrm>
            <a:off x="541839" y="3745417"/>
            <a:ext cx="753826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0~1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사이의 난수보다도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크면 그때는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최종 결정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7895A7-ADD7-B0BC-6871-BE084E5848AF}"/>
              </a:ext>
            </a:extLst>
          </p:cNvPr>
          <p:cNvCxnSpPr>
            <a:cxnSpLocks/>
          </p:cNvCxnSpPr>
          <p:nvPr/>
        </p:nvCxnSpPr>
        <p:spPr>
          <a:xfrm flipH="1">
            <a:off x="5476775" y="2810577"/>
            <a:ext cx="3080084" cy="1029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390F2D2-0198-BA44-0A17-E73DC7358876}"/>
              </a:ext>
            </a:extLst>
          </p:cNvPr>
          <p:cNvCxnSpPr>
            <a:cxnSpLocks/>
          </p:cNvCxnSpPr>
          <p:nvPr/>
        </p:nvCxnSpPr>
        <p:spPr>
          <a:xfrm flipH="1">
            <a:off x="5476775" y="3716433"/>
            <a:ext cx="2804311" cy="60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A79B823-C798-41D4-2453-F903B3024D6F}"/>
              </a:ext>
            </a:extLst>
          </p:cNvPr>
          <p:cNvSpPr txBox="1"/>
          <p:nvPr/>
        </p:nvSpPr>
        <p:spPr>
          <a:xfrm>
            <a:off x="411172" y="3740861"/>
            <a:ext cx="7538262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최종 결정이 되든 안되든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내가 가지고 있는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y_star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보다 크니 신뢰성이 있는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라고 판단하고 가져오기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4DBA17A-9B93-87BD-08C7-3E75EA080591}"/>
              </a:ext>
            </a:extLst>
          </p:cNvPr>
          <p:cNvCxnSpPr>
            <a:cxnSpLocks/>
          </p:cNvCxnSpPr>
          <p:nvPr/>
        </p:nvCxnSpPr>
        <p:spPr>
          <a:xfrm flipH="1">
            <a:off x="5476775" y="4353935"/>
            <a:ext cx="2587363" cy="689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A1127D-3912-9C8B-F6C9-B7C5B0C36E26}"/>
              </a:ext>
            </a:extLst>
          </p:cNvPr>
          <p:cNvSpPr txBox="1"/>
          <p:nvPr/>
        </p:nvSpPr>
        <p:spPr>
          <a:xfrm>
            <a:off x="210459" y="5099847"/>
            <a:ext cx="7538262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y_c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&lt;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y_star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신뢰성이 떨어지는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고려하지 않는다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2C8113F-B21D-F399-CE17-647096149FCF}"/>
              </a:ext>
            </a:extLst>
          </p:cNvPr>
          <p:cNvCxnSpPr>
            <a:cxnSpLocks/>
          </p:cNvCxnSpPr>
          <p:nvPr/>
        </p:nvCxnSpPr>
        <p:spPr>
          <a:xfrm flipH="1" flipV="1">
            <a:off x="7084194" y="5725605"/>
            <a:ext cx="979944" cy="1265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B59593E-D490-6C02-9045-AB53CE88F9E7}"/>
              </a:ext>
            </a:extLst>
          </p:cNvPr>
          <p:cNvSpPr txBox="1"/>
          <p:nvPr/>
        </p:nvSpPr>
        <p:spPr>
          <a:xfrm>
            <a:off x="112055" y="5206466"/>
            <a:ext cx="7538262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신뢰성이 있는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x_star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개만큼의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만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하게 변경해서 새로운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sample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4CDAE9B-E43F-E694-317E-884BEBD88961}"/>
              </a:ext>
            </a:extLst>
          </p:cNvPr>
          <p:cNvCxnSpPr>
            <a:cxnSpLocks/>
          </p:cNvCxnSpPr>
          <p:nvPr/>
        </p:nvCxnSpPr>
        <p:spPr>
          <a:xfrm flipH="1">
            <a:off x="6997566" y="4833589"/>
            <a:ext cx="1169626" cy="633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왼쪽 대괄호 56">
            <a:extLst>
              <a:ext uri="{FF2B5EF4-FFF2-40B4-BE49-F238E27FC236}">
                <a16:creationId xmlns:a16="http://schemas.microsoft.com/office/drawing/2014/main" id="{F65BFCD3-2182-7AD8-A206-26119EF032EF}"/>
              </a:ext>
            </a:extLst>
          </p:cNvPr>
          <p:cNvSpPr/>
          <p:nvPr/>
        </p:nvSpPr>
        <p:spPr>
          <a:xfrm>
            <a:off x="8181474" y="4533499"/>
            <a:ext cx="105878" cy="672967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52926D-8641-623D-221C-200C0A163236}"/>
              </a:ext>
            </a:extLst>
          </p:cNvPr>
          <p:cNvSpPr txBox="1"/>
          <p:nvPr/>
        </p:nvSpPr>
        <p:spPr>
          <a:xfrm>
            <a:off x="112055" y="5206466"/>
            <a:ext cx="7538262" cy="1405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X_star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k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개만큼 바꾸면서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뽑았는데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b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들이 계속 신뢰성이 없다고 판단되면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바꿔서 </a:t>
            </a:r>
            <a:b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색다르게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sampling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C15C9F5-D6A5-A607-CDA5-DD5E7840E1A3}"/>
              </a:ext>
            </a:extLst>
          </p:cNvPr>
          <p:cNvGrpSpPr/>
          <p:nvPr/>
        </p:nvGrpSpPr>
        <p:grpSpPr>
          <a:xfrm>
            <a:off x="747533" y="3551429"/>
            <a:ext cx="7194265" cy="1980992"/>
            <a:chOff x="1984891" y="2546479"/>
            <a:chExt cx="10628299" cy="3540253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79FC0A-5A55-1F0D-847A-EB8D00AC2B8D}"/>
                </a:ext>
              </a:extLst>
            </p:cNvPr>
            <p:cNvSpPr/>
            <p:nvPr/>
          </p:nvSpPr>
          <p:spPr>
            <a:xfrm>
              <a:off x="4720115" y="2546480"/>
              <a:ext cx="2275840" cy="29667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NN model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E8A6F2-7183-0352-E5B3-6C7E0AD086F3}"/>
                </a:ext>
              </a:extLst>
            </p:cNvPr>
            <p:cNvSpPr txBox="1"/>
            <p:nvPr/>
          </p:nvSpPr>
          <p:spPr>
            <a:xfrm>
              <a:off x="1984891" y="3274267"/>
              <a:ext cx="10510522" cy="1001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</a:t>
              </a:r>
            </a:p>
          </p:txBody>
        </p:sp>
        <p:pic>
          <p:nvPicPr>
            <p:cNvPr id="28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9FB35062-E3A5-285B-0C70-A74BDA66B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068" y="3428999"/>
              <a:ext cx="1071563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FE78D9-4393-4AC8-5E7F-5E48430C3B50}"/>
                </a:ext>
              </a:extLst>
            </p:cNvPr>
            <p:cNvSpPr txBox="1"/>
            <p:nvPr/>
          </p:nvSpPr>
          <p:spPr>
            <a:xfrm>
              <a:off x="8948485" y="2546479"/>
              <a:ext cx="3664705" cy="354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Cat -&gt; 0.1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Dog -&gt; 0.6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Cow -&gt; 0.2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pic>
          <p:nvPicPr>
            <p:cNvPr id="30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0387BA49-6355-EF51-0FAE-25BF8285F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886" y="3428999"/>
              <a:ext cx="1071563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43807FE-FF33-8CFC-DA0C-E12117B94C38}"/>
              </a:ext>
            </a:extLst>
          </p:cNvPr>
          <p:cNvSpPr txBox="1"/>
          <p:nvPr/>
        </p:nvSpPr>
        <p:spPr>
          <a:xfrm>
            <a:off x="2185954" y="5364109"/>
            <a:ext cx="2638379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&lt;Target model&gt;</a:t>
            </a:r>
          </a:p>
        </p:txBody>
      </p:sp>
      <p:sp>
        <p:nvSpPr>
          <p:cNvPr id="32" name="액자 31">
            <a:extLst>
              <a:ext uri="{FF2B5EF4-FFF2-40B4-BE49-F238E27FC236}">
                <a16:creationId xmlns:a16="http://schemas.microsoft.com/office/drawing/2014/main" id="{3FE119A3-226B-BABA-3B79-C687A8E4439B}"/>
              </a:ext>
            </a:extLst>
          </p:cNvPr>
          <p:cNvSpPr/>
          <p:nvPr/>
        </p:nvSpPr>
        <p:spPr>
          <a:xfrm>
            <a:off x="5350892" y="3391376"/>
            <a:ext cx="1324906" cy="2532886"/>
          </a:xfrm>
          <a:prstGeom prst="frame">
            <a:avLst>
              <a:gd name="adj1" fmla="val 71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BCCF0B-902E-425A-2B3B-ADAE69DC8936}"/>
              </a:ext>
            </a:extLst>
          </p:cNvPr>
          <p:cNvSpPr/>
          <p:nvPr/>
        </p:nvSpPr>
        <p:spPr>
          <a:xfrm>
            <a:off x="6013345" y="3872060"/>
            <a:ext cx="609600" cy="409381"/>
          </a:xfrm>
          <a:prstGeom prst="donut">
            <a:avLst>
              <a:gd name="adj" fmla="val 10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5" grpId="0"/>
      <p:bldP spid="15" grpId="1"/>
      <p:bldP spid="20" grpId="0"/>
      <p:bldP spid="20" grpId="1"/>
      <p:bldP spid="25" grpId="0"/>
      <p:bldP spid="25" grpId="1"/>
      <p:bldP spid="35" grpId="0"/>
      <p:bldP spid="35" grpId="1"/>
      <p:bldP spid="40" grpId="0"/>
      <p:bldP spid="40" grpId="1"/>
      <p:bldP spid="44" grpId="0"/>
      <p:bldP spid="44" grpId="1"/>
      <p:bldP spid="45" grpId="0"/>
      <p:bldP spid="45" grpId="1"/>
      <p:bldP spid="50" grpId="0"/>
      <p:bldP spid="50" grpId="1"/>
      <p:bldP spid="53" grpId="0"/>
      <p:bldP spid="53" grpId="1"/>
      <p:bldP spid="55" grpId="0"/>
      <p:bldP spid="55" grpId="1"/>
      <p:bldP spid="57" grpId="0" animBg="1"/>
      <p:bldP spid="57" grpId="1" animBg="1"/>
      <p:bldP spid="58" grpId="0"/>
      <p:bldP spid="58" grpId="1"/>
      <p:bldP spid="31" grpId="0"/>
      <p:bldP spid="32" grpId="0" animBg="1"/>
      <p:bldP spid="32" grpId="1" animBg="1"/>
      <p:bldP spid="33" grpId="0" animBg="1"/>
      <p:bldP spid="3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generate data &amp; label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789769" y="3015224"/>
            <a:ext cx="633476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record &amp; label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33DFD6-0AD0-9310-AEB1-BB7C842A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" y="1501871"/>
            <a:ext cx="6229350" cy="1400175"/>
          </a:xfrm>
          <a:prstGeom prst="rect">
            <a:avLst/>
          </a:prstGeom>
        </p:spPr>
      </p:pic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DEEB789D-E453-3FDE-F9CC-090B62120C82}"/>
              </a:ext>
            </a:extLst>
          </p:cNvPr>
          <p:cNvSpPr/>
          <p:nvPr/>
        </p:nvSpPr>
        <p:spPr>
          <a:xfrm>
            <a:off x="1973180" y="2601638"/>
            <a:ext cx="259882" cy="481807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CB56F-5B06-B1D1-65EC-7EC8F72E59D7}"/>
              </a:ext>
            </a:extLst>
          </p:cNvPr>
          <p:cNvSpPr txBox="1"/>
          <p:nvPr/>
        </p:nvSpPr>
        <p:spPr>
          <a:xfrm>
            <a:off x="2312815" y="2578365"/>
            <a:ext cx="633476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similar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D852809-C6FC-5507-A73C-1F0A0E2B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3" y="3575377"/>
            <a:ext cx="5789331" cy="3131336"/>
          </a:xfrm>
          <a:prstGeom prst="rect">
            <a:avLst/>
          </a:prstGeom>
        </p:spPr>
      </p:pic>
      <p:sp>
        <p:nvSpPr>
          <p:cNvPr id="18" name="화살표: 위쪽/아래쪽 17">
            <a:extLst>
              <a:ext uri="{FF2B5EF4-FFF2-40B4-BE49-F238E27FC236}">
                <a16:creationId xmlns:a16="http://schemas.microsoft.com/office/drawing/2014/main" id="{D8ED6216-4913-20DC-1F28-925161701E9B}"/>
              </a:ext>
            </a:extLst>
          </p:cNvPr>
          <p:cNvSpPr/>
          <p:nvPr/>
        </p:nvSpPr>
        <p:spPr>
          <a:xfrm>
            <a:off x="5387662" y="2646150"/>
            <a:ext cx="259882" cy="481807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0D1337-7DB3-7C58-E2BE-0D9F3EF99E10}"/>
              </a:ext>
            </a:extLst>
          </p:cNvPr>
          <p:cNvSpPr txBox="1"/>
          <p:nvPr/>
        </p:nvSpPr>
        <p:spPr>
          <a:xfrm>
            <a:off x="5727297" y="2622877"/>
            <a:ext cx="633476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similar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EB376-ADD4-72DE-4059-1077A55FACB8}"/>
              </a:ext>
            </a:extLst>
          </p:cNvPr>
          <p:cNvSpPr txBox="1"/>
          <p:nvPr/>
        </p:nvSpPr>
        <p:spPr>
          <a:xfrm>
            <a:off x="7471537" y="3520914"/>
            <a:ext cx="633476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Using same API</a:t>
            </a:r>
          </a:p>
        </p:txBody>
      </p:sp>
    </p:spTree>
    <p:extLst>
      <p:ext uri="{BB962C8B-B14F-4D97-AF65-F5344CB8AC3E}">
        <p14:creationId xmlns:p14="http://schemas.microsoft.com/office/powerpoint/2010/main" val="134980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train attack model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67EDC-FA4D-A0F7-4913-E3601775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1609826"/>
            <a:ext cx="10692214" cy="46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7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 : generate data &amp; label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67EDC-FA4D-A0F7-4913-E3601775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05" y="1536733"/>
            <a:ext cx="7558790" cy="33069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05E93-5968-ED84-F2D2-83318804349B}"/>
              </a:ext>
            </a:extLst>
          </p:cNvPr>
          <p:cNvSpPr txBox="1"/>
          <p:nvPr/>
        </p:nvSpPr>
        <p:spPr>
          <a:xfrm>
            <a:off x="2178655" y="5168529"/>
            <a:ext cx="7834690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High prediction score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in/out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판별하는 것이 아닌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train/test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사이의 미묘한 차이를 학습한다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7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3865878" y="5725605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Membership inference attack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1C7F27-BEB0-C20E-1F88-4F62385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2" y="1740022"/>
            <a:ext cx="7978775" cy="36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1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791064-39D0-04ED-9771-208B16A5CD83}"/>
              </a:ext>
            </a:extLst>
          </p:cNvPr>
          <p:cNvSpPr/>
          <p:nvPr/>
        </p:nvSpPr>
        <p:spPr>
          <a:xfrm>
            <a:off x="4720115" y="2546480"/>
            <a:ext cx="2275840" cy="29667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NN model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C9B32-8708-AA5D-F45E-DD592E5400E0}"/>
              </a:ext>
            </a:extLst>
          </p:cNvPr>
          <p:cNvSpPr txBox="1"/>
          <p:nvPr/>
        </p:nvSpPr>
        <p:spPr>
          <a:xfrm>
            <a:off x="678180" y="1346411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Classification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16B15-17B2-1579-5AD2-D55ED02F5A4E}"/>
              </a:ext>
            </a:extLst>
          </p:cNvPr>
          <p:cNvSpPr txBox="1"/>
          <p:nvPr/>
        </p:nvSpPr>
        <p:spPr>
          <a:xfrm>
            <a:off x="1742439" y="3651398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</a:p>
        </p:txBody>
      </p:sp>
      <p:pic>
        <p:nvPicPr>
          <p:cNvPr id="1026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8487AF4C-F6E4-3A3E-90C4-257604875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068" y="342899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FE7B61-1446-F391-000B-005C636E12FC}"/>
              </a:ext>
            </a:extLst>
          </p:cNvPr>
          <p:cNvSpPr txBox="1"/>
          <p:nvPr/>
        </p:nvSpPr>
        <p:spPr>
          <a:xfrm>
            <a:off x="8948486" y="2546480"/>
            <a:ext cx="1187953" cy="333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Cat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Dog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Cow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191BC6C8-F5C8-A207-DF6A-8C76C918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886" y="3428999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원형: 비어 있음 11">
            <a:extLst>
              <a:ext uri="{FF2B5EF4-FFF2-40B4-BE49-F238E27FC236}">
                <a16:creationId xmlns:a16="http://schemas.microsoft.com/office/drawing/2014/main" id="{3D874D26-9005-CA0C-B961-694F954C2CBE}"/>
              </a:ext>
            </a:extLst>
          </p:cNvPr>
          <p:cNvSpPr/>
          <p:nvPr/>
        </p:nvSpPr>
        <p:spPr>
          <a:xfrm>
            <a:off x="8768080" y="2546480"/>
            <a:ext cx="1071563" cy="704998"/>
          </a:xfrm>
          <a:prstGeom prst="donut">
            <a:avLst>
              <a:gd name="adj" fmla="val 10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4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4767580" y="5725605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number of class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1C7F27-BEB0-C20E-1F88-4F62385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5" y="2310509"/>
            <a:ext cx="5240314" cy="2366849"/>
          </a:xfrm>
          <a:prstGeom prst="rect">
            <a:avLst/>
          </a:prstGeom>
        </p:spPr>
      </p:pic>
      <p:pic>
        <p:nvPicPr>
          <p:cNvPr id="1026" name="Picture 2" descr="What Is K-Means Clustering? – Perpetual Enigma">
            <a:extLst>
              <a:ext uri="{FF2B5EF4-FFF2-40B4-BE49-F238E27FC236}">
                <a16:creationId xmlns:a16="http://schemas.microsoft.com/office/drawing/2014/main" id="{9BAED62A-69A9-3FCB-24C8-5F856B7CB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4162"/>
            <a:ext cx="4553108" cy="339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441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1003298" y="5366083"/>
            <a:ext cx="1051052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Good performance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More classes -&gt;  more higher performance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E7183-E057-ECC8-E9B8-E20DF59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39" y="1536733"/>
            <a:ext cx="10006314" cy="3771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016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678180" y="5168529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More classes -&gt; easy to overfit -&gt; more higher performance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85372C-A2CE-CE2E-60DD-0345739F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1434464"/>
            <a:ext cx="6683522" cy="3582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586BACFD-7E67-DB77-449B-06F47C7F7A0A}"/>
              </a:ext>
            </a:extLst>
          </p:cNvPr>
          <p:cNvSpPr/>
          <p:nvPr/>
        </p:nvSpPr>
        <p:spPr>
          <a:xfrm>
            <a:off x="1564640" y="2854960"/>
            <a:ext cx="4886960" cy="1184252"/>
          </a:xfrm>
          <a:prstGeom prst="frame">
            <a:avLst>
              <a:gd name="adj1" fmla="val 11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40C94-F416-58A0-F67F-E30C838E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366286"/>
            <a:ext cx="7277100" cy="4933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445AF73-0B02-3E02-54E3-8E887A4689EE}"/>
              </a:ext>
            </a:extLst>
          </p:cNvPr>
          <p:cNvCxnSpPr/>
          <p:nvPr/>
        </p:nvCxnSpPr>
        <p:spPr>
          <a:xfrm flipV="1">
            <a:off x="2088682" y="952901"/>
            <a:ext cx="8133347" cy="5524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6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7D98E4-F976-9545-BEA5-5A1E101B3DF3}"/>
              </a:ext>
            </a:extLst>
          </p:cNvPr>
          <p:cNvGrpSpPr/>
          <p:nvPr/>
        </p:nvGrpSpPr>
        <p:grpSpPr>
          <a:xfrm>
            <a:off x="842295" y="3263933"/>
            <a:ext cx="7114542" cy="1980992"/>
            <a:chOff x="1984891" y="2546480"/>
            <a:chExt cx="10510522" cy="354025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F791064-39D0-04ED-9771-208B16A5CD83}"/>
                </a:ext>
              </a:extLst>
            </p:cNvPr>
            <p:cNvSpPr/>
            <p:nvPr/>
          </p:nvSpPr>
          <p:spPr>
            <a:xfrm>
              <a:off x="4720115" y="2546480"/>
              <a:ext cx="2275840" cy="296672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NN model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516B15-17B2-1579-5AD2-D55ED02F5A4E}"/>
                </a:ext>
              </a:extLst>
            </p:cNvPr>
            <p:cNvSpPr txBox="1"/>
            <p:nvPr/>
          </p:nvSpPr>
          <p:spPr>
            <a:xfrm>
              <a:off x="1984891" y="3274267"/>
              <a:ext cx="10510522" cy="1001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</a:t>
              </a:r>
            </a:p>
          </p:txBody>
        </p:sp>
        <p:pic>
          <p:nvPicPr>
            <p:cNvPr id="1026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8487AF4C-F6E4-3A3E-90C4-257604875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068" y="3428999"/>
              <a:ext cx="1071563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FE7B61-1446-F391-000B-005C636E12FC}"/>
                </a:ext>
              </a:extLst>
            </p:cNvPr>
            <p:cNvSpPr txBox="1"/>
            <p:nvPr/>
          </p:nvSpPr>
          <p:spPr>
            <a:xfrm>
              <a:off x="8948485" y="2546480"/>
              <a:ext cx="1187953" cy="3540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Dog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Cow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</a:p>
          </p:txBody>
        </p:sp>
        <p:pic>
          <p:nvPicPr>
            <p:cNvPr id="11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191BC6C8-F5C8-A207-DF6A-8C76C918C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886" y="3428999"/>
              <a:ext cx="1071563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원형: 비어 있음 11">
              <a:extLst>
                <a:ext uri="{FF2B5EF4-FFF2-40B4-BE49-F238E27FC236}">
                  <a16:creationId xmlns:a16="http://schemas.microsoft.com/office/drawing/2014/main" id="{3D874D26-9005-CA0C-B961-694F954C2CBE}"/>
                </a:ext>
              </a:extLst>
            </p:cNvPr>
            <p:cNvSpPr/>
            <p:nvPr/>
          </p:nvSpPr>
          <p:spPr>
            <a:xfrm>
              <a:off x="8948485" y="2546480"/>
              <a:ext cx="726564" cy="815906"/>
            </a:xfrm>
            <a:prstGeom prst="donut">
              <a:avLst>
                <a:gd name="adj" fmla="val 108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87FBE9-0F14-B9A4-7935-383C9D0740D0}"/>
              </a:ext>
            </a:extLst>
          </p:cNvPr>
          <p:cNvSpPr txBox="1"/>
          <p:nvPr/>
        </p:nvSpPr>
        <p:spPr>
          <a:xfrm>
            <a:off x="2280716" y="5076613"/>
            <a:ext cx="2638379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&lt;Target model&gt;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B7571-47B2-CF5A-029A-295A2488230E}"/>
              </a:ext>
            </a:extLst>
          </p:cNvPr>
          <p:cNvSpPr txBox="1"/>
          <p:nvPr/>
        </p:nvSpPr>
        <p:spPr>
          <a:xfrm>
            <a:off x="7956837" y="5076612"/>
            <a:ext cx="2638379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&lt;Attack model&gt;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1F03B-F477-D179-A4C4-280C7250A2B7}"/>
              </a:ext>
            </a:extLst>
          </p:cNvPr>
          <p:cNvSpPr txBox="1"/>
          <p:nvPr/>
        </p:nvSpPr>
        <p:spPr>
          <a:xfrm>
            <a:off x="6440290" y="3694276"/>
            <a:ext cx="7876601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1FB371-66D4-2660-1E27-5BDFC42B500C}"/>
              </a:ext>
            </a:extLst>
          </p:cNvPr>
          <p:cNvSpPr/>
          <p:nvPr/>
        </p:nvSpPr>
        <p:spPr>
          <a:xfrm>
            <a:off x="8320491" y="3263933"/>
            <a:ext cx="1540510" cy="1660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NN model</a:t>
            </a:r>
            <a:endParaRPr lang="ko-KR" altLang="en-US" dirty="0"/>
          </a:p>
        </p:txBody>
      </p:sp>
      <p:pic>
        <p:nvPicPr>
          <p:cNvPr id="18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32B42999-629F-39AA-1DCC-F90C2D094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44" y="3783586"/>
            <a:ext cx="725338" cy="5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A9E3288-DA57-A819-D44A-23FABD0AF7BB}"/>
              </a:ext>
            </a:extLst>
          </p:cNvPr>
          <p:cNvCxnSpPr>
            <a:cxnSpLocks/>
          </p:cNvCxnSpPr>
          <p:nvPr/>
        </p:nvCxnSpPr>
        <p:spPr>
          <a:xfrm flipV="1">
            <a:off x="6360054" y="1391920"/>
            <a:ext cx="0" cy="5181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E29218CE-25EB-DAAD-4B19-B8BF26E67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21" y="3794163"/>
            <a:ext cx="725338" cy="59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EF4461-369E-3346-84DD-5ED5F73677C2}"/>
              </a:ext>
            </a:extLst>
          </p:cNvPr>
          <p:cNvSpPr txBox="1"/>
          <p:nvPr/>
        </p:nvSpPr>
        <p:spPr>
          <a:xfrm>
            <a:off x="10810540" y="3417276"/>
            <a:ext cx="2638379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</a:t>
            </a:r>
          </a:p>
        </p:txBody>
      </p:sp>
      <p:sp>
        <p:nvSpPr>
          <p:cNvPr id="24" name="원형: 비어 있음 23">
            <a:extLst>
              <a:ext uri="{FF2B5EF4-FFF2-40B4-BE49-F238E27FC236}">
                <a16:creationId xmlns:a16="http://schemas.microsoft.com/office/drawing/2014/main" id="{76CA2AB6-7D08-9814-892E-C0D2A72932DA}"/>
              </a:ext>
            </a:extLst>
          </p:cNvPr>
          <p:cNvSpPr/>
          <p:nvPr/>
        </p:nvSpPr>
        <p:spPr>
          <a:xfrm>
            <a:off x="10780596" y="3517801"/>
            <a:ext cx="491809" cy="456550"/>
          </a:xfrm>
          <a:prstGeom prst="donut">
            <a:avLst>
              <a:gd name="adj" fmla="val 108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2DB111-5E4B-8936-736E-B5F34F6AEFDE}"/>
              </a:ext>
            </a:extLst>
          </p:cNvPr>
          <p:cNvGrpSpPr/>
          <p:nvPr/>
        </p:nvGrpSpPr>
        <p:grpSpPr>
          <a:xfrm>
            <a:off x="3084799" y="2242584"/>
            <a:ext cx="7876601" cy="2372832"/>
            <a:chOff x="6440290" y="3263933"/>
            <a:chExt cx="7876601" cy="23728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FB7571-47B2-CF5A-029A-295A2488230E}"/>
                </a:ext>
              </a:extLst>
            </p:cNvPr>
            <p:cNvSpPr txBox="1"/>
            <p:nvPr/>
          </p:nvSpPr>
          <p:spPr>
            <a:xfrm>
              <a:off x="7956837" y="5076612"/>
              <a:ext cx="2638379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&lt;attack model&gt;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F1F03B-F477-D179-A4C4-280C7250A2B7}"/>
                </a:ext>
              </a:extLst>
            </p:cNvPr>
            <p:cNvSpPr txBox="1"/>
            <p:nvPr/>
          </p:nvSpPr>
          <p:spPr>
            <a:xfrm>
              <a:off x="6440290" y="3694276"/>
              <a:ext cx="7876601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FB371-66D4-2660-1E27-5BDFC42B500C}"/>
                </a:ext>
              </a:extLst>
            </p:cNvPr>
            <p:cNvSpPr/>
            <p:nvPr/>
          </p:nvSpPr>
          <p:spPr>
            <a:xfrm>
              <a:off x="8320491" y="3263933"/>
              <a:ext cx="1540510" cy="166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NN model</a:t>
              </a:r>
              <a:endParaRPr lang="ko-KR" altLang="en-US" dirty="0"/>
            </a:p>
          </p:txBody>
        </p:sp>
        <p:pic>
          <p:nvPicPr>
            <p:cNvPr id="18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32B42999-629F-39AA-1DCC-F90C2D094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344" y="3783586"/>
              <a:ext cx="725338" cy="59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E29218CE-25EB-DAAD-4B19-B8BF26E67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921" y="3794163"/>
              <a:ext cx="725338" cy="59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F4461-369E-3346-84DD-5ED5F73677C2}"/>
                </a:ext>
              </a:extLst>
            </p:cNvPr>
            <p:cNvSpPr txBox="1"/>
            <p:nvPr/>
          </p:nvSpPr>
          <p:spPr>
            <a:xfrm>
              <a:off x="10810540" y="3417276"/>
              <a:ext cx="2638379" cy="111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out</a:t>
              </a:r>
            </a:p>
          </p:txBody>
        </p:sp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76CA2AB6-7D08-9814-892E-C0D2A72932DA}"/>
                </a:ext>
              </a:extLst>
            </p:cNvPr>
            <p:cNvSpPr/>
            <p:nvPr/>
          </p:nvSpPr>
          <p:spPr>
            <a:xfrm>
              <a:off x="10780596" y="3517801"/>
              <a:ext cx="491809" cy="456550"/>
            </a:xfrm>
            <a:prstGeom prst="donut">
              <a:avLst>
                <a:gd name="adj" fmla="val 108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674A14-2BB5-7D2F-9D75-063DFFCFDC60}"/>
              </a:ext>
            </a:extLst>
          </p:cNvPr>
          <p:cNvSpPr txBox="1"/>
          <p:nvPr/>
        </p:nvSpPr>
        <p:spPr>
          <a:xfrm>
            <a:off x="3351753" y="1426963"/>
            <a:ext cx="513756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“Membership Inference attack”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9E4C3-67C5-0DF6-B002-1724A0E13717}"/>
              </a:ext>
            </a:extLst>
          </p:cNvPr>
          <p:cNvSpPr txBox="1"/>
          <p:nvPr/>
        </p:nvSpPr>
        <p:spPr>
          <a:xfrm>
            <a:off x="1494765" y="5125015"/>
            <a:ext cx="9519709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Observe that model behaves differently on the data it has been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trained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and on the data it has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never seen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89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2DB111-5E4B-8936-736E-B5F34F6AEFDE}"/>
              </a:ext>
            </a:extLst>
          </p:cNvPr>
          <p:cNvGrpSpPr/>
          <p:nvPr/>
        </p:nvGrpSpPr>
        <p:grpSpPr>
          <a:xfrm>
            <a:off x="3084799" y="2242584"/>
            <a:ext cx="7876601" cy="2372832"/>
            <a:chOff x="6440290" y="3263933"/>
            <a:chExt cx="7876601" cy="23728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FB7571-47B2-CF5A-029A-295A2488230E}"/>
                </a:ext>
              </a:extLst>
            </p:cNvPr>
            <p:cNvSpPr txBox="1"/>
            <p:nvPr/>
          </p:nvSpPr>
          <p:spPr>
            <a:xfrm>
              <a:off x="7956837" y="5076612"/>
              <a:ext cx="2638379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&lt;attack model&gt;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F1F03B-F477-D179-A4C4-280C7250A2B7}"/>
                </a:ext>
              </a:extLst>
            </p:cNvPr>
            <p:cNvSpPr txBox="1"/>
            <p:nvPr/>
          </p:nvSpPr>
          <p:spPr>
            <a:xfrm>
              <a:off x="6440290" y="3694276"/>
              <a:ext cx="7876601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FB371-66D4-2660-1E27-5BDFC42B500C}"/>
                </a:ext>
              </a:extLst>
            </p:cNvPr>
            <p:cNvSpPr/>
            <p:nvPr/>
          </p:nvSpPr>
          <p:spPr>
            <a:xfrm>
              <a:off x="8320491" y="3263933"/>
              <a:ext cx="1540510" cy="166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NN model</a:t>
              </a:r>
              <a:endParaRPr lang="ko-KR" altLang="en-US" dirty="0"/>
            </a:p>
          </p:txBody>
        </p:sp>
        <p:pic>
          <p:nvPicPr>
            <p:cNvPr id="18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32B42999-629F-39AA-1DCC-F90C2D094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344" y="3783586"/>
              <a:ext cx="725338" cy="59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E29218CE-25EB-DAAD-4B19-B8BF26E67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921" y="3794163"/>
              <a:ext cx="725338" cy="59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F4461-369E-3346-84DD-5ED5F73677C2}"/>
                </a:ext>
              </a:extLst>
            </p:cNvPr>
            <p:cNvSpPr txBox="1"/>
            <p:nvPr/>
          </p:nvSpPr>
          <p:spPr>
            <a:xfrm>
              <a:off x="10810540" y="3417276"/>
              <a:ext cx="2638379" cy="111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out</a:t>
              </a:r>
            </a:p>
          </p:txBody>
        </p:sp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76CA2AB6-7D08-9814-892E-C0D2A72932DA}"/>
                </a:ext>
              </a:extLst>
            </p:cNvPr>
            <p:cNvSpPr/>
            <p:nvPr/>
          </p:nvSpPr>
          <p:spPr>
            <a:xfrm>
              <a:off x="10780596" y="3517801"/>
              <a:ext cx="491809" cy="456550"/>
            </a:xfrm>
            <a:prstGeom prst="donut">
              <a:avLst>
                <a:gd name="adj" fmla="val 108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674A14-2BB5-7D2F-9D75-063DFFCFDC60}"/>
              </a:ext>
            </a:extLst>
          </p:cNvPr>
          <p:cNvSpPr txBox="1"/>
          <p:nvPr/>
        </p:nvSpPr>
        <p:spPr>
          <a:xfrm>
            <a:off x="3351753" y="1426963"/>
            <a:ext cx="513756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“Membership Inference attack”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9E4C3-67C5-0DF6-B002-1724A0E13717}"/>
              </a:ext>
            </a:extLst>
          </p:cNvPr>
          <p:cNvSpPr txBox="1"/>
          <p:nvPr/>
        </p:nvSpPr>
        <p:spPr>
          <a:xfrm>
            <a:off x="376131" y="5004891"/>
            <a:ext cx="11268292" cy="111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 privacy perspective, sensitive information 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such as hospital discharges may be leaked.</a:t>
            </a:r>
          </a:p>
        </p:txBody>
      </p:sp>
    </p:spTree>
    <p:extLst>
      <p:ext uri="{BB962C8B-B14F-4D97-AF65-F5344CB8AC3E}">
        <p14:creationId xmlns:p14="http://schemas.microsoft.com/office/powerpoint/2010/main" val="379898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A2DB111-5E4B-8936-736E-B5F34F6AEFDE}"/>
              </a:ext>
            </a:extLst>
          </p:cNvPr>
          <p:cNvGrpSpPr/>
          <p:nvPr/>
        </p:nvGrpSpPr>
        <p:grpSpPr>
          <a:xfrm>
            <a:off x="3033999" y="2632059"/>
            <a:ext cx="7876601" cy="2372832"/>
            <a:chOff x="6440290" y="3263933"/>
            <a:chExt cx="7876601" cy="23728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FB7571-47B2-CF5A-029A-295A2488230E}"/>
                </a:ext>
              </a:extLst>
            </p:cNvPr>
            <p:cNvSpPr txBox="1"/>
            <p:nvPr/>
          </p:nvSpPr>
          <p:spPr>
            <a:xfrm>
              <a:off x="7956837" y="5076612"/>
              <a:ext cx="2638379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&lt;attack model&gt;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0F1F03B-F477-D179-A4C4-280C7250A2B7}"/>
                </a:ext>
              </a:extLst>
            </p:cNvPr>
            <p:cNvSpPr txBox="1"/>
            <p:nvPr/>
          </p:nvSpPr>
          <p:spPr>
            <a:xfrm>
              <a:off x="6440290" y="3694276"/>
              <a:ext cx="7876601" cy="560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1FB371-66D4-2660-1E27-5BDFC42B500C}"/>
                </a:ext>
              </a:extLst>
            </p:cNvPr>
            <p:cNvSpPr/>
            <p:nvPr/>
          </p:nvSpPr>
          <p:spPr>
            <a:xfrm>
              <a:off x="8320491" y="3263933"/>
              <a:ext cx="1540510" cy="166006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NN model</a:t>
              </a:r>
              <a:endParaRPr lang="ko-KR" altLang="en-US" dirty="0"/>
            </a:p>
          </p:txBody>
        </p:sp>
        <p:pic>
          <p:nvPicPr>
            <p:cNvPr id="18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32B42999-629F-39AA-1DCC-F90C2D094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8344" y="3783586"/>
              <a:ext cx="725338" cy="59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화살표 아이콘 일러스트 | PNG 아이콘 | Pngtree에 무료 다운로드">
              <a:extLst>
                <a:ext uri="{FF2B5EF4-FFF2-40B4-BE49-F238E27FC236}">
                  <a16:creationId xmlns:a16="http://schemas.microsoft.com/office/drawing/2014/main" id="{E29218CE-25EB-DAAD-4B19-B8BF26E67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921" y="3794163"/>
              <a:ext cx="725338" cy="59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F4461-369E-3346-84DD-5ED5F73677C2}"/>
                </a:ext>
              </a:extLst>
            </p:cNvPr>
            <p:cNvSpPr txBox="1"/>
            <p:nvPr/>
          </p:nvSpPr>
          <p:spPr>
            <a:xfrm>
              <a:off x="10810540" y="3417276"/>
              <a:ext cx="2638379" cy="111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out</a:t>
              </a:r>
            </a:p>
          </p:txBody>
        </p:sp>
        <p:sp>
          <p:nvSpPr>
            <p:cNvPr id="24" name="원형: 비어 있음 23">
              <a:extLst>
                <a:ext uri="{FF2B5EF4-FFF2-40B4-BE49-F238E27FC236}">
                  <a16:creationId xmlns:a16="http://schemas.microsoft.com/office/drawing/2014/main" id="{76CA2AB6-7D08-9814-892E-C0D2A72932DA}"/>
                </a:ext>
              </a:extLst>
            </p:cNvPr>
            <p:cNvSpPr/>
            <p:nvPr/>
          </p:nvSpPr>
          <p:spPr>
            <a:xfrm>
              <a:off x="10780596" y="3517801"/>
              <a:ext cx="491809" cy="456550"/>
            </a:xfrm>
            <a:prstGeom prst="donut">
              <a:avLst>
                <a:gd name="adj" fmla="val 1083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674A14-2BB5-7D2F-9D75-063DFFCFDC60}"/>
              </a:ext>
            </a:extLst>
          </p:cNvPr>
          <p:cNvSpPr txBox="1"/>
          <p:nvPr/>
        </p:nvSpPr>
        <p:spPr>
          <a:xfrm>
            <a:off x="678180" y="1518052"/>
            <a:ext cx="5137564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Key idea.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C9E4C3-67C5-0DF6-B002-1724A0E13717}"/>
              </a:ext>
            </a:extLst>
          </p:cNvPr>
          <p:cNvSpPr txBox="1"/>
          <p:nvPr/>
        </p:nvSpPr>
        <p:spPr>
          <a:xfrm>
            <a:off x="245528" y="5546997"/>
            <a:ext cx="1126829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Introduce shadow training technique to train attack model</a:t>
            </a:r>
          </a:p>
        </p:txBody>
      </p:sp>
    </p:spTree>
    <p:extLst>
      <p:ext uri="{BB962C8B-B14F-4D97-AF65-F5344CB8AC3E}">
        <p14:creationId xmlns:p14="http://schemas.microsoft.com/office/powerpoint/2010/main" val="56550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338AF-25E1-3578-25F1-C6E47D44EA30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8C1EEF-9F5F-A309-6BA9-AB199E367AC7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B7571-47B2-CF5A-029A-295A2488230E}"/>
              </a:ext>
            </a:extLst>
          </p:cNvPr>
          <p:cNvSpPr txBox="1"/>
          <p:nvPr/>
        </p:nvSpPr>
        <p:spPr>
          <a:xfrm>
            <a:off x="2699060" y="6201105"/>
            <a:ext cx="2638379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Google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826205-678C-D65A-3228-1DEA9264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44" y="3808244"/>
            <a:ext cx="4518076" cy="2403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198DBAB-1E44-A681-39B8-BEFE9DDC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3834740"/>
            <a:ext cx="4721543" cy="23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6375A4F-7139-365E-871E-AD0620C055DB}"/>
              </a:ext>
            </a:extLst>
          </p:cNvPr>
          <p:cNvSpPr txBox="1"/>
          <p:nvPr/>
        </p:nvSpPr>
        <p:spPr>
          <a:xfrm>
            <a:off x="8173750" y="6201104"/>
            <a:ext cx="2638379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Amazon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D105E-AE12-8CC5-FBE6-7B011113094F}"/>
              </a:ext>
            </a:extLst>
          </p:cNvPr>
          <p:cNvSpPr txBox="1"/>
          <p:nvPr/>
        </p:nvSpPr>
        <p:spPr>
          <a:xfrm>
            <a:off x="849940" y="1494940"/>
            <a:ext cx="1287622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“Machine learning as a service”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Provide API (upload data, prediction etc.)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API hides all details. </a:t>
            </a:r>
            <a:b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(training algorithm, architecture, hyperparameter etc.)</a:t>
            </a:r>
          </a:p>
        </p:txBody>
      </p:sp>
    </p:spTree>
    <p:extLst>
      <p:ext uri="{BB962C8B-B14F-4D97-AF65-F5344CB8AC3E}">
        <p14:creationId xmlns:p14="http://schemas.microsoft.com/office/powerpoint/2010/main" val="36340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949958" y="1515833"/>
            <a:ext cx="10510522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Assumption.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Basic.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Attacker knows all information of input and output (type, class, range)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D43C85-FC56-B57E-9643-6DE284ABB9CD}"/>
              </a:ext>
            </a:extLst>
          </p:cNvPr>
          <p:cNvCxnSpPr/>
          <p:nvPr/>
        </p:nvCxnSpPr>
        <p:spPr>
          <a:xfrm>
            <a:off x="406400" y="3429000"/>
            <a:ext cx="11054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E984D-0339-B2C2-0EDC-C6CCA2BF1E75}"/>
              </a:ext>
            </a:extLst>
          </p:cNvPr>
          <p:cNvSpPr txBox="1"/>
          <p:nvPr/>
        </p:nvSpPr>
        <p:spPr>
          <a:xfrm>
            <a:off x="949958" y="3674018"/>
            <a:ext cx="11054080" cy="277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Attacker knows model architecture and training algorithm.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(number of layers / SVM / NN etc.)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Attacker knows machine learning oracle black box and can access to it.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[google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/ Amazon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22330EB-D64A-AC14-737E-DFF1FA2CFE50}"/>
              </a:ext>
            </a:extLst>
          </p:cNvPr>
          <p:cNvSpPr/>
          <p:nvPr/>
        </p:nvSpPr>
        <p:spPr>
          <a:xfrm>
            <a:off x="678180" y="5342166"/>
            <a:ext cx="11325858" cy="1353003"/>
          </a:xfrm>
          <a:prstGeom prst="frame">
            <a:avLst>
              <a:gd name="adj1" fmla="val 8578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AE20CC-825F-3A1D-52AB-1B05A58CC7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4FF16-882B-5E4B-1781-1D2DA203AF14}"/>
              </a:ext>
            </a:extLst>
          </p:cNvPr>
          <p:cNvSpPr txBox="1"/>
          <p:nvPr/>
        </p:nvSpPr>
        <p:spPr>
          <a:xfrm>
            <a:off x="3865878" y="5725605"/>
            <a:ext cx="10510522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Membership inference attack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0BD072-FFC7-C7B1-D7F9-A35AB0CD5D08}"/>
              </a:ext>
            </a:extLst>
          </p:cNvPr>
          <p:cNvSpPr/>
          <p:nvPr/>
        </p:nvSpPr>
        <p:spPr>
          <a:xfrm flipV="1">
            <a:off x="678180" y="1132395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7E7BD-82A0-F3B0-3BF3-6246EC884814}"/>
              </a:ext>
            </a:extLst>
          </p:cNvPr>
          <p:cNvSpPr txBox="1"/>
          <p:nvPr/>
        </p:nvSpPr>
        <p:spPr>
          <a:xfrm>
            <a:off x="678180" y="445201"/>
            <a:ext cx="8178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1C7F27-BEB0-C20E-1F88-4F62385E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12" y="1740022"/>
            <a:ext cx="7978775" cy="36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639</Words>
  <Application>Microsoft Office PowerPoint</Application>
  <PresentationFormat>와이드스크린</PresentationFormat>
  <Paragraphs>131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HY헤드라인M</vt:lpstr>
      <vt:lpstr>맑은 고딕</vt:lpstr>
      <vt:lpstr>Arial</vt:lpstr>
      <vt:lpstr>Office 테마</vt:lpstr>
      <vt:lpstr>Membership Inference Attacks Against Machine Learning Models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connection </dc:title>
  <dc:creator>미자 김</dc:creator>
  <cp:lastModifiedBy>미자 김</cp:lastModifiedBy>
  <cp:revision>7</cp:revision>
  <dcterms:created xsi:type="dcterms:W3CDTF">2023-08-01T03:48:28Z</dcterms:created>
  <dcterms:modified xsi:type="dcterms:W3CDTF">2023-08-29T00:29:34Z</dcterms:modified>
</cp:coreProperties>
</file>