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6" r:id="rId5"/>
    <p:sldId id="267" r:id="rId6"/>
    <p:sldId id="258" r:id="rId7"/>
    <p:sldId id="268" r:id="rId8"/>
    <p:sldId id="269" r:id="rId9"/>
    <p:sldId id="261" r:id="rId10"/>
    <p:sldId id="260" r:id="rId11"/>
    <p:sldId id="262" r:id="rId12"/>
    <p:sldId id="263" r:id="rId13"/>
    <p:sldId id="272" r:id="rId14"/>
    <p:sldId id="270" r:id="rId15"/>
    <p:sldId id="271" r:id="rId16"/>
    <p:sldId id="273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A10F9F-1D00-A60F-7BBD-962318E989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DFAFA5-7929-6DE9-1DC9-778468789E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E50AC2-C1EF-19DA-FC15-1D8CD0975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3FE788-0236-7906-F928-008E125E7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2B1F6C-2D7C-40F0-345B-BA3476539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77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57460A-8D24-85F7-B0D0-44AD52AEC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72668C-189C-9677-C30D-68C7754DC3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815ACF-B67F-3255-E909-01BD24D65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70A308-49F8-999C-0719-3FA57A80E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A5F902-FFDB-0947-11C6-40F72523F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352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81D5ACA-12CB-41E6-5704-9A7986A611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8E7987B-E0FE-E6C2-32D0-7E09CBB7C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E72F8F-80FD-F3BA-D99A-5FBAA3815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DC807-7BD4-5DD8-DDC5-6301EFC1A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2B4F1E-0929-B6C4-8F7E-3093118E5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6792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021C572-5E75-53A2-EDD5-11E00FFB4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BEA96D-78AC-EC38-1D05-81143C92F8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C7C87D-D398-3742-C1E3-671240D2E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63F968-B116-07CC-1549-D3F2FBEBF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74967E-A13C-AB8D-5F02-A76CB63F6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4603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4306A-4DAD-205F-147B-A6BBCF29B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ED6590-E29E-38D9-A9B5-A8A1720DE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4F585D-EBBB-5D69-61CB-66968B0C2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7A2EC3-4A0F-2710-0FDC-2ABBAA5B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E666CA-35F8-8CCB-A1E8-4D5EF3565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403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D3A90B-ECED-AC12-2413-B0C27077E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E2F80E-B0E3-4325-5D0A-CEEC4A564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5EE7208-485F-2E77-76BB-84BC57C05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77706FD-597D-826B-1974-E034957B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51E386-CD4B-1587-D9C3-D914B226A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D4E8BE-47D6-570B-55A2-0438FAC79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0975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A14D4-3DD6-227B-12CC-B9776FA0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918DF1-EBB2-D812-0B75-2CF64C58C4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4112A35-9311-52D9-2091-6FFD6A7DFE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349756-74E2-DCA7-2A11-F019F4BE0B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B84999D-F856-25CD-C72B-09FDD2F63A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FCDC1F3-1CCC-4837-23CB-86F55EFB9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9156F69-58F0-46BB-F618-41667B5F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6711A4-C5E5-D1D7-458C-C281037F4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0430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0601BC-EAF9-1DF3-F687-43C1D3BE6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1582D28-8AA4-C834-C02A-45FD471E6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A3150B-0E86-8BAF-80EA-E55D399C7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63C702-2097-578C-23C2-72361CB2A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72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406C2B8-92B4-DF06-702B-81B4D98DD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186F9FD-E41F-96C3-D6D7-CCE2F60514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E52056-9AE1-F750-FE99-C275CB270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108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057109-98D6-1736-C9A7-118F50D8E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497DEE-BB8B-6507-F98F-B16B965BE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A7A0543-2143-1BB5-86E7-7DAAA0A825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B580462-4A22-A7C3-4E24-FF97447F6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9211CF-11F3-EB86-0CEA-BB43BB66C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4A4DBE-15EE-EBA9-0AE7-4B8D99ACF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478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5E9E8A-93C7-2F8C-EE51-CE94A52BA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64C68F-76FF-165D-067A-25DEBE8539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D14E32F-DC07-FDD5-E0E6-BCC2079D2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F67F00-6B3A-106D-A814-F5B05F7F5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3D61558-8B48-CFF1-6019-727D7F9CF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2D496D-C66A-3377-EE22-4AB588502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842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905C09-58B6-756D-EF82-7EDE7C076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E2C6CFC-8170-C5D8-D57A-CF21B1DE87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E6A2A18-7FD9-5669-C2D5-BF39D115E9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522C7-F291-4010-9AC1-2A062D413D24}" type="datetimeFigureOut">
              <a:rPr lang="ko-KR" altLang="en-US" smtClean="0"/>
              <a:t>2023-07-28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8C3BD9-0342-4514-B723-F956EC5AF9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73975B-061B-55E5-08E6-9A13B34F1F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8F20A-5416-4711-8069-78AACD3BF1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2695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A6BE34-4D5A-A2CE-1527-4E38FCACC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50244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Learning to learn 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by gradient descent 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by gradient descent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E4E39C-CB2F-91A2-4413-CD430363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0960" y="4600888"/>
            <a:ext cx="9144000" cy="1655762"/>
          </a:xfrm>
        </p:spPr>
        <p:txBody>
          <a:bodyPr/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Google DeepMind 2016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>
            <a:off x="2148840" y="1890712"/>
            <a:ext cx="7894320" cy="5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62277A2-70AA-B730-F3BB-6781D38FB7C3}"/>
              </a:ext>
            </a:extLst>
          </p:cNvPr>
          <p:cNvSpPr/>
          <p:nvPr/>
        </p:nvSpPr>
        <p:spPr>
          <a:xfrm>
            <a:off x="2148840" y="4437458"/>
            <a:ext cx="7894320" cy="59532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6204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57809C6-6304-40DD-414C-C90585C6E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4077" y="4727891"/>
            <a:ext cx="4902747" cy="78390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B8C668A-E155-441F-7C88-78C47A209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4077" y="2130109"/>
            <a:ext cx="4551904" cy="11210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B27A0AB-9E1A-6D99-E6E4-346BBD73E541}"/>
              </a:ext>
            </a:extLst>
          </p:cNvPr>
          <p:cNvSpPr txBox="1"/>
          <p:nvPr/>
        </p:nvSpPr>
        <p:spPr>
          <a:xfrm>
            <a:off x="9320530" y="5857879"/>
            <a:ext cx="3975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 : Objective function</a:t>
            </a:r>
          </a:p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g : LSTM output</a:t>
            </a:r>
          </a:p>
        </p:txBody>
      </p:sp>
      <p:pic>
        <p:nvPicPr>
          <p:cNvPr id="11" name="Picture 4" descr="오른쪽 화살표 | 무료 아이콘">
            <a:extLst>
              <a:ext uri="{FF2B5EF4-FFF2-40B4-BE49-F238E27FC236}">
                <a16:creationId xmlns:a16="http://schemas.microsoft.com/office/drawing/2014/main" id="{1EC8379D-3DFF-D82F-9D59-037683A41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5285422" y="3384708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B45F2B-5BED-F9A2-7C49-DCAAE17ECF1A}"/>
              </a:ext>
            </a:extLst>
          </p:cNvPr>
          <p:cNvSpPr txBox="1"/>
          <p:nvPr/>
        </p:nvSpPr>
        <p:spPr>
          <a:xfrm>
            <a:off x="472440" y="1363464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Base model update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40162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76DDF73-0475-8FF4-BCA2-39A131D8C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7492" y="3429000"/>
            <a:ext cx="5999794" cy="235706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1A33100-9C91-6411-D81C-36F41A65F3B6}"/>
              </a:ext>
            </a:extLst>
          </p:cNvPr>
          <p:cNvSpPr txBox="1"/>
          <p:nvPr/>
        </p:nvSpPr>
        <p:spPr>
          <a:xfrm>
            <a:off x="472440" y="1363464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update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9AA04F7-AFB5-E352-2F26-4E16145602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7492" y="1732796"/>
            <a:ext cx="6021692" cy="15093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D497CB0-BF2F-9F22-4823-1ABC5B4BE5AB}"/>
              </a:ext>
            </a:extLst>
          </p:cNvPr>
          <p:cNvSpPr txBox="1"/>
          <p:nvPr/>
        </p:nvSpPr>
        <p:spPr>
          <a:xfrm>
            <a:off x="2535713" y="3244334"/>
            <a:ext cx="71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최적의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parameter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계산된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base model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줄이는 방향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2D6A8-99F7-8F51-F2D1-14D5ECD330C9}"/>
              </a:ext>
            </a:extLst>
          </p:cNvPr>
          <p:cNvSpPr txBox="1"/>
          <p:nvPr/>
        </p:nvSpPr>
        <p:spPr>
          <a:xfrm>
            <a:off x="3322002" y="5335708"/>
            <a:ext cx="71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step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고려해서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function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변형</a:t>
            </a:r>
          </a:p>
        </p:txBody>
      </p:sp>
    </p:spTree>
    <p:extLst>
      <p:ext uri="{BB962C8B-B14F-4D97-AF65-F5344CB8AC3E}">
        <p14:creationId xmlns:p14="http://schemas.microsoft.com/office/powerpoint/2010/main" val="152425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A0A1CF1F-6306-7167-5667-58A1415A2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762" y="4780076"/>
            <a:ext cx="1819275" cy="3905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7EB2A9-D729-90E7-D0C8-E6C121229176}"/>
              </a:ext>
            </a:extLst>
          </p:cNvPr>
          <p:cNvSpPr txBox="1"/>
          <p:nvPr/>
        </p:nvSpPr>
        <p:spPr>
          <a:xfrm>
            <a:off x="2976880" y="4561580"/>
            <a:ext cx="10231120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왼쪽 식과 동일하지만 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BPTT(</a:t>
            </a:r>
            <a:r>
              <a:rPr lang="en-US" altLang="ko-KR" b="1" i="0" dirty="0" err="1">
                <a:solidFill>
                  <a:srgbClr val="5F6368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BackPropagation</a:t>
            </a:r>
            <a:r>
              <a:rPr lang="en-US" altLang="ko-KR" b="1" i="0" dirty="0">
                <a:solidFill>
                  <a:srgbClr val="5F6368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 Through Time</a:t>
            </a:r>
            <a:r>
              <a:rPr lang="en-US" altLang="ko-KR" b="0" i="0" dirty="0">
                <a:solidFill>
                  <a:srgbClr val="4D5156"/>
                </a:solidFill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) </a:t>
            </a:r>
            <a:r>
              <a:rPr lang="ko-KR" altLang="en-US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관점에서 </a:t>
            </a:r>
            <a:br>
              <a:rPr lang="en-US" altLang="ko-KR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b="0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비효율적이기 때문에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모든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step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weight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는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1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이다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A7F3470-EF9F-DC0F-44B3-30723D6D5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0260" y="1292086"/>
            <a:ext cx="5999794" cy="23570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6D0182-64B2-267C-888E-CC9EB04B082E}"/>
              </a:ext>
            </a:extLst>
          </p:cNvPr>
          <p:cNvSpPr txBox="1"/>
          <p:nvPr/>
        </p:nvSpPr>
        <p:spPr>
          <a:xfrm>
            <a:off x="6654482" y="3436173"/>
            <a:ext cx="7120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Time step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고려해서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Loss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function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 변형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769B05B-AC09-60D9-C21B-BD60B6BE6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953" y="1687399"/>
            <a:ext cx="5491209" cy="1376425"/>
          </a:xfrm>
          <a:prstGeom prst="rect">
            <a:avLst/>
          </a:prstGeom>
        </p:spPr>
      </p:pic>
      <p:pic>
        <p:nvPicPr>
          <p:cNvPr id="8" name="Picture 4" descr="오른쪽 화살표 | 무료 아이콘">
            <a:extLst>
              <a:ext uri="{FF2B5EF4-FFF2-40B4-BE49-F238E27FC236}">
                <a16:creationId xmlns:a16="http://schemas.microsoft.com/office/drawing/2014/main" id="{C37456D2-7C81-3EE1-B263-67AF0788B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3432" y="2041642"/>
            <a:ext cx="672154" cy="672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1E28888-9957-0E72-D781-E3275D5168B6}"/>
              </a:ext>
            </a:extLst>
          </p:cNvPr>
          <p:cNvSpPr txBox="1"/>
          <p:nvPr/>
        </p:nvSpPr>
        <p:spPr>
          <a:xfrm>
            <a:off x="472440" y="1363464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update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699815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61F76718-047C-1AFE-38D9-F9484AFD0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481" y="1463560"/>
            <a:ext cx="8572500" cy="185737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D356873-1829-7C22-DD9F-8422FA42BE60}"/>
              </a:ext>
            </a:extLst>
          </p:cNvPr>
          <p:cNvSpPr txBox="1"/>
          <p:nvPr/>
        </p:nvSpPr>
        <p:spPr>
          <a:xfrm>
            <a:off x="9337040" y="6207151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m : optimizer output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D05FE35-6E13-AAF3-45B4-D21945BC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" y="3204612"/>
            <a:ext cx="7184549" cy="33718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BA2BE1-BDD7-89CC-2884-FAC8FD23186F}"/>
              </a:ext>
            </a:extLst>
          </p:cNvPr>
          <p:cNvSpPr txBox="1"/>
          <p:nvPr/>
        </p:nvSpPr>
        <p:spPr>
          <a:xfrm>
            <a:off x="4346482" y="3983519"/>
            <a:ext cx="105463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Dashed line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gradient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</a:t>
            </a:r>
            <a:b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흐르지 않는다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8BC1942-31D5-CE6A-5A67-FEA1223F57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3381" y="5151243"/>
            <a:ext cx="1752600" cy="4095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394ADF-60ED-0B73-70D4-28DFA8D3D4E4}"/>
              </a:ext>
            </a:extLst>
          </p:cNvPr>
          <p:cNvSpPr txBox="1"/>
          <p:nvPr/>
        </p:nvSpPr>
        <p:spPr>
          <a:xfrm>
            <a:off x="472440" y="1363464"/>
            <a:ext cx="383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LSTM update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C84C02-FAFF-B65D-9860-B3FADE5E628B}"/>
              </a:ext>
            </a:extLst>
          </p:cNvPr>
          <p:cNvSpPr txBox="1"/>
          <p:nvPr/>
        </p:nvSpPr>
        <p:spPr>
          <a:xfrm>
            <a:off x="2615062" y="2707203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 -&gt; seta -&gt; g -&gt; phi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948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828641E4-346B-6C45-BA1B-885721A635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" y="1489371"/>
            <a:ext cx="12068175" cy="4448175"/>
          </a:xfrm>
          <a:prstGeom prst="rect">
            <a:avLst/>
          </a:prstGeom>
        </p:spPr>
      </p:pic>
      <p:sp>
        <p:nvSpPr>
          <p:cNvPr id="19" name="액자 18">
            <a:extLst>
              <a:ext uri="{FF2B5EF4-FFF2-40B4-BE49-F238E27FC236}">
                <a16:creationId xmlns:a16="http://schemas.microsoft.com/office/drawing/2014/main" id="{825013D2-8219-B291-68C6-1CF9E3522E63}"/>
              </a:ext>
            </a:extLst>
          </p:cNvPr>
          <p:cNvSpPr/>
          <p:nvPr/>
        </p:nvSpPr>
        <p:spPr>
          <a:xfrm>
            <a:off x="8034020" y="1541120"/>
            <a:ext cx="1516380" cy="1567840"/>
          </a:xfrm>
          <a:prstGeom prst="frame">
            <a:avLst>
              <a:gd name="adj1" fmla="val 6213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액자 19">
            <a:extLst>
              <a:ext uri="{FF2B5EF4-FFF2-40B4-BE49-F238E27FC236}">
                <a16:creationId xmlns:a16="http://schemas.microsoft.com/office/drawing/2014/main" id="{0AE6891F-ECEC-1F3E-3E45-058868F8B877}"/>
              </a:ext>
            </a:extLst>
          </p:cNvPr>
          <p:cNvSpPr/>
          <p:nvPr/>
        </p:nvSpPr>
        <p:spPr>
          <a:xfrm>
            <a:off x="9466580" y="3251199"/>
            <a:ext cx="1120140" cy="1210619"/>
          </a:xfrm>
          <a:prstGeom prst="frame">
            <a:avLst>
              <a:gd name="adj1" fmla="val 7398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F844D435-A4CC-C32A-85B8-29A5F37789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080" y="4772182"/>
            <a:ext cx="7853680" cy="16885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A49BB9A-2091-99B3-2C49-013CC54D96B6}"/>
              </a:ext>
            </a:extLst>
          </p:cNvPr>
          <p:cNvSpPr txBox="1"/>
          <p:nvPr/>
        </p:nvSpPr>
        <p:spPr>
          <a:xfrm>
            <a:off x="1324742" y="5937546"/>
            <a:ext cx="4399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f -&gt; seta -&gt; g -&gt; phi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29615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DC633D-656E-2AF9-DEF6-2D798B727A1C}"/>
              </a:ext>
            </a:extLst>
          </p:cNvPr>
          <p:cNvSpPr txBox="1"/>
          <p:nvPr/>
        </p:nvSpPr>
        <p:spPr>
          <a:xfrm>
            <a:off x="843280" y="1336039"/>
            <a:ext cx="11592560" cy="203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Optimizer 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2 layer LSTM with 20 hidden units in each layer 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Using Adam, Sigmoid function</a:t>
            </a:r>
          </a:p>
          <a:p>
            <a:pPr>
              <a:lnSpc>
                <a:spcPct val="150000"/>
              </a:lnSpc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Early stopping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CF2DE66-B24F-B6A9-D503-0628E8325B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3280" y="3418288"/>
            <a:ext cx="10700265" cy="313261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11535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AF4D6E5-A00B-D968-898C-C5A0E5B4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030" y="1849117"/>
            <a:ext cx="10751630" cy="31597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89238EF-CD4B-2EC6-9451-A6324F4A8106}"/>
              </a:ext>
            </a:extLst>
          </p:cNvPr>
          <p:cNvSpPr txBox="1"/>
          <p:nvPr/>
        </p:nvSpPr>
        <p:spPr>
          <a:xfrm>
            <a:off x="3109642" y="5462500"/>
            <a:ext cx="5972715" cy="8586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Layer, </a:t>
            </a:r>
            <a:r>
              <a:rPr lang="en-US" altLang="ko-KR">
                <a:latin typeface="HY헤드라인M" panose="02030600000101010101" pitchFamily="18" charset="-127"/>
                <a:ea typeface="HY헤드라인M" panose="02030600000101010101" pitchFamily="18" charset="-127"/>
              </a:rPr>
              <a:t>hidden unit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을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증가시켜도 성능은 좋았다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반면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en-US" altLang="ko-KR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ReLU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를 사용하면 성능이 떨어졌음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48600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Few-shot learning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9238EF-CD4B-2EC6-9451-A6324F4A8106}"/>
              </a:ext>
            </a:extLst>
          </p:cNvPr>
          <p:cNvSpPr txBox="1"/>
          <p:nvPr/>
        </p:nvSpPr>
        <p:spPr>
          <a:xfrm>
            <a:off x="0" y="1319849"/>
            <a:ext cx="439928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Transfer learning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0E5C96-7EE7-30BA-8052-E82F04E9C299}"/>
              </a:ext>
            </a:extLst>
          </p:cNvPr>
          <p:cNvSpPr txBox="1"/>
          <p:nvPr/>
        </p:nvSpPr>
        <p:spPr>
          <a:xfrm>
            <a:off x="-193040" y="3616009"/>
            <a:ext cx="4399280" cy="56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ct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 learning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D6526E-D5AA-77FD-0760-6A95647F9F69}"/>
              </a:ext>
            </a:extLst>
          </p:cNvPr>
          <p:cNvSpPr txBox="1"/>
          <p:nvPr/>
        </p:nvSpPr>
        <p:spPr>
          <a:xfrm>
            <a:off x="1097280" y="2164080"/>
            <a:ext cx="7721600" cy="12852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특정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task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large dataset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학습 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유사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task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small dataset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학습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Prior knowledge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가 존재해서 학습이 가능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BD40A7-DB98-6EA8-E67B-03CD7A096DC0}"/>
              </a:ext>
            </a:extLst>
          </p:cNvPr>
          <p:cNvSpPr txBox="1"/>
          <p:nvPr/>
        </p:nvSpPr>
        <p:spPr>
          <a:xfrm>
            <a:off x="1097280" y="4429760"/>
            <a:ext cx="9184640" cy="168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여러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task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 학습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각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task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와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model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간의 관계 및 차이를 학습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새로운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task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에 대해서 </a:t>
            </a: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base model parameter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의 초기 방향성 및 학습 방법 제공</a:t>
            </a:r>
            <a:endParaRPr lang="en-US" altLang="ko-KR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Small dataset</a:t>
            </a:r>
            <a:r>
              <a:rPr lang="ko-KR" altLang="en-US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으로 학습이 가능</a:t>
            </a:r>
          </a:p>
        </p:txBody>
      </p:sp>
    </p:spTree>
    <p:extLst>
      <p:ext uri="{BB962C8B-B14F-4D97-AF65-F5344CB8AC3E}">
        <p14:creationId xmlns:p14="http://schemas.microsoft.com/office/powerpoint/2010/main" val="32743878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D5DC4FEE-4AB5-CD55-5489-505E601E9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0430" y="5324157"/>
            <a:ext cx="5524500" cy="6191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3BCC573-5588-B101-DB39-F6118ACB7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1175" y="3610135"/>
            <a:ext cx="6871970" cy="77013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E8F727E-CB63-A4F0-FE8C-67F9CF1F58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742" y="1999336"/>
            <a:ext cx="4043876" cy="45319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1A6BE34-4D5A-A2CE-1527-4E38FCACC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068937"/>
            <a:ext cx="12405360" cy="2387600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Learning to learn 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by gradient descent </a:t>
            </a:r>
            <a:b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by gradient descent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FD64B4-BEE1-2FD2-F8C7-D7055D60DC05}"/>
              </a:ext>
            </a:extLst>
          </p:cNvPr>
          <p:cNvSpPr txBox="1"/>
          <p:nvPr/>
        </p:nvSpPr>
        <p:spPr>
          <a:xfrm>
            <a:off x="4836160" y="2296916"/>
            <a:ext cx="540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학습하는 방법을 배우는데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48C4C08-112A-C154-E98A-B1FFD46CF7A3}"/>
              </a:ext>
            </a:extLst>
          </p:cNvPr>
          <p:cNvSpPr txBox="1"/>
          <p:nvPr/>
        </p:nvSpPr>
        <p:spPr>
          <a:xfrm>
            <a:off x="4518025" y="5795814"/>
            <a:ext cx="540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도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gradient descent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학습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1C5172-8364-A10E-4FB1-C0B20F5DD017}"/>
              </a:ext>
            </a:extLst>
          </p:cNvPr>
          <p:cNvSpPr txBox="1"/>
          <p:nvPr/>
        </p:nvSpPr>
        <p:spPr>
          <a:xfrm>
            <a:off x="2684780" y="4134078"/>
            <a:ext cx="7929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Gradient descent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이용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Gradient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descent</a:t>
            </a:r>
            <a:r>
              <a:rPr lang="ko-KR" altLang="en-US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값을 예측하는 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LSTM</a:t>
            </a:r>
            <a:endParaRPr lang="ko-KR" altLang="en-US" dirty="0">
              <a:solidFill>
                <a:schemeClr val="accent2">
                  <a:lumMod val="75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30912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Topic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42C67-E348-7AFF-49A1-1FC54D0E104B}"/>
              </a:ext>
            </a:extLst>
          </p:cNvPr>
          <p:cNvSpPr txBox="1"/>
          <p:nvPr/>
        </p:nvSpPr>
        <p:spPr>
          <a:xfrm>
            <a:off x="1752600" y="3429000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Meta-learning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08D83969-096F-7A82-F511-4DD95AF9C83A}"/>
              </a:ext>
            </a:extLst>
          </p:cNvPr>
          <p:cNvCxnSpPr>
            <a:cxnSpLocks/>
          </p:cNvCxnSpPr>
          <p:nvPr/>
        </p:nvCxnSpPr>
        <p:spPr>
          <a:xfrm flipV="1">
            <a:off x="4754880" y="2487601"/>
            <a:ext cx="2143760" cy="1203009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7C0B35E-D631-2299-F473-45E05DBD2AAE}"/>
              </a:ext>
            </a:extLst>
          </p:cNvPr>
          <p:cNvCxnSpPr>
            <a:cxnSpLocks/>
          </p:cNvCxnSpPr>
          <p:nvPr/>
        </p:nvCxnSpPr>
        <p:spPr>
          <a:xfrm>
            <a:off x="4754880" y="3705850"/>
            <a:ext cx="214376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6DCABF3-0CFD-F772-13B3-AC9E1B7FFCC9}"/>
              </a:ext>
            </a:extLst>
          </p:cNvPr>
          <p:cNvCxnSpPr>
            <a:cxnSpLocks/>
          </p:cNvCxnSpPr>
          <p:nvPr/>
        </p:nvCxnSpPr>
        <p:spPr>
          <a:xfrm>
            <a:off x="4754880" y="3705850"/>
            <a:ext cx="2194560" cy="133351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CE2102EC-5949-5333-FA9D-DEE10085D638}"/>
              </a:ext>
            </a:extLst>
          </p:cNvPr>
          <p:cNvSpPr txBox="1"/>
          <p:nvPr/>
        </p:nvSpPr>
        <p:spPr>
          <a:xfrm>
            <a:off x="7106920" y="2080250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Initialization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4C9315-7692-A2E0-2669-E1776BA42D00}"/>
              </a:ext>
            </a:extLst>
          </p:cNvPr>
          <p:cNvSpPr txBox="1"/>
          <p:nvPr/>
        </p:nvSpPr>
        <p:spPr>
          <a:xfrm>
            <a:off x="7106920" y="3383281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Metric space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0C1855-F024-2168-D9B0-483A5C57C0BE}"/>
              </a:ext>
            </a:extLst>
          </p:cNvPr>
          <p:cNvSpPr txBox="1"/>
          <p:nvPr/>
        </p:nvSpPr>
        <p:spPr>
          <a:xfrm>
            <a:off x="7106920" y="4777750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Optimizer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8775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타원 2">
            <a:extLst>
              <a:ext uri="{FF2B5EF4-FFF2-40B4-BE49-F238E27FC236}">
                <a16:creationId xmlns:a16="http://schemas.microsoft.com/office/drawing/2014/main" id="{AB2694BF-1D30-E14A-8A23-BC01D02CC723}"/>
              </a:ext>
            </a:extLst>
          </p:cNvPr>
          <p:cNvSpPr/>
          <p:nvPr/>
        </p:nvSpPr>
        <p:spPr>
          <a:xfrm>
            <a:off x="1983740" y="2144236"/>
            <a:ext cx="7792720" cy="454768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442C67-E348-7AFF-49A1-1FC54D0E104B}"/>
              </a:ext>
            </a:extLst>
          </p:cNvPr>
          <p:cNvSpPr txBox="1"/>
          <p:nvPr/>
        </p:nvSpPr>
        <p:spPr>
          <a:xfrm>
            <a:off x="4221481" y="1621016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Machine-learning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643EF4-EC21-DF5E-5BE3-8C2D57C60E0D}"/>
              </a:ext>
            </a:extLst>
          </p:cNvPr>
          <p:cNvSpPr txBox="1"/>
          <p:nvPr/>
        </p:nvSpPr>
        <p:spPr>
          <a:xfrm>
            <a:off x="4490720" y="3413741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Deep-learning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F939507-E0C2-1ED6-48CF-2C88EE375CFD}"/>
              </a:ext>
            </a:extLst>
          </p:cNvPr>
          <p:cNvSpPr/>
          <p:nvPr/>
        </p:nvSpPr>
        <p:spPr>
          <a:xfrm>
            <a:off x="3131820" y="4003772"/>
            <a:ext cx="5516880" cy="2672372"/>
          </a:xfrm>
          <a:prstGeom prst="ellipse">
            <a:avLst/>
          </a:prstGeom>
          <a:solidFill>
            <a:schemeClr val="bg1"/>
          </a:solidFill>
          <a:ln w="28575"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32771AE-3A84-1C68-E2BA-B19B54490FEE}"/>
              </a:ext>
            </a:extLst>
          </p:cNvPr>
          <p:cNvSpPr txBox="1"/>
          <p:nvPr/>
        </p:nvSpPr>
        <p:spPr>
          <a:xfrm>
            <a:off x="4560570" y="2729913"/>
            <a:ext cx="378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Hand-crafted feature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753407-024F-8251-CCC4-ED2792154F45}"/>
              </a:ext>
            </a:extLst>
          </p:cNvPr>
          <p:cNvSpPr txBox="1"/>
          <p:nvPr/>
        </p:nvSpPr>
        <p:spPr>
          <a:xfrm>
            <a:off x="4861561" y="4806692"/>
            <a:ext cx="3787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Learned feature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8951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4D2C6-2ECF-57B7-90D8-85C84A721AC1}"/>
              </a:ext>
            </a:extLst>
          </p:cNvPr>
          <p:cNvSpPr txBox="1"/>
          <p:nvPr/>
        </p:nvSpPr>
        <p:spPr>
          <a:xfrm>
            <a:off x="2159000" y="4682174"/>
            <a:ext cx="545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Optimizer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3E743A-B59F-65B5-BD58-4CF3844B66F4}"/>
              </a:ext>
            </a:extLst>
          </p:cNvPr>
          <p:cNvSpPr txBox="1"/>
          <p:nvPr/>
        </p:nvSpPr>
        <p:spPr>
          <a:xfrm>
            <a:off x="919480" y="2562552"/>
            <a:ext cx="545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Hand-crafted Feature 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Picture 4" descr="오른쪽 화살표 | 무료 아이콘">
            <a:extLst>
              <a:ext uri="{FF2B5EF4-FFF2-40B4-BE49-F238E27FC236}">
                <a16:creationId xmlns:a16="http://schemas.microsoft.com/office/drawing/2014/main" id="{21813356-8C68-C2E1-8367-A0BC46B8B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422" y="2219325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오른쪽 화살표 | 무료 아이콘">
            <a:extLst>
              <a:ext uri="{FF2B5EF4-FFF2-40B4-BE49-F238E27FC236}">
                <a16:creationId xmlns:a16="http://schemas.microsoft.com/office/drawing/2014/main" id="{40E742E1-0B4F-1216-1527-D63B92EC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422" y="4365839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978D500-F1C3-669E-292A-35C231CE461F}"/>
              </a:ext>
            </a:extLst>
          </p:cNvPr>
          <p:cNvSpPr txBox="1"/>
          <p:nvPr/>
        </p:nvSpPr>
        <p:spPr>
          <a:xfrm>
            <a:off x="7391400" y="2516833"/>
            <a:ext cx="545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Leaned Feature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50" name="Picture 2" descr="물음표 - 무료 모양과 기호개 아이콘">
            <a:extLst>
              <a:ext uri="{FF2B5EF4-FFF2-40B4-BE49-F238E27FC236}">
                <a16:creationId xmlns:a16="http://schemas.microsoft.com/office/drawing/2014/main" id="{12E5B163-2504-64DF-B833-F6A5C62A1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0199" y="4241855"/>
            <a:ext cx="1457642" cy="1457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18871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6" name="Picture 2" descr="딥 러닝 - 무료 전자개 아이콘">
            <a:extLst>
              <a:ext uri="{FF2B5EF4-FFF2-40B4-BE49-F238E27FC236}">
                <a16:creationId xmlns:a16="http://schemas.microsoft.com/office/drawing/2014/main" id="{30EFE22F-81BF-DEA1-0AC2-E54B7B619F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19" y="2601278"/>
            <a:ext cx="2438082" cy="2438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5901A3E-A55C-039A-1D16-54D94E7E03BE}"/>
              </a:ext>
            </a:extLst>
          </p:cNvPr>
          <p:cNvSpPr txBox="1"/>
          <p:nvPr/>
        </p:nvSpPr>
        <p:spPr>
          <a:xfrm>
            <a:off x="4347527" y="5039360"/>
            <a:ext cx="84048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>
                <a:solidFill>
                  <a:schemeClr val="bg2">
                    <a:lumMod val="50000"/>
                  </a:schemeClr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Using Gradient Descent Algorithm</a:t>
            </a:r>
            <a:endParaRPr lang="ko-KR" altLang="en-US" sz="3200" dirty="0">
              <a:solidFill>
                <a:schemeClr val="bg2">
                  <a:lumMod val="50000"/>
                </a:schemeClr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9C29A4-692D-911B-FAB7-E876D480B198}"/>
              </a:ext>
            </a:extLst>
          </p:cNvPr>
          <p:cNvSpPr txBox="1"/>
          <p:nvPr/>
        </p:nvSpPr>
        <p:spPr>
          <a:xfrm>
            <a:off x="1447801" y="5039360"/>
            <a:ext cx="545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&lt;Training&gt;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28" name="Picture 4" descr="오른쪽 화살표 | 무료 아이콘">
            <a:extLst>
              <a:ext uri="{FF2B5EF4-FFF2-40B4-BE49-F238E27FC236}">
                <a16:creationId xmlns:a16="http://schemas.microsoft.com/office/drawing/2014/main" id="{FF3FDF93-5EBE-5A0C-58B9-39EAC77BD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4743" y="3181867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483E10D-14AD-090D-E933-895A20339F49}"/>
              </a:ext>
            </a:extLst>
          </p:cNvPr>
          <p:cNvSpPr txBox="1"/>
          <p:nvPr/>
        </p:nvSpPr>
        <p:spPr>
          <a:xfrm>
            <a:off x="5064760" y="3586649"/>
            <a:ext cx="5455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Optimization problem </a:t>
            </a:r>
            <a:endParaRPr lang="ko-KR" altLang="en-US" sz="2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4" name="Picture 4" descr="오른쪽 화살표 | 무료 아이콘">
            <a:extLst>
              <a:ext uri="{FF2B5EF4-FFF2-40B4-BE49-F238E27FC236}">
                <a16:creationId xmlns:a16="http://schemas.microsoft.com/office/drawing/2014/main" id="{653DDA58-A1F6-FA7A-5CFE-3A9FC81EE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20" y="3181867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4D2C6-2ECF-57B7-90D8-85C84A721AC1}"/>
              </a:ext>
            </a:extLst>
          </p:cNvPr>
          <p:cNvSpPr txBox="1"/>
          <p:nvPr/>
        </p:nvSpPr>
        <p:spPr>
          <a:xfrm>
            <a:off x="9464040" y="3525094"/>
            <a:ext cx="54559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Optimizer</a:t>
            </a:r>
            <a:endParaRPr lang="ko-KR" altLang="en-US" sz="24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A8F3D213-C38C-9B16-86BC-0E42DDE693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5544" y="4219287"/>
            <a:ext cx="283845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131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4D2C6-2ECF-57B7-90D8-85C84A721AC1}"/>
              </a:ext>
            </a:extLst>
          </p:cNvPr>
          <p:cNvSpPr txBox="1"/>
          <p:nvPr/>
        </p:nvSpPr>
        <p:spPr>
          <a:xfrm>
            <a:off x="1569720" y="3375406"/>
            <a:ext cx="545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Gradient descent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4" descr="오른쪽 화살표 | 무료 아이콘">
            <a:extLst>
              <a:ext uri="{FF2B5EF4-FFF2-40B4-BE49-F238E27FC236}">
                <a16:creationId xmlns:a16="http://schemas.microsoft.com/office/drawing/2014/main" id="{40E742E1-0B4F-1216-1527-D63B92EC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7022" y="3032180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D6A97-5963-A707-62D6-4EC3C7774E7A}"/>
              </a:ext>
            </a:extLst>
          </p:cNvPr>
          <p:cNvSpPr txBox="1"/>
          <p:nvPr/>
        </p:nvSpPr>
        <p:spPr>
          <a:xfrm>
            <a:off x="7665720" y="2375389"/>
            <a:ext cx="5455920" cy="252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Adam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RMSprop</a:t>
            </a:r>
          </a:p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Momentum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9F0007-7F24-2BEF-F96F-CB9937924131}"/>
              </a:ext>
            </a:extLst>
          </p:cNvPr>
          <p:cNvSpPr txBox="1"/>
          <p:nvPr/>
        </p:nvSpPr>
        <p:spPr>
          <a:xfrm>
            <a:off x="3522980" y="5413269"/>
            <a:ext cx="545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Hand-designed update rule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469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044D2C6-2ECF-57B7-90D8-85C84A721AC1}"/>
              </a:ext>
            </a:extLst>
          </p:cNvPr>
          <p:cNvSpPr txBox="1"/>
          <p:nvPr/>
        </p:nvSpPr>
        <p:spPr>
          <a:xfrm>
            <a:off x="434340" y="3375406"/>
            <a:ext cx="5455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Hand-designed update rule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5" name="Picture 4" descr="오른쪽 화살표 | 무료 아이콘">
            <a:extLst>
              <a:ext uri="{FF2B5EF4-FFF2-40B4-BE49-F238E27FC236}">
                <a16:creationId xmlns:a16="http://schemas.microsoft.com/office/drawing/2014/main" id="{40E742E1-0B4F-1216-1527-D63B92ECCE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0702" y="3032178"/>
            <a:ext cx="1209675" cy="1209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25D6A97-5963-A707-62D6-4EC3C7774E7A}"/>
              </a:ext>
            </a:extLst>
          </p:cNvPr>
          <p:cNvSpPr txBox="1"/>
          <p:nvPr/>
        </p:nvSpPr>
        <p:spPr>
          <a:xfrm>
            <a:off x="7188200" y="3098920"/>
            <a:ext cx="5455920" cy="799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Learned update rule</a:t>
            </a:r>
            <a:endParaRPr lang="ko-KR" altLang="en-US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4063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13225E6-21A4-31F8-1838-E6F6C7225A1D}"/>
              </a:ext>
            </a:extLst>
          </p:cNvPr>
          <p:cNvSpPr/>
          <p:nvPr/>
        </p:nvSpPr>
        <p:spPr>
          <a:xfrm flipV="1">
            <a:off x="472440" y="920432"/>
            <a:ext cx="10835640" cy="457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E3CFBB-B99A-9AA5-107B-BA1FE8F96E43}"/>
              </a:ext>
            </a:extLst>
          </p:cNvPr>
          <p:cNvSpPr txBox="1"/>
          <p:nvPr/>
        </p:nvSpPr>
        <p:spPr>
          <a:xfrm>
            <a:off x="472440" y="397212"/>
            <a:ext cx="73202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2800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5EDF7FE-81EA-9BB1-E73D-6056EFB6B6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147" y="3424237"/>
            <a:ext cx="381000" cy="47625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1E51851-6943-D4BF-7635-C53DBCC6D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953" y="3429000"/>
            <a:ext cx="342900" cy="4667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0E0F5EE-D3A5-576C-8EC8-8EDB5F4E4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8853" y="1914335"/>
            <a:ext cx="7850188" cy="3282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341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293</Words>
  <Application>Microsoft Office PowerPoint</Application>
  <PresentationFormat>와이드스크린</PresentationFormat>
  <Paragraphs>72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HY헤드라인M</vt:lpstr>
      <vt:lpstr>맑은 고딕</vt:lpstr>
      <vt:lpstr>Arial</vt:lpstr>
      <vt:lpstr>Office 테마</vt:lpstr>
      <vt:lpstr>Learning to learn  by gradient descent  by gradient descent</vt:lpstr>
      <vt:lpstr>Learning to learn  by gradient descent  by gradient descent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Learning to learn  by gradient descent  by gradient descent</dc:title>
  <dc:creator>미자 김</dc:creator>
  <cp:lastModifiedBy>미자 김</cp:lastModifiedBy>
  <cp:revision>4</cp:revision>
  <dcterms:created xsi:type="dcterms:W3CDTF">2023-07-25T08:18:05Z</dcterms:created>
  <dcterms:modified xsi:type="dcterms:W3CDTF">2023-07-28T00:21:46Z</dcterms:modified>
</cp:coreProperties>
</file>