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2" r:id="rId7"/>
    <p:sldId id="264" r:id="rId8"/>
    <p:sldId id="267" r:id="rId9"/>
    <p:sldId id="263" r:id="rId10"/>
    <p:sldId id="266" r:id="rId11"/>
    <p:sldId id="271" r:id="rId12"/>
    <p:sldId id="269" r:id="rId13"/>
    <p:sldId id="268" r:id="rId14"/>
    <p:sldId id="270" r:id="rId15"/>
    <p:sldId id="26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3" r:id="rId26"/>
    <p:sldId id="282" r:id="rId27"/>
    <p:sldId id="281" r:id="rId28"/>
    <p:sldId id="285" r:id="rId29"/>
    <p:sldId id="284" r:id="rId30"/>
    <p:sldId id="286" r:id="rId31"/>
    <p:sldId id="287" r:id="rId32"/>
    <p:sldId id="289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DFBF-E2F7-0362-F7FD-53DA1928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F7288-FD40-5803-1935-0119A00F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56D23-0D3B-68E4-1A0A-C45D25D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767A-FBBC-0658-6028-FD8B2D5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0FC7-0ACE-BFF7-72E3-19C6364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5031-5153-70BC-89A8-8CC164C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A23AE-A780-D448-EEAF-6163F47B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B6C8-0B8C-9A39-4A91-6B3CB84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5F85-4F02-4949-8972-6497FE4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01705-B80E-20CC-8E60-5E54B68F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CE296-08F5-E5B8-F2DD-EAD48312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CEAE8-C758-860A-0A0F-CAF78FF5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80EB9-031D-5B65-07F2-B062C0D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2E3C-D959-F49D-1D12-D789866A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0433-E66C-BB7E-8B7D-811CE55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7203-BF8A-E5F7-C9AB-76DEBE6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8B09-1C6E-1F3D-B1FA-E3D39192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22B2-22C2-1C0F-A3E6-5A1586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B32EE-5E2A-8A5E-FAE0-66CD9D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72A5-AB9B-13F2-3746-B0A699F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5B5-B1D2-B528-9694-3689B99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4A7D-65ED-0278-5286-AD31D45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C897A-891E-202C-42B7-D91212D5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F8DA-5B2C-7696-D9C1-47AD2D5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6B9E-62C7-D042-D3D4-D1BAEE0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3D02-2E2A-58D6-F23D-C12F5FD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711D-FAE8-DD61-F4B7-BD987950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6BD7C-A515-1A0F-C6B4-202B59A5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7617B-B1A8-EEC5-9489-AB11A220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E61EC-A488-F4EB-F7C0-DECD217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9D1C3-EBD7-7858-41CB-897CF42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D1D9-0008-B7E4-11CD-7723BE4E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0AA19-3C49-5E99-A59F-AB72BA4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01639-A167-52D3-C03B-CF8A536D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31473-1550-8D3F-13A8-3393547D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D2946-C5F7-6EA4-7C76-A60020D2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1BCAF-C082-F4D5-B0E9-8B4BA8B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21881-5EF7-C17F-1595-3B6E4878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4D67-E8E9-590E-09E2-E9C4E6A7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FC64D-B994-344C-2E4D-1649CA0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5D23E-E78F-B2B8-68B2-612135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AFB05-7CA2-B2D6-20D3-0973968B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D9626-2C3E-6295-0219-AC04E40F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DA792-4577-FCD8-E03E-A531C26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BC0CB-D12A-C398-287D-803E0F4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15F6C-AFF6-82CD-4881-76E433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B6E1-9415-3F65-390A-00BFAEFF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3592-3FFC-AA8E-8384-744E8E26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3EDE3-E020-AFFC-F767-E6A16136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BC3FC-0E33-076E-F206-DFE989B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BE17D-B4B5-26FB-0350-7F8B17E1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26EE1-F497-7181-EA93-D437AFB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186-1BCE-8E0B-9DFC-F237AC7B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B82FD-95F6-3279-C73B-CB20F869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644D2-62A3-DA8F-AF0C-5DC2AF24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8C52A-1F22-893F-74E1-3876FD9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5245E-ACBA-B61F-FD8B-5692050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9A1CC-CC48-384F-F26C-95F55FB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B3E9-B22B-6ABD-1C3D-94725D3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5EA6C-1630-A21B-00D6-3178E0D3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EA0E-07EA-DC2B-6D14-E045EE0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70DE-ADFA-4214-A699-B1E29E00D47F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FD787-0F21-BED3-9AF9-F1AF613C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000DC-127F-747E-D437-AFFFA944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400ADD-9171-BAD3-5C61-7C0D3181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9616" y="1452439"/>
            <a:ext cx="15171233" cy="3953123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Neural Architecture Search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Reinforcement Learning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66B9FA-A3B3-5471-D935-D10292075BE6}"/>
              </a:ext>
            </a:extLst>
          </p:cNvPr>
          <p:cNvSpPr/>
          <p:nvPr/>
        </p:nvSpPr>
        <p:spPr>
          <a:xfrm>
            <a:off x="1178560" y="2659422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18240-5070-B00C-C485-46336E7B20AF}"/>
              </a:ext>
            </a:extLst>
          </p:cNvPr>
          <p:cNvSpPr/>
          <p:nvPr/>
        </p:nvSpPr>
        <p:spPr>
          <a:xfrm>
            <a:off x="1178560" y="4107389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9AF1E9-0DD8-FFB2-53E9-F0E2AA09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872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Google 2017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/>
              <p:nvPr/>
            </p:nvSpPr>
            <p:spPr>
              <a:xfrm>
                <a:off x="746760" y="2148716"/>
                <a:ext cx="8440421" cy="366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ko-KR" altLang="en-US" sz="40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4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ko-KR" altLang="en-US" sz="4000" b="1" dirty="0"/>
              </a:p>
              <a:p>
                <a:endParaRPr lang="ko-KR" altLang="en-US" sz="4000" b="1" dirty="0">
                  <a:solidFill>
                    <a:schemeClr val="tx1"/>
                  </a:solidFill>
                </a:endParaRPr>
              </a:p>
              <a:p>
                <a:endParaRPr lang="ko-KR" altLang="en-US" sz="4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2148716"/>
                <a:ext cx="8440421" cy="3663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A4D255-E65D-EF7F-A1B6-69192A9EF697}"/>
              </a:ext>
            </a:extLst>
          </p:cNvPr>
          <p:cNvSpPr txBox="1"/>
          <p:nvPr/>
        </p:nvSpPr>
        <p:spPr>
          <a:xfrm>
            <a:off x="678180" y="1340005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 – objective function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/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Neural network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400" b="1" dirty="0"/>
                  <a:t> : Stationary distribution</a:t>
                </a:r>
              </a:p>
              <a:p>
                <a:endParaRPr lang="ko-KR" alt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blipFill>
                <a:blip r:embed="rId3"/>
                <a:stretch>
                  <a:fillRect l="-335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A040AEE8-5C59-A292-83BF-D544E8FB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75" y="1986825"/>
            <a:ext cx="3768090" cy="29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4D255-E65D-EF7F-A1B6-69192A9EF697}"/>
              </a:ext>
            </a:extLst>
          </p:cNvPr>
          <p:cNvSpPr txBox="1"/>
          <p:nvPr/>
        </p:nvSpPr>
        <p:spPr>
          <a:xfrm>
            <a:off x="678180" y="1340005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 – objective function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8533C2-75D3-0CAF-C5C3-5B155D2EA39E}"/>
                  </a:ext>
                </a:extLst>
              </p:cNvPr>
              <p:cNvSpPr txBox="1"/>
              <p:nvPr/>
            </p:nvSpPr>
            <p:spPr>
              <a:xfrm>
                <a:off x="810260" y="3496398"/>
                <a:ext cx="11381739" cy="133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 smtClean="0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ko-KR" altLang="en-US" sz="4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ko-KR" altLang="en-US" sz="4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4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4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4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sSub>
                        <m:sSub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ko-KR" sz="4000" b="1" i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))</m:t>
                      </m:r>
                    </m:oMath>
                    <m:oMath xmlns:m="http://schemas.openxmlformats.org/officeDocument/2006/math">
                      <m:r>
                        <a:rPr lang="en-US" altLang="ko-KR" sz="4000" b="1" i="0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𝒍𝒏</m:t>
                      </m:r>
                      <m:sSub>
                        <m:sSub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ko-KR" altLang="en-US" sz="4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4000" b="1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8533C2-75D3-0CAF-C5C3-5B155D2EA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" y="3496398"/>
                <a:ext cx="11381739" cy="1335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AFF3125-CAB4-BEF1-3724-06557937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285" y="1412805"/>
            <a:ext cx="3038417" cy="11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/>
              <p:nvPr/>
            </p:nvSpPr>
            <p:spPr>
              <a:xfrm>
                <a:off x="177713" y="2454156"/>
                <a:ext cx="12350837" cy="466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ko-KR" altLang="en-US" sz="4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4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4000" b="1" i="1">
                                              <a:latin typeface="Cambria Math" panose="02040503050406030204" pitchFamily="18" charset="0"/>
                                            </a:rPr>
                                            <m:t>𝛁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4000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sub>
                                      </m:sSub>
                                      <m:r>
                                        <a:rPr lang="ko-KR" altLang="en-US" sz="4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ko-KR" altLang="en-US" sz="40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altLang="ko-KR" sz="4000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ko-KR" altLang="en-US" sz="40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4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ko-KR" sz="4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1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𝛁</m:t>
                                      </m:r>
                                    </m:e>
                                    <m:sub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sSub>
                                    <m:sSubPr>
                                      <m:ctrlPr>
                                        <a:rPr lang="en-US" altLang="ko-KR" sz="4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  <m:sub>
                                      <m:r>
                                        <a:rPr lang="ko-KR" altLang="en-US" sz="40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ko-KR" sz="4000" b="1" i="1" smtClean="0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ko-KR" altLang="en-US" sz="4000" b="1" dirty="0"/>
              </a:p>
              <a:p>
                <a:endParaRPr lang="ko-KR" altLang="en-US" sz="4000" b="1" dirty="0">
                  <a:solidFill>
                    <a:schemeClr val="tx1"/>
                  </a:solidFill>
                </a:endParaRPr>
              </a:p>
              <a:p>
                <a:endParaRPr lang="ko-KR" altLang="en-US" sz="4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3" y="2454156"/>
                <a:ext cx="12350837" cy="4662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A4D255-E65D-EF7F-A1B6-69192A9EF697}"/>
              </a:ext>
            </a:extLst>
          </p:cNvPr>
          <p:cNvSpPr txBox="1"/>
          <p:nvPr/>
        </p:nvSpPr>
        <p:spPr>
          <a:xfrm>
            <a:off x="678180" y="1340005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 – objective function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/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Neural network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400" b="1" dirty="0"/>
                  <a:t> : Stationary distribution</a:t>
                </a:r>
              </a:p>
              <a:p>
                <a:endParaRPr lang="ko-KR" alt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blipFill>
                <a:blip r:embed="rId3"/>
                <a:stretch>
                  <a:fillRect l="-335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D76BF038-D122-17F6-7845-3461AB7F2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285" y="1412805"/>
            <a:ext cx="3038417" cy="11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/>
              <p:nvPr/>
            </p:nvSpPr>
            <p:spPr>
              <a:xfrm>
                <a:off x="62823" y="2816758"/>
                <a:ext cx="12350837" cy="273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sz="40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  <m:sub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𝒍𝒏</m:t>
                          </m:r>
                          <m:sSub>
                            <m:sSub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sz="4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/>
                      </m:sSup>
                    </m:oMath>
                  </m:oMathPara>
                </a14:m>
                <a:br>
                  <a:rPr lang="en-US" altLang="ko-KR" sz="4000" b="1" i="1" dirty="0">
                    <a:latin typeface="Cambria Math" panose="02040503050406030204" pitchFamily="18" charset="0"/>
                  </a:rPr>
                </a:br>
                <a:r>
                  <a:rPr lang="en-US" altLang="ko-KR" sz="4000" b="1" i="1" dirty="0">
                    <a:latin typeface="Cambria Math" panose="02040503050406030204" pitchFamily="18" charset="0"/>
                  </a:rPr>
                  <a:t>				      </a:t>
                </a:r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altLang="ko-KR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4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ko-KR" altLang="en-US" sz="40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4000" b="1" i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ko-KR" alt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4000" b="1" i="1">
                        <a:latin typeface="Cambria Math" panose="02040503050406030204" pitchFamily="18" charset="0"/>
                      </a:rPr>
                      <m:t>𝒍𝒏</m:t>
                    </m:r>
                    <m:sSub>
                      <m:sSubPr>
                        <m:ctrlPr>
                          <a:rPr lang="en-US" altLang="ko-KR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40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4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ko-KR" sz="40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4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4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40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4000" b="1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ko-KR" sz="4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40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sz="4000" b="1" dirty="0"/>
              </a:p>
              <a:p>
                <a:endParaRPr lang="ko-KR" altLang="en-US" sz="4000" b="1" dirty="0">
                  <a:solidFill>
                    <a:schemeClr val="tx1"/>
                  </a:solidFill>
                </a:endParaRPr>
              </a:p>
              <a:p>
                <a:endParaRPr lang="ko-KR" altLang="en-US" sz="4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" y="2816758"/>
                <a:ext cx="12350837" cy="2732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A4D255-E65D-EF7F-A1B6-69192A9EF697}"/>
              </a:ext>
            </a:extLst>
          </p:cNvPr>
          <p:cNvSpPr txBox="1"/>
          <p:nvPr/>
        </p:nvSpPr>
        <p:spPr>
          <a:xfrm>
            <a:off x="678180" y="1340005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 – objective function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/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Neural network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400" b="1" dirty="0"/>
                  <a:t> : Stationary distribution</a:t>
                </a:r>
              </a:p>
              <a:p>
                <a:endParaRPr lang="ko-KR" alt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blipFill>
                <a:blip r:embed="rId3"/>
                <a:stretch>
                  <a:fillRect l="-335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B74205-39B3-3080-D745-16C281CDBFB9}"/>
              </a:ext>
            </a:extLst>
          </p:cNvPr>
          <p:cNvSpPr txBox="1"/>
          <p:nvPr/>
        </p:nvSpPr>
        <p:spPr>
          <a:xfrm>
            <a:off x="1353822" y="4703564"/>
            <a:ext cx="98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할 확률을 바꾸는데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G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많이 받으면 받을수록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더 하게끔 바꾼다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18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/>
              <p:nvPr/>
            </p:nvSpPr>
            <p:spPr>
              <a:xfrm>
                <a:off x="-69259" y="2821475"/>
                <a:ext cx="123508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  <a:p>
                <a:endParaRPr lang="ko-KR" altLang="en-US" sz="4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59" y="2821475"/>
                <a:ext cx="12350837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A4D255-E65D-EF7F-A1B6-69192A9EF697}"/>
              </a:ext>
            </a:extLst>
          </p:cNvPr>
          <p:cNvSpPr txBox="1"/>
          <p:nvPr/>
        </p:nvSpPr>
        <p:spPr>
          <a:xfrm>
            <a:off x="678180" y="1340005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 – objective function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/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Neural network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ko-KR" sz="2400" b="1" dirty="0"/>
                  <a:t> : Stationary distribution</a:t>
                </a:r>
              </a:p>
              <a:p>
                <a:endParaRPr lang="ko-KR" alt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39" y="5961439"/>
                <a:ext cx="5458461" cy="1200329"/>
              </a:xfrm>
              <a:prstGeom prst="rect">
                <a:avLst/>
              </a:prstGeom>
              <a:blipFill>
                <a:blip r:embed="rId3"/>
                <a:stretch>
                  <a:fillRect l="-335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B74205-39B3-3080-D745-16C281CDBFB9}"/>
              </a:ext>
            </a:extLst>
          </p:cNvPr>
          <p:cNvSpPr txBox="1"/>
          <p:nvPr/>
        </p:nvSpPr>
        <p:spPr>
          <a:xfrm>
            <a:off x="1353822" y="4703564"/>
            <a:ext cx="98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할 확률을 바꾸는데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G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많이 받으면 받을수록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action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더 하게끔 바꾼다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822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C37FAF-B757-0C70-1235-7B8A0A6D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61" y="2151967"/>
            <a:ext cx="6563678" cy="3573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873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Controller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9DB9A-E385-35C6-701C-B4075898FB08}"/>
              </a:ext>
            </a:extLst>
          </p:cNvPr>
          <p:cNvSpPr txBox="1"/>
          <p:nvPr/>
        </p:nvSpPr>
        <p:spPr>
          <a:xfrm>
            <a:off x="571502" y="1555940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Generate architecture hyperparameters of neural networks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CDC86-1CF2-F8DA-9301-D6B653CACDEE}"/>
              </a:ext>
            </a:extLst>
          </p:cNvPr>
          <p:cNvSpPr txBox="1"/>
          <p:nvPr/>
        </p:nvSpPr>
        <p:spPr>
          <a:xfrm>
            <a:off x="678180" y="2472444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CNN,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A88CAC-ACA9-91FD-922A-80EE0DA9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543568"/>
            <a:ext cx="8738870" cy="320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2FFD1-6C06-BEFC-BC03-1339B63467DE}"/>
              </a:ext>
            </a:extLst>
          </p:cNvPr>
          <p:cNvSpPr txBox="1"/>
          <p:nvPr/>
        </p:nvSpPr>
        <p:spPr>
          <a:xfrm>
            <a:off x="1230631" y="6041300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Every prediction is carried out by a </a:t>
            </a:r>
            <a:r>
              <a:rPr lang="en-US" altLang="ko-KR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softmax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classifier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05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Child network 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9DB9A-E385-35C6-701C-B4075898FB08}"/>
              </a:ext>
            </a:extLst>
          </p:cNvPr>
          <p:cNvSpPr txBox="1"/>
          <p:nvPr/>
        </p:nvSpPr>
        <p:spPr>
          <a:xfrm>
            <a:off x="678180" y="1442721"/>
            <a:ext cx="10685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Given hyperparameter from controller,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 network start training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A88CAC-ACA9-91FD-922A-80EE0DA9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69" y="1442721"/>
            <a:ext cx="4155440" cy="1523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2FFD1-6C06-BEFC-BC03-1339B63467DE}"/>
              </a:ext>
            </a:extLst>
          </p:cNvPr>
          <p:cNvSpPr txBox="1"/>
          <p:nvPr/>
        </p:nvSpPr>
        <p:spPr>
          <a:xfrm>
            <a:off x="678180" y="3562423"/>
            <a:ext cx="1210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When child network converges, it delivers validation accuracy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Validation accuracy = reward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2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Loss function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A180E-8EF0-F718-8990-7E28C529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230548"/>
            <a:ext cx="3733800" cy="752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67DE3F-EEA0-6190-3B8B-71D31D018B21}"/>
              </a:ext>
            </a:extLst>
          </p:cNvPr>
          <p:cNvSpPr txBox="1"/>
          <p:nvPr/>
        </p:nvSpPr>
        <p:spPr>
          <a:xfrm>
            <a:off x="678180" y="1442721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Maximize validation accuracy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4D1F-0A86-E739-7B35-CE9422B7E4BA}"/>
              </a:ext>
            </a:extLst>
          </p:cNvPr>
          <p:cNvSpPr txBox="1"/>
          <p:nvPr/>
        </p:nvSpPr>
        <p:spPr>
          <a:xfrm>
            <a:off x="678180" y="3217184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Reward signal R is non-differentiable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0261DB-3D7C-B9A2-9324-0EA12C4A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80" y="4110354"/>
            <a:ext cx="8639175" cy="1304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E1AE13-F3B8-F159-0305-602FA267D215}"/>
              </a:ext>
            </a:extLst>
          </p:cNvPr>
          <p:cNvSpPr txBox="1"/>
          <p:nvPr/>
        </p:nvSpPr>
        <p:spPr>
          <a:xfrm>
            <a:off x="444500" y="5725605"/>
            <a:ext cx="1197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Validation accuracy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높아지는 방향으로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hyperparameter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생성</a:t>
            </a:r>
          </a:p>
        </p:txBody>
      </p:sp>
    </p:spTree>
    <p:extLst>
      <p:ext uri="{BB962C8B-B14F-4D97-AF65-F5344CB8AC3E}">
        <p14:creationId xmlns:p14="http://schemas.microsoft.com/office/powerpoint/2010/main" val="36215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2FD4D3-B7D8-D389-9B02-CC0CA32A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3332720"/>
            <a:ext cx="11859260" cy="1165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799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C222064B-5773-B997-F8C8-D64DCBA24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8D0A2-B799-EF8A-8D9D-D8B3A1D2C38B}"/>
              </a:ext>
            </a:extLst>
          </p:cNvPr>
          <p:cNvSpPr txBox="1"/>
          <p:nvPr/>
        </p:nvSpPr>
        <p:spPr>
          <a:xfrm>
            <a:off x="1127760" y="640477"/>
            <a:ext cx="99364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altLang="ko-KR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52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2FFD1-6C06-BEFC-BC03-1339B63467DE}"/>
              </a:ext>
            </a:extLst>
          </p:cNvPr>
          <p:cNvSpPr txBox="1"/>
          <p:nvPr/>
        </p:nvSpPr>
        <p:spPr>
          <a:xfrm>
            <a:off x="678180" y="1346117"/>
            <a:ext cx="1210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Parallelism and Asynchronous Updates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02932-A638-1986-DF9E-0826EE6D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1" y="2035258"/>
            <a:ext cx="1064895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98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06B9E-0154-9C6A-EA6D-0AD1466A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" y="1946659"/>
            <a:ext cx="11859260" cy="1165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65C569-AD14-B722-754E-93CF1B201BC9}"/>
              </a:ext>
            </a:extLst>
          </p:cNvPr>
          <p:cNvSpPr/>
          <p:nvPr/>
        </p:nvSpPr>
        <p:spPr>
          <a:xfrm>
            <a:off x="11121656" y="2419156"/>
            <a:ext cx="903973" cy="332254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D0EE2A-8A6D-CC8A-7886-C64A8416C111}"/>
              </a:ext>
            </a:extLst>
          </p:cNvPr>
          <p:cNvSpPr/>
          <p:nvPr/>
        </p:nvSpPr>
        <p:spPr>
          <a:xfrm>
            <a:off x="226193" y="2694303"/>
            <a:ext cx="1613240" cy="402920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3F0BE-6BD1-16B7-05DA-BDFE6B5FAFA2}"/>
              </a:ext>
            </a:extLst>
          </p:cNvPr>
          <p:cNvSpPr txBox="1"/>
          <p:nvPr/>
        </p:nvSpPr>
        <p:spPr>
          <a:xfrm>
            <a:off x="678180" y="3336506"/>
            <a:ext cx="1210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&lt;Large Scale Distributed Deep Networks - 2012&gt;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66CC7C-36D6-23AD-AE3F-088C54D8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0" y="4024658"/>
            <a:ext cx="3547110" cy="26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Training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35247F-323C-4C22-F6DE-6672D5E0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24" y="1293513"/>
            <a:ext cx="10010152" cy="5417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3649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-32086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Loss function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0261DB-3D7C-B9A2-9324-0EA12C4A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1494472"/>
            <a:ext cx="8639175" cy="1304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590BD6-A112-4A03-CD73-1354A734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580" y="2994026"/>
            <a:ext cx="8639175" cy="19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7CBE0-ACB2-72C4-C023-48B824BCAFEA}"/>
              </a:ext>
            </a:extLst>
          </p:cNvPr>
          <p:cNvSpPr txBox="1"/>
          <p:nvPr/>
        </p:nvSpPr>
        <p:spPr>
          <a:xfrm>
            <a:off x="446087" y="5077871"/>
            <a:ext cx="10932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Loss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의해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child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동일한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수를 가진다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 : 1~T)</a:t>
            </a:r>
          </a:p>
          <a:p>
            <a:pPr algn="ctr"/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variance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줄이기 위한 값으로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architecture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accuracy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지수이동 평균 값으로 구성</a:t>
            </a:r>
          </a:p>
        </p:txBody>
      </p:sp>
    </p:spTree>
    <p:extLst>
      <p:ext uri="{BB962C8B-B14F-4D97-AF65-F5344CB8AC3E}">
        <p14:creationId xmlns:p14="http://schemas.microsoft.com/office/powerpoint/2010/main" val="13400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Skip connection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F84241-A74D-BB15-F8A3-76610593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4" y="1533525"/>
            <a:ext cx="10153650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D51120-7BA7-335F-E891-92F4F274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97" y="5832091"/>
            <a:ext cx="8620125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0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Skip connection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F84241-A74D-BB15-F8A3-76610593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4" y="1533525"/>
            <a:ext cx="10153650" cy="3790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D51120-7BA7-335F-E891-92F4F274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97" y="5832091"/>
            <a:ext cx="8620125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004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Skip connection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51120-7BA7-335F-E891-92F4F274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3" y="4927222"/>
            <a:ext cx="11076893" cy="648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492BB-E78E-1051-E47F-EA1A53F8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2241405"/>
            <a:ext cx="1034415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6D2A86E-E0A2-B2E9-5A9F-C416A8F11990}"/>
              </a:ext>
            </a:extLst>
          </p:cNvPr>
          <p:cNvSpPr/>
          <p:nvPr/>
        </p:nvSpPr>
        <p:spPr>
          <a:xfrm>
            <a:off x="1693175" y="2933799"/>
            <a:ext cx="9442184" cy="285127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8C0E8E-71B2-4503-BC66-73FA001A8534}"/>
              </a:ext>
            </a:extLst>
          </p:cNvPr>
          <p:cNvSpPr/>
          <p:nvPr/>
        </p:nvSpPr>
        <p:spPr>
          <a:xfrm>
            <a:off x="923923" y="3247044"/>
            <a:ext cx="10211435" cy="561162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Controller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CDC86-1CF2-F8DA-9301-D6B653CACDEE}"/>
              </a:ext>
            </a:extLst>
          </p:cNvPr>
          <p:cNvSpPr txBox="1"/>
          <p:nvPr/>
        </p:nvSpPr>
        <p:spPr>
          <a:xfrm>
            <a:off x="678180" y="1356403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RNN, inspired by the construction of the LSTM cell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91D6A-592F-1FAD-3090-1577B852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2266270"/>
            <a:ext cx="10429875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36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Controller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CDC86-1CF2-F8DA-9301-D6B653CACDEE}"/>
              </a:ext>
            </a:extLst>
          </p:cNvPr>
          <p:cNvSpPr txBox="1"/>
          <p:nvPr/>
        </p:nvSpPr>
        <p:spPr>
          <a:xfrm>
            <a:off x="678180" y="1356403"/>
            <a:ext cx="10685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RNN, inspired by the construction of the LSTM cell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434" name="Picture 2" descr="i) LSTM - 한땀한땀 딥러닝 컴퓨터 비전 백과사전">
            <a:extLst>
              <a:ext uri="{FF2B5EF4-FFF2-40B4-BE49-F238E27FC236}">
                <a16:creationId xmlns:a16="http://schemas.microsoft.com/office/drawing/2014/main" id="{1172F88F-C567-AE7B-AFCF-DF746412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223927"/>
            <a:ext cx="6494992" cy="35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9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Controller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91D6A-592F-1FAD-3090-1577B852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3" y="1881582"/>
            <a:ext cx="11875553" cy="299329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E57FC-1843-F7B1-420C-BB1C04B8A473}"/>
                  </a:ext>
                </a:extLst>
              </p:cNvPr>
              <p:cNvSpPr txBox="1"/>
              <p:nvPr/>
            </p:nvSpPr>
            <p:spPr>
              <a:xfrm>
                <a:off x="44266" y="6062026"/>
                <a:ext cx="10932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→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3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E57FC-1843-F7B1-420C-BB1C04B8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6" y="6062026"/>
                <a:ext cx="109321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DC9F1466-99F1-D217-EA84-3ADBD05DB6F9}"/>
              </a:ext>
            </a:extLst>
          </p:cNvPr>
          <p:cNvSpPr/>
          <p:nvPr/>
        </p:nvSpPr>
        <p:spPr>
          <a:xfrm rot="16200000">
            <a:off x="5728712" y="-958592"/>
            <a:ext cx="442478" cy="5814061"/>
          </a:xfrm>
          <a:prstGeom prst="rightBrace">
            <a:avLst>
              <a:gd name="adj1" fmla="val 94104"/>
              <a:gd name="adj2" fmla="val 48526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B4E51-65B3-927D-5222-7915E4C07C93}"/>
              </a:ext>
            </a:extLst>
          </p:cNvPr>
          <p:cNvSpPr txBox="1"/>
          <p:nvPr/>
        </p:nvSpPr>
        <p:spPr>
          <a:xfrm>
            <a:off x="478041" y="1245915"/>
            <a:ext cx="1093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cell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42012A8-3ED9-C4E3-BBF8-9BE214344612}"/>
              </a:ext>
            </a:extLst>
          </p:cNvPr>
          <p:cNvSpPr/>
          <p:nvPr/>
        </p:nvSpPr>
        <p:spPr>
          <a:xfrm>
            <a:off x="6333491" y="2131319"/>
            <a:ext cx="213360" cy="250952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A8ACF-DAE6-AD56-D0EB-7F3F8A5F8256}"/>
              </a:ext>
            </a:extLst>
          </p:cNvPr>
          <p:cNvSpPr txBox="1"/>
          <p:nvPr/>
        </p:nvSpPr>
        <p:spPr>
          <a:xfrm>
            <a:off x="867411" y="4882643"/>
            <a:ext cx="1093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918F6E-E69C-6DFF-5033-687919ABB4D6}"/>
                  </a:ext>
                </a:extLst>
              </p:cNvPr>
              <p:cNvSpPr txBox="1"/>
              <p:nvPr/>
            </p:nvSpPr>
            <p:spPr>
              <a:xfrm>
                <a:off x="5585461" y="4726670"/>
                <a:ext cx="327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구성 식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918F6E-E69C-6DFF-5033-687919ABB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461" y="4726670"/>
                <a:ext cx="3271520" cy="461665"/>
              </a:xfrm>
              <a:prstGeom prst="rect">
                <a:avLst/>
              </a:prstGeom>
              <a:blipFill>
                <a:blip r:embed="rId4"/>
                <a:stretch>
                  <a:fillRect l="-559" t="-14474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4A0703B7-A9C7-38DB-9D98-B3EDBECF827A}"/>
              </a:ext>
            </a:extLst>
          </p:cNvPr>
          <p:cNvSpPr/>
          <p:nvPr/>
        </p:nvSpPr>
        <p:spPr>
          <a:xfrm>
            <a:off x="7595236" y="2150499"/>
            <a:ext cx="213360" cy="2509520"/>
          </a:xfrm>
          <a:prstGeom prst="righ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F6806F-A224-DA52-0E7A-E0D99AE036C3}"/>
                  </a:ext>
                </a:extLst>
              </p:cNvPr>
              <p:cNvSpPr txBox="1"/>
              <p:nvPr/>
            </p:nvSpPr>
            <p:spPr>
              <a:xfrm>
                <a:off x="7300333" y="4714180"/>
                <a:ext cx="327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h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𝑡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구</m:t>
                    </m:r>
                    <m:r>
                      <a:rPr lang="ko-KR" altLang="en-US" sz="240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성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변</m:t>
                    </m:r>
                  </m:oMath>
                </a14:m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F6806F-A224-DA52-0E7A-E0D99AE0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33" y="4714180"/>
                <a:ext cx="3271520" cy="461665"/>
              </a:xfrm>
              <a:prstGeom prst="rect">
                <a:avLst/>
              </a:prstGeom>
              <a:blipFill>
                <a:blip r:embed="rId5"/>
                <a:stretch>
                  <a:fillRect l="-560" t="-14474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액자 16">
            <a:extLst>
              <a:ext uri="{FF2B5EF4-FFF2-40B4-BE49-F238E27FC236}">
                <a16:creationId xmlns:a16="http://schemas.microsoft.com/office/drawing/2014/main" id="{890C50E5-0E54-EC8E-A840-45E054C365E7}"/>
              </a:ext>
            </a:extLst>
          </p:cNvPr>
          <p:cNvSpPr/>
          <p:nvPr/>
        </p:nvSpPr>
        <p:spPr>
          <a:xfrm>
            <a:off x="8341360" y="2169678"/>
            <a:ext cx="807720" cy="2471161"/>
          </a:xfrm>
          <a:prstGeom prst="frame">
            <a:avLst>
              <a:gd name="adj1" fmla="val 369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E7D17C79-04E2-1617-5E5A-3B8029EEC105}"/>
              </a:ext>
            </a:extLst>
          </p:cNvPr>
          <p:cNvSpPr/>
          <p:nvPr/>
        </p:nvSpPr>
        <p:spPr>
          <a:xfrm>
            <a:off x="3803651" y="2131319"/>
            <a:ext cx="213360" cy="2509520"/>
          </a:xfrm>
          <a:prstGeom prst="rightBracke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8661F484-63EB-3A72-E777-DF35906C5E50}"/>
              </a:ext>
            </a:extLst>
          </p:cNvPr>
          <p:cNvSpPr/>
          <p:nvPr/>
        </p:nvSpPr>
        <p:spPr>
          <a:xfrm>
            <a:off x="44266" y="3322086"/>
            <a:ext cx="1646289" cy="1539755"/>
          </a:xfrm>
          <a:prstGeom prst="donut">
            <a:avLst>
              <a:gd name="adj" fmla="val 629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E1739F18-6230-DE10-321A-681CBA24521E}"/>
              </a:ext>
            </a:extLst>
          </p:cNvPr>
          <p:cNvSpPr/>
          <p:nvPr/>
        </p:nvSpPr>
        <p:spPr>
          <a:xfrm rot="19035750">
            <a:off x="10869550" y="3363990"/>
            <a:ext cx="85451" cy="460164"/>
          </a:xfrm>
          <a:prstGeom prst="rightBracke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934BCF-B330-94B1-9BBA-F17671C5E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86" y="5040407"/>
            <a:ext cx="3629025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F2A790-A0C7-DAEE-F779-03AEDBC33194}"/>
              </a:ext>
            </a:extLst>
          </p:cNvPr>
          <p:cNvSpPr txBox="1"/>
          <p:nvPr/>
        </p:nvSpPr>
        <p:spPr>
          <a:xfrm>
            <a:off x="-2075179" y="4515017"/>
            <a:ext cx="1093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a0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077A49-8F83-1DAF-8036-8DB858687D0B}"/>
              </a:ext>
            </a:extLst>
          </p:cNvPr>
          <p:cNvSpPr txBox="1"/>
          <p:nvPr/>
        </p:nvSpPr>
        <p:spPr>
          <a:xfrm>
            <a:off x="4304401" y="4530223"/>
            <a:ext cx="92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a1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D06D88BD-33CE-1BCB-40F7-667E266CE021}"/>
              </a:ext>
            </a:extLst>
          </p:cNvPr>
          <p:cNvSpPr/>
          <p:nvPr/>
        </p:nvSpPr>
        <p:spPr>
          <a:xfrm>
            <a:off x="1522209" y="3300509"/>
            <a:ext cx="1520712" cy="1539755"/>
          </a:xfrm>
          <a:prstGeom prst="donut">
            <a:avLst>
              <a:gd name="adj" fmla="val 629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오른쪽 대괄호 27">
            <a:extLst>
              <a:ext uri="{FF2B5EF4-FFF2-40B4-BE49-F238E27FC236}">
                <a16:creationId xmlns:a16="http://schemas.microsoft.com/office/drawing/2014/main" id="{E6E391C5-5810-19A7-178D-F592B08C41CA}"/>
              </a:ext>
            </a:extLst>
          </p:cNvPr>
          <p:cNvSpPr/>
          <p:nvPr/>
        </p:nvSpPr>
        <p:spPr>
          <a:xfrm>
            <a:off x="5044572" y="2107849"/>
            <a:ext cx="213360" cy="2509520"/>
          </a:xfrm>
          <a:prstGeom prst="rightBracke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대괄호 28">
            <a:extLst>
              <a:ext uri="{FF2B5EF4-FFF2-40B4-BE49-F238E27FC236}">
                <a16:creationId xmlns:a16="http://schemas.microsoft.com/office/drawing/2014/main" id="{FBBB54F6-B4DE-DCD0-8AF7-ECA3A7E4540C}"/>
              </a:ext>
            </a:extLst>
          </p:cNvPr>
          <p:cNvSpPr/>
          <p:nvPr/>
        </p:nvSpPr>
        <p:spPr>
          <a:xfrm rot="16716586">
            <a:off x="9834537" y="2830041"/>
            <a:ext cx="98474" cy="802016"/>
          </a:xfrm>
          <a:prstGeom prst="rightBracke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1E13580-3471-8632-51B8-C86F02A74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86" y="5498277"/>
            <a:ext cx="4105275" cy="314325"/>
          </a:xfrm>
          <a:prstGeom prst="rect">
            <a:avLst/>
          </a:prstGeom>
        </p:spPr>
      </p:pic>
      <p:sp>
        <p:nvSpPr>
          <p:cNvPr id="32" name="오른쪽 대괄호 31">
            <a:extLst>
              <a:ext uri="{FF2B5EF4-FFF2-40B4-BE49-F238E27FC236}">
                <a16:creationId xmlns:a16="http://schemas.microsoft.com/office/drawing/2014/main" id="{DD1DD553-B33C-32EF-2039-F1336DB8DCB1}"/>
              </a:ext>
            </a:extLst>
          </p:cNvPr>
          <p:cNvSpPr/>
          <p:nvPr/>
        </p:nvSpPr>
        <p:spPr>
          <a:xfrm rot="11748871">
            <a:off x="10463673" y="2752781"/>
            <a:ext cx="114783" cy="471552"/>
          </a:xfrm>
          <a:prstGeom prst="rightBracke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7D8753-8312-6C4F-80E4-B51F275664B6}"/>
              </a:ext>
            </a:extLst>
          </p:cNvPr>
          <p:cNvCxnSpPr/>
          <p:nvPr/>
        </p:nvCxnSpPr>
        <p:spPr>
          <a:xfrm flipV="1">
            <a:off x="8119533" y="1513692"/>
            <a:ext cx="448734" cy="9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537EF8-6089-CA46-E66E-C0DE96634AD9}"/>
              </a:ext>
            </a:extLst>
          </p:cNvPr>
          <p:cNvCxnSpPr>
            <a:cxnSpLocks/>
          </p:cNvCxnSpPr>
          <p:nvPr/>
        </p:nvCxnSpPr>
        <p:spPr>
          <a:xfrm flipV="1">
            <a:off x="8726490" y="1596417"/>
            <a:ext cx="63604" cy="82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C2B84A-C886-238A-5D3E-0341ED4F50A5}"/>
              </a:ext>
            </a:extLst>
          </p:cNvPr>
          <p:cNvSpPr txBox="1"/>
          <p:nvPr/>
        </p:nvSpPr>
        <p:spPr>
          <a:xfrm>
            <a:off x="8330141" y="1150573"/>
            <a:ext cx="170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Index a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1" name="오른쪽 대괄호 40">
            <a:extLst>
              <a:ext uri="{FF2B5EF4-FFF2-40B4-BE49-F238E27FC236}">
                <a16:creationId xmlns:a16="http://schemas.microsoft.com/office/drawing/2014/main" id="{071FDA8F-F75A-D9A3-00BE-3DC3C327192A}"/>
              </a:ext>
            </a:extLst>
          </p:cNvPr>
          <p:cNvSpPr/>
          <p:nvPr/>
        </p:nvSpPr>
        <p:spPr>
          <a:xfrm rot="18927385">
            <a:off x="10583672" y="1996144"/>
            <a:ext cx="113732" cy="60108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DA1A33F-C06B-63CD-9758-BDFDBD7C56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9171" y="5486121"/>
            <a:ext cx="3019425" cy="37147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A4F5547-DD2D-E057-FE5D-B478649CE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1058" y="5467400"/>
            <a:ext cx="2790825" cy="3429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78F80E-9EF7-5095-7197-93DBB2F7A552}"/>
              </a:ext>
            </a:extLst>
          </p:cNvPr>
          <p:cNvGrpSpPr/>
          <p:nvPr/>
        </p:nvGrpSpPr>
        <p:grpSpPr>
          <a:xfrm>
            <a:off x="8101058" y="6049800"/>
            <a:ext cx="3152715" cy="398976"/>
            <a:chOff x="8214199" y="5905891"/>
            <a:chExt cx="3152715" cy="39897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8B21427-4CEC-C432-CFA9-6583BFB26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14199" y="5933392"/>
              <a:ext cx="1819275" cy="371475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884898D-8963-9A2C-AF5D-6DF45FF32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33414" y="5905891"/>
              <a:ext cx="1333500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9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  <p:bldP spid="13" grpId="0" animBg="1"/>
      <p:bldP spid="13" grpId="1" animBg="1"/>
      <p:bldP spid="14" grpId="0"/>
      <p:bldP spid="17" grpId="0" animBg="1"/>
      <p:bldP spid="17" grpId="1" animBg="1"/>
      <p:bldP spid="18" grpId="0" animBg="1"/>
      <p:bldP spid="19" grpId="0" animBg="1"/>
      <p:bldP spid="20" grpId="0" animBg="1"/>
      <p:bldP spid="25" grpId="0"/>
      <p:bldP spid="26" grpId="0"/>
      <p:bldP spid="27" grpId="0" animBg="1"/>
      <p:bldP spid="28" grpId="0" animBg="1"/>
      <p:bldP spid="29" grpId="0" animBg="1"/>
      <p:bldP spid="32" grpId="0" animBg="1"/>
      <p:bldP spid="39" grpId="0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E19DD-0911-3397-C007-EB2BAD1422A4}"/>
              </a:ext>
            </a:extLst>
          </p:cNvPr>
          <p:cNvSpPr txBox="1"/>
          <p:nvPr/>
        </p:nvSpPr>
        <p:spPr>
          <a:xfrm>
            <a:off x="919478" y="1753433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 design neural network, 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introduce RNN that produces model architecture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2DBAE-6573-3049-4FE6-8C553C55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0" y="3075973"/>
            <a:ext cx="6563678" cy="3573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157AE7-CBB9-23DC-3A52-40F85F5D0A0B}"/>
              </a:ext>
            </a:extLst>
          </p:cNvPr>
          <p:cNvSpPr txBox="1"/>
          <p:nvPr/>
        </p:nvSpPr>
        <p:spPr>
          <a:xfrm>
            <a:off x="8141347" y="3810479"/>
            <a:ext cx="1051052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CNN.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Kernel_size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Padding etc.</a:t>
            </a:r>
          </a:p>
        </p:txBody>
      </p:sp>
    </p:spTree>
    <p:extLst>
      <p:ext uri="{BB962C8B-B14F-4D97-AF65-F5344CB8AC3E}">
        <p14:creationId xmlns:p14="http://schemas.microsoft.com/office/powerpoint/2010/main" val="126994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CDC86-1CF2-F8DA-9301-D6B653CACDEE}"/>
              </a:ext>
            </a:extLst>
          </p:cNvPr>
          <p:cNvSpPr txBox="1"/>
          <p:nvPr/>
        </p:nvSpPr>
        <p:spPr>
          <a:xfrm>
            <a:off x="678180" y="1760003"/>
            <a:ext cx="10685778" cy="451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 CNN,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 height : [1, 3, 5, 7]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Filter width : [1, 3, 5, 7]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Number of filters : [24, 36, 48, 64]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etc.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Controller RNN is a two layer LSTM with 35 hidden units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25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CAE9AB-4270-EA67-7E0F-D1D5BEF7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266" y="1376196"/>
            <a:ext cx="6746055" cy="5282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AB6B75-2E0B-EDF6-F389-C206B784986F}"/>
              </a:ext>
            </a:extLst>
          </p:cNvPr>
          <p:cNvSpPr/>
          <p:nvPr/>
        </p:nvSpPr>
        <p:spPr>
          <a:xfrm>
            <a:off x="5216892" y="5529929"/>
            <a:ext cx="6399729" cy="243801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7F570-E25C-2757-A117-876C6DC1445E}"/>
              </a:ext>
            </a:extLst>
          </p:cNvPr>
          <p:cNvSpPr txBox="1"/>
          <p:nvPr/>
        </p:nvSpPr>
        <p:spPr>
          <a:xfrm>
            <a:off x="181195" y="2091376"/>
            <a:ext cx="4854071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Good balance between 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accuracy and depth</a:t>
            </a:r>
          </a:p>
        </p:txBody>
      </p:sp>
    </p:spTree>
    <p:extLst>
      <p:ext uri="{BB962C8B-B14F-4D97-AF65-F5344CB8AC3E}">
        <p14:creationId xmlns:p14="http://schemas.microsoft.com/office/powerpoint/2010/main" val="1952776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7F570-E25C-2757-A117-876C6DC1445E}"/>
              </a:ext>
            </a:extLst>
          </p:cNvPr>
          <p:cNvSpPr txBox="1"/>
          <p:nvPr/>
        </p:nvSpPr>
        <p:spPr>
          <a:xfrm>
            <a:off x="614278" y="2929085"/>
            <a:ext cx="5757646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Many rectangular filters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Larger filters at the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D5E314-97BE-F1E4-0C94-C82EACE8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51" y="305302"/>
            <a:ext cx="4854071" cy="6532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356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Limitation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7F570-E25C-2757-A117-876C6DC1445E}"/>
              </a:ext>
            </a:extLst>
          </p:cNvPr>
          <p:cNvSpPr txBox="1"/>
          <p:nvPr/>
        </p:nvSpPr>
        <p:spPr>
          <a:xfrm>
            <a:off x="3396033" y="2858776"/>
            <a:ext cx="4854071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If Search space is large, more challenging</a:t>
            </a:r>
          </a:p>
        </p:txBody>
      </p:sp>
    </p:spTree>
    <p:extLst>
      <p:ext uri="{BB962C8B-B14F-4D97-AF65-F5344CB8AC3E}">
        <p14:creationId xmlns:p14="http://schemas.microsoft.com/office/powerpoint/2010/main" val="312798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678180" y="1536733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Reinforcement learning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68A5-4A18-57F9-3373-32AE14B287DE}"/>
              </a:ext>
            </a:extLst>
          </p:cNvPr>
          <p:cNvSpPr txBox="1"/>
          <p:nvPr/>
        </p:nvSpPr>
        <p:spPr>
          <a:xfrm>
            <a:off x="678180" y="2096886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Agent -&gt; Action -&gt; Reward </a:t>
            </a:r>
          </a:p>
        </p:txBody>
      </p:sp>
      <p:pic>
        <p:nvPicPr>
          <p:cNvPr id="1026" name="Picture 2" descr="퀀티랩 블로그 - 강화학습(reinforcement learning)이란?">
            <a:extLst>
              <a:ext uri="{FF2B5EF4-FFF2-40B4-BE49-F238E27FC236}">
                <a16:creationId xmlns:a16="http://schemas.microsoft.com/office/drawing/2014/main" id="{662D9C8E-303E-F19B-E6D3-E3F5615D2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2" y="3335538"/>
            <a:ext cx="6266741" cy="2914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쿠키런: 오븐브레이크">
            <a:extLst>
              <a:ext uri="{FF2B5EF4-FFF2-40B4-BE49-F238E27FC236}">
                <a16:creationId xmlns:a16="http://schemas.microsoft.com/office/drawing/2014/main" id="{ADCF7971-AD9F-ADA4-43E8-86BF85F6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60" y="3300359"/>
            <a:ext cx="5204142" cy="2914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1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678180" y="1536733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68A5-4A18-57F9-3373-32AE14B287DE}"/>
              </a:ext>
            </a:extLst>
          </p:cNvPr>
          <p:cNvSpPr txBox="1"/>
          <p:nvPr/>
        </p:nvSpPr>
        <p:spPr>
          <a:xfrm>
            <a:off x="678180" y="2156058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Probability of action</a:t>
            </a:r>
          </a:p>
        </p:txBody>
      </p:sp>
      <p:pic>
        <p:nvPicPr>
          <p:cNvPr id="1026" name="Picture 2" descr="퀀티랩 블로그 - 강화학습(reinforcement learning)이란?">
            <a:extLst>
              <a:ext uri="{FF2B5EF4-FFF2-40B4-BE49-F238E27FC236}">
                <a16:creationId xmlns:a16="http://schemas.microsoft.com/office/drawing/2014/main" id="{662D9C8E-303E-F19B-E6D3-E3F5615D2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22" y="3335538"/>
            <a:ext cx="6266741" cy="2914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쿠키런: 오븐브레이크">
            <a:extLst>
              <a:ext uri="{FF2B5EF4-FFF2-40B4-BE49-F238E27FC236}">
                <a16:creationId xmlns:a16="http://schemas.microsoft.com/office/drawing/2014/main" id="{ADCF7971-AD9F-ADA4-43E8-86BF85F6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60" y="3300359"/>
            <a:ext cx="5204142" cy="2914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88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678180" y="1536733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Episode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68A5-4A18-57F9-3373-32AE14B287DE}"/>
              </a:ext>
            </a:extLst>
          </p:cNvPr>
          <p:cNvSpPr txBox="1"/>
          <p:nvPr/>
        </p:nvSpPr>
        <p:spPr>
          <a:xfrm>
            <a:off x="678180" y="2096886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episode : </a:t>
            </a:r>
          </a:p>
        </p:txBody>
      </p:sp>
      <p:pic>
        <p:nvPicPr>
          <p:cNvPr id="1028" name="Picture 4" descr="쿠키런: 오븐브레이크">
            <a:extLst>
              <a:ext uri="{FF2B5EF4-FFF2-40B4-BE49-F238E27FC236}">
                <a16:creationId xmlns:a16="http://schemas.microsoft.com/office/drawing/2014/main" id="{ADCF7971-AD9F-ADA4-43E8-86BF85F66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1" y="3217192"/>
            <a:ext cx="5204142" cy="29143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쿠키런 - 체스초코 쿠키 땜에 심멎을뻔">
            <a:extLst>
              <a:ext uri="{FF2B5EF4-FFF2-40B4-BE49-F238E27FC236}">
                <a16:creationId xmlns:a16="http://schemas.microsoft.com/office/drawing/2014/main" id="{EE3B838D-1BE0-58DA-2188-BAF09CC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44" y="3217192"/>
            <a:ext cx="6169273" cy="291431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678180" y="1536733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Objective function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68A5-4A18-57F9-3373-32AE14B287DE}"/>
              </a:ext>
            </a:extLst>
          </p:cNvPr>
          <p:cNvSpPr txBox="1"/>
          <p:nvPr/>
        </p:nvSpPr>
        <p:spPr>
          <a:xfrm>
            <a:off x="678180" y="2096886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0688D-9CA2-3ADB-BC4B-C53CA52B454F}"/>
              </a:ext>
            </a:extLst>
          </p:cNvPr>
          <p:cNvSpPr txBox="1"/>
          <p:nvPr/>
        </p:nvSpPr>
        <p:spPr>
          <a:xfrm>
            <a:off x="830580" y="2249286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Maximizing cumulative reward until the end of termination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DD884-D3FD-9CB1-4C76-FE12889FE766}"/>
              </a:ext>
            </a:extLst>
          </p:cNvPr>
          <p:cNvSpPr txBox="1"/>
          <p:nvPr/>
        </p:nvSpPr>
        <p:spPr>
          <a:xfrm>
            <a:off x="678180" y="2937115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Cumulative reward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365661-5343-E08A-A1D5-E015BA17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5" y="3777344"/>
            <a:ext cx="9244329" cy="2814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0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DD884-D3FD-9CB1-4C76-FE12889FE766}"/>
              </a:ext>
            </a:extLst>
          </p:cNvPr>
          <p:cNvSpPr txBox="1"/>
          <p:nvPr/>
        </p:nvSpPr>
        <p:spPr>
          <a:xfrm>
            <a:off x="678180" y="1467109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Cumulative reward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365661-5343-E08A-A1D5-E015BA17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7" y="2303688"/>
            <a:ext cx="6867524" cy="2090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EB800-7EF3-57C3-FE57-8E60091D74D9}"/>
              </a:ext>
            </a:extLst>
          </p:cNvPr>
          <p:cNvSpPr txBox="1"/>
          <p:nvPr/>
        </p:nvSpPr>
        <p:spPr>
          <a:xfrm>
            <a:off x="678180" y="4467225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Value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function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E12F55-2104-7A0E-C838-BCE28A87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22" y="5383654"/>
            <a:ext cx="4333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7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B142D-863A-5F03-9FB5-1CF5A384A930}"/>
              </a:ext>
            </a:extLst>
          </p:cNvPr>
          <p:cNvSpPr txBox="1"/>
          <p:nvPr/>
        </p:nvSpPr>
        <p:spPr>
          <a:xfrm>
            <a:off x="678180" y="1536733"/>
            <a:ext cx="1051052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 gradient in that way to approximate the policy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D68A5-4A18-57F9-3373-32AE14B287DE}"/>
              </a:ext>
            </a:extLst>
          </p:cNvPr>
          <p:cNvSpPr txBox="1"/>
          <p:nvPr/>
        </p:nvSpPr>
        <p:spPr>
          <a:xfrm>
            <a:off x="678180" y="2096886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6" name="AutoShape 4" descr="Value Function · Fundamental of Reinforcement Learning">
            <a:extLst>
              <a:ext uri="{FF2B5EF4-FFF2-40B4-BE49-F238E27FC236}">
                <a16:creationId xmlns:a16="http://schemas.microsoft.com/office/drawing/2014/main" id="{2E57D9B3-0859-BD53-7316-2F1C5F7A05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8960" y="4823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Value Function · Fundamental of Reinforcement Learning">
            <a:extLst>
              <a:ext uri="{FF2B5EF4-FFF2-40B4-BE49-F238E27FC236}">
                <a16:creationId xmlns:a16="http://schemas.microsoft.com/office/drawing/2014/main" id="{6EF7FC8A-B3FC-1D4F-522D-4E3277AFD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1360" y="49759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/>
              <p:nvPr/>
            </p:nvSpPr>
            <p:spPr>
              <a:xfrm>
                <a:off x="-325118" y="4532765"/>
                <a:ext cx="9034780" cy="1378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ko-K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4000" b="1" dirty="0">
                  <a:solidFill>
                    <a:schemeClr val="tx1"/>
                  </a:solidFill>
                </a:endParaRPr>
              </a:p>
              <a:p>
                <a:endParaRPr lang="ko-KR" altLang="en-US" sz="40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18A26-D606-97E8-B405-6A4CD4DF9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118" y="4532765"/>
                <a:ext cx="9034780" cy="13788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A4D255-E65D-EF7F-A1B6-69192A9EF697}"/>
              </a:ext>
            </a:extLst>
          </p:cNvPr>
          <p:cNvSpPr txBox="1"/>
          <p:nvPr/>
        </p:nvSpPr>
        <p:spPr>
          <a:xfrm>
            <a:off x="678180" y="3470232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Policy gradient – objective function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/>
              <p:nvPr/>
            </p:nvSpPr>
            <p:spPr>
              <a:xfrm>
                <a:off x="4208780" y="5680772"/>
                <a:ext cx="429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ko-KR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: Neural network</a:t>
                </a:r>
                <a:endParaRPr lang="ko-KR" alt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F9D1DE-DB68-1CF7-CB68-B6425CB3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780" y="5680772"/>
                <a:ext cx="429768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562</Words>
  <Application>Microsoft Office PowerPoint</Application>
  <PresentationFormat>와이드스크린</PresentationFormat>
  <Paragraphs>117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HY헤드라인M</vt:lpstr>
      <vt:lpstr>맑은 고딕</vt:lpstr>
      <vt:lpstr>Arial</vt:lpstr>
      <vt:lpstr>Cambria Math</vt:lpstr>
      <vt:lpstr>Wingdings</vt:lpstr>
      <vt:lpstr>Office 테마</vt:lpstr>
      <vt:lpstr>Neural Architecture Search with Reinforcement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connection </dc:title>
  <dc:creator>미자 김</dc:creator>
  <cp:lastModifiedBy>미자 김</cp:lastModifiedBy>
  <cp:revision>6</cp:revision>
  <dcterms:created xsi:type="dcterms:W3CDTF">2023-08-01T03:48:28Z</dcterms:created>
  <dcterms:modified xsi:type="dcterms:W3CDTF">2023-08-23T05:04:50Z</dcterms:modified>
</cp:coreProperties>
</file>