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j0+XDm5zyNRDmpxv52FKf064RP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4.png"/><Relationship Id="rId11" Type="http://schemas.openxmlformats.org/officeDocument/2006/relationships/image" Target="../media/image33.png"/><Relationship Id="rId10" Type="http://schemas.openxmlformats.org/officeDocument/2006/relationships/image" Target="../media/image29.png"/><Relationship Id="rId12" Type="http://schemas.openxmlformats.org/officeDocument/2006/relationships/image" Target="../media/image19.png"/><Relationship Id="rId9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44.png"/><Relationship Id="rId8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45.png"/><Relationship Id="rId7" Type="http://schemas.openxmlformats.org/officeDocument/2006/relationships/image" Target="../media/image58.png"/><Relationship Id="rId8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Relationship Id="rId6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Relationship Id="rId5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5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0960" y="1137443"/>
            <a:ext cx="1213104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Reading Wikipedia to Answer </a:t>
            </a:r>
            <a:br>
              <a:rPr lang="en-US" sz="4800">
                <a:latin typeface="Arial"/>
                <a:ea typeface="Arial"/>
                <a:cs typeface="Arial"/>
                <a:sym typeface="Arial"/>
              </a:rPr>
            </a:br>
            <a:r>
              <a:rPr lang="en-US" sz="4800">
                <a:latin typeface="Arial"/>
                <a:ea typeface="Arial"/>
                <a:cs typeface="Arial"/>
                <a:sym typeface="Arial"/>
              </a:rPr>
              <a:t>Open-Domain Questions 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555799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400"/>
              <a:buNone/>
            </a:pPr>
            <a:r>
              <a:rPr lang="en-US">
                <a:solidFill>
                  <a:srgbClr val="757070"/>
                </a:solidFill>
              </a:rPr>
              <a:t>arXiv</a:t>
            </a:r>
            <a:r>
              <a:rPr lang="en-US"/>
              <a:t> </a:t>
            </a:r>
            <a:r>
              <a:rPr b="0" i="0" lang="en-US">
                <a:solidFill>
                  <a:srgbClr val="70757A"/>
                </a:solidFill>
                <a:latin typeface="Arial"/>
                <a:ea typeface="Arial"/>
                <a:cs typeface="Arial"/>
                <a:sym typeface="Arial"/>
              </a:rPr>
              <a:t>1797 citation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467" y="3789997"/>
            <a:ext cx="9344025" cy="153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817880" y="37084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0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0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TF-IDF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817880" y="1643541"/>
            <a:ext cx="10556240" cy="388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</a:t>
            </a: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(Term Frequency) 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단어가 문서 내에 얼마나 등장하는지, 이 값이 클수록 문서에서 중요하다고 여겨질 수 있다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(Document Frequency)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단어가 등장한 문서의 수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IDF</a:t>
            </a: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(Inverse Document Frequency)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DF의 역수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11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1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TF-IDF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817880" y="1377695"/>
            <a:ext cx="10556240" cy="222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TF-IDF </a:t>
            </a: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(Term Frequency – Inverse Document Frequency)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TF와 IDF를 곱한 값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높을수록, 다른 문서에는 많지 않고 해당 문서에서 자주 등장한 단어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즉, 특정 문서에서 중요한 단어라고 볼 수 있다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-2392680" y="3778659"/>
            <a:ext cx="11455400" cy="325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e.g. Q. Which company made 육개장 사발면?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육개장 사발면 in &lt;농심&gt;    |   &lt;라면 요리법&gt;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TF :     100                    10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DF :     100                  100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IDF :    100/100             10/100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TF-IDF :    1                      0.1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6502400" y="4713303"/>
            <a:ext cx="4958080" cy="943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&lt;농심&gt; 이라는 문서에서 “육개장 사발면”이라는 bigram은 중요하다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6096000" y="5746497"/>
            <a:ext cx="6207760" cy="943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“육개장 사발면”이라는 bigram은  question bigram이므로, &lt;농심&gt;이 중요하다는 걸 알 수 있다.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12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2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Retrieval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817880" y="1643541"/>
            <a:ext cx="11714480" cy="111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Bigram + TF-IDF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관련 있는 문서 5개를 선정한다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13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13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033" y="1368836"/>
            <a:ext cx="8579168" cy="53062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/>
          <p:nvPr/>
        </p:nvSpPr>
        <p:spPr>
          <a:xfrm>
            <a:off x="6573520" y="2468880"/>
            <a:ext cx="396240" cy="2915920"/>
          </a:xfrm>
          <a:prstGeom prst="rightBracket">
            <a:avLst>
              <a:gd fmla="val 8333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14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4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Reader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817880" y="1643541"/>
            <a:ext cx="11714480" cy="16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반환된 문서에서 answer span을 탐지하도록 훈련된 text comprehension model (RNN)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LSTM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15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15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NN &amp; LSTM 설명 및 구현"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704" y="2556193"/>
            <a:ext cx="9844591" cy="258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16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16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NN과 LSTM을 이해해보자! · ratsgo's blog" id="215" name="Google Shape;2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1440" y="1415468"/>
            <a:ext cx="6644640" cy="52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17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7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LSTM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362" y="1998662"/>
            <a:ext cx="109632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18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18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LSTM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245" y="1634438"/>
            <a:ext cx="8422958" cy="500924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8"/>
          <p:cNvSpPr txBox="1"/>
          <p:nvPr/>
        </p:nvSpPr>
        <p:spPr>
          <a:xfrm>
            <a:off x="6837562" y="1634437"/>
            <a:ext cx="1171448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미래 정보를 볼 수 있다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19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19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Reader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1254760" y="3597582"/>
            <a:ext cx="11714480" cy="16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Paragraph Encoding – bidirectional LSTM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Encoding –bidirectional LSTM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817880" y="1592270"/>
            <a:ext cx="11714480" cy="16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반환된 문서에서 answer span을 탐지하도록 훈련된 text comprehension model (RNN)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LSTM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Answering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17879" y="1828800"/>
            <a:ext cx="9750883" cy="111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문서에 대해서 질문을 제시하고, 문서 자체에 존재하는 텍스트 범위를 해당 질문에 대한 답변으로 추출하는 작업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092" y="3747402"/>
            <a:ext cx="97059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817880" y="3327493"/>
            <a:ext cx="962152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SQuAD dataset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910840" y="5901874"/>
            <a:ext cx="962152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721600" y="3607569"/>
            <a:ext cx="2847163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 b="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891071" y="5061645"/>
            <a:ext cx="250822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20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0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Reader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352" y="1371600"/>
            <a:ext cx="8579168" cy="530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0871" y="1807526"/>
            <a:ext cx="5356997" cy="41665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0"/>
          <p:cNvCxnSpPr/>
          <p:nvPr/>
        </p:nvCxnSpPr>
        <p:spPr>
          <a:xfrm rot="10800000">
            <a:off x="8382000" y="4866640"/>
            <a:ext cx="1351280" cy="43688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20"/>
          <p:cNvCxnSpPr/>
          <p:nvPr/>
        </p:nvCxnSpPr>
        <p:spPr>
          <a:xfrm flipH="1" rot="10800000">
            <a:off x="2458720" y="4765040"/>
            <a:ext cx="822960" cy="72136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20"/>
          <p:cNvSpPr txBox="1"/>
          <p:nvPr/>
        </p:nvSpPr>
        <p:spPr>
          <a:xfrm>
            <a:off x="640080" y="5049386"/>
            <a:ext cx="271272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encoding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9502866" y="4947785"/>
            <a:ext cx="271272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Paragraph encoding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0"/>
          <p:cNvCxnSpPr/>
          <p:nvPr/>
        </p:nvCxnSpPr>
        <p:spPr>
          <a:xfrm rot="10800000">
            <a:off x="6390640" y="2346960"/>
            <a:ext cx="244856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2" name="Google Shape;252;p20"/>
          <p:cNvSpPr txBox="1"/>
          <p:nvPr/>
        </p:nvSpPr>
        <p:spPr>
          <a:xfrm>
            <a:off x="8900160" y="1696387"/>
            <a:ext cx="271272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21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8" name="Google Shape;258;p21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Paragraph Encoding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817880" y="1643541"/>
            <a:ext cx="11714480" cy="44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 내의 token 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Token을 변환해서 LSTM의 input으로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embeddings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 matching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features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 question embedding  </a:t>
            </a:r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099" y="1684173"/>
            <a:ext cx="2355533" cy="63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8432" y="2859023"/>
            <a:ext cx="603568" cy="70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3887" y="2859023"/>
            <a:ext cx="695471" cy="78240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/>
          <p:nvPr/>
        </p:nvSpPr>
        <p:spPr>
          <a:xfrm>
            <a:off x="2926080" y="3131232"/>
            <a:ext cx="603568" cy="2133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p22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22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Embedding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817880" y="1643541"/>
            <a:ext cx="11714480" cy="16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300-dim의 pre-trained model을 사용한다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이때, 질문에 자주 사용되는 1000개의 word만 따로 fine-tuning 한다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what, how, which, many etc.</a:t>
            </a:r>
            <a:endParaRPr/>
          </a:p>
        </p:txBody>
      </p:sp>
      <p:grpSp>
        <p:nvGrpSpPr>
          <p:cNvPr id="271" name="Google Shape;271;p22"/>
          <p:cNvGrpSpPr/>
          <p:nvPr/>
        </p:nvGrpSpPr>
        <p:grpSpPr>
          <a:xfrm>
            <a:off x="8839484" y="300825"/>
            <a:ext cx="2678113" cy="782405"/>
            <a:chOff x="1893887" y="2859023"/>
            <a:chExt cx="2678113" cy="782405"/>
          </a:xfrm>
        </p:grpSpPr>
        <p:pic>
          <p:nvPicPr>
            <p:cNvPr id="272" name="Google Shape;27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432" y="2859023"/>
              <a:ext cx="603568" cy="707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93887" y="2859023"/>
              <a:ext cx="695471" cy="782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2"/>
            <p:cNvSpPr/>
            <p:nvPr/>
          </p:nvSpPr>
          <p:spPr>
            <a:xfrm>
              <a:off x="2926080" y="3131232"/>
              <a:ext cx="603568" cy="21336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45454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75" name="Google Shape;27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3245" y="4201369"/>
            <a:ext cx="3259436" cy="73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23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23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 Matching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817880" y="1643541"/>
            <a:ext cx="11714480" cy="4992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feature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기준이 3개로 총 3번의 binary feature를 사용한다. 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case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Lemma form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Running        Running                                                 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running        이 문서에 있는지  검사          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run                                                        1</a:t>
            </a:r>
            <a:endParaRPr/>
          </a:p>
        </p:txBody>
      </p:sp>
      <p:grpSp>
        <p:nvGrpSpPr>
          <p:cNvPr id="283" name="Google Shape;283;p23"/>
          <p:cNvGrpSpPr/>
          <p:nvPr/>
        </p:nvGrpSpPr>
        <p:grpSpPr>
          <a:xfrm>
            <a:off x="8839484" y="300825"/>
            <a:ext cx="2678113" cy="782405"/>
            <a:chOff x="1893887" y="2859023"/>
            <a:chExt cx="2678113" cy="782405"/>
          </a:xfrm>
        </p:grpSpPr>
        <p:pic>
          <p:nvPicPr>
            <p:cNvPr id="284" name="Google Shape;28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432" y="2859023"/>
              <a:ext cx="603568" cy="707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93887" y="2859023"/>
              <a:ext cx="695471" cy="782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3"/>
            <p:cNvSpPr/>
            <p:nvPr/>
          </p:nvSpPr>
          <p:spPr>
            <a:xfrm>
              <a:off x="2926080" y="3131232"/>
              <a:ext cx="603568" cy="21336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45454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87" name="Google Shape;28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2080" y="3170075"/>
            <a:ext cx="6305517" cy="81264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/>
          <p:nvPr/>
        </p:nvSpPr>
        <p:spPr>
          <a:xfrm>
            <a:off x="2905760" y="5235741"/>
            <a:ext cx="335280" cy="13309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24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24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Features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817880" y="1643541"/>
            <a:ext cx="11714480" cy="388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speech (품사)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entity recognition (개체명 인식)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frequency (빈도 수}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Part of speech : 명사 동사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Named entity recognition : Steve Jobs -&gt; person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 New York -&gt; location</a:t>
            </a:r>
            <a:endParaRPr/>
          </a:p>
        </p:txBody>
      </p:sp>
      <p:grpSp>
        <p:nvGrpSpPr>
          <p:cNvPr id="296" name="Google Shape;296;p24"/>
          <p:cNvGrpSpPr/>
          <p:nvPr/>
        </p:nvGrpSpPr>
        <p:grpSpPr>
          <a:xfrm>
            <a:off x="8839484" y="300825"/>
            <a:ext cx="2678113" cy="782405"/>
            <a:chOff x="1893887" y="2859023"/>
            <a:chExt cx="2678113" cy="782405"/>
          </a:xfrm>
        </p:grpSpPr>
        <p:pic>
          <p:nvPicPr>
            <p:cNvPr id="297" name="Google Shape;297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432" y="2859023"/>
              <a:ext cx="603568" cy="707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93887" y="2859023"/>
              <a:ext cx="695471" cy="782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4"/>
            <p:cNvSpPr/>
            <p:nvPr/>
          </p:nvSpPr>
          <p:spPr>
            <a:xfrm>
              <a:off x="2926080" y="3131232"/>
              <a:ext cx="603568" cy="21336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45454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0" name="Google Shape;30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6880" y="5870421"/>
            <a:ext cx="6024777" cy="585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5" name="Google Shape;305;p25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5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 Question Embedding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817880" y="1643541"/>
            <a:ext cx="1171448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token : </a:t>
            </a:r>
            <a:endParaRPr/>
          </a:p>
        </p:txBody>
      </p:sp>
      <p:grpSp>
        <p:nvGrpSpPr>
          <p:cNvPr id="308" name="Google Shape;308;p25"/>
          <p:cNvGrpSpPr/>
          <p:nvPr/>
        </p:nvGrpSpPr>
        <p:grpSpPr>
          <a:xfrm>
            <a:off x="8839484" y="300825"/>
            <a:ext cx="2678113" cy="782405"/>
            <a:chOff x="1893887" y="2859023"/>
            <a:chExt cx="2678113" cy="782405"/>
          </a:xfrm>
        </p:grpSpPr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8432" y="2859023"/>
              <a:ext cx="603568" cy="707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93887" y="2859023"/>
              <a:ext cx="695471" cy="782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25"/>
            <p:cNvSpPr/>
            <p:nvPr/>
          </p:nvSpPr>
          <p:spPr>
            <a:xfrm>
              <a:off x="2926080" y="3131232"/>
              <a:ext cx="603568" cy="21336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45454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12" name="Google Shape;312;p25"/>
          <p:cNvGrpSpPr/>
          <p:nvPr/>
        </p:nvGrpSpPr>
        <p:grpSpPr>
          <a:xfrm>
            <a:off x="1383982" y="4997112"/>
            <a:ext cx="4981576" cy="754162"/>
            <a:chOff x="1693544" y="2437374"/>
            <a:chExt cx="4981576" cy="754162"/>
          </a:xfrm>
        </p:grpSpPr>
        <p:pic>
          <p:nvPicPr>
            <p:cNvPr id="313" name="Google Shape;313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93544" y="2437374"/>
              <a:ext cx="2451027" cy="754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08619" y="2437374"/>
              <a:ext cx="2666501" cy="686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5" name="Google Shape;31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35069" y="1600644"/>
            <a:ext cx="2207655" cy="68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4420" y="2571702"/>
            <a:ext cx="56007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05877" y="3856059"/>
            <a:ext cx="54959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5"/>
          <p:cNvSpPr txBox="1"/>
          <p:nvPr/>
        </p:nvSpPr>
        <p:spPr>
          <a:xfrm>
            <a:off x="6543808" y="2769518"/>
            <a:ext cx="5704280" cy="111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    와       의 상관관계를 0~1사이의        점수로 표현 (attention score)</a:t>
            </a:r>
            <a:endParaRPr/>
          </a:p>
        </p:txBody>
      </p:sp>
      <p:pic>
        <p:nvPicPr>
          <p:cNvPr id="319" name="Google Shape;319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23838" y="2763061"/>
            <a:ext cx="416211" cy="4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09922" y="2874333"/>
            <a:ext cx="382637" cy="407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25"/>
          <p:cNvCxnSpPr/>
          <p:nvPr/>
        </p:nvCxnSpPr>
        <p:spPr>
          <a:xfrm>
            <a:off x="-71120" y="4663440"/>
            <a:ext cx="1244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2" name="Google Shape;322;p25"/>
          <p:cNvSpPr txBox="1"/>
          <p:nvPr/>
        </p:nvSpPr>
        <p:spPr>
          <a:xfrm>
            <a:off x="539248" y="5938972"/>
            <a:ext cx="117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하나만 고려하면,     와    가 얼마나 관련성이 있는지에 따라서    를 재표현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11682" y="5969911"/>
            <a:ext cx="382637" cy="4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59058" y="5982546"/>
            <a:ext cx="416211" cy="4073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/>
        </p:nvSpPr>
        <p:spPr>
          <a:xfrm>
            <a:off x="3287734" y="5938984"/>
            <a:ext cx="865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와    가 얼마나 관련성이 있는지에 따라서    를 재표현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57496" y="5982546"/>
            <a:ext cx="382637" cy="48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26849" y="5975567"/>
            <a:ext cx="416211" cy="40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271796" y="6000374"/>
            <a:ext cx="417773" cy="48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p26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26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Paragraph Encoding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299720" y="1667469"/>
            <a:ext cx="11892280" cy="222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embeddings : token p_i의 정보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 matching : token p_i가 q에 존재하는지에 대한 정보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features : token p_i에 대한 추가 정보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Both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 question embedding : token p_i와의 연관성 정보가 담긴 question</a:t>
            </a:r>
            <a:endParaRPr/>
          </a:p>
        </p:txBody>
      </p:sp>
      <p:pic>
        <p:nvPicPr>
          <p:cNvPr id="336" name="Google Shape;3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387" y="4922218"/>
            <a:ext cx="7006843" cy="11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6"/>
          <p:cNvSpPr txBox="1"/>
          <p:nvPr/>
        </p:nvSpPr>
        <p:spPr>
          <a:xfrm>
            <a:off x="1690704" y="4293310"/>
            <a:ext cx="1171448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[                                                                            ]</a:t>
            </a:r>
            <a:endParaRPr/>
          </a:p>
        </p:txBody>
      </p:sp>
      <p:pic>
        <p:nvPicPr>
          <p:cNvPr id="338" name="Google Shape;3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7027" y="4248483"/>
            <a:ext cx="15430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0077" y="4341434"/>
            <a:ext cx="2255603" cy="580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1777" y="4306427"/>
            <a:ext cx="1431232" cy="59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79540" y="4335347"/>
            <a:ext cx="1386205" cy="59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7856" y="4248483"/>
            <a:ext cx="592048" cy="64980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6"/>
          <p:cNvSpPr txBox="1"/>
          <p:nvPr/>
        </p:nvSpPr>
        <p:spPr>
          <a:xfrm>
            <a:off x="2396387" y="6062518"/>
            <a:ext cx="1171448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 p_i 주변의 유용한 문맥 정보를 encoding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27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27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Reader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817880" y="1643541"/>
            <a:ext cx="11714480" cy="16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Paragraph Encoding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Encoding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/>
          </a:p>
        </p:txBody>
      </p:sp>
      <p:cxnSp>
        <p:nvCxnSpPr>
          <p:cNvPr id="351" name="Google Shape;351;p27"/>
          <p:cNvCxnSpPr/>
          <p:nvPr/>
        </p:nvCxnSpPr>
        <p:spPr>
          <a:xfrm>
            <a:off x="650240" y="1991360"/>
            <a:ext cx="40843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28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28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Encoding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8"/>
          <p:cNvSpPr txBox="1"/>
          <p:nvPr/>
        </p:nvSpPr>
        <p:spPr>
          <a:xfrm>
            <a:off x="817880" y="1583874"/>
            <a:ext cx="1171448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 다른 RNN model을 사용한다 </a:t>
            </a:r>
            <a:endParaRPr/>
          </a:p>
        </p:txBody>
      </p:sp>
      <p:pic>
        <p:nvPicPr>
          <p:cNvPr id="359" name="Google Shape;3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2977" y="2274824"/>
            <a:ext cx="2169506" cy="6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880" y="2232158"/>
            <a:ext cx="51149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8"/>
          <p:cNvSpPr/>
          <p:nvPr/>
        </p:nvSpPr>
        <p:spPr>
          <a:xfrm>
            <a:off x="5932805" y="2457900"/>
            <a:ext cx="640715" cy="2235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817880" y="3207698"/>
            <a:ext cx="11714480" cy="16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하나의 vector로 합친다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질문에서 어떤 단어가 중요한지에 대한 정보를 encoding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W는 learnable parameter</a:t>
            </a: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80" y="5070926"/>
            <a:ext cx="2965018" cy="75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2805" y="4772646"/>
            <a:ext cx="4170478" cy="134866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8"/>
          <p:cNvSpPr/>
          <p:nvPr/>
        </p:nvSpPr>
        <p:spPr>
          <a:xfrm>
            <a:off x="9163685" y="2455989"/>
            <a:ext cx="640715" cy="2235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7016028" y="2212776"/>
            <a:ext cx="250444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9096058" y="1826192"/>
            <a:ext cx="250444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29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29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Encoding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817880" y="1583874"/>
            <a:ext cx="1171448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 다른 RNN model을 사용한다 </a:t>
            </a:r>
            <a:endParaRPr/>
          </a:p>
        </p:txBody>
      </p:sp>
      <p:pic>
        <p:nvPicPr>
          <p:cNvPr id="375" name="Google Shape;3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860" y="2305940"/>
            <a:ext cx="4527620" cy="352148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9"/>
          <p:cNvSpPr txBox="1"/>
          <p:nvPr/>
        </p:nvSpPr>
        <p:spPr>
          <a:xfrm>
            <a:off x="6334760" y="3656514"/>
            <a:ext cx="503936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Bidirectional LSTM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3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Domain Question Answering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17880" y="1828800"/>
            <a:ext cx="9621520" cy="111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다양한 주제에 대해서, 대량의 문서 집합으로부터 자연어 질의에 대한 답변을 찾아오는 것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30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30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Reader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817880" y="1643541"/>
            <a:ext cx="11714480" cy="16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Paragraph Encoding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Encoding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/>
          </a:p>
        </p:txBody>
      </p:sp>
      <p:cxnSp>
        <p:nvCxnSpPr>
          <p:cNvPr id="384" name="Google Shape;384;p30"/>
          <p:cNvCxnSpPr/>
          <p:nvPr/>
        </p:nvCxnSpPr>
        <p:spPr>
          <a:xfrm>
            <a:off x="650240" y="1991360"/>
            <a:ext cx="40843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5" name="Google Shape;385;p30"/>
          <p:cNvCxnSpPr/>
          <p:nvPr/>
        </p:nvCxnSpPr>
        <p:spPr>
          <a:xfrm>
            <a:off x="650240" y="2580640"/>
            <a:ext cx="40843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Google Shape;390;p31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31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817880" y="1583874"/>
            <a:ext cx="11714480" cy="166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답변의 범위를 예측한다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 가지 분류기를 훈련하여 답변의 시작과 끝을 예측한다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이때, bilinear form을 사용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647" y="4522024"/>
            <a:ext cx="2965018" cy="75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29000"/>
            <a:ext cx="5348313" cy="870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7726" y="3653279"/>
            <a:ext cx="5434274" cy="173748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1"/>
          <p:cNvSpPr/>
          <p:nvPr/>
        </p:nvSpPr>
        <p:spPr>
          <a:xfrm>
            <a:off x="5637474" y="4159976"/>
            <a:ext cx="934720" cy="5367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32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32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Bilinear form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443" y="3641213"/>
            <a:ext cx="4704078" cy="15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2"/>
          <p:cNvSpPr txBox="1"/>
          <p:nvPr/>
        </p:nvSpPr>
        <p:spPr>
          <a:xfrm>
            <a:off x="817880" y="1583874"/>
            <a:ext cx="11714480" cy="111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 개의 vector space를 연결하여 하나의 vector 공간으로 표현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일종의 representation</a:t>
            </a:r>
            <a:endParaRPr/>
          </a:p>
        </p:txBody>
      </p:sp>
      <p:cxnSp>
        <p:nvCxnSpPr>
          <p:cNvPr id="405" name="Google Shape;405;p32"/>
          <p:cNvCxnSpPr/>
          <p:nvPr/>
        </p:nvCxnSpPr>
        <p:spPr>
          <a:xfrm flipH="1">
            <a:off x="7487920" y="3216787"/>
            <a:ext cx="477520" cy="593213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6" name="Google Shape;406;p32"/>
          <p:cNvCxnSpPr/>
          <p:nvPr/>
        </p:nvCxnSpPr>
        <p:spPr>
          <a:xfrm rot="10800000">
            <a:off x="7599680" y="4856480"/>
            <a:ext cx="477520" cy="609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p33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2" name="Google Shape;412;p33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4303193"/>
            <a:ext cx="23145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1201" y="3128912"/>
            <a:ext cx="4229123" cy="83669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/>
        </p:nvSpPr>
        <p:spPr>
          <a:xfrm>
            <a:off x="2665931" y="3161898"/>
            <a:ext cx="1171448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Maximize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p34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34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416" y="1279779"/>
            <a:ext cx="8579168" cy="530628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4"/>
          <p:cNvSpPr txBox="1"/>
          <p:nvPr/>
        </p:nvSpPr>
        <p:spPr>
          <a:xfrm>
            <a:off x="593023" y="5012384"/>
            <a:ext cx="11714480" cy="943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Bigram + TF-IDF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관련 있는 문서 5개를 선정한다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8570762" y="1519631"/>
            <a:ext cx="11714480" cy="140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Paragraph Encoding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Encoding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81" y="1889726"/>
            <a:ext cx="8306870" cy="2323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35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35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818" y="1629677"/>
            <a:ext cx="21526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2878" y="3914161"/>
            <a:ext cx="6946465" cy="28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oogle Shape;438;p36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9" name="Google Shape;439;p36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817879" y="1508821"/>
            <a:ext cx="4678145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retrieval </a:t>
            </a:r>
            <a:endParaRPr/>
          </a:p>
        </p:txBody>
      </p:sp>
      <p:pic>
        <p:nvPicPr>
          <p:cNvPr id="441" name="Google Shape;4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5356" y="2479058"/>
            <a:ext cx="50577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37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7" name="Google Shape;447;p37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817879" y="1508821"/>
            <a:ext cx="4678145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reader</a:t>
            </a:r>
            <a:endParaRPr/>
          </a:p>
        </p:txBody>
      </p:sp>
      <p:pic>
        <p:nvPicPr>
          <p:cNvPr id="449" name="Google Shape;4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51" y="2579573"/>
            <a:ext cx="8975369" cy="276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5323" y="5859780"/>
            <a:ext cx="3331990" cy="70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9675" y="2307794"/>
            <a:ext cx="21526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7"/>
          <p:cNvSpPr txBox="1"/>
          <p:nvPr/>
        </p:nvSpPr>
        <p:spPr>
          <a:xfrm>
            <a:off x="8295323" y="5382881"/>
            <a:ext cx="4678145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: Exact match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38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8" name="Google Shape;458;p38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817879" y="1508821"/>
            <a:ext cx="4678145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Paragraph encoding</a:t>
            </a:r>
            <a:endParaRPr/>
          </a:p>
        </p:txBody>
      </p:sp>
      <p:pic>
        <p:nvPicPr>
          <p:cNvPr id="460" name="Google Shape;4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5323" y="5859780"/>
            <a:ext cx="3331990" cy="70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0528" y="2627536"/>
            <a:ext cx="6403023" cy="272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" name="Google Shape;466;p39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7" name="Google Shape;467;p39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9"/>
          <p:cNvSpPr txBox="1"/>
          <p:nvPr/>
        </p:nvSpPr>
        <p:spPr>
          <a:xfrm>
            <a:off x="817880" y="1643541"/>
            <a:ext cx="10556240" cy="277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질문에 답하려면 500만 개 이상의 항목에서 관련 있는 몇 개의 문서를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검색하고 탐색하는 작업 (Machine reading at scale, MRS) 을 효과적으로 수행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Wikipedia를 문서의 집합으로 보고 다른 문서 집합이나 책, 신문 등에도 적용할 수 있다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4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4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Domain Question Answering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817880" y="1828800"/>
            <a:ext cx="10556240" cy="111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 논문에서는, Open Domain QA task를 Wikipedia를 이용해 해결하고자 함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817880" y="3327493"/>
            <a:ext cx="962152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Wikipedia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870203" y="6082474"/>
            <a:ext cx="962152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891071" y="5061645"/>
            <a:ext cx="2508220" cy="56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 b="0" i="0" sz="2400" u="none" cap="none" strike="noStrik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페인어 위키백과 - 위키백과, 우리 모두의 백과사전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634" y="3913882"/>
            <a:ext cx="19907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1287" y="3559403"/>
            <a:ext cx="43910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5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5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817880" y="1703860"/>
            <a:ext cx="10556240" cy="388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base</a:t>
            </a:r>
            <a:r>
              <a:rPr b="0" i="0" lang="en-US" sz="2400" u="none" cap="none" strike="noStrik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(KB)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 Freebase or DB-pedia 도 존재 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컴퓨터가 처리하기 더 쉽다.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domain question answering task 를 처리하기에는 답이 희소하다.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그에 반해, Wikipedia는 인간이 읽기 위해 디자인되어 있어서 사람이 관심을 가지는 최신 지식을 포함한다.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pload.wikimedia.org/wikipedia/commons/thumb/7/73/...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360" y="5313261"/>
            <a:ext cx="2280920" cy="140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6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6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0" y="3139707"/>
            <a:ext cx="4485640" cy="128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관련 문서를 찾는 작업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(Document retrieval)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더하기 PNG 일러스트 | 이미지 및 PSD 파일 | Pngtree에 무료 다운로드"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3364" y="3309726"/>
            <a:ext cx="1114435" cy="111443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5237799" y="3139707"/>
            <a:ext cx="6979920" cy="1284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문서에서 answer span을 찾는 작업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(Document reader)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7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7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033" y="1368836"/>
            <a:ext cx="8579168" cy="5306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-3048000" y="1462478"/>
            <a:ext cx="10728960" cy="858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1933년, 바르샤바 주민 중 폴란드어를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사용한 사람은 몇 명인가?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8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8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Retrieval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817880" y="1643541"/>
            <a:ext cx="11714480" cy="222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질문이 주어졌을 때, 효율적으로 질문과 관련 있는 문서의 하위 집합을 반환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Non-machine learning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N-gram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TF-IDF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9"/>
          <p:cNvCxnSpPr/>
          <p:nvPr/>
        </p:nvCxnSpPr>
        <p:spPr>
          <a:xfrm>
            <a:off x="817880" y="1270000"/>
            <a:ext cx="1055624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9"/>
          <p:cNvSpPr txBox="1"/>
          <p:nvPr/>
        </p:nvSpPr>
        <p:spPr>
          <a:xfrm>
            <a:off x="817880" y="395973"/>
            <a:ext cx="9438640" cy="8740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N-gram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817880" y="1643541"/>
            <a:ext cx="11714480" cy="3884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N개의 연속적인 단어의 나열을 하나의 묶음으로 간주한다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논문에서는 Bigram을 사용했을 때, 성능이 가장 좋았다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Bigram : local word order를 고려할 수 있다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e.g. 오늘 저녁 추천 메뉴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-&gt; 오늘 저녁, 저녁 추천, 추천 메뉴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2023-09-13T02:20:10Z</dcterms:created>
  <dc:creator>미자 김</dc:creator>
</cp:coreProperties>
</file>