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DFBF-E2F7-0362-F7FD-53DA1928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F7288-FD40-5803-1935-0119A00F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56D23-0D3B-68E4-1A0A-C45D25D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767A-FBBC-0658-6028-FD8B2D5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40FC7-0ACE-BFF7-72E3-19C6364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9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5031-5153-70BC-89A8-8CC164C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A23AE-A780-D448-EEAF-6163F47B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DB6C8-0B8C-9A39-4A91-6B3CB84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5F85-4F02-4949-8972-6497FE4D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01705-B80E-20CC-8E60-5E54B68F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CE296-08F5-E5B8-F2DD-EAD48312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CEAE8-C758-860A-0A0F-CAF78FF5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80EB9-031D-5B65-07F2-B062C0D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2E3C-D959-F49D-1D12-D789866A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0433-E66C-BB7E-8B7D-811CE55E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7203-BF8A-E5F7-C9AB-76DEBE6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8B09-1C6E-1F3D-B1FA-E3D39192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22B2-22C2-1C0F-A3E6-5A1586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B32EE-5E2A-8A5E-FAE0-66CD9D4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72A5-AB9B-13F2-3746-B0A699F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B5B5-B1D2-B528-9694-3689B99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4A7D-65ED-0278-5286-AD31D45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C897A-891E-202C-42B7-D91212D5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F8DA-5B2C-7696-D9C1-47AD2D5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6B9E-62C7-D042-D3D4-D1BAEE0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3D02-2E2A-58D6-F23D-C12F5FD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711D-FAE8-DD61-F4B7-BD987950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6BD7C-A515-1A0F-C6B4-202B59A5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7617B-B1A8-EEC5-9489-AB11A220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E61EC-A488-F4EB-F7C0-DECD2176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9D1C3-EBD7-7858-41CB-897CF42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D1D9-0008-B7E4-11CD-7723BE4E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0AA19-3C49-5E99-A59F-AB72BA46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01639-A167-52D3-C03B-CF8A536D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31473-1550-8D3F-13A8-3393547D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D2946-C5F7-6EA4-7C76-A60020D2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1BCAF-C082-F4D5-B0E9-8B4BA8B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21881-5EF7-C17F-1595-3B6E4878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4D67-E8E9-590E-09E2-E9C4E6A7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FC64D-B994-344C-2E4D-1649CA0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5D23E-E78F-B2B8-68B2-612135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AFB05-7CA2-B2D6-20D3-0973968B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D9626-2C3E-6295-0219-AC04E40F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9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DA792-4577-FCD8-E03E-A531C26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BC0CB-D12A-C398-287D-803E0F4F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15F6C-AFF6-82CD-4881-76E433D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B6E1-9415-3F65-390A-00BFAEFF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3592-3FFC-AA8E-8384-744E8E26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3EDE3-E020-AFFC-F767-E6A16136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BC3FC-0E33-076E-F206-DFE989B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BE17D-B4B5-26FB-0350-7F8B17E1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26EE1-F497-7181-EA93-D437AFB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F186-1BCE-8E0B-9DFC-F237AC7B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B82FD-95F6-3279-C73B-CB20F869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644D2-62A3-DA8F-AF0C-5DC2AF24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8C52A-1F22-893F-74E1-3876FD96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5245E-ACBA-B61F-FD8B-5692050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9A1CC-CC48-384F-F26C-95F55FB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B3E9-B22B-6ABD-1C3D-94725D3E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5EA6C-1630-A21B-00D6-3178E0D3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3EA0E-07EA-DC2B-6D14-E045EE02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70DE-ADFA-4214-A699-B1E29E00D47F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FD787-0F21-BED3-9AF9-F1AF613C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000DC-127F-747E-D437-AFFFA944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774750-D38A-59C9-21A6-BC99D0281C31}"/>
              </a:ext>
            </a:extLst>
          </p:cNvPr>
          <p:cNvSpPr/>
          <p:nvPr/>
        </p:nvSpPr>
        <p:spPr>
          <a:xfrm>
            <a:off x="-432391" y="-186070"/>
            <a:ext cx="13056782" cy="72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400ADD-9171-BAD3-5C61-7C0D3181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93586" y="-186070"/>
            <a:ext cx="22779172" cy="395312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Skip connection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Identity mapping :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9D7A34-858D-D639-72DA-E6BF9F8AE8D2}"/>
                  </a:ext>
                </a:extLst>
              </p:cNvPr>
              <p:cNvSpPr txBox="1"/>
              <p:nvPr/>
            </p:nvSpPr>
            <p:spPr>
              <a:xfrm>
                <a:off x="4693920" y="430629"/>
                <a:ext cx="2976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9D7A34-858D-D639-72DA-E6BF9F8A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430629"/>
                <a:ext cx="297688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C6DCA8-C966-5A4E-29F2-1BA11E1D2451}"/>
              </a:ext>
            </a:extLst>
          </p:cNvPr>
          <p:cNvSpPr txBox="1"/>
          <p:nvPr/>
        </p:nvSpPr>
        <p:spPr>
          <a:xfrm>
            <a:off x="4547402" y="3950286"/>
            <a:ext cx="1034182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기본적으로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ResNet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구조는 </a:t>
            </a:r>
            <a:b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가정하고 진행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E0851C-206A-1812-1A0D-40E2C223D9BE}"/>
              </a:ext>
            </a:extLst>
          </p:cNvPr>
          <p:cNvGrpSpPr/>
          <p:nvPr/>
        </p:nvGrpSpPr>
        <p:grpSpPr>
          <a:xfrm>
            <a:off x="7452360" y="221566"/>
            <a:ext cx="4585338" cy="2651760"/>
            <a:chOff x="1505583" y="1507589"/>
            <a:chExt cx="9532574" cy="487289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A48990C-7647-61F5-4F20-8C4A518DA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583" y="2333942"/>
              <a:ext cx="3533775" cy="32670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E5E05B2-EDC5-2B66-5922-BE00334D4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6332" y="2333942"/>
              <a:ext cx="4821825" cy="3267075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34CD07-7D2C-AD4D-DA5A-833D50B2508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00" y="1507589"/>
              <a:ext cx="0" cy="48728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2" descr="CNN 알고리즘들] ResNet의 구조 by bskyvision.com">
            <a:extLst>
              <a:ext uri="{FF2B5EF4-FFF2-40B4-BE49-F238E27FC236}">
                <a16:creationId xmlns:a16="http://schemas.microsoft.com/office/drawing/2014/main" id="{3E01BFEB-5B6C-86F4-DD22-897081CE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2" y="2873326"/>
            <a:ext cx="7166843" cy="31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7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Identity mapping :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9D7A34-858D-D639-72DA-E6BF9F8AE8D2}"/>
                  </a:ext>
                </a:extLst>
              </p:cNvPr>
              <p:cNvSpPr txBox="1"/>
              <p:nvPr/>
            </p:nvSpPr>
            <p:spPr>
              <a:xfrm>
                <a:off x="4693920" y="430629"/>
                <a:ext cx="2976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9D7A34-858D-D639-72DA-E6BF9F8A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430629"/>
                <a:ext cx="297688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6DCA8-C966-5A4E-29F2-1BA11E1D2451}"/>
                  </a:ext>
                </a:extLst>
              </p:cNvPr>
              <p:cNvSpPr txBox="1"/>
              <p:nvPr/>
            </p:nvSpPr>
            <p:spPr>
              <a:xfrm>
                <a:off x="802640" y="3592447"/>
                <a:ext cx="10341824" cy="49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구간마다 자신의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만 학습하면 된다</a:t>
                </a:r>
                <a:r>
                  <a:rPr lang="en-US" altLang="ko-KR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6DCA8-C966-5A4E-29F2-1BA11E1D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3592447"/>
                <a:ext cx="10341824" cy="495392"/>
              </a:xfrm>
              <a:prstGeom prst="rect">
                <a:avLst/>
              </a:prstGeom>
              <a:blipFill>
                <a:blip r:embed="rId3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6" name="Picture 4" descr="논문 읽기] ResNet(2015) 리뷰">
            <a:extLst>
              <a:ext uri="{FF2B5EF4-FFF2-40B4-BE49-F238E27FC236}">
                <a16:creationId xmlns:a16="http://schemas.microsoft.com/office/drawing/2014/main" id="{C27005F2-C082-FF0A-13E1-4CF4DAB8F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9"/>
          <a:stretch/>
        </p:blipFill>
        <p:spPr bwMode="auto">
          <a:xfrm>
            <a:off x="664680" y="1591426"/>
            <a:ext cx="11035360" cy="18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4055FDB-7163-14E9-8FB4-3B0D24A222CB}"/>
              </a:ext>
            </a:extLst>
          </p:cNvPr>
          <p:cNvSpPr/>
          <p:nvPr/>
        </p:nvSpPr>
        <p:spPr>
          <a:xfrm>
            <a:off x="2508853" y="1600464"/>
            <a:ext cx="802640" cy="791724"/>
          </a:xfrm>
          <a:prstGeom prst="donut">
            <a:avLst>
              <a:gd name="adj" fmla="val 2198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438" name="Picture 6" descr="시작 버튼 - 무료 멀티미디어개 아이콘">
            <a:extLst>
              <a:ext uri="{FF2B5EF4-FFF2-40B4-BE49-F238E27FC236}">
                <a16:creationId xmlns:a16="http://schemas.microsoft.com/office/drawing/2014/main" id="{84339C2C-0EF4-51A1-1BE3-069506D05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0" y="1961180"/>
            <a:ext cx="1386521" cy="13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종결 - 무료 상호 작용개 아이콘">
            <a:extLst>
              <a:ext uri="{FF2B5EF4-FFF2-40B4-BE49-F238E27FC236}">
                <a16:creationId xmlns:a16="http://schemas.microsoft.com/office/drawing/2014/main" id="{063ECBE9-4939-9414-A8A5-C279CAD5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432" y="2194556"/>
            <a:ext cx="1072168" cy="10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EF606-89CB-A9B6-15A8-2E60D424AFA3}"/>
              </a:ext>
            </a:extLst>
          </p:cNvPr>
          <p:cNvSpPr txBox="1"/>
          <p:nvPr/>
        </p:nvSpPr>
        <p:spPr>
          <a:xfrm>
            <a:off x="825499" y="4154128"/>
            <a:ext cx="1034182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Start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End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만드는 과정에서 거치는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매우 많다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입력으로부터 조금씩 값을 바꿔 나가는 것이 이상적임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C7AA2-7744-6D81-704D-0E3AFBFB427E}"/>
                  </a:ext>
                </a:extLst>
              </p:cNvPr>
              <p:cNvSpPr txBox="1"/>
              <p:nvPr/>
            </p:nvSpPr>
            <p:spPr>
              <a:xfrm>
                <a:off x="2097085" y="5300927"/>
                <a:ext cx="887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가 </a:t>
                </a:r>
                <a:r>
                  <a:rPr lang="en-US" altLang="ko-KR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</a:t>
                </a:r>
                <a:r>
                  <a:rPr lang="ko-KR" altLang="en-US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 가까운 값으로 학습되므로 </a:t>
                </a:r>
                <a:r>
                  <a:rPr lang="en-US" altLang="ko-KR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Identity mapping</a:t>
                </a:r>
                <a:r>
                  <a:rPr lang="ko-KR" altLang="en-US" sz="20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과 유사하다</a:t>
                </a:r>
                <a:r>
                  <a:rPr lang="en-US" altLang="ko-KR" sz="2000" b="1" dirty="0"/>
                  <a:t>.</a:t>
                </a:r>
                <a:r>
                  <a:rPr lang="ko-KR" altLang="en-US" sz="2000" b="1" dirty="0"/>
                  <a:t> </a:t>
                </a:r>
                <a:endParaRPr lang="en-US" altLang="ko-KR" sz="2000" b="1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EC7AA2-7744-6D81-704D-0E3AFBFB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85" y="5300927"/>
                <a:ext cx="8870347" cy="707886"/>
              </a:xfrm>
              <a:prstGeom prst="rect">
                <a:avLst/>
              </a:prstGeom>
              <a:blipFill>
                <a:blip r:embed="rId7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E292BB5-AF79-29DB-9647-58B7294E0015}"/>
              </a:ext>
            </a:extLst>
          </p:cNvPr>
          <p:cNvSpPr txBox="1"/>
          <p:nvPr/>
        </p:nvSpPr>
        <p:spPr>
          <a:xfrm>
            <a:off x="1011448" y="5828596"/>
            <a:ext cx="103418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Weight initialization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근처의 값으로 초기화 된다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4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/>
      <p:bldP spid="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Conclusion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EF606-89CB-A9B6-15A8-2E60D424AFA3}"/>
              </a:ext>
            </a:extLst>
          </p:cNvPr>
          <p:cNvSpPr txBox="1"/>
          <p:nvPr/>
        </p:nvSpPr>
        <p:spPr>
          <a:xfrm>
            <a:off x="925088" y="2757321"/>
            <a:ext cx="103418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</a:t>
            </a:r>
            <a:r>
              <a:rPr lang="ko-KR" alt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깊지 않은 </a:t>
            </a:r>
            <a:r>
              <a:rPr lang="en-US" altLang="ko-KR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network</a:t>
            </a:r>
            <a:r>
              <a:rPr lang="ko-KR" alt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라면 </a:t>
            </a:r>
            <a:br>
              <a:rPr lang="en-US" altLang="ko-KR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성능 향상이 크지 않다</a:t>
            </a:r>
            <a:r>
              <a:rPr lang="en-US" altLang="ko-KR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487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774750-D38A-59C9-21A6-BC99D0281C31}"/>
              </a:ext>
            </a:extLst>
          </p:cNvPr>
          <p:cNvSpPr/>
          <p:nvPr/>
        </p:nvSpPr>
        <p:spPr>
          <a:xfrm>
            <a:off x="-432391" y="-186070"/>
            <a:ext cx="13056782" cy="72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400ADD-9171-BAD3-5C61-7C0D3181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93586" y="-186070"/>
            <a:ext cx="22779172" cy="395312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78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 Architecture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530" name="Picture 2" descr="Review: YOLOv1 — You Only Look Once (Object Detection) | by Sik-Ho Tsang |  Towards Data Science">
            <a:extLst>
              <a:ext uri="{FF2B5EF4-FFF2-40B4-BE49-F238E27FC236}">
                <a16:creationId xmlns:a16="http://schemas.microsoft.com/office/drawing/2014/main" id="{C60E6BD2-32C6-59D2-B32E-D037169C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71942"/>
            <a:ext cx="11610975" cy="4791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6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 Architecture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530" name="Picture 2" descr="Review: YOLOv1 — You Only Look Once (Object Detection) | by Sik-Ho Tsang |  Towards Data Science">
            <a:extLst>
              <a:ext uri="{FF2B5EF4-FFF2-40B4-BE49-F238E27FC236}">
                <a16:creationId xmlns:a16="http://schemas.microsoft.com/office/drawing/2014/main" id="{C60E6BD2-32C6-59D2-B32E-D037169C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71942"/>
            <a:ext cx="11610975" cy="4791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8B671E09-3CB6-C103-E5E0-EFC62394B7AE}"/>
              </a:ext>
            </a:extLst>
          </p:cNvPr>
          <p:cNvSpPr/>
          <p:nvPr/>
        </p:nvSpPr>
        <p:spPr>
          <a:xfrm>
            <a:off x="8493760" y="2966720"/>
            <a:ext cx="3407727" cy="2702560"/>
          </a:xfrm>
          <a:prstGeom prst="frame">
            <a:avLst>
              <a:gd name="adj1" fmla="val 3076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 Architecture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8146B-24F7-BD52-431A-BE431D78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62" y="3107302"/>
            <a:ext cx="6902484" cy="2644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C34A8-174A-C12F-EF9C-067F9904B7E9}"/>
                  </a:ext>
                </a:extLst>
              </p:cNvPr>
              <p:cNvSpPr txBox="1"/>
              <p:nvPr/>
            </p:nvSpPr>
            <p:spPr>
              <a:xfrm>
                <a:off x="2642373" y="2293545"/>
                <a:ext cx="6248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=7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𝐺𝑟𝑖𝑑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C34A8-174A-C12F-EF9C-067F9904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73" y="2293545"/>
                <a:ext cx="6248762" cy="369332"/>
              </a:xfrm>
              <a:prstGeom prst="rect">
                <a:avLst/>
              </a:prstGeom>
              <a:blipFill>
                <a:blip r:embed="rId3"/>
                <a:stretch>
                  <a:fillRect l="-292" r="-195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8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 Architecture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7CD86-37AD-03C3-FE8B-A8EBCC01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8846" l="2767" r="9841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8320" y="1507589"/>
            <a:ext cx="3562033" cy="36605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4DBD18-C8BF-A553-20B8-C373C5FB9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94" b="90000" l="9677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1262" y="1220851"/>
            <a:ext cx="3925412" cy="4642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C28E5E-62A9-5332-9B9A-CA57CAC1C7E9}"/>
              </a:ext>
            </a:extLst>
          </p:cNvPr>
          <p:cNvSpPr txBox="1"/>
          <p:nvPr/>
        </p:nvSpPr>
        <p:spPr>
          <a:xfrm>
            <a:off x="1652031" y="5592204"/>
            <a:ext cx="9172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Original region and gird are mapped,</a:t>
            </a:r>
          </a:p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and each grid is classified.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66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 Architecture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7CD86-37AD-03C3-FE8B-A8EBCC01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8846" l="2767" r="9841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4160" y="1504288"/>
            <a:ext cx="3562033" cy="3660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C28E5E-62A9-5332-9B9A-CA57CAC1C7E9}"/>
              </a:ext>
            </a:extLst>
          </p:cNvPr>
          <p:cNvSpPr txBox="1"/>
          <p:nvPr/>
        </p:nvSpPr>
        <p:spPr>
          <a:xfrm>
            <a:off x="1509791" y="5592203"/>
            <a:ext cx="9172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Due to flatten, Spatial information is lost.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11815-E7AB-8D2E-1A59-0A0F710C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7" y="2142140"/>
            <a:ext cx="6717847" cy="25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ResNet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Architecture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290" name="Picture 2" descr="CNN 알고리즘들] ResNet의 구조 by bskyvision.com">
            <a:extLst>
              <a:ext uri="{FF2B5EF4-FFF2-40B4-BE49-F238E27FC236}">
                <a16:creationId xmlns:a16="http://schemas.microsoft.com/office/drawing/2014/main" id="{9329D8F2-E578-1D1C-5235-563289F39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9" y="1507589"/>
            <a:ext cx="10110546" cy="44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88A57D91-DBAD-99EA-7566-450A463DE737}"/>
              </a:ext>
            </a:extLst>
          </p:cNvPr>
          <p:cNvSpPr/>
          <p:nvPr/>
        </p:nvSpPr>
        <p:spPr>
          <a:xfrm>
            <a:off x="5608320" y="1259840"/>
            <a:ext cx="1940560" cy="5273040"/>
          </a:xfrm>
          <a:prstGeom prst="frame">
            <a:avLst>
              <a:gd name="adj1" fmla="val 3076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ResNet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Architecture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949958" y="1727200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Gradient vanishing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D43C85-FC56-B57E-9643-6DE284ABB9CD}"/>
              </a:ext>
            </a:extLst>
          </p:cNvPr>
          <p:cNvCxnSpPr/>
          <p:nvPr/>
        </p:nvCxnSpPr>
        <p:spPr>
          <a:xfrm>
            <a:off x="406400" y="3429000"/>
            <a:ext cx="1105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949958" y="3769360"/>
            <a:ext cx="1051052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Solution.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Leaky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ReLU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Skip connection</a:t>
            </a:r>
          </a:p>
        </p:txBody>
      </p:sp>
      <p:pic>
        <p:nvPicPr>
          <p:cNvPr id="17410" name="Picture 2" descr="E_15. [Recap] Activation Functions - Deep Learning Bible - 2.  Classification - 한글">
            <a:extLst>
              <a:ext uri="{FF2B5EF4-FFF2-40B4-BE49-F238E27FC236}">
                <a16:creationId xmlns:a16="http://schemas.microsoft.com/office/drawing/2014/main" id="{19914846-1A1C-951E-C770-A9FDA5AE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05" y="3930195"/>
            <a:ext cx="4623107" cy="2688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D2439F-1446-5028-E820-CE625F8D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80" y="1356538"/>
            <a:ext cx="6197600" cy="1857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Skip connection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267A95-0606-1684-0D8A-074D1DF6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3" y="2333942"/>
            <a:ext cx="3533775" cy="3267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A7A818-F6FE-6B31-879F-0AF342E9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32" y="2333942"/>
            <a:ext cx="4821825" cy="32670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150FEB-0650-00B9-2FED-153306D1DAA3}"/>
              </a:ext>
            </a:extLst>
          </p:cNvPr>
          <p:cNvCxnSpPr>
            <a:cxnSpLocks/>
          </p:cNvCxnSpPr>
          <p:nvPr/>
        </p:nvCxnSpPr>
        <p:spPr>
          <a:xfrm>
            <a:off x="5689600" y="1507589"/>
            <a:ext cx="0" cy="4872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6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Function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E00085-FED9-612C-1C44-B09B2DE2DFB8}"/>
              </a:ext>
            </a:extLst>
          </p:cNvPr>
          <p:cNvGrpSpPr/>
          <p:nvPr/>
        </p:nvGrpSpPr>
        <p:grpSpPr>
          <a:xfrm>
            <a:off x="6156960" y="101600"/>
            <a:ext cx="5586097" cy="2692400"/>
            <a:chOff x="1505583" y="1507589"/>
            <a:chExt cx="9532574" cy="48728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2C85FD2-608C-417D-E7E8-5C6BE5C5D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583" y="2333942"/>
              <a:ext cx="3533775" cy="326707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267A868-C934-D9D1-ADF6-EFF43F6D6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332" y="2333942"/>
              <a:ext cx="4821825" cy="3267075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59C1D11-2EFA-739D-CA32-A613FD03364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00" y="1507589"/>
              <a:ext cx="0" cy="48728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B84CE-AD10-1BF1-89A8-36E5365F7A20}"/>
                  </a:ext>
                </a:extLst>
              </p:cNvPr>
              <p:cNvSpPr txBox="1"/>
              <p:nvPr/>
            </p:nvSpPr>
            <p:spPr>
              <a:xfrm>
                <a:off x="1462753" y="3429000"/>
                <a:ext cx="3018903" cy="1508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b="0" dirty="0"/>
              </a:p>
              <a:p>
                <a:endParaRPr lang="ko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B84CE-AD10-1BF1-89A8-36E5365F7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53" y="3429000"/>
                <a:ext cx="3018903" cy="1508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2170-9311-AABA-DEED-7F1542A5CE76}"/>
                  </a:ext>
                </a:extLst>
              </p:cNvPr>
              <p:cNvSpPr txBox="1"/>
              <p:nvPr/>
            </p:nvSpPr>
            <p:spPr>
              <a:xfrm>
                <a:off x="7264399" y="5965706"/>
                <a:ext cx="52609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𝑚𝑎𝑝𝑝𝑖𝑛𝑔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2170-9311-AABA-DEED-7F1542A5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99" y="5965706"/>
                <a:ext cx="526097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98F2B40-7273-54E3-2B23-A2AB1E9898DD}"/>
              </a:ext>
            </a:extLst>
          </p:cNvPr>
          <p:cNvSpPr/>
          <p:nvPr/>
        </p:nvSpPr>
        <p:spPr>
          <a:xfrm>
            <a:off x="5425440" y="3639492"/>
            <a:ext cx="1341119" cy="54356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FE4AE9-359A-6CC4-0F26-272E94F57B48}"/>
                  </a:ext>
                </a:extLst>
              </p:cNvPr>
              <p:cNvSpPr txBox="1"/>
              <p:nvPr/>
            </p:nvSpPr>
            <p:spPr>
              <a:xfrm>
                <a:off x="5996939" y="3502667"/>
                <a:ext cx="626364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FE4AE9-359A-6CC4-0F26-272E94F5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39" y="3502667"/>
                <a:ext cx="626364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A996469E-73E0-4390-AD22-E827CB80A459}"/>
              </a:ext>
            </a:extLst>
          </p:cNvPr>
          <p:cNvSpPr/>
          <p:nvPr/>
        </p:nvSpPr>
        <p:spPr>
          <a:xfrm>
            <a:off x="9935813" y="3515410"/>
            <a:ext cx="802640" cy="791724"/>
          </a:xfrm>
          <a:prstGeom prst="donut">
            <a:avLst>
              <a:gd name="adj" fmla="val 2198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87960-A153-4100-69E1-B42141898576}"/>
              </a:ext>
            </a:extLst>
          </p:cNvPr>
          <p:cNvSpPr txBox="1"/>
          <p:nvPr/>
        </p:nvSpPr>
        <p:spPr>
          <a:xfrm>
            <a:off x="2462705" y="5036628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적어도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근처 값을 전달을 해주겠다</a:t>
            </a:r>
          </a:p>
        </p:txBody>
      </p:sp>
    </p:spTree>
    <p:extLst>
      <p:ext uri="{BB962C8B-B14F-4D97-AF65-F5344CB8AC3E}">
        <p14:creationId xmlns:p14="http://schemas.microsoft.com/office/powerpoint/2010/main" val="333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Function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13C3FE-1475-D36F-E2B9-9A4A6C6093C8}"/>
              </a:ext>
            </a:extLst>
          </p:cNvPr>
          <p:cNvGrpSpPr/>
          <p:nvPr/>
        </p:nvGrpSpPr>
        <p:grpSpPr>
          <a:xfrm>
            <a:off x="6156960" y="101600"/>
            <a:ext cx="5586097" cy="2692400"/>
            <a:chOff x="1505583" y="1507589"/>
            <a:chExt cx="9532574" cy="48728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0BD6D5-E41D-A864-DBD8-A3CE7138A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583" y="2333942"/>
              <a:ext cx="3533775" cy="3267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BA12D04-A7AC-679A-4B61-BD2145CB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332" y="2333942"/>
              <a:ext cx="4821825" cy="3267075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EDD4560-D381-B9F8-3ADD-2A8BE50179D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00" y="1507589"/>
              <a:ext cx="0" cy="48728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49A0AE-7D6E-BF15-7354-8606B03C8D14}"/>
              </a:ext>
            </a:extLst>
          </p:cNvPr>
          <p:cNvCxnSpPr/>
          <p:nvPr/>
        </p:nvCxnSpPr>
        <p:spPr>
          <a:xfrm>
            <a:off x="802640" y="5008880"/>
            <a:ext cx="5872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6F99E3-B865-4A26-3733-8B0D93677664}"/>
              </a:ext>
            </a:extLst>
          </p:cNvPr>
          <p:cNvCxnSpPr>
            <a:cxnSpLocks/>
          </p:cNvCxnSpPr>
          <p:nvPr/>
        </p:nvCxnSpPr>
        <p:spPr>
          <a:xfrm flipV="1">
            <a:off x="1706880" y="1971040"/>
            <a:ext cx="0" cy="376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277EC-CDDD-A2D7-2DF3-36F897DD4CE3}"/>
              </a:ext>
            </a:extLst>
          </p:cNvPr>
          <p:cNvCxnSpPr/>
          <p:nvPr/>
        </p:nvCxnSpPr>
        <p:spPr>
          <a:xfrm flipV="1">
            <a:off x="802640" y="2052320"/>
            <a:ext cx="3881120" cy="37998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391463-1FE4-4BF5-0E97-D039C2786DE7}"/>
                  </a:ext>
                </a:extLst>
              </p:cNvPr>
              <p:cNvSpPr txBox="1"/>
              <p:nvPr/>
            </p:nvSpPr>
            <p:spPr>
              <a:xfrm>
                <a:off x="4181741" y="1623535"/>
                <a:ext cx="1073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391463-1FE4-4BF5-0E97-D039C278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741" y="1623535"/>
                <a:ext cx="107335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D57366A-E9D1-60FF-AFCB-7DE662A88D40}"/>
              </a:ext>
            </a:extLst>
          </p:cNvPr>
          <p:cNvSpPr/>
          <p:nvPr/>
        </p:nvSpPr>
        <p:spPr>
          <a:xfrm>
            <a:off x="1423407" y="2055582"/>
            <a:ext cx="3910593" cy="3644178"/>
          </a:xfrm>
          <a:custGeom>
            <a:avLst/>
            <a:gdLst>
              <a:gd name="connsiteX0" fmla="*/ 181873 w 3910593"/>
              <a:gd name="connsiteY0" fmla="*/ 3644178 h 3644178"/>
              <a:gd name="connsiteX1" fmla="*/ 192033 w 3910593"/>
              <a:gd name="connsiteY1" fmla="*/ 1734098 h 3644178"/>
              <a:gd name="connsiteX2" fmla="*/ 2152913 w 3910593"/>
              <a:gd name="connsiteY2" fmla="*/ 2323378 h 3644178"/>
              <a:gd name="connsiteX3" fmla="*/ 2630433 w 3910593"/>
              <a:gd name="connsiteY3" fmla="*/ 210098 h 3644178"/>
              <a:gd name="connsiteX4" fmla="*/ 3910593 w 3910593"/>
              <a:gd name="connsiteY4" fmla="*/ 189778 h 364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0593" h="3644178">
                <a:moveTo>
                  <a:pt x="181873" y="3644178"/>
                </a:moveTo>
                <a:cubicBezTo>
                  <a:pt x="22699" y="2799204"/>
                  <a:pt x="-136474" y="1954231"/>
                  <a:pt x="192033" y="1734098"/>
                </a:cubicBezTo>
                <a:cubicBezTo>
                  <a:pt x="520540" y="1513965"/>
                  <a:pt x="1746513" y="2577378"/>
                  <a:pt x="2152913" y="2323378"/>
                </a:cubicBezTo>
                <a:cubicBezTo>
                  <a:pt x="2559313" y="2069378"/>
                  <a:pt x="2337486" y="565698"/>
                  <a:pt x="2630433" y="210098"/>
                </a:cubicBezTo>
                <a:cubicBezTo>
                  <a:pt x="2923380" y="-145502"/>
                  <a:pt x="3416986" y="22138"/>
                  <a:pt x="3910593" y="189778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382A38-9505-71BA-C4EA-9C09AA28A185}"/>
                  </a:ext>
                </a:extLst>
              </p:cNvPr>
              <p:cNvSpPr txBox="1"/>
              <p:nvPr/>
            </p:nvSpPr>
            <p:spPr>
              <a:xfrm>
                <a:off x="5180450" y="2354776"/>
                <a:ext cx="1073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H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382A38-9505-71BA-C4EA-9C09AA28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50" y="2354776"/>
                <a:ext cx="1073356" cy="369332"/>
              </a:xfrm>
              <a:prstGeom prst="rect">
                <a:avLst/>
              </a:prstGeom>
              <a:blipFill>
                <a:blip r:embed="rId5"/>
                <a:stretch>
                  <a:fillRect l="-511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63A97498-3C11-B1B9-9357-ECCDE9175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60" y="1447944"/>
            <a:ext cx="5497670" cy="49528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1AFCE9-0904-7334-929F-4D44236F458E}"/>
                  </a:ext>
                </a:extLst>
              </p:cNvPr>
              <p:cNvSpPr txBox="1"/>
              <p:nvPr/>
            </p:nvSpPr>
            <p:spPr>
              <a:xfrm>
                <a:off x="2842025" y="3877671"/>
                <a:ext cx="10733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1AFCE9-0904-7334-929F-4D44236F4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25" y="3877671"/>
                <a:ext cx="1073356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Skip connection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CBFEBD-33E3-B585-48E6-ED636CED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58" y="2140902"/>
            <a:ext cx="4821825" cy="3267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D3C86-81BF-A6C4-FD9E-23E35563622F}"/>
                  </a:ext>
                </a:extLst>
              </p:cNvPr>
              <p:cNvSpPr txBox="1"/>
              <p:nvPr/>
            </p:nvSpPr>
            <p:spPr>
              <a:xfrm>
                <a:off x="5897707" y="2960021"/>
                <a:ext cx="64621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Residual Block</a:t>
                </a:r>
                <a:r>
                  <a:rPr lang="ko-KR" altLang="en-US" sz="28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𝐹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𝑥</m:t>
                        </m:r>
                      </m:e>
                    </m:d>
                    <m:r>
                      <a:rPr lang="ko-KR" altLang="en-US" sz="28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만</m:t>
                    </m:r>
                  </m:oMath>
                </a14:m>
                <a:r>
                  <a:rPr lang="ko-KR" altLang="en-US" sz="28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학습</a:t>
                </a:r>
                <a:endPara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endParaRPr lang="en-US" altLang="ko-KR" sz="2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r>
                  <a:rPr lang="en-US" altLang="ko-KR" sz="28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Optimization </a:t>
                </a:r>
                <a:r>
                  <a:rPr lang="ko-KR" altLang="en-US" sz="28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난이도를 낮춰서 풀겠다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D3C86-81BF-A6C4-FD9E-23E355636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07" y="2960021"/>
                <a:ext cx="6462103" cy="1384995"/>
              </a:xfrm>
              <a:prstGeom prst="rect">
                <a:avLst/>
              </a:prstGeom>
              <a:blipFill>
                <a:blip r:embed="rId3"/>
                <a:stretch>
                  <a:fillRect l="-1885" t="-5727" b="-11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77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Loss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314" name="Picture 2" descr="Skip Connections | All You Need to Know About Skip Connections">
            <a:extLst>
              <a:ext uri="{FF2B5EF4-FFF2-40B4-BE49-F238E27FC236}">
                <a16:creationId xmlns:a16="http://schemas.microsoft.com/office/drawing/2014/main" id="{B82B103B-73CD-E8C6-4EEC-D3C275C5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17" y="1759309"/>
            <a:ext cx="8432165" cy="4439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49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1839-69AB-6411-9F1A-4F88577D25DB}"/>
              </a:ext>
            </a:extLst>
          </p:cNvPr>
          <p:cNvSpPr/>
          <p:nvPr/>
        </p:nvSpPr>
        <p:spPr>
          <a:xfrm>
            <a:off x="802640" y="457200"/>
            <a:ext cx="45719" cy="619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949958" y="430629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Identity mapping :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3307D7-C1A0-8580-BC97-3D3F33B7F29F}"/>
              </a:ext>
            </a:extLst>
          </p:cNvPr>
          <p:cNvGrpSpPr/>
          <p:nvPr/>
        </p:nvGrpSpPr>
        <p:grpSpPr>
          <a:xfrm>
            <a:off x="2697478" y="1710789"/>
            <a:ext cx="7414897" cy="3806091"/>
            <a:chOff x="1505583" y="1507589"/>
            <a:chExt cx="9532574" cy="48728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A74343-E67A-E367-F92A-3B8E5D74F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583" y="2333942"/>
              <a:ext cx="3533775" cy="3267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BF41CF4-6DCB-E48D-04C4-F9C8CB623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332" y="2333942"/>
              <a:ext cx="4821825" cy="3267075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EFD4D3-79AA-B0C4-68C1-C4DD4EE5D1E2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00" y="1507589"/>
              <a:ext cx="0" cy="48728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9D7A34-858D-D639-72DA-E6BF9F8AE8D2}"/>
                  </a:ext>
                </a:extLst>
              </p:cNvPr>
              <p:cNvSpPr txBox="1"/>
              <p:nvPr/>
            </p:nvSpPr>
            <p:spPr>
              <a:xfrm>
                <a:off x="4693920" y="430629"/>
                <a:ext cx="2976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9D7A34-858D-D639-72DA-E6BF9F8A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430629"/>
                <a:ext cx="297688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6DCA8-C966-5A4E-29F2-1BA11E1D2451}"/>
                  </a:ext>
                </a:extLst>
              </p:cNvPr>
              <p:cNvSpPr txBox="1"/>
              <p:nvPr/>
            </p:nvSpPr>
            <p:spPr>
              <a:xfrm>
                <a:off x="3527403" y="5781040"/>
                <a:ext cx="6584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3600" b="1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ko-KR" altLang="en-US" sz="28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학습이 더 잘 된다</a:t>
                </a:r>
                <a:r>
                  <a:rPr lang="en-US" altLang="ko-KR" sz="28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6DCA8-C966-5A4E-29F2-1BA11E1D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03" y="5781040"/>
                <a:ext cx="6584972" cy="646331"/>
              </a:xfrm>
              <a:prstGeom prst="rect">
                <a:avLst/>
              </a:prstGeom>
              <a:blipFill>
                <a:blip r:embed="rId5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89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237</Words>
  <Application>Microsoft Office PowerPoint</Application>
  <PresentationFormat>와이드스크린</PresentationFormat>
  <Paragraphs>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HY헤드라인M</vt:lpstr>
      <vt:lpstr>맑은 고딕</vt:lpstr>
      <vt:lpstr>Arial</vt:lpstr>
      <vt:lpstr>Cambria Math</vt:lpstr>
      <vt:lpstr>Office 테마</vt:lpstr>
      <vt:lpstr>Skip connection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YOLOv1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connection </dc:title>
  <dc:creator>미자 김</dc:creator>
  <cp:lastModifiedBy>미자 김</cp:lastModifiedBy>
  <cp:revision>2</cp:revision>
  <dcterms:created xsi:type="dcterms:W3CDTF">2023-08-01T03:48:28Z</dcterms:created>
  <dcterms:modified xsi:type="dcterms:W3CDTF">2023-08-01T08:25:04Z</dcterms:modified>
</cp:coreProperties>
</file>