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58" r:id="rId28"/>
    <p:sldId id="284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69165-92BF-4BF2-9B22-404754F4CA5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53CF-F877-4589-B443-F7C9A7AAA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53CF-F877-4589-B443-F7C9A7AAA1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3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8DFBF-E2F7-0362-F7FD-53DA1928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5F7288-FD40-5803-1935-0119A00F2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56D23-0D3B-68E4-1A0A-C45D25D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C767A-FBBC-0658-6028-FD8B2D5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40FC7-0ACE-BFF7-72E3-19C6364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9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15031-5153-70BC-89A8-8CC164C5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A23AE-A780-D448-EEAF-6163F47B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DB6C8-0B8C-9A39-4A91-6B3CB84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45F85-4F02-4949-8972-6497FE4D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01705-B80E-20CC-8E60-5E54B68F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9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FCE296-08F5-E5B8-F2DD-EAD48312E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1CEAE8-C758-860A-0A0F-CAF78FF5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80EB9-031D-5B65-07F2-B062C0D0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32E3C-D959-F49D-1D12-D789866A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90433-E66C-BB7E-8B7D-811CE55E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7203-BF8A-E5F7-C9AB-76DEBE6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98B09-1C6E-1F3D-B1FA-E3D39192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22B2-22C2-1C0F-A3E6-5A15860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B32EE-5E2A-8A5E-FAE0-66CD9D48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72A5-AB9B-13F2-3746-B0A699FF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B5B5-B1D2-B528-9694-3689B996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E4A7D-65ED-0278-5286-AD31D45B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C897A-891E-202C-42B7-D91212D5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8F8DA-5B2C-7696-D9C1-47AD2D5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16B9E-62C7-D042-D3D4-D1BAEE0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73D02-2E2A-58D6-F23D-C12F5FDB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B711D-FAE8-DD61-F4B7-BD987950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6BD7C-A515-1A0F-C6B4-202B59A5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7617B-B1A8-EEC5-9489-AB11A220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E61EC-A488-F4EB-F7C0-DECD2176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9D1C3-EBD7-7858-41CB-897CF42F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2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ED1D9-0008-B7E4-11CD-7723BE4E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0AA19-3C49-5E99-A59F-AB72BA46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01639-A167-52D3-C03B-CF8A536D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31473-1550-8D3F-13A8-3393547DE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D2946-C5F7-6EA4-7C76-A60020D2E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41BCAF-C082-F4D5-B0E9-8B4BA8B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C21881-5EF7-C17F-1595-3B6E4878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24D67-E8E9-590E-09E2-E9C4E6A7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FC64D-B994-344C-2E4D-1649CA0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45D23E-E78F-B2B8-68B2-612135B2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AFB05-7CA2-B2D6-20D3-0973968B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D9626-2C3E-6295-0219-AC04E40F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9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7DA792-4577-FCD8-E03E-A531C260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BC0CB-D12A-C398-287D-803E0F4F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15F6C-AFF6-82CD-4881-76E433D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6B6E1-9415-3F65-390A-00BFAEFF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63592-3FFC-AA8E-8384-744E8E26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3EDE3-E020-AFFC-F767-E6A16136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BC3FC-0E33-076E-F206-DFE989B9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BE17D-B4B5-26FB-0350-7F8B17E1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26EE1-F497-7181-EA93-D437AFB7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F186-1BCE-8E0B-9DFC-F237AC7B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2B82FD-95F6-3279-C73B-CB20F869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644D2-62A3-DA8F-AF0C-5DC2AF245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8C52A-1F22-893F-74E1-3876FD96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5245E-ACBA-B61F-FD8B-56920508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9A1CC-CC48-384F-F26C-95F55FBC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B3E9-B22B-6ABD-1C3D-94725D3E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5EA6C-1630-A21B-00D6-3178E0D3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3EA0E-07EA-DC2B-6D14-E045EE02A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70DE-ADFA-4214-A699-B1E29E00D47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FD787-0F21-BED3-9AF9-F1AF613CE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000DC-127F-747E-D437-AFFFA944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774750-D38A-59C9-21A6-BC99D0281C31}"/>
              </a:ext>
            </a:extLst>
          </p:cNvPr>
          <p:cNvSpPr/>
          <p:nvPr/>
        </p:nvSpPr>
        <p:spPr>
          <a:xfrm>
            <a:off x="-432391" y="-186070"/>
            <a:ext cx="13056782" cy="72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400ADD-9171-BAD3-5C61-7C0D3181F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89616" y="1452439"/>
            <a:ext cx="15171233" cy="3953123"/>
          </a:xfrm>
        </p:spPr>
        <p:txBody>
          <a:bodyPr anchor="ctr">
            <a:normAutofit/>
          </a:bodyPr>
          <a:lstStyle/>
          <a:p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Time-Series Anomaly Detection 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 at Microsoft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66B9FA-A3B3-5471-D935-D10292075BE6}"/>
              </a:ext>
            </a:extLst>
          </p:cNvPr>
          <p:cNvSpPr/>
          <p:nvPr/>
        </p:nvSpPr>
        <p:spPr>
          <a:xfrm>
            <a:off x="1178560" y="2659422"/>
            <a:ext cx="9834880" cy="803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18240-5070-B00C-C485-46336E7B20AF}"/>
              </a:ext>
            </a:extLst>
          </p:cNvPr>
          <p:cNvSpPr/>
          <p:nvPr/>
        </p:nvSpPr>
        <p:spPr>
          <a:xfrm>
            <a:off x="1178560" y="4107389"/>
            <a:ext cx="9834880" cy="803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E9AF1E9-0DD8-FFB2-53E9-F0E2AA09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58723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Microsoft 2019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782320" y="1956767"/>
            <a:ext cx="10444480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Develop unsupervised manner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1043E-EB16-1F74-ED3D-18E20DE5688F}"/>
              </a:ext>
            </a:extLst>
          </p:cNvPr>
          <p:cNvSpPr txBox="1"/>
          <p:nvPr/>
        </p:nvSpPr>
        <p:spPr>
          <a:xfrm>
            <a:off x="782320" y="3184987"/>
            <a:ext cx="10444480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Focus on accuracy, efficiency and generality</a:t>
            </a:r>
          </a:p>
        </p:txBody>
      </p:sp>
    </p:spTree>
    <p:extLst>
      <p:ext uri="{BB962C8B-B14F-4D97-AF65-F5344CB8AC3E}">
        <p14:creationId xmlns:p14="http://schemas.microsoft.com/office/powerpoint/2010/main" val="318190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3810000" y="2416704"/>
            <a:ext cx="10444480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Spectral residual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1043E-EB16-1F74-ED3D-18E20DE5688F}"/>
              </a:ext>
            </a:extLst>
          </p:cNvPr>
          <p:cNvSpPr txBox="1"/>
          <p:nvPr/>
        </p:nvSpPr>
        <p:spPr>
          <a:xfrm>
            <a:off x="678180" y="4931541"/>
            <a:ext cx="10444480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CNN</a:t>
            </a:r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17E816EA-6C02-4054-2DDE-18E94C234C0D}"/>
              </a:ext>
            </a:extLst>
          </p:cNvPr>
          <p:cNvSpPr/>
          <p:nvPr/>
        </p:nvSpPr>
        <p:spPr>
          <a:xfrm>
            <a:off x="5302250" y="3376911"/>
            <a:ext cx="1196340" cy="1232546"/>
          </a:xfrm>
          <a:prstGeom prst="mathPlus">
            <a:avLst>
              <a:gd name="adj1" fmla="val 16726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4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955040" y="3480084"/>
            <a:ext cx="10444480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Output of spectral residual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1043E-EB16-1F74-ED3D-18E20DE5688F}"/>
              </a:ext>
            </a:extLst>
          </p:cNvPr>
          <p:cNvSpPr txBox="1"/>
          <p:nvPr/>
        </p:nvSpPr>
        <p:spPr>
          <a:xfrm>
            <a:off x="3898900" y="3402113"/>
            <a:ext cx="10444480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CNN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A12DB28-8479-2B74-50EA-BD0E9F0425C8}"/>
              </a:ext>
            </a:extLst>
          </p:cNvPr>
          <p:cNvSpPr/>
          <p:nvPr/>
        </p:nvSpPr>
        <p:spPr>
          <a:xfrm>
            <a:off x="7296785" y="3596736"/>
            <a:ext cx="1026160" cy="59944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0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Spectral residual model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678180" y="1672386"/>
            <a:ext cx="10444480" cy="386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Visual saliency domain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Basically, digital image have similar frequency information, but there are slight differences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“saliency” 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사진이나 장면에서 눈에 띄는 것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Time-series curve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anomalies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해당 지점에서 관찰된다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060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Spectral residual model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678180" y="1672386"/>
            <a:ext cx="10444480" cy="397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 to get “saliency”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 information in the spatial domain is transformed into the frequency domain using 2D Fourier transform.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[log spectrum]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Predictable frequency information is subtracted from the frequency domain.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[spectral residual]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 back to the spatial domain using inverse Fourier transform.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[saliency map]</a:t>
            </a:r>
          </a:p>
        </p:txBody>
      </p:sp>
    </p:spTree>
    <p:extLst>
      <p:ext uri="{BB962C8B-B14F-4D97-AF65-F5344CB8AC3E}">
        <p14:creationId xmlns:p14="http://schemas.microsoft.com/office/powerpoint/2010/main" val="183331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Spectral residual model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8358D-56A4-BB54-83BB-78259F1A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1" y="1536733"/>
            <a:ext cx="2808383" cy="5077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4C2032-6AB3-5B75-A027-BA64BE07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095" y="2783712"/>
            <a:ext cx="6181725" cy="2295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빼기 기호 11">
            <a:extLst>
              <a:ext uri="{FF2B5EF4-FFF2-40B4-BE49-F238E27FC236}">
                <a16:creationId xmlns:a16="http://schemas.microsoft.com/office/drawing/2014/main" id="{04CF749C-3744-DDB8-70C2-8E57DC9776D1}"/>
              </a:ext>
            </a:extLst>
          </p:cNvPr>
          <p:cNvSpPr/>
          <p:nvPr/>
        </p:nvSpPr>
        <p:spPr>
          <a:xfrm>
            <a:off x="4176395" y="3621818"/>
            <a:ext cx="833120" cy="594361"/>
          </a:xfrm>
          <a:prstGeom prst="mathMinu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4E413-3EDF-3FAD-96FB-0E877A8DB7FA}"/>
              </a:ext>
            </a:extLst>
          </p:cNvPr>
          <p:cNvSpPr txBox="1"/>
          <p:nvPr/>
        </p:nvSpPr>
        <p:spPr>
          <a:xfrm>
            <a:off x="1624744" y="1091532"/>
            <a:ext cx="6101080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[log spectrum]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28755-6FD3-810E-E536-08FFB10E7465}"/>
              </a:ext>
            </a:extLst>
          </p:cNvPr>
          <p:cNvSpPr txBox="1"/>
          <p:nvPr/>
        </p:nvSpPr>
        <p:spPr>
          <a:xfrm>
            <a:off x="6474460" y="524077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Predictable frequency information 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EA575-625C-FABF-384F-B145BA42A839}"/>
              </a:ext>
            </a:extLst>
          </p:cNvPr>
          <p:cNvSpPr txBox="1"/>
          <p:nvPr/>
        </p:nvSpPr>
        <p:spPr>
          <a:xfrm>
            <a:off x="5538897" y="5841543"/>
            <a:ext cx="8178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9B4F73-E3D9-95FB-99CA-09A77305AD88}"/>
              </a:ext>
            </a:extLst>
          </p:cNvPr>
          <p:cNvSpPr txBox="1"/>
          <p:nvPr/>
        </p:nvSpPr>
        <p:spPr>
          <a:xfrm>
            <a:off x="6286500" y="5885515"/>
            <a:ext cx="6289040" cy="6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[spectral residual]</a:t>
            </a:r>
          </a:p>
        </p:txBody>
      </p:sp>
    </p:spTree>
    <p:extLst>
      <p:ext uri="{BB962C8B-B14F-4D97-AF65-F5344CB8AC3E}">
        <p14:creationId xmlns:p14="http://schemas.microsoft.com/office/powerpoint/2010/main" val="230207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Spectral residual model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2D04E-BC3D-37BE-5100-94C75E10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6" y="1732057"/>
            <a:ext cx="4210050" cy="4572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9DD5C07-1D71-B9C0-F085-E1E5ED77D1BC}"/>
              </a:ext>
            </a:extLst>
          </p:cNvPr>
          <p:cNvSpPr/>
          <p:nvPr/>
        </p:nvSpPr>
        <p:spPr>
          <a:xfrm>
            <a:off x="5264785" y="3643059"/>
            <a:ext cx="1026160" cy="59944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EB1A47-E32F-6783-096F-6C0C26F20EAF}"/>
              </a:ext>
            </a:extLst>
          </p:cNvPr>
          <p:cNvSpPr txBox="1"/>
          <p:nvPr/>
        </p:nvSpPr>
        <p:spPr>
          <a:xfrm>
            <a:off x="5252722" y="43873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using inverse Fourier transform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400712-9E1C-0648-CDFA-043A5E64B715}"/>
              </a:ext>
            </a:extLst>
          </p:cNvPr>
          <p:cNvSpPr txBox="1"/>
          <p:nvPr/>
        </p:nvSpPr>
        <p:spPr>
          <a:xfrm>
            <a:off x="7162165" y="3601519"/>
            <a:ext cx="610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[saliency map]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48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Spectral residual model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BDF7B2-C88E-E415-D45F-0C9FCB21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22" y="1907275"/>
            <a:ext cx="7661275" cy="404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351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The result sequence S(x) is called the saliency map.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Spectral residual model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FDF329-60AB-214D-C521-9D806044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31" y="2223927"/>
            <a:ext cx="6191250" cy="3209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581776-6538-6B61-6B38-138611A616BD}"/>
              </a:ext>
            </a:extLst>
          </p:cNvPr>
          <p:cNvSpPr txBox="1"/>
          <p:nvPr/>
        </p:nvSpPr>
        <p:spPr>
          <a:xfrm>
            <a:off x="1951990" y="5725605"/>
            <a:ext cx="8288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result sequence S(x) is called the saliency map.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71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Annotate anomaly point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81776-6538-6B61-6B38-138611A616BD}"/>
              </a:ext>
            </a:extLst>
          </p:cNvPr>
          <p:cNvSpPr txBox="1"/>
          <p:nvPr/>
        </p:nvSpPr>
        <p:spPr>
          <a:xfrm>
            <a:off x="9494837" y="6335205"/>
            <a:ext cx="2904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S(x) : saliency map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A5BE14-05A3-E8E1-C3F1-EDD97800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2047557"/>
            <a:ext cx="7305675" cy="2295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C0095-81BD-EF2B-6AAE-00D01B74BE87}"/>
              </a:ext>
            </a:extLst>
          </p:cNvPr>
          <p:cNvSpPr txBox="1"/>
          <p:nvPr/>
        </p:nvSpPr>
        <p:spPr>
          <a:xfrm>
            <a:off x="2189162" y="4981692"/>
            <a:ext cx="8288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Using sliding window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7B2D8C-8339-DABC-EBCB-CAD8AF1D5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65345"/>
            <a:ext cx="3160078" cy="16698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CBED4D93-759E-68A4-F99D-A9EB311E848E}"/>
              </a:ext>
            </a:extLst>
          </p:cNvPr>
          <p:cNvSpPr/>
          <p:nvPr/>
        </p:nvSpPr>
        <p:spPr>
          <a:xfrm>
            <a:off x="7599680" y="4805680"/>
            <a:ext cx="650240" cy="637677"/>
          </a:xfrm>
          <a:prstGeom prst="frame">
            <a:avLst>
              <a:gd name="adj1" fmla="val 93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7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Anomaly Detection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782320" y="1828800"/>
            <a:ext cx="9448800" cy="193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Objective.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Discover unexpected events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Discover rare items in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AEC66-2F15-C6E9-A01E-6F158680EFF7}"/>
              </a:ext>
            </a:extLst>
          </p:cNvPr>
          <p:cNvSpPr txBox="1"/>
          <p:nvPr/>
        </p:nvSpPr>
        <p:spPr>
          <a:xfrm>
            <a:off x="782320" y="4024338"/>
            <a:ext cx="9448800" cy="193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For,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Avoid loss in revenue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Maintain the reputation and branding</a:t>
            </a:r>
          </a:p>
        </p:txBody>
      </p:sp>
    </p:spTree>
    <p:extLst>
      <p:ext uri="{BB962C8B-B14F-4D97-AF65-F5344CB8AC3E}">
        <p14:creationId xmlns:p14="http://schemas.microsoft.com/office/powerpoint/2010/main" val="1269942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Estimated point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C0095-81BD-EF2B-6AAE-00D01B74BE87}"/>
              </a:ext>
            </a:extLst>
          </p:cNvPr>
          <p:cNvSpPr txBox="1"/>
          <p:nvPr/>
        </p:nvSpPr>
        <p:spPr>
          <a:xfrm>
            <a:off x="766762" y="1738747"/>
            <a:ext cx="82880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Using sliding window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Add estimated points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7B2D8C-8339-DABC-EBCB-CAD8AF1D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80" y="1682712"/>
            <a:ext cx="6513345" cy="3441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CBED4D93-759E-68A4-F99D-A9EB311E848E}"/>
              </a:ext>
            </a:extLst>
          </p:cNvPr>
          <p:cNvSpPr/>
          <p:nvPr/>
        </p:nvSpPr>
        <p:spPr>
          <a:xfrm>
            <a:off x="7071920" y="1738747"/>
            <a:ext cx="1625600" cy="1521597"/>
          </a:xfrm>
          <a:prstGeom prst="frame">
            <a:avLst>
              <a:gd name="adj1" fmla="val 93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05248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Estimated point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6EA96-4F00-CC88-7032-CDE8F8D6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1684273"/>
            <a:ext cx="9335135" cy="4667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C7D23-C056-EE4F-A56C-FA49B373942E}"/>
              </a:ext>
            </a:extLst>
          </p:cNvPr>
          <p:cNvSpPr txBox="1"/>
          <p:nvPr/>
        </p:nvSpPr>
        <p:spPr>
          <a:xfrm>
            <a:off x="9154160" y="1849566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m = 5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Hyperparameter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6EA96-4F00-CC88-7032-CDE8F8D6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37" y="3705714"/>
            <a:ext cx="6065522" cy="3032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95E888-8942-46B1-194B-369CC34E56F9}"/>
              </a:ext>
            </a:extLst>
          </p:cNvPr>
          <p:cNvSpPr txBox="1"/>
          <p:nvPr/>
        </p:nvSpPr>
        <p:spPr>
          <a:xfrm>
            <a:off x="678180" y="2178269"/>
            <a:ext cx="573278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Sliding window size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Estimated points number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Anomaly detection threshold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49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CNN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5E888-8942-46B1-194B-369CC34E56F9}"/>
              </a:ext>
            </a:extLst>
          </p:cNvPr>
          <p:cNvSpPr txBox="1"/>
          <p:nvPr/>
        </p:nvSpPr>
        <p:spPr>
          <a:xfrm>
            <a:off x="678180" y="1803790"/>
            <a:ext cx="10640060" cy="252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Only using SR method with single threshold is so naive 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SO,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train CNN with well-designed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synthetic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synthetic data can be generated using Saliency map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A45623-9CA4-255A-95EF-53BD3A5F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1" y="4385217"/>
            <a:ext cx="4569460" cy="2414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450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CNN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5E888-8942-46B1-194B-369CC34E56F9}"/>
              </a:ext>
            </a:extLst>
          </p:cNvPr>
          <p:cNvSpPr txBox="1"/>
          <p:nvPr/>
        </p:nvSpPr>
        <p:spPr>
          <a:xfrm>
            <a:off x="678180" y="1803790"/>
            <a:ext cx="10640060" cy="4246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Inject anomaly points in saliency map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How. </a:t>
            </a:r>
          </a:p>
          <a:p>
            <a:pPr marL="514350" indent="-514350">
              <a:lnSpc>
                <a:spcPct val="200000"/>
              </a:lnSpc>
              <a:buAutoNum type="arabicParenBoth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Randomly select several points in the time-series</a:t>
            </a:r>
          </a:p>
          <a:p>
            <a:pPr marL="514350" indent="-514350">
              <a:lnSpc>
                <a:spcPct val="200000"/>
              </a:lnSpc>
              <a:buAutoNum type="arabicParenBoth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Calculate the injection value to replace original point</a:t>
            </a:r>
          </a:p>
          <a:p>
            <a:pPr marL="514350" indent="-514350">
              <a:lnSpc>
                <a:spcPct val="200000"/>
              </a:lnSpc>
              <a:buAutoNum type="arabicParenBoth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Injection points are labeled as anomalies 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C71D285-2917-8D73-3640-5FAE777B06E6}"/>
              </a:ext>
            </a:extLst>
          </p:cNvPr>
          <p:cNvSpPr/>
          <p:nvPr/>
        </p:nvSpPr>
        <p:spPr>
          <a:xfrm>
            <a:off x="7546340" y="1953377"/>
            <a:ext cx="4450080" cy="1376453"/>
          </a:xfrm>
          <a:custGeom>
            <a:avLst/>
            <a:gdLst>
              <a:gd name="connsiteX0" fmla="*/ 0 w 4450080"/>
              <a:gd name="connsiteY0" fmla="*/ 1376453 h 1376453"/>
              <a:gd name="connsiteX1" fmla="*/ 873760 w 4450080"/>
              <a:gd name="connsiteY1" fmla="*/ 187733 h 1376453"/>
              <a:gd name="connsiteX2" fmla="*/ 1584960 w 4450080"/>
              <a:gd name="connsiteY2" fmla="*/ 929413 h 1376453"/>
              <a:gd name="connsiteX3" fmla="*/ 2509520 w 4450080"/>
              <a:gd name="connsiteY3" fmla="*/ 258853 h 1376453"/>
              <a:gd name="connsiteX4" fmla="*/ 3037840 w 4450080"/>
              <a:gd name="connsiteY4" fmla="*/ 675413 h 1376453"/>
              <a:gd name="connsiteX5" fmla="*/ 3860800 w 4450080"/>
              <a:gd name="connsiteY5" fmla="*/ 4853 h 1376453"/>
              <a:gd name="connsiteX6" fmla="*/ 4450080 w 4450080"/>
              <a:gd name="connsiteY6" fmla="*/ 1091973 h 137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0080" h="1376453">
                <a:moveTo>
                  <a:pt x="0" y="1376453"/>
                </a:moveTo>
                <a:cubicBezTo>
                  <a:pt x="304800" y="819346"/>
                  <a:pt x="609600" y="262240"/>
                  <a:pt x="873760" y="187733"/>
                </a:cubicBezTo>
                <a:cubicBezTo>
                  <a:pt x="1137920" y="113226"/>
                  <a:pt x="1312333" y="917560"/>
                  <a:pt x="1584960" y="929413"/>
                </a:cubicBezTo>
                <a:cubicBezTo>
                  <a:pt x="1857587" y="941266"/>
                  <a:pt x="2267373" y="301186"/>
                  <a:pt x="2509520" y="258853"/>
                </a:cubicBezTo>
                <a:cubicBezTo>
                  <a:pt x="2751667" y="216520"/>
                  <a:pt x="2812627" y="717746"/>
                  <a:pt x="3037840" y="675413"/>
                </a:cubicBezTo>
                <a:cubicBezTo>
                  <a:pt x="3263053" y="633080"/>
                  <a:pt x="3625427" y="-64574"/>
                  <a:pt x="3860800" y="4853"/>
                </a:cubicBezTo>
                <a:cubicBezTo>
                  <a:pt x="4096173" y="74280"/>
                  <a:pt x="4273126" y="583126"/>
                  <a:pt x="4450080" y="109197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1A55CB-9B0D-F01F-393D-3CF59C341306}"/>
              </a:ext>
            </a:extLst>
          </p:cNvPr>
          <p:cNvSpPr/>
          <p:nvPr/>
        </p:nvSpPr>
        <p:spPr>
          <a:xfrm>
            <a:off x="7904480" y="2560407"/>
            <a:ext cx="132080" cy="16239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87F601-D65E-B0F2-8445-8E7BFE0C6254}"/>
              </a:ext>
            </a:extLst>
          </p:cNvPr>
          <p:cNvSpPr/>
          <p:nvPr/>
        </p:nvSpPr>
        <p:spPr>
          <a:xfrm>
            <a:off x="8675371" y="2310509"/>
            <a:ext cx="132080" cy="16239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F1446D-34D4-94F1-7AF7-6912DFA594BB}"/>
              </a:ext>
            </a:extLst>
          </p:cNvPr>
          <p:cNvSpPr/>
          <p:nvPr/>
        </p:nvSpPr>
        <p:spPr>
          <a:xfrm>
            <a:off x="10424160" y="2479211"/>
            <a:ext cx="132080" cy="16239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2853FF5-ED8E-C959-96EC-9FCB34FC8162}"/>
              </a:ext>
            </a:extLst>
          </p:cNvPr>
          <p:cNvSpPr/>
          <p:nvPr/>
        </p:nvSpPr>
        <p:spPr>
          <a:xfrm>
            <a:off x="7904480" y="1536170"/>
            <a:ext cx="132080" cy="162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2BE8A2-B835-E016-6989-34E26CDCE773}"/>
              </a:ext>
            </a:extLst>
          </p:cNvPr>
          <p:cNvSpPr/>
          <p:nvPr/>
        </p:nvSpPr>
        <p:spPr>
          <a:xfrm>
            <a:off x="8675371" y="1681106"/>
            <a:ext cx="132080" cy="162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4DCD557-553A-F0D6-5EF0-AE1C9092FEA3}"/>
              </a:ext>
            </a:extLst>
          </p:cNvPr>
          <p:cNvSpPr/>
          <p:nvPr/>
        </p:nvSpPr>
        <p:spPr>
          <a:xfrm>
            <a:off x="10424160" y="3409229"/>
            <a:ext cx="132080" cy="162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1DDDA8A-03E3-CC53-D75F-2B44C95E0A78}"/>
              </a:ext>
            </a:extLst>
          </p:cNvPr>
          <p:cNvCxnSpPr/>
          <p:nvPr/>
        </p:nvCxnSpPr>
        <p:spPr>
          <a:xfrm flipV="1">
            <a:off x="7970520" y="1843498"/>
            <a:ext cx="0" cy="61380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BADBDD-B54E-8F89-6795-08FE2E1ACC89}"/>
              </a:ext>
            </a:extLst>
          </p:cNvPr>
          <p:cNvCxnSpPr>
            <a:cxnSpLocks/>
          </p:cNvCxnSpPr>
          <p:nvPr/>
        </p:nvCxnSpPr>
        <p:spPr>
          <a:xfrm flipV="1">
            <a:off x="8741411" y="1953377"/>
            <a:ext cx="0" cy="42272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A686A6-3F38-6026-E7FF-01B678CC2C62}"/>
              </a:ext>
            </a:extLst>
          </p:cNvPr>
          <p:cNvCxnSpPr>
            <a:cxnSpLocks/>
          </p:cNvCxnSpPr>
          <p:nvPr/>
        </p:nvCxnSpPr>
        <p:spPr>
          <a:xfrm>
            <a:off x="10490200" y="2560407"/>
            <a:ext cx="0" cy="76942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CNN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0938DE-0B80-C8A9-FBFB-65B9D674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6" y="102158"/>
            <a:ext cx="6417310" cy="2151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402540-C140-DEC6-AFFE-A7F84EE23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1" y="2830954"/>
            <a:ext cx="54483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6C5770-D4E2-0359-17C7-ABD3D599A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208" y="4329608"/>
            <a:ext cx="72485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E7631E-739A-C099-F843-E36257336E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58503" y="1066462"/>
            <a:ext cx="8318499" cy="3353473"/>
          </a:xfrm>
          <a:prstGeom prst="bentConnector3">
            <a:avLst>
              <a:gd name="adj1" fmla="val 1000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5E6FF8-30ED-7CED-227D-9C4DE8FAECE5}"/>
              </a:ext>
            </a:extLst>
          </p:cNvPr>
          <p:cNvSpPr txBox="1"/>
          <p:nvPr/>
        </p:nvSpPr>
        <p:spPr>
          <a:xfrm>
            <a:off x="4223703" y="5588444"/>
            <a:ext cx="1064006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entropy, SGD</a:t>
            </a:r>
          </a:p>
        </p:txBody>
      </p:sp>
    </p:spTree>
    <p:extLst>
      <p:ext uri="{BB962C8B-B14F-4D97-AF65-F5344CB8AC3E}">
        <p14:creationId xmlns:p14="http://schemas.microsoft.com/office/powerpoint/2010/main" val="184680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5E888-8942-46B1-194B-369CC34E56F9}"/>
              </a:ext>
            </a:extLst>
          </p:cNvPr>
          <p:cNvSpPr txBox="1"/>
          <p:nvPr/>
        </p:nvSpPr>
        <p:spPr>
          <a:xfrm>
            <a:off x="0" y="2405551"/>
            <a:ext cx="11808460" cy="252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Solve lack of labeled data </a:t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can easily create anomaly annotation</a:t>
            </a:r>
          </a:p>
        </p:txBody>
      </p:sp>
    </p:spTree>
    <p:extLst>
      <p:ext uri="{BB962C8B-B14F-4D97-AF65-F5344CB8AC3E}">
        <p14:creationId xmlns:p14="http://schemas.microsoft.com/office/powerpoint/2010/main" val="1621891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949958" y="1727200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KPI, Yahoo, Microsoft dataset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D43C85-FC56-B57E-9643-6DE284ABB9CD}"/>
              </a:ext>
            </a:extLst>
          </p:cNvPr>
          <p:cNvCxnSpPr/>
          <p:nvPr/>
        </p:nvCxnSpPr>
        <p:spPr>
          <a:xfrm>
            <a:off x="406400" y="3429000"/>
            <a:ext cx="11054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B142D-863A-5F03-9FB5-1CF5A384A930}"/>
              </a:ext>
            </a:extLst>
          </p:cNvPr>
          <p:cNvSpPr txBox="1"/>
          <p:nvPr/>
        </p:nvSpPr>
        <p:spPr>
          <a:xfrm>
            <a:off x="949958" y="3769360"/>
            <a:ext cx="10510522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Evaluation.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Accuracy : precision, recall, F1-score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Efficiency : execution time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Generality : F1-score for each class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89E2E5-77B8-2D7B-84FC-E79AE6C3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19" y="1262206"/>
            <a:ext cx="5538472" cy="2096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00D18E-6C70-7B4F-85A0-A49531D5F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58" y="4995270"/>
            <a:ext cx="9324975" cy="457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A4CB99-C994-17FD-96EA-5A6F68B74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123" y="5725605"/>
            <a:ext cx="2240597" cy="98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711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1321DB-294D-2A15-B7BC-E7F009DA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1370107"/>
            <a:ext cx="10772775" cy="529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4083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64A519-AF44-5815-78E8-B68CF0A9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1792082"/>
            <a:ext cx="6827239" cy="4620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4F9C63-A642-9E16-5895-7A282289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34" y="4653280"/>
            <a:ext cx="3986826" cy="1759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5673A7-B7F2-8F74-CD9F-A23D0DEBD96F}"/>
              </a:ext>
            </a:extLst>
          </p:cNvPr>
          <p:cNvSpPr txBox="1"/>
          <p:nvPr/>
        </p:nvSpPr>
        <p:spPr>
          <a:xfrm>
            <a:off x="7821634" y="2744763"/>
            <a:ext cx="351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Convincing result</a:t>
            </a:r>
          </a:p>
        </p:txBody>
      </p:sp>
    </p:spTree>
    <p:extLst>
      <p:ext uri="{BB962C8B-B14F-4D97-AF65-F5344CB8AC3E}">
        <p14:creationId xmlns:p14="http://schemas.microsoft.com/office/powerpoint/2010/main" val="391492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Anomaly Detection Service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873760" y="2739290"/>
            <a:ext cx="10444480" cy="193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 a result, when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anomalies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are detected,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alerts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will be sent to the operators to make timely decision related to incidents. </a:t>
            </a:r>
          </a:p>
        </p:txBody>
      </p:sp>
    </p:spTree>
    <p:extLst>
      <p:ext uri="{BB962C8B-B14F-4D97-AF65-F5344CB8AC3E}">
        <p14:creationId xmlns:p14="http://schemas.microsoft.com/office/powerpoint/2010/main" val="14227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Anomaly Detection Service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873760" y="2786773"/>
            <a:ext cx="10444480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Microsoft build an anomaly detection service to monitor millions of metrics coming from Bing, Office, and Azure.</a:t>
            </a:r>
          </a:p>
        </p:txBody>
      </p:sp>
      <p:pic>
        <p:nvPicPr>
          <p:cNvPr id="1026" name="Picture 2" descr="Bing Webmaster Tools - Wikipedia">
            <a:extLst>
              <a:ext uri="{FF2B5EF4-FFF2-40B4-BE49-F238E27FC236}">
                <a16:creationId xmlns:a16="http://schemas.microsoft.com/office/drawing/2014/main" id="{4961BC87-25C1-42E9-70F9-BB0091412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83576"/>
            <a:ext cx="3371850" cy="1362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 Office ISO 다운로드">
            <a:extLst>
              <a:ext uri="{FF2B5EF4-FFF2-40B4-BE49-F238E27FC236}">
                <a16:creationId xmlns:a16="http://schemas.microsoft.com/office/drawing/2014/main" id="{8947610F-1FB8-CB59-2C59-1E7AA4E93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770187"/>
            <a:ext cx="3228975" cy="14192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Azure Management - Imagar Solutions Company">
            <a:extLst>
              <a:ext uri="{FF2B5EF4-FFF2-40B4-BE49-F238E27FC236}">
                <a16:creationId xmlns:a16="http://schemas.microsoft.com/office/drawing/2014/main" id="{6919B43F-CD7D-F028-EF0B-61DA0B3D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0" y="4770187"/>
            <a:ext cx="2194560" cy="13754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6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Problem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873760" y="2091376"/>
            <a:ext cx="10444480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Lack of labels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Generalization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Efficiency</a:t>
            </a:r>
          </a:p>
          <a:p>
            <a:pPr>
              <a:lnSpc>
                <a:spcPct val="200000"/>
              </a:lnSpc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98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Problem : Lack of labels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873760" y="3032760"/>
            <a:ext cx="10444480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is no easy way for users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 label each time-series manually.</a:t>
            </a:r>
          </a:p>
        </p:txBody>
      </p:sp>
    </p:spTree>
    <p:extLst>
      <p:ext uri="{BB962C8B-B14F-4D97-AF65-F5344CB8AC3E}">
        <p14:creationId xmlns:p14="http://schemas.microsoft.com/office/powerpoint/2010/main" val="72834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Problem : Generalization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873760" y="2943977"/>
            <a:ext cx="10444480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Existing approaches are not generalized enough for different patterns.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68C7E-46FB-3330-E59F-BE219328C943}"/>
              </a:ext>
            </a:extLst>
          </p:cNvPr>
          <p:cNvSpPr txBox="1"/>
          <p:nvPr/>
        </p:nvSpPr>
        <p:spPr>
          <a:xfrm>
            <a:off x="873760" y="1991447"/>
            <a:ext cx="10444480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distribution of time-series is constantly changing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41C1B1-B8F3-54B4-20A4-9D505C4C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25" y="3841642"/>
            <a:ext cx="6426835" cy="2836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134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Problem : Efficiency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873760" y="2091376"/>
            <a:ext cx="10444480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business applications, a monitoring system must process millions, even billions of time-series in near real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1043E-EB16-1F74-ED3D-18E20DE5688F}"/>
              </a:ext>
            </a:extLst>
          </p:cNvPr>
          <p:cNvSpPr txBox="1"/>
          <p:nvPr/>
        </p:nvSpPr>
        <p:spPr>
          <a:xfrm>
            <a:off x="873760" y="3757616"/>
            <a:ext cx="10444480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Even though, the models with large time complexity are good at accuracy, they are often of little use</a:t>
            </a:r>
          </a:p>
        </p:txBody>
      </p:sp>
    </p:spTree>
    <p:extLst>
      <p:ext uri="{BB962C8B-B14F-4D97-AF65-F5344CB8AC3E}">
        <p14:creationId xmlns:p14="http://schemas.microsoft.com/office/powerpoint/2010/main" val="419034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Related work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3704-AE19-C3E6-DD55-B51860ECB126}"/>
              </a:ext>
            </a:extLst>
          </p:cNvPr>
          <p:cNvSpPr txBox="1"/>
          <p:nvPr/>
        </p:nvSpPr>
        <p:spPr>
          <a:xfrm>
            <a:off x="782320" y="1956767"/>
            <a:ext cx="10444480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Traditional statistical models has low accuracy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1043E-EB16-1F74-ED3D-18E20DE5688F}"/>
              </a:ext>
            </a:extLst>
          </p:cNvPr>
          <p:cNvSpPr txBox="1"/>
          <p:nvPr/>
        </p:nvSpPr>
        <p:spPr>
          <a:xfrm>
            <a:off x="782320" y="3184987"/>
            <a:ext cx="10444480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Supervised models are superior in accuracy, </a:t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but insufficient -&gt; lack of labeled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BC08F-75A0-F4EC-F0EE-BF82EC3A00B2}"/>
              </a:ext>
            </a:extLst>
          </p:cNvPr>
          <p:cNvSpPr txBox="1"/>
          <p:nvPr/>
        </p:nvSpPr>
        <p:spPr>
          <a:xfrm>
            <a:off x="782320" y="4822954"/>
            <a:ext cx="10444480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Unsupervised approaches such as Luminol and DONUT are parameter-sensitive and time-consuming  </a:t>
            </a:r>
          </a:p>
        </p:txBody>
      </p:sp>
    </p:spTree>
    <p:extLst>
      <p:ext uri="{BB962C8B-B14F-4D97-AF65-F5344CB8AC3E}">
        <p14:creationId xmlns:p14="http://schemas.microsoft.com/office/powerpoint/2010/main" val="257305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565</Words>
  <Application>Microsoft Office PowerPoint</Application>
  <PresentationFormat>와이드스크린</PresentationFormat>
  <Paragraphs>108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HY헤드라인M</vt:lpstr>
      <vt:lpstr>맑은 고딕</vt:lpstr>
      <vt:lpstr>Arial</vt:lpstr>
      <vt:lpstr>Office 테마</vt:lpstr>
      <vt:lpstr>Time-Series Anomaly Detection  Service at Microsoft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connection </dc:title>
  <dc:creator>미자 김</dc:creator>
  <cp:lastModifiedBy>미자 김</cp:lastModifiedBy>
  <cp:revision>6</cp:revision>
  <dcterms:created xsi:type="dcterms:W3CDTF">2023-08-01T03:48:28Z</dcterms:created>
  <dcterms:modified xsi:type="dcterms:W3CDTF">2023-08-10T11:43:35Z</dcterms:modified>
</cp:coreProperties>
</file>